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8" r:id="rId2"/>
    <p:sldId id="259" r:id="rId3"/>
    <p:sldId id="301" r:id="rId4"/>
    <p:sldId id="263" r:id="rId5"/>
    <p:sldId id="265" r:id="rId6"/>
    <p:sldId id="266" r:id="rId7"/>
    <p:sldId id="267" r:id="rId8"/>
    <p:sldId id="269" r:id="rId9"/>
    <p:sldId id="271" r:id="rId10"/>
    <p:sldId id="275" r:id="rId11"/>
    <p:sldId id="280" r:id="rId12"/>
    <p:sldId id="281" r:id="rId13"/>
    <p:sldId id="282" r:id="rId14"/>
    <p:sldId id="283" r:id="rId15"/>
    <p:sldId id="284" r:id="rId16"/>
    <p:sldId id="285" r:id="rId17"/>
    <p:sldId id="294" r:id="rId18"/>
    <p:sldId id="295" r:id="rId19"/>
    <p:sldId id="296" r:id="rId20"/>
    <p:sldId id="297" r:id="rId21"/>
    <p:sldId id="298" r:id="rId22"/>
    <p:sldId id="262" r:id="rId23"/>
    <p:sldId id="299"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767546-1078-4451-8EC7-F9DFC876B21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600" y="764282"/>
            <a:ext cx="5028477"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2837" cy="50256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99196" y="0"/>
            <a:ext cx="3372837" cy="502563"/>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5480"/>
            <a:ext cx="3372837" cy="5025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99196" y="9555480"/>
            <a:ext cx="3372837" cy="502563"/>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019665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27" name="Google Shape;127;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9148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0" name="Google Shape;250;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010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51" name="Google Shape;151;p6: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52" name="Google Shape;152;p6: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4688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09" name="Google Shape;20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9350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118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c4af77aeb_4_196: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69" name="Google Shape;269;gdc4af77aeb_4_196:notes"/>
          <p:cNvSpPr>
            <a:spLocks noGrp="1" noRot="1" noChangeAspect="1"/>
          </p:cNvSpPr>
          <p:nvPr>
            <p:ph type="sldImg" idx="2"/>
          </p:nvPr>
        </p:nvSpPr>
        <p:spPr>
          <a:xfrm>
            <a:off x="1370013" y="763588"/>
            <a:ext cx="5030787"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c4af77aeb_4_278: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339" name="Google Shape;339;gdc4af77aeb_4_278:notes"/>
          <p:cNvSpPr>
            <a:spLocks noGrp="1" noRot="1" noChangeAspect="1"/>
          </p:cNvSpPr>
          <p:nvPr>
            <p:ph type="sldImg" idx="2"/>
          </p:nvPr>
        </p:nvSpPr>
        <p:spPr>
          <a:xfrm>
            <a:off x="1370013" y="763588"/>
            <a:ext cx="5030787"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c4af77aeb_4_288:notes"/>
          <p:cNvSpPr>
            <a:spLocks noGrp="1" noRot="1" noChangeAspect="1"/>
          </p:cNvSpPr>
          <p:nvPr>
            <p:ph type="sldImg" idx="2"/>
          </p:nvPr>
        </p:nvSpPr>
        <p:spPr>
          <a:xfrm>
            <a:off x="1370013" y="763588"/>
            <a:ext cx="5030787"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c4af77aeb_4_288:notes"/>
          <p:cNvSpPr txBox="1">
            <a:spLocks noGrp="1"/>
          </p:cNvSpPr>
          <p:nvPr>
            <p:ph type="body" idx="1"/>
          </p:nvPr>
        </p:nvSpPr>
        <p:spPr>
          <a:xfrm>
            <a:off x="777240" y="4777557"/>
            <a:ext cx="6217500" cy="452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dc4af77aeb_4_288:notes"/>
          <p:cNvSpPr txBox="1">
            <a:spLocks noGrp="1"/>
          </p:cNvSpPr>
          <p:nvPr>
            <p:ph type="sldNum" idx="12"/>
          </p:nvPr>
        </p:nvSpPr>
        <p:spPr>
          <a:xfrm>
            <a:off x="4399196" y="9555480"/>
            <a:ext cx="3372900" cy="50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pPr marL="0" lvl="0" indent="0" algn="l" rtl="0">
                <a:spcBef>
                  <a:spcPts val="0"/>
                </a:spcBef>
                <a:spcAft>
                  <a:spcPts val="0"/>
                </a:spcAft>
                <a:buClr>
                  <a:srgbClr val="000000"/>
                </a:buClr>
                <a:buSzPts val="1400"/>
                <a:buFont typeface="Arial"/>
                <a:buNone/>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6: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p2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088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e23d99cd7_1_5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ce23d99cd7_1_5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a:p>
        </p:txBody>
      </p:sp>
      <p:sp>
        <p:nvSpPr>
          <p:cNvPr id="317" name="Google Shape;317;gce23d99cd7_1_5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1: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323" name="Google Shape;323;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66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2378962" y="-440434"/>
            <a:ext cx="4386075" cy="8229600"/>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rot="5400000">
            <a:off x="4936360" y="2182289"/>
            <a:ext cx="5592763" cy="17774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823120" y="-91280"/>
            <a:ext cx="5592763" cy="6324603"/>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28" name="Google Shape;28;p1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17"/>
          <p:cNvSpPr/>
          <p:nvPr/>
        </p:nvSpPr>
        <p:spPr>
          <a:xfrm>
            <a:off x="0" y="4664144"/>
            <a:ext cx="9151086" cy="0"/>
          </a:xfrm>
          <a:custGeom>
            <a:avLst/>
            <a:gdLst/>
            <a:ahLst/>
            <a:cxnLst/>
            <a:rect l="l" t="t" r="r" b="b"/>
            <a:pathLst>
              <a:path w="120000" h="120000" extrusionOk="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31" name="Google Shape;31;p17"/>
          <p:cNvSpPr txBox="1">
            <a:spLocks noGrp="1"/>
          </p:cNvSpPr>
          <p:nvPr>
            <p:ph type="ctrTitle"/>
          </p:nvPr>
        </p:nvSpPr>
        <p:spPr>
          <a:xfrm>
            <a:off x="685800" y="1752603"/>
            <a:ext cx="7772400" cy="1829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685800" y="3611605"/>
            <a:ext cx="7772400" cy="1199701"/>
          </a:xfrm>
          <a:prstGeom prst="rect">
            <a:avLst/>
          </a:prstGeom>
          <a:noFill/>
          <a:ln>
            <a:noFill/>
          </a:ln>
        </p:spPr>
        <p:txBody>
          <a:bodyPr spcFirstLastPara="1" wrap="square" lIns="45700" tIns="45700" rIns="45700" bIns="45700" anchor="t" anchorCtr="0">
            <a:noAutofit/>
          </a:bodyPr>
          <a:lstStyle>
            <a:lvl1pPr marR="64008" lvl="0"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avLst/>
              <a:gdLst/>
              <a:ahLst/>
              <a:cxnLst/>
              <a:rect l="l" t="t" r="r" b="b"/>
              <a:pathLst>
                <a:path w="5760" h="528" extrusionOk="0">
                  <a:moveTo>
                    <a:pt x="0" y="0"/>
                  </a:moveTo>
                  <a:lnTo>
                    <a:pt x="5760" y="0"/>
                  </a:lnTo>
                  <a:lnTo>
                    <a:pt x="5760" y="528"/>
                  </a:lnTo>
                  <a:lnTo>
                    <a:pt x="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75000" sy="75000" flip="none" algn="tl"/>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w="12050" cap="flat" cmpd="sng">
              <a:solidFill>
                <a:srgbClr val="156D83"/>
              </a:solidFill>
              <a:prstDash val="solid"/>
              <a:miter lim="8000"/>
              <a:headEnd type="none" w="sm" len="sm"/>
              <a:tailEnd type="none" w="sm" len="sm"/>
            </a:ln>
          </p:spPr>
        </p:cxnSp>
      </p:grpSp>
      <p:sp>
        <p:nvSpPr>
          <p:cNvPr id="38" name="Google Shape;38;p17"/>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3B3B3"/>
            </a:gs>
            <a:gs pos="100000">
              <a:srgbClr val="A0A0A0"/>
            </a:gs>
          </a:gsLst>
          <a:path path="circle">
            <a:fillToRect r="100000" b="100000"/>
          </a:path>
          <a:tileRect l="-100000" t="-100000"/>
        </a:grad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22376" y="1059716"/>
            <a:ext cx="7772400" cy="18288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3922711" y="2931712"/>
            <a:ext cx="4572000" cy="14548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1564"/>
              <a:buNone/>
              <a:defRPr sz="23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47" name="Google Shape;47;p18"/>
          <p:cNvSpPr/>
          <p:nvPr/>
        </p:nvSpPr>
        <p:spPr>
          <a:xfrm>
            <a:off x="3636678"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3B3B3"/>
            </a:gs>
            <a:gs pos="100000">
              <a:srgbClr val="A0A0A0"/>
            </a:gs>
          </a:gsLst>
          <a:path path="circle">
            <a:fillToRect r="100000" b="100000"/>
          </a:path>
          <a:tileRect l="-100000" t="-100000"/>
        </a:grad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body" idx="1"/>
          </p:nvPr>
        </p:nvSpPr>
        <p:spPr>
          <a:xfrm>
            <a:off x="457200"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648196"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55" name="Google Shape;55;p1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74982" sy="74982" flip="none" algn="tl"/>
        </a:blip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7304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5410203"/>
            <a:ext cx="4040184"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4645023" y="5410203"/>
            <a:ext cx="4041776"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57200" y="1444294"/>
            <a:ext cx="4040184"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4645023" y="1444294"/>
            <a:ext cx="4041776"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3B3B3"/>
            </a:gs>
            <a:gs pos="100000">
              <a:srgbClr val="A0A0A0"/>
            </a:gs>
          </a:gsLst>
          <a:path path="circle">
            <a:fillToRect r="100000" b="100000"/>
          </a:path>
          <a:tileRect l="-100000" t="-100000"/>
        </a:gradFill>
        <a:effectLst/>
      </p:bgPr>
    </p:bg>
    <p:spTree>
      <p:nvGrpSpPr>
        <p:cNvPr id="1" name="Shape 65"/>
        <p:cNvGrpSpPr/>
        <p:nvPr/>
      </p:nvGrpSpPr>
      <p:grpSpPr>
        <a:xfrm>
          <a:off x="0" y="0"/>
          <a:ext cx="0" cy="0"/>
          <a:chOff x="0" y="0"/>
          <a:chExt cx="0" cy="0"/>
        </a:xfrm>
      </p:grpSpPr>
      <p:sp>
        <p:nvSpPr>
          <p:cNvPr id="66" name="Google Shape;66;p21"/>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69" name="Google Shape;69;p2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74982" sy="74982" flip="none" algn="tl"/>
        </a:blipFill>
        <a:effectLst/>
      </p:bgPr>
    </p:bg>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914400" y="4876796"/>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2500"/>
              <a:buFont typeface="Lucida Sans"/>
              <a:buNone/>
              <a:defRPr sz="25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4419596" y="5355101"/>
            <a:ext cx="3974595" cy="914400"/>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400"/>
              </a:spcBef>
              <a:spcAft>
                <a:spcPts val="0"/>
              </a:spcAft>
              <a:buSzPts val="1088"/>
              <a:buNone/>
              <a:defRPr sz="1600"/>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5"/>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3B3B3"/>
            </a:gs>
            <a:gs pos="100000">
              <a:srgbClr val="A0A0A0"/>
            </a:gs>
          </a:gsLst>
          <a:path path="circle">
            <a:fillToRect r="100000" b="100000"/>
          </a:path>
          <a:tileRect l="-100000" t="-100000"/>
        </a:gradFill>
        <a:effectLst/>
      </p:bgPr>
    </p:bg>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1141235" y="5443404"/>
            <a:ext cx="7162796" cy="648236"/>
          </a:xfrm>
          <a:prstGeom prst="rect">
            <a:avLst/>
          </a:prstGeom>
          <a:noFill/>
          <a:ln>
            <a:noFill/>
          </a:ln>
        </p:spPr>
        <p:txBody>
          <a:bodyPr spcFirstLastPara="1" wrap="square" lIns="91425" tIns="0" rIns="91425" bIns="45700" anchor="t" anchorCtr="0">
            <a:noAutofit/>
          </a:bodyPr>
          <a:lstStyle>
            <a:lvl1pPr marL="457200" marR="18288" lvl="0" indent="-228600" algn="r">
              <a:lnSpc>
                <a:spcPct val="100000"/>
              </a:lnSpc>
              <a:spcBef>
                <a:spcPts val="400"/>
              </a:spcBef>
              <a:spcAft>
                <a:spcPts val="0"/>
              </a:spcAft>
              <a:buSzPts val="952"/>
              <a:buNone/>
              <a:defRPr sz="1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pic" idx="2"/>
          </p:nvPr>
        </p:nvSpPr>
        <p:spPr>
          <a:xfrm>
            <a:off x="228600" y="189966"/>
            <a:ext cx="8686800" cy="4389120"/>
          </a:xfrm>
          <a:prstGeom prst="rect">
            <a:avLst/>
          </a:prstGeom>
          <a:solidFill>
            <a:srgbClr val="464646"/>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rgbClr val="2DA2BF"/>
              </a:buClr>
              <a:buSzPts val="2176"/>
              <a:buFont typeface="Noto Sans Symbols"/>
              <a:buNone/>
              <a:defRPr sz="3200" b="0" i="0" u="none" strike="noStrike" cap="none">
                <a:solidFill>
                  <a:srgbClr val="FFFFFF"/>
                </a:solidFill>
                <a:latin typeface="Lucida Sans"/>
                <a:ea typeface="Lucida Sans"/>
                <a:cs typeface="Lucida Sans"/>
                <a:sym typeface="Lucida Sans"/>
              </a:defRPr>
            </a:lvl1pPr>
            <a:lvl2pPr marR="0" lvl="1"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R="0" lvl="2"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R="0" lvl="3"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R="0" lvl="4"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3"/>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83" name="Google Shape;83;p23"/>
          <p:cNvSpPr txBox="1">
            <a:spLocks noGrp="1"/>
          </p:cNvSpPr>
          <p:nvPr>
            <p:ph type="title"/>
          </p:nvPr>
        </p:nvSpPr>
        <p:spPr>
          <a:xfrm>
            <a:off x="228600" y="4865120"/>
            <a:ext cx="8075432" cy="562676"/>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3000"/>
              <a:buFont typeface="Lucida Sans"/>
              <a:buNone/>
              <a:defRPr sz="30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2">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88" name="Google Shape;88;p23"/>
          <p:cNvSpPr/>
          <p:nvPr/>
        </p:nvSpPr>
        <p:spPr>
          <a:xfrm>
            <a:off x="8664113"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13">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14" name="Google Shape;14;p1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4"/>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body" idx="1"/>
          </p:nvPr>
        </p:nvSpPr>
        <p:spPr>
          <a:xfrm>
            <a:off x="457200" y="1041991"/>
            <a:ext cx="8229600" cy="3125972"/>
          </a:xfrm>
          <a:prstGeom prst="rect">
            <a:avLst/>
          </a:prstGeom>
          <a:noFill/>
          <a:ln>
            <a:noFill/>
          </a:ln>
        </p:spPr>
        <p:txBody>
          <a:bodyPr spcFirstLastPara="1" wrap="square" lIns="91425" tIns="45700" rIns="91425" bIns="45700" anchor="t" anchorCtr="0">
            <a:noAutofit/>
          </a:bodyPr>
          <a:lstStyle/>
          <a:p>
            <a:pPr marL="45720" lvl="0" indent="0" algn="just" rtl="0">
              <a:lnSpc>
                <a:spcPct val="100000"/>
              </a:lnSpc>
              <a:spcBef>
                <a:spcPts val="740"/>
              </a:spcBef>
              <a:spcAft>
                <a:spcPts val="0"/>
              </a:spcAft>
              <a:buSzPts val="1632"/>
              <a:buNone/>
            </a:pPr>
            <a:r>
              <a:rPr lang="en-US" sz="2800" b="1" dirty="0">
                <a:latin typeface="Times New Roman" panose="02020603050405020304" pitchFamily="18" charset="0"/>
                <a:ea typeface="Times New Roman"/>
                <a:cs typeface="Times New Roman" panose="02020603050405020304" pitchFamily="18" charset="0"/>
                <a:sym typeface="Times New Roman"/>
              </a:rPr>
              <a:t>Overview</a:t>
            </a:r>
          </a:p>
          <a:p>
            <a:pPr marL="388620" lvl="0" indent="-342900" algn="just" rtl="0">
              <a:lnSpc>
                <a:spcPct val="150000"/>
              </a:lnSpc>
              <a:spcBef>
                <a:spcPts val="740"/>
              </a:spcBef>
              <a:spcAft>
                <a:spcPts val="0"/>
              </a:spcAft>
              <a:buSzPts val="1632"/>
              <a:buFont typeface="Arial" panose="020B0604020202020204" pitchFamily="34" charset="0"/>
              <a:buChar char="•"/>
            </a:pPr>
            <a:r>
              <a:rPr lang="en-US" sz="2800" dirty="0">
                <a:latin typeface="Times New Roman" pitchFamily="18" charset="0"/>
                <a:cs typeface="Times New Roman" pitchFamily="18" charset="0"/>
              </a:rPr>
              <a:t>Intrusion Detection System (IDS) is a network traffic monitoring system that detects suspicious behavior and sends out notifications when it is found.</a:t>
            </a:r>
            <a:endParaRPr lang="en-US" sz="2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740"/>
              </a:spcBef>
              <a:spcAft>
                <a:spcPts val="0"/>
              </a:spcAft>
              <a:buSzPts val="2176"/>
              <a:buNone/>
            </a:pPr>
            <a:endParaRPr sz="2800" dirty="0">
              <a:latin typeface="Times New Roman"/>
              <a:ea typeface="Times New Roman"/>
              <a:cs typeface="Times New Roman"/>
              <a:sym typeface="Times New Roman"/>
            </a:endParaRPr>
          </a:p>
          <a:p>
            <a:pPr marL="365760" lvl="0" indent="-139446" algn="l" rtl="0">
              <a:lnSpc>
                <a:spcPct val="100000"/>
              </a:lnSpc>
              <a:spcBef>
                <a:spcPts val="700"/>
              </a:spcBef>
              <a:spcAft>
                <a:spcPts val="0"/>
              </a:spcAft>
              <a:buSzPts val="1836"/>
              <a:buNone/>
            </a:pPr>
            <a:endParaRPr dirty="0"/>
          </a:p>
        </p:txBody>
      </p:sp>
      <p:sp>
        <p:nvSpPr>
          <p:cNvPr id="130" name="Google Shape;130;p3"/>
          <p:cNvSpPr txBox="1">
            <a:spLocks noGrp="1"/>
          </p:cNvSpPr>
          <p:nvPr>
            <p:ph type="title"/>
          </p:nvPr>
        </p:nvSpPr>
        <p:spPr>
          <a:xfrm>
            <a:off x="457200" y="201780"/>
            <a:ext cx="8229600" cy="76578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Introduction</a:t>
            </a:r>
            <a:br>
              <a:rPr lang="en-US" sz="3600" dirty="0">
                <a:solidFill>
                  <a:srgbClr val="4E67C8"/>
                </a:solidFill>
                <a:latin typeface="Times New Roman"/>
                <a:ea typeface="Times New Roman"/>
                <a:cs typeface="Times New Roman"/>
                <a:sym typeface="Times New Roman"/>
              </a:rPr>
            </a:br>
            <a:endParaRPr sz="3600" dirty="0"/>
          </a:p>
        </p:txBody>
      </p:sp>
      <p:sp>
        <p:nvSpPr>
          <p:cNvPr id="132" name="Google Shape;132;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B985087-DC6E-01A9-147E-B1E09BBC687A}"/>
              </a:ext>
            </a:extLst>
          </p:cNvPr>
          <p:cNvPicPr>
            <a:picLocks noChangeAspect="1"/>
          </p:cNvPicPr>
          <p:nvPr/>
        </p:nvPicPr>
        <p:blipFill>
          <a:blip r:embed="rId3"/>
          <a:stretch>
            <a:fillRect/>
          </a:stretch>
        </p:blipFill>
        <p:spPr>
          <a:xfrm>
            <a:off x="6365916" y="3763805"/>
            <a:ext cx="2320884" cy="24491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51D65F-0AE6-C8C0-B0D7-58814A8DEA2F}"/>
              </a:ext>
            </a:extLst>
          </p:cNvPr>
          <p:cNvSpPr>
            <a:spLocks noGrp="1"/>
          </p:cNvSpPr>
          <p:nvPr>
            <p:ph type="title"/>
          </p:nvPr>
        </p:nvSpPr>
        <p:spPr>
          <a:xfrm>
            <a:off x="457200" y="279213"/>
            <a:ext cx="8229600" cy="1143000"/>
          </a:xfrm>
        </p:spPr>
        <p:txBody>
          <a:bodyPr/>
          <a:lstStyle/>
          <a:p>
            <a:pPr rtl="0">
              <a:spcBef>
                <a:spcPts val="0"/>
              </a:spcBef>
              <a:spcAft>
                <a:spcPts val="0"/>
              </a:spcAft>
            </a:pPr>
            <a:br>
              <a:rPr lang="en-IN" b="0" dirty="0">
                <a:effectLst/>
              </a:rPr>
            </a:br>
            <a:br>
              <a:rPr lang="en-IN" dirty="0"/>
            </a:br>
            <a:endParaRPr lang="en-IN" dirty="0"/>
          </a:p>
        </p:txBody>
      </p:sp>
      <p:sp>
        <p:nvSpPr>
          <p:cNvPr id="4" name="Google Shape;213;p9">
            <a:extLst>
              <a:ext uri="{FF2B5EF4-FFF2-40B4-BE49-F238E27FC236}">
                <a16:creationId xmlns:a16="http://schemas.microsoft.com/office/drawing/2014/main" id="{2102501C-27E6-ED4D-07F1-A6D8AABD1DD2}"/>
              </a:ext>
            </a:extLst>
          </p:cNvPr>
          <p:cNvSpPr txBox="1">
            <a:spLocks/>
          </p:cNvSpPr>
          <p:nvPr/>
        </p:nvSpPr>
        <p:spPr>
          <a:xfrm>
            <a:off x="457200" y="109472"/>
            <a:ext cx="8229600" cy="9005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System Design</a:t>
            </a:r>
            <a:endParaRPr lang="en-US" sz="3200" dirty="0"/>
          </a:p>
        </p:txBody>
      </p:sp>
      <p:pic>
        <p:nvPicPr>
          <p:cNvPr id="2" name="Picture 2" descr="C:\Users\JAYANTH K\Desktop\1.png"/>
          <p:cNvPicPr>
            <a:picLocks noChangeAspect="1" noChangeArrowheads="1"/>
          </p:cNvPicPr>
          <p:nvPr/>
        </p:nvPicPr>
        <p:blipFill>
          <a:blip r:embed="rId2"/>
          <a:srcRect/>
          <a:stretch>
            <a:fillRect/>
          </a:stretch>
        </p:blipFill>
        <p:spPr bwMode="auto">
          <a:xfrm>
            <a:off x="1009066" y="998960"/>
            <a:ext cx="7368805" cy="5644436"/>
          </a:xfrm>
          <a:prstGeom prst="rect">
            <a:avLst/>
          </a:prstGeom>
          <a:noFill/>
        </p:spPr>
      </p:pic>
    </p:spTree>
    <p:extLst>
      <p:ext uri="{BB962C8B-B14F-4D97-AF65-F5344CB8AC3E}">
        <p14:creationId xmlns:p14="http://schemas.microsoft.com/office/powerpoint/2010/main" val="206427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E6E03F-D8C5-C809-21EF-955D4957B8D5}"/>
              </a:ext>
            </a:extLst>
          </p:cNvPr>
          <p:cNvSpPr>
            <a:spLocks noGrp="1"/>
          </p:cNvSpPr>
          <p:nvPr>
            <p:ph type="body" idx="1"/>
          </p:nvPr>
        </p:nvSpPr>
        <p:spPr>
          <a:xfrm>
            <a:off x="457200" y="633408"/>
            <a:ext cx="8229600" cy="6024246"/>
          </a:xfrm>
        </p:spPr>
        <p:txBody>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Inputs</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Datasets (NSL-KDD dataset)</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Parameters (e.g., duration, </a:t>
            </a:r>
            <a:r>
              <a:rPr lang="en-US" sz="2400" dirty="0" err="1">
                <a:latin typeface="Times New Roman" pitchFamily="18" charset="0"/>
                <a:cs typeface="Times New Roman" pitchFamily="18" charset="0"/>
              </a:rPr>
              <a:t>protocol_type</a:t>
            </a:r>
            <a:r>
              <a:rPr lang="en-US" sz="2400" dirty="0">
                <a:latin typeface="Times New Roman" pitchFamily="18" charset="0"/>
                <a:cs typeface="Times New Roman" pitchFamily="18" charset="0"/>
              </a:rPr>
              <a:t>, service, flag, </a:t>
            </a:r>
            <a:r>
              <a:rPr lang="en-US" sz="2400" dirty="0" err="1">
                <a:latin typeface="Times New Roman" pitchFamily="18" charset="0"/>
                <a:cs typeface="Times New Roman" pitchFamily="18" charset="0"/>
              </a:rPr>
              <a:t>src_bytes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logged_in</a:t>
            </a:r>
            <a:r>
              <a:rPr lang="en-US" sz="2400" dirty="0">
                <a:latin typeface="Times New Roman" pitchFamily="18" charset="0"/>
                <a:cs typeface="Times New Roman" pitchFamily="18" charset="0"/>
              </a:rPr>
              <a:t> etc.)</a:t>
            </a:r>
          </a:p>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Outputs</a:t>
            </a:r>
          </a:p>
          <a:p>
            <a:pPr lvl="1" algn="just">
              <a:lnSpc>
                <a:spcPct val="150000"/>
              </a:lnSpc>
              <a:buFont typeface="Courier New" panose="02070309020205020404" pitchFamily="49" charset="0"/>
              <a:buChar char="o"/>
            </a:pPr>
            <a:r>
              <a:rPr lang="en-US" sz="2400" dirty="0">
                <a:latin typeface="Times New Roman" pitchFamily="18" charset="0"/>
                <a:cs typeface="Times New Roman" pitchFamily="18" charset="0"/>
              </a:rPr>
              <a:t>Trained CNN-LSTM model</a:t>
            </a:r>
          </a:p>
          <a:p>
            <a:pPr lvl="1" algn="just">
              <a:lnSpc>
                <a:spcPct val="150000"/>
              </a:lnSpc>
              <a:buFont typeface="Courier New" panose="02070309020205020404" pitchFamily="49" charset="0"/>
              <a:buChar char="o"/>
            </a:pPr>
            <a:r>
              <a:rPr lang="en-US" sz="2400" dirty="0">
                <a:latin typeface="Times New Roman" pitchFamily="18" charset="0"/>
                <a:cs typeface="Times New Roman" pitchFamily="18" charset="0"/>
              </a:rPr>
              <a:t>Load the  dataset and extract features and produce which type of attack has occurred (</a:t>
            </a:r>
            <a:r>
              <a:rPr lang="pt-BR" sz="2400" dirty="0">
                <a:latin typeface="Times New Roman" pitchFamily="18" charset="0"/>
                <a:cs typeface="Times New Roman" pitchFamily="18" charset="0"/>
              </a:rPr>
              <a:t>DoS, Normal, Probe, R2L, U2R)</a:t>
            </a:r>
            <a:r>
              <a:rPr lang="en-US" sz="2400" dirty="0">
                <a:latin typeface="Times New Roman" pitchFamily="18" charset="0"/>
                <a:cs typeface="Times New Roman" pitchFamily="18" charset="0"/>
              </a:rPr>
              <a:t>.</a:t>
            </a:r>
          </a:p>
        </p:txBody>
      </p:sp>
      <p:sp>
        <p:nvSpPr>
          <p:cNvPr id="4" name="Google Shape;213;p9">
            <a:extLst>
              <a:ext uri="{FF2B5EF4-FFF2-40B4-BE49-F238E27FC236}">
                <a16:creationId xmlns:a16="http://schemas.microsoft.com/office/drawing/2014/main" id="{2102501C-27E6-ED4D-07F1-A6D8AABD1DD2}"/>
              </a:ext>
            </a:extLst>
          </p:cNvPr>
          <p:cNvSpPr txBox="1">
            <a:spLocks/>
          </p:cNvSpPr>
          <p:nvPr/>
        </p:nvSpPr>
        <p:spPr>
          <a:xfrm>
            <a:off x="457200" y="0"/>
            <a:ext cx="8229600" cy="8507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Algorithm</a:t>
            </a:r>
            <a:endParaRPr lang="en-US" sz="3200" dirty="0"/>
          </a:p>
        </p:txBody>
      </p:sp>
    </p:spTree>
    <p:extLst>
      <p:ext uri="{BB962C8B-B14F-4D97-AF65-F5344CB8AC3E}">
        <p14:creationId xmlns:p14="http://schemas.microsoft.com/office/powerpoint/2010/main" val="47774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E6E03F-D8C5-C809-21EF-955D4957B8D5}"/>
              </a:ext>
            </a:extLst>
          </p:cNvPr>
          <p:cNvSpPr>
            <a:spLocks noGrp="1"/>
          </p:cNvSpPr>
          <p:nvPr>
            <p:ph type="body" idx="1"/>
          </p:nvPr>
        </p:nvSpPr>
        <p:spPr>
          <a:xfrm>
            <a:off x="261257" y="633408"/>
            <a:ext cx="8425543" cy="6024246"/>
          </a:xfrm>
        </p:spPr>
        <p:txBody>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Split the dataset into training, validation, and test sets.</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Define the CNN-LSTM model architecture:</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input features are then passed through a 1D </a:t>
            </a:r>
            <a:r>
              <a:rPr lang="en-US" sz="2400" dirty="0" err="1">
                <a:latin typeface="Times New Roman" panose="02020603050405020304" pitchFamily="18" charset="0"/>
                <a:cs typeface="Times New Roman" panose="02020603050405020304" pitchFamily="18" charset="0"/>
              </a:rPr>
              <a:t>convolutional</a:t>
            </a:r>
            <a:r>
              <a:rPr lang="en-US" sz="2400" dirty="0">
                <a:latin typeface="Times New Roman" panose="02020603050405020304" pitchFamily="18" charset="0"/>
                <a:cs typeface="Times New Roman" panose="02020603050405020304" pitchFamily="18" charset="0"/>
              </a:rPr>
              <a:t> layer with a specified number of filters and kernel size.</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output of the </a:t>
            </a:r>
            <a:r>
              <a:rPr lang="en-US" sz="2400" dirty="0" err="1">
                <a:latin typeface="Times New Roman" panose="02020603050405020304" pitchFamily="18" charset="0"/>
                <a:cs typeface="Times New Roman" panose="02020603050405020304" pitchFamily="18" charset="0"/>
              </a:rPr>
              <a:t>convolutional</a:t>
            </a:r>
            <a:r>
              <a:rPr lang="en-US" sz="2400" dirty="0">
                <a:latin typeface="Times New Roman" panose="02020603050405020304" pitchFamily="18" charset="0"/>
                <a:cs typeface="Times New Roman" panose="02020603050405020304" pitchFamily="18" charset="0"/>
              </a:rPr>
              <a:t> layer is then passed through a max pooling layer to reduce the dimensionality of the data.</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output of the max pooling layer is then passed through a LSTM layer with a specified number of units.</a:t>
            </a:r>
          </a:p>
        </p:txBody>
      </p:sp>
      <p:sp>
        <p:nvSpPr>
          <p:cNvPr id="4" name="Google Shape;213;p9">
            <a:extLst>
              <a:ext uri="{FF2B5EF4-FFF2-40B4-BE49-F238E27FC236}">
                <a16:creationId xmlns:a16="http://schemas.microsoft.com/office/drawing/2014/main" id="{2102501C-27E6-ED4D-07F1-A6D8AABD1DD2}"/>
              </a:ext>
            </a:extLst>
          </p:cNvPr>
          <p:cNvSpPr txBox="1">
            <a:spLocks/>
          </p:cNvSpPr>
          <p:nvPr/>
        </p:nvSpPr>
        <p:spPr>
          <a:xfrm>
            <a:off x="457200" y="0"/>
            <a:ext cx="8229600" cy="8507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Algorithm</a:t>
            </a:r>
            <a:endParaRPr lang="en-US" sz="3200" dirty="0"/>
          </a:p>
        </p:txBody>
      </p:sp>
    </p:spTree>
    <p:extLst>
      <p:ext uri="{BB962C8B-B14F-4D97-AF65-F5344CB8AC3E}">
        <p14:creationId xmlns:p14="http://schemas.microsoft.com/office/powerpoint/2010/main" val="80708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036" y="1045545"/>
            <a:ext cx="7837715" cy="2862322"/>
          </a:xfrm>
          <a:prstGeom prst="rect">
            <a:avLst/>
          </a:prstGeom>
        </p:spPr>
        <p:txBody>
          <a:bodyPr wrap="square">
            <a:spAutoFit/>
          </a:bodyPr>
          <a:lstStyle/>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output of the LSTM layer is then passed through a dense layer with a specified number of units and the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activation function.</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Finally, the output of the dense layer is passed through a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layer to get the predicted class probabilities.</a:t>
            </a:r>
          </a:p>
        </p:txBody>
      </p:sp>
      <p:sp>
        <p:nvSpPr>
          <p:cNvPr id="3" name="Google Shape;213;p9">
            <a:extLst>
              <a:ext uri="{FF2B5EF4-FFF2-40B4-BE49-F238E27FC236}">
                <a16:creationId xmlns:a16="http://schemas.microsoft.com/office/drawing/2014/main" id="{2102501C-27E6-ED4D-07F1-A6D8AABD1DD2}"/>
              </a:ext>
            </a:extLst>
          </p:cNvPr>
          <p:cNvSpPr txBox="1">
            <a:spLocks/>
          </p:cNvSpPr>
          <p:nvPr/>
        </p:nvSpPr>
        <p:spPr>
          <a:xfrm>
            <a:off x="457200" y="0"/>
            <a:ext cx="8229600" cy="8507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Algorithm</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E6E03F-D8C5-C809-21EF-955D4957B8D5}"/>
              </a:ext>
            </a:extLst>
          </p:cNvPr>
          <p:cNvSpPr>
            <a:spLocks noGrp="1"/>
          </p:cNvSpPr>
          <p:nvPr>
            <p:ph type="body" idx="1"/>
          </p:nvPr>
        </p:nvSpPr>
        <p:spPr>
          <a:xfrm>
            <a:off x="457200" y="633408"/>
            <a:ext cx="8229600" cy="6024246"/>
          </a:xfrm>
        </p:spPr>
        <p:txBody>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Compile the model with appropriate loss function and optimizer.</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 the model on the training data using batches of features:</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Feed the features to the CNN layers to extract the temporal features.</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Feed the temporal features to the LSTM layer to model the temporal dependencies.</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Compute the output probabilities.</a:t>
            </a:r>
          </a:p>
        </p:txBody>
      </p:sp>
      <p:sp>
        <p:nvSpPr>
          <p:cNvPr id="4" name="Google Shape;213;p9">
            <a:extLst>
              <a:ext uri="{FF2B5EF4-FFF2-40B4-BE49-F238E27FC236}">
                <a16:creationId xmlns:a16="http://schemas.microsoft.com/office/drawing/2014/main" id="{2102501C-27E6-ED4D-07F1-A6D8AABD1DD2}"/>
              </a:ext>
            </a:extLst>
          </p:cNvPr>
          <p:cNvSpPr txBox="1">
            <a:spLocks/>
          </p:cNvSpPr>
          <p:nvPr/>
        </p:nvSpPr>
        <p:spPr>
          <a:xfrm>
            <a:off x="457200" y="0"/>
            <a:ext cx="8229600" cy="8507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Algorithm</a:t>
            </a:r>
            <a:endParaRPr lang="en-US" sz="3200" dirty="0"/>
          </a:p>
        </p:txBody>
      </p:sp>
    </p:spTree>
    <p:extLst>
      <p:ext uri="{BB962C8B-B14F-4D97-AF65-F5344CB8AC3E}">
        <p14:creationId xmlns:p14="http://schemas.microsoft.com/office/powerpoint/2010/main" val="237965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E6E03F-D8C5-C809-21EF-955D4957B8D5}"/>
              </a:ext>
            </a:extLst>
          </p:cNvPr>
          <p:cNvSpPr>
            <a:spLocks noGrp="1"/>
          </p:cNvSpPr>
          <p:nvPr>
            <p:ph type="body" idx="1"/>
          </p:nvPr>
        </p:nvSpPr>
        <p:spPr>
          <a:xfrm>
            <a:off x="457200" y="633408"/>
            <a:ext cx="8229600" cy="6024246"/>
          </a:xfrm>
        </p:spPr>
        <p:txBody>
          <a:bodyPr/>
          <a:lstStyle/>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Compute the loss between the predicted and true labels.</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Use backpropagation to update the model parameters to minimize the loss.</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Evaluate the model performance on the validation set:</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Compute the prediction accuracy.</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Fine-tune the model hyperparameters (e.g., learning rate, number of epochs, batch size, etc.) based on the validation set performance.</a:t>
            </a:r>
          </a:p>
        </p:txBody>
      </p:sp>
      <p:sp>
        <p:nvSpPr>
          <p:cNvPr id="4" name="Google Shape;213;p9">
            <a:extLst>
              <a:ext uri="{FF2B5EF4-FFF2-40B4-BE49-F238E27FC236}">
                <a16:creationId xmlns:a16="http://schemas.microsoft.com/office/drawing/2014/main" id="{2102501C-27E6-ED4D-07F1-A6D8AABD1DD2}"/>
              </a:ext>
            </a:extLst>
          </p:cNvPr>
          <p:cNvSpPr txBox="1">
            <a:spLocks/>
          </p:cNvSpPr>
          <p:nvPr/>
        </p:nvSpPr>
        <p:spPr>
          <a:xfrm>
            <a:off x="457200" y="0"/>
            <a:ext cx="8229600" cy="8507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Algorithm</a:t>
            </a:r>
            <a:endParaRPr lang="en-US" sz="3200" dirty="0"/>
          </a:p>
        </p:txBody>
      </p:sp>
    </p:spTree>
    <p:extLst>
      <p:ext uri="{BB962C8B-B14F-4D97-AF65-F5344CB8AC3E}">
        <p14:creationId xmlns:p14="http://schemas.microsoft.com/office/powerpoint/2010/main" val="3296977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E6E03F-D8C5-C809-21EF-955D4957B8D5}"/>
              </a:ext>
            </a:extLst>
          </p:cNvPr>
          <p:cNvSpPr>
            <a:spLocks noGrp="1"/>
          </p:cNvSpPr>
          <p:nvPr>
            <p:ph type="body" idx="1"/>
          </p:nvPr>
        </p:nvSpPr>
        <p:spPr>
          <a:xfrm>
            <a:off x="457200" y="633408"/>
            <a:ext cx="8229600" cy="6024246"/>
          </a:xfrm>
        </p:spPr>
        <p:txBody>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Test the final model on the test set:</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Compute the prediction accuracy and other evaluation metrics.</a:t>
            </a:r>
          </a:p>
          <a:p>
            <a:pPr lvl="1"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Analyze the confusion matrix to see how the model performs</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Save the trained model for future use.</a:t>
            </a:r>
          </a:p>
        </p:txBody>
      </p:sp>
      <p:sp>
        <p:nvSpPr>
          <p:cNvPr id="4" name="Google Shape;213;p9">
            <a:extLst>
              <a:ext uri="{FF2B5EF4-FFF2-40B4-BE49-F238E27FC236}">
                <a16:creationId xmlns:a16="http://schemas.microsoft.com/office/drawing/2014/main" id="{2102501C-27E6-ED4D-07F1-A6D8AABD1DD2}"/>
              </a:ext>
            </a:extLst>
          </p:cNvPr>
          <p:cNvSpPr txBox="1">
            <a:spLocks/>
          </p:cNvSpPr>
          <p:nvPr/>
        </p:nvSpPr>
        <p:spPr>
          <a:xfrm>
            <a:off x="457200" y="0"/>
            <a:ext cx="8229600" cy="8507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Algorithm</a:t>
            </a:r>
            <a:endParaRPr lang="en-US" sz="3200" dirty="0"/>
          </a:p>
        </p:txBody>
      </p:sp>
    </p:spTree>
    <p:extLst>
      <p:ext uri="{BB962C8B-B14F-4D97-AF65-F5344CB8AC3E}">
        <p14:creationId xmlns:p14="http://schemas.microsoft.com/office/powerpoint/2010/main" val="408815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ce23d99cd7_1_533"/>
          <p:cNvSpPr/>
          <p:nvPr/>
        </p:nvSpPr>
        <p:spPr>
          <a:xfrm>
            <a:off x="153121" y="133350"/>
            <a:ext cx="9145500" cy="67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Times New Roman"/>
                <a:ea typeface="Times New Roman"/>
                <a:cs typeface="Times New Roman"/>
                <a:sym typeface="Times New Roman"/>
              </a:rPr>
              <a:t> </a:t>
            </a:r>
            <a:r>
              <a:rPr lang="en-US" sz="3800" b="1">
                <a:solidFill>
                  <a:schemeClr val="accent1"/>
                </a:solidFill>
                <a:latin typeface="Times New Roman"/>
                <a:ea typeface="Times New Roman"/>
                <a:cs typeface="Times New Roman"/>
                <a:sym typeface="Times New Roman"/>
              </a:rPr>
              <a:t>Results and Performance Analysis</a:t>
            </a:r>
            <a:r>
              <a:rPr lang="en-US" sz="3800" b="1" i="0" u="none" strike="noStrike" cap="none">
                <a:solidFill>
                  <a:schemeClr val="accent1"/>
                </a:solidFill>
                <a:latin typeface="Times New Roman"/>
                <a:ea typeface="Times New Roman"/>
                <a:cs typeface="Times New Roman"/>
                <a:sym typeface="Times New Roman"/>
              </a:rPr>
              <a:t> </a:t>
            </a:r>
            <a:endParaRPr sz="3800" b="1" i="0" u="none" strike="noStrike" cap="none">
              <a:solidFill>
                <a:schemeClr val="accent1"/>
              </a:solidFill>
              <a:latin typeface="Times New Roman"/>
              <a:ea typeface="Times New Roman"/>
              <a:cs typeface="Times New Roman"/>
              <a:sym typeface="Times New Roman"/>
            </a:endParaRPr>
          </a:p>
        </p:txBody>
      </p:sp>
      <p:sp>
        <p:nvSpPr>
          <p:cNvPr id="320" name="Google Shape;320;gce23d99cd7_1_533"/>
          <p:cNvSpPr txBox="1"/>
          <p:nvPr/>
        </p:nvSpPr>
        <p:spPr>
          <a:xfrm>
            <a:off x="440000" y="1166025"/>
            <a:ext cx="8110800" cy="49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ucida Sans"/>
              <a:ea typeface="Lucida Sans"/>
              <a:cs typeface="Lucida Sans"/>
              <a:sym typeface="Lucida Sans"/>
            </a:endParaRPr>
          </a:p>
        </p:txBody>
      </p:sp>
      <p:pic>
        <p:nvPicPr>
          <p:cNvPr id="1027" name="Picture 3"/>
          <p:cNvPicPr>
            <a:picLocks noChangeAspect="1" noChangeArrowheads="1"/>
          </p:cNvPicPr>
          <p:nvPr/>
        </p:nvPicPr>
        <p:blipFill>
          <a:blip r:embed="rId3"/>
          <a:srcRect/>
          <a:stretch>
            <a:fillRect/>
          </a:stretch>
        </p:blipFill>
        <p:spPr bwMode="auto">
          <a:xfrm>
            <a:off x="323849" y="1212721"/>
            <a:ext cx="5406827" cy="281810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07909" y="4160285"/>
            <a:ext cx="7536791" cy="126080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126924" y="975826"/>
            <a:ext cx="5349900" cy="2859056"/>
          </a:xfrm>
          <a:prstGeom prst="rect">
            <a:avLst/>
          </a:prstGeom>
          <a:noFill/>
          <a:ln w="9525">
            <a:noFill/>
            <a:miter lim="800000"/>
            <a:headEnd/>
            <a:tailEnd/>
          </a:ln>
          <a:effectLst/>
        </p:spPr>
      </p:pic>
      <p:pic>
        <p:nvPicPr>
          <p:cNvPr id="3" name="Picture 5"/>
          <p:cNvPicPr>
            <a:picLocks noChangeAspect="1" noChangeArrowheads="1"/>
          </p:cNvPicPr>
          <p:nvPr/>
        </p:nvPicPr>
        <p:blipFill>
          <a:blip r:embed="rId3"/>
          <a:srcRect t="6303" r="75136" b="79804"/>
          <a:stretch>
            <a:fillRect/>
          </a:stretch>
        </p:blipFill>
        <p:spPr bwMode="auto">
          <a:xfrm>
            <a:off x="1243822" y="2379306"/>
            <a:ext cx="818243" cy="251927"/>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t="18653" r="83075" b="66939"/>
          <a:stretch>
            <a:fillRect/>
          </a:stretch>
        </p:blipFill>
        <p:spPr bwMode="auto">
          <a:xfrm>
            <a:off x="1393113" y="1968760"/>
            <a:ext cx="556986" cy="261257"/>
          </a:xfrm>
          <a:prstGeom prst="rect">
            <a:avLst/>
          </a:prstGeom>
          <a:noFill/>
          <a:ln w="9525">
            <a:noFill/>
            <a:miter lim="800000"/>
            <a:headEnd/>
            <a:tailEnd/>
          </a:ln>
          <a:effectLst/>
        </p:spPr>
      </p:pic>
      <p:pic>
        <p:nvPicPr>
          <p:cNvPr id="6" name="Picture 5"/>
          <p:cNvPicPr>
            <a:picLocks noChangeAspect="1" noChangeArrowheads="1"/>
          </p:cNvPicPr>
          <p:nvPr/>
        </p:nvPicPr>
        <p:blipFill>
          <a:blip r:embed="rId3"/>
          <a:srcRect t="32031" r="72584" b="53047"/>
          <a:stretch>
            <a:fillRect/>
          </a:stretch>
        </p:blipFill>
        <p:spPr bwMode="auto">
          <a:xfrm>
            <a:off x="1309137" y="2687216"/>
            <a:ext cx="902218" cy="270588"/>
          </a:xfrm>
          <a:prstGeom prst="rect">
            <a:avLst/>
          </a:prstGeom>
          <a:noFill/>
          <a:ln w="9525">
            <a:noFill/>
            <a:miter lim="800000"/>
            <a:headEnd/>
            <a:tailEnd/>
          </a:ln>
          <a:effectLst/>
        </p:spPr>
      </p:pic>
      <p:pic>
        <p:nvPicPr>
          <p:cNvPr id="7" name="Picture 5"/>
          <p:cNvPicPr>
            <a:picLocks noChangeAspect="1" noChangeArrowheads="1"/>
          </p:cNvPicPr>
          <p:nvPr/>
        </p:nvPicPr>
        <p:blipFill>
          <a:blip r:embed="rId3"/>
          <a:srcRect t="48497" r="83075" b="36581"/>
          <a:stretch>
            <a:fillRect/>
          </a:stretch>
        </p:blipFill>
        <p:spPr bwMode="auto">
          <a:xfrm>
            <a:off x="1383782" y="3041780"/>
            <a:ext cx="556986" cy="270588"/>
          </a:xfrm>
          <a:prstGeom prst="rect">
            <a:avLst/>
          </a:prstGeom>
          <a:noFill/>
          <a:ln w="9525">
            <a:noFill/>
            <a:miter lim="800000"/>
            <a:headEnd/>
            <a:tailEnd/>
          </a:ln>
          <a:effectLst/>
        </p:spPr>
      </p:pic>
      <p:pic>
        <p:nvPicPr>
          <p:cNvPr id="8" name="Picture 5"/>
          <p:cNvPicPr>
            <a:picLocks noChangeAspect="1" noChangeArrowheads="1"/>
          </p:cNvPicPr>
          <p:nvPr/>
        </p:nvPicPr>
        <p:blipFill>
          <a:blip r:embed="rId3"/>
          <a:srcRect t="63419" r="81657" b="19600"/>
          <a:stretch>
            <a:fillRect/>
          </a:stretch>
        </p:blipFill>
        <p:spPr bwMode="auto">
          <a:xfrm>
            <a:off x="1383782" y="3377681"/>
            <a:ext cx="603638" cy="307910"/>
          </a:xfrm>
          <a:prstGeom prst="rect">
            <a:avLst/>
          </a:prstGeom>
          <a:noFill/>
          <a:ln w="9525">
            <a:noFill/>
            <a:miter lim="800000"/>
            <a:headEnd/>
            <a:tailEnd/>
          </a:ln>
          <a:effectLst/>
        </p:spPr>
      </p:pic>
      <p:pic>
        <p:nvPicPr>
          <p:cNvPr id="9" name="Picture 5"/>
          <p:cNvPicPr>
            <a:picLocks noChangeAspect="1" noChangeArrowheads="1"/>
          </p:cNvPicPr>
          <p:nvPr/>
        </p:nvPicPr>
        <p:blipFill>
          <a:blip r:embed="rId3"/>
          <a:srcRect t="18653" r="83075" b="66939"/>
          <a:stretch>
            <a:fillRect/>
          </a:stretch>
        </p:blipFill>
        <p:spPr bwMode="auto">
          <a:xfrm>
            <a:off x="2951325" y="3778898"/>
            <a:ext cx="556986" cy="261257"/>
          </a:xfrm>
          <a:prstGeom prst="rect">
            <a:avLst/>
          </a:prstGeom>
          <a:noFill/>
          <a:ln w="9525">
            <a:noFill/>
            <a:miter lim="800000"/>
            <a:headEnd/>
            <a:tailEnd/>
          </a:ln>
          <a:effectLst/>
        </p:spPr>
      </p:pic>
      <p:pic>
        <p:nvPicPr>
          <p:cNvPr id="10" name="Picture 5"/>
          <p:cNvPicPr>
            <a:picLocks noChangeAspect="1" noChangeArrowheads="1"/>
          </p:cNvPicPr>
          <p:nvPr/>
        </p:nvPicPr>
        <p:blipFill>
          <a:blip r:embed="rId3"/>
          <a:srcRect t="6303" r="75136" b="79804"/>
          <a:stretch>
            <a:fillRect/>
          </a:stretch>
        </p:blipFill>
        <p:spPr bwMode="auto">
          <a:xfrm>
            <a:off x="3660451" y="3816221"/>
            <a:ext cx="818243" cy="251927"/>
          </a:xfrm>
          <a:prstGeom prst="rect">
            <a:avLst/>
          </a:prstGeom>
          <a:noFill/>
          <a:ln w="9525">
            <a:noFill/>
            <a:miter lim="800000"/>
            <a:headEnd/>
            <a:tailEnd/>
          </a:ln>
          <a:effectLst/>
        </p:spPr>
      </p:pic>
      <p:pic>
        <p:nvPicPr>
          <p:cNvPr id="11" name="Picture 10"/>
          <p:cNvPicPr>
            <a:picLocks noChangeAspect="1" noChangeArrowheads="1"/>
          </p:cNvPicPr>
          <p:nvPr/>
        </p:nvPicPr>
        <p:blipFill>
          <a:blip r:embed="rId3"/>
          <a:srcRect t="32031" r="72584" b="53047"/>
          <a:stretch>
            <a:fillRect/>
          </a:stretch>
        </p:blipFill>
        <p:spPr bwMode="auto">
          <a:xfrm>
            <a:off x="4696149" y="3732245"/>
            <a:ext cx="902218" cy="270588"/>
          </a:xfrm>
          <a:prstGeom prst="rect">
            <a:avLst/>
          </a:prstGeom>
          <a:noFill/>
          <a:ln w="9525">
            <a:noFill/>
            <a:miter lim="800000"/>
            <a:headEnd/>
            <a:tailEnd/>
          </a:ln>
          <a:effectLst/>
        </p:spPr>
      </p:pic>
      <p:pic>
        <p:nvPicPr>
          <p:cNvPr id="12" name="Picture 5"/>
          <p:cNvPicPr>
            <a:picLocks noChangeAspect="1" noChangeArrowheads="1"/>
          </p:cNvPicPr>
          <p:nvPr/>
        </p:nvPicPr>
        <p:blipFill>
          <a:blip r:embed="rId3"/>
          <a:srcRect t="48497" r="83075" b="36581"/>
          <a:stretch>
            <a:fillRect/>
          </a:stretch>
        </p:blipFill>
        <p:spPr bwMode="auto">
          <a:xfrm>
            <a:off x="5666533" y="3732246"/>
            <a:ext cx="556986" cy="270588"/>
          </a:xfrm>
          <a:prstGeom prst="rect">
            <a:avLst/>
          </a:prstGeom>
          <a:noFill/>
          <a:ln w="9525">
            <a:noFill/>
            <a:miter lim="800000"/>
            <a:headEnd/>
            <a:tailEnd/>
          </a:ln>
          <a:effectLst/>
        </p:spPr>
      </p:pic>
      <p:pic>
        <p:nvPicPr>
          <p:cNvPr id="13" name="Picture 5"/>
          <p:cNvPicPr>
            <a:picLocks noChangeAspect="1" noChangeArrowheads="1"/>
          </p:cNvPicPr>
          <p:nvPr/>
        </p:nvPicPr>
        <p:blipFill>
          <a:blip r:embed="rId3"/>
          <a:srcRect t="63419" r="81657" b="19600"/>
          <a:stretch>
            <a:fillRect/>
          </a:stretch>
        </p:blipFill>
        <p:spPr bwMode="auto">
          <a:xfrm>
            <a:off x="6450304" y="3741575"/>
            <a:ext cx="603638" cy="307910"/>
          </a:xfrm>
          <a:prstGeom prst="rect">
            <a:avLst/>
          </a:prstGeom>
          <a:noFill/>
          <a:ln w="9525">
            <a:noFill/>
            <a:miter lim="800000"/>
            <a:headEnd/>
            <a:tailEnd/>
          </a:ln>
          <a:effectLst/>
        </p:spPr>
      </p:pic>
      <p:pic>
        <p:nvPicPr>
          <p:cNvPr id="14" name="Picture 5"/>
          <p:cNvPicPr>
            <a:picLocks noChangeAspect="1" noChangeArrowheads="1"/>
          </p:cNvPicPr>
          <p:nvPr/>
        </p:nvPicPr>
        <p:blipFill>
          <a:blip r:embed="rId3"/>
          <a:srcRect/>
          <a:stretch>
            <a:fillRect/>
          </a:stretch>
        </p:blipFill>
        <p:spPr bwMode="auto">
          <a:xfrm>
            <a:off x="3212582" y="4578998"/>
            <a:ext cx="3290855" cy="181332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31"/>
          <p:cNvSpPr txBox="1">
            <a:spLocks noGrp="1"/>
          </p:cNvSpPr>
          <p:nvPr>
            <p:ph type="title"/>
          </p:nvPr>
        </p:nvSpPr>
        <p:spPr>
          <a:xfrm>
            <a:off x="205274" y="-15456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Snapshots</a:t>
            </a:r>
            <a:endParaRPr sz="3600" dirty="0">
              <a:latin typeface="Times New Roman"/>
              <a:ea typeface="Times New Roman"/>
              <a:cs typeface="Times New Roman"/>
              <a:sym typeface="Times New Roman"/>
            </a:endParaRPr>
          </a:p>
        </p:txBody>
      </p:sp>
      <p:sp>
        <p:nvSpPr>
          <p:cNvPr id="327" name="Google Shape;327;p31"/>
          <p:cNvSpPr txBox="1"/>
          <p:nvPr/>
        </p:nvSpPr>
        <p:spPr>
          <a:xfrm>
            <a:off x="8172404" y="6407941"/>
            <a:ext cx="8406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800"/>
                <a:buFont typeface="Calibri"/>
                <a:buNone/>
              </a:pPr>
              <a:t>19</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328" name="Google Shape;328;p31"/>
          <p:cNvSpPr txBox="1"/>
          <p:nvPr/>
        </p:nvSpPr>
        <p:spPr>
          <a:xfrm>
            <a:off x="4380067" y="6407941"/>
            <a:ext cx="23508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4098" name="Picture 2"/>
          <p:cNvPicPr>
            <a:picLocks noChangeAspect="1" noChangeArrowheads="1"/>
          </p:cNvPicPr>
          <p:nvPr/>
        </p:nvPicPr>
        <p:blipFill>
          <a:blip r:embed="rId3"/>
          <a:srcRect/>
          <a:stretch>
            <a:fillRect/>
          </a:stretch>
        </p:blipFill>
        <p:spPr bwMode="auto">
          <a:xfrm>
            <a:off x="130629" y="880578"/>
            <a:ext cx="5396236" cy="2497104"/>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985795" y="3652286"/>
            <a:ext cx="5355771" cy="271070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4A6AB5-826E-DD30-C231-7F2EB94F7604}"/>
              </a:ext>
            </a:extLst>
          </p:cNvPr>
          <p:cNvSpPr>
            <a:spLocks noGrp="1"/>
          </p:cNvSpPr>
          <p:nvPr>
            <p:ph type="body" idx="1"/>
          </p:nvPr>
        </p:nvSpPr>
        <p:spPr>
          <a:xfrm>
            <a:off x="457200" y="0"/>
            <a:ext cx="8229600" cy="6221896"/>
          </a:xfrm>
        </p:spPr>
        <p:txBody>
          <a:bodyPr/>
          <a:lstStyle/>
          <a:p>
            <a:pPr marL="112014" indent="0">
              <a:lnSpc>
                <a:spcPct val="150000"/>
              </a:lnSpc>
              <a:buNone/>
            </a:pPr>
            <a:r>
              <a:rPr lang="en-IN" dirty="0"/>
              <a:t>Types of IDS </a:t>
            </a:r>
          </a:p>
          <a:p>
            <a:pPr marL="112014" indent="0">
              <a:lnSpc>
                <a:spcPct val="150000"/>
              </a:lnSpc>
              <a:buNone/>
            </a:pPr>
            <a:endParaRPr lang="en-IN" dirty="0"/>
          </a:p>
          <a:p>
            <a:pPr marL="112014" indent="0">
              <a:lnSpc>
                <a:spcPct val="150000"/>
              </a:lnSpc>
              <a:buNone/>
            </a:pPr>
            <a:r>
              <a:rPr lang="en-IN" dirty="0"/>
              <a:t>1.Based on Data Source</a:t>
            </a:r>
          </a:p>
          <a:p>
            <a:pPr lvl="1">
              <a:lnSpc>
                <a:spcPct val="150000"/>
              </a:lnSpc>
              <a:buFont typeface="Arial" panose="020B0604020202020204" pitchFamily="34" charset="0"/>
              <a:buChar char="•"/>
            </a:pPr>
            <a:r>
              <a:rPr lang="en-IN" dirty="0"/>
              <a:t>Host Based IDS</a:t>
            </a:r>
          </a:p>
          <a:p>
            <a:pPr lvl="1">
              <a:lnSpc>
                <a:spcPct val="150000"/>
              </a:lnSpc>
              <a:buFont typeface="Arial" panose="020B0604020202020204" pitchFamily="34" charset="0"/>
              <a:buChar char="•"/>
            </a:pPr>
            <a:r>
              <a:rPr lang="en-IN" dirty="0"/>
              <a:t>Network Based IDS</a:t>
            </a:r>
          </a:p>
          <a:p>
            <a:pPr marL="112014" indent="0">
              <a:lnSpc>
                <a:spcPct val="150000"/>
              </a:lnSpc>
              <a:buNone/>
            </a:pPr>
            <a:endParaRPr lang="en-IN" dirty="0"/>
          </a:p>
        </p:txBody>
      </p:sp>
    </p:spTree>
    <p:extLst>
      <p:ext uri="{BB962C8B-B14F-4D97-AF65-F5344CB8AC3E}">
        <p14:creationId xmlns:p14="http://schemas.microsoft.com/office/powerpoint/2010/main" val="50350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body" idx="1"/>
          </p:nvPr>
        </p:nvSpPr>
        <p:spPr>
          <a:xfrm>
            <a:off x="496957" y="1137751"/>
            <a:ext cx="8229600" cy="4589647"/>
          </a:xfrm>
          <a:prstGeom prst="rect">
            <a:avLst/>
          </a:prstGeom>
          <a:noFill/>
          <a:ln>
            <a:noFill/>
          </a:ln>
        </p:spPr>
        <p:txBody>
          <a:bodyPr spcFirstLastPara="1" wrap="square" lIns="91425" tIns="45700" rIns="91425" bIns="45700" anchor="t" anchorCtr="0">
            <a:noAutofit/>
          </a:bodyPr>
          <a:lstStyle/>
          <a:p>
            <a:pPr>
              <a:buNone/>
            </a:pPr>
            <a:r>
              <a:rPr lang="en-US" sz="2400" dirty="0">
                <a:latin typeface="Times New Roman" pitchFamily="18" charset="0"/>
                <a:cs typeface="Times New Roman" pitchFamily="18" charset="0"/>
              </a:rPr>
              <a:t>• Monitoring the operation of routers, firewalls, key management servers and files that are needed by other security controls aimed at detecting, preventing or recovering from cyber attacks. </a:t>
            </a:r>
          </a:p>
          <a:p>
            <a:pPr>
              <a:buNone/>
            </a:pPr>
            <a:r>
              <a:rPr lang="en-US" sz="2400" dirty="0">
                <a:latin typeface="Times New Roman" pitchFamily="18" charset="0"/>
                <a:cs typeface="Times New Roman" pitchFamily="18" charset="0"/>
              </a:rPr>
              <a:t>• Providing administrators a way to tune, organize and understand relevant OS audit trails and other logs that are otherwise difficult to track or parse. </a:t>
            </a:r>
          </a:p>
          <a:p>
            <a:pPr>
              <a:buNone/>
            </a:pPr>
            <a:r>
              <a:rPr lang="en-US" sz="2400" dirty="0">
                <a:latin typeface="Times New Roman" pitchFamily="18" charset="0"/>
                <a:cs typeface="Times New Roman" pitchFamily="18" charset="0"/>
              </a:rPr>
              <a:t>• Providing a user-friendly interface so non expert staff members can assist with managing system security. </a:t>
            </a:r>
          </a:p>
          <a:p>
            <a:pPr>
              <a:buNone/>
            </a:pPr>
            <a:r>
              <a:rPr lang="en-US" sz="2400" dirty="0">
                <a:latin typeface="Times New Roman" pitchFamily="18" charset="0"/>
                <a:cs typeface="Times New Roman" pitchFamily="18" charset="0"/>
              </a:rPr>
              <a:t>• Generating an alarm and notifying that security has been breached; and reacting to intruders by blocking them or blocking the serve </a:t>
            </a:r>
            <a:endParaRPr lang="en-IN" sz="2400" dirty="0">
              <a:latin typeface="Times New Roman" pitchFamily="18" charset="0"/>
              <a:cs typeface="Times New Roman" pitchFamily="18" charset="0"/>
            </a:endParaRPr>
          </a:p>
        </p:txBody>
      </p:sp>
      <p:sp>
        <p:nvSpPr>
          <p:cNvPr id="203" name="Google Shape;203;p11"/>
          <p:cNvSpPr txBox="1">
            <a:spLocks noGrp="1"/>
          </p:cNvSpPr>
          <p:nvPr>
            <p:ph type="title"/>
          </p:nvPr>
        </p:nvSpPr>
        <p:spPr>
          <a:xfrm>
            <a:off x="457200" y="274640"/>
            <a:ext cx="8229600" cy="78359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Applications</a:t>
            </a:r>
            <a:endParaRPr sz="3600" dirty="0">
              <a:latin typeface="Times New Roman"/>
              <a:ea typeface="Times New Roman"/>
              <a:cs typeface="Times New Roman"/>
              <a:sym typeface="Times New Roman"/>
            </a:endParaRPr>
          </a:p>
        </p:txBody>
      </p:sp>
      <p:sp>
        <p:nvSpPr>
          <p:cNvPr id="205" name="Google Shape;205;p1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body" idx="1"/>
          </p:nvPr>
        </p:nvSpPr>
        <p:spPr>
          <a:xfrm>
            <a:off x="457200" y="1253253"/>
            <a:ext cx="8229600" cy="4525959"/>
          </a:xfrm>
          <a:prstGeom prst="rect">
            <a:avLst/>
          </a:prstGeom>
          <a:noFill/>
          <a:ln>
            <a:noFill/>
          </a:ln>
        </p:spPr>
        <p:txBody>
          <a:bodyPr spcFirstLastPara="1" wrap="square" lIns="91425" tIns="45700" rIns="91425" bIns="45700" anchor="t" anchorCtr="0">
            <a:noAutofit/>
          </a:bodyPr>
          <a:lstStyle/>
          <a:p>
            <a:pPr marL="683514" lvl="0" indent="-457200" algn="l" rtl="0">
              <a:lnSpc>
                <a:spcPct val="150000"/>
              </a:lnSpc>
              <a:spcBef>
                <a:spcPts val="0"/>
              </a:spcBef>
              <a:spcAft>
                <a:spcPts val="0"/>
              </a:spcAft>
              <a:buSzPts val="1836"/>
              <a:buFont typeface="Arial" panose="020B0604020202020204" pitchFamily="34" charset="0"/>
              <a:buChar char="•"/>
            </a:pPr>
            <a:r>
              <a:rPr lang="en" sz="28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project we have proposed a system</a:t>
            </a:r>
            <a:r>
              <a:rPr lang="en-US" sz="2800" dirty="0">
                <a:latin typeface="Times New Roman" panose="02020603050405020304" pitchFamily="18" charset="0"/>
                <a:cs typeface="Times New Roman" panose="02020603050405020304" pitchFamily="18" charset="0"/>
              </a:rPr>
              <a:t> which </a:t>
            </a:r>
            <a:r>
              <a:rPr lang="en-US" sz="2800">
                <a:latin typeface="Times New Roman" panose="02020603050405020304" pitchFamily="18" charset="0"/>
                <a:cs typeface="Times New Roman" panose="02020603050405020304" pitchFamily="18" charset="0"/>
              </a:rPr>
              <a:t>presents  </a:t>
            </a:r>
            <a:r>
              <a:rPr lang="en-US" sz="2800" dirty="0">
                <a:latin typeface="Times New Roman" panose="02020603050405020304" pitchFamily="18" charset="0"/>
                <a:cs typeface="Times New Roman" panose="02020603050405020304" pitchFamily="18" charset="0"/>
              </a:rPr>
              <a:t>CNN LSTM networks to recognize Intrusion Detection</a:t>
            </a:r>
          </a:p>
          <a:p>
            <a:pPr marL="683514" lvl="0" indent="-457200" algn="l" rtl="0">
              <a:lnSpc>
                <a:spcPct val="150000"/>
              </a:lnSpc>
              <a:spcBef>
                <a:spcPts val="0"/>
              </a:spcBef>
              <a:spcAft>
                <a:spcPts val="0"/>
              </a:spcAft>
              <a:buSzPts val="1836"/>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performances of the two networks would be tested</a:t>
            </a:r>
          </a:p>
          <a:p>
            <a:pPr marL="683514" lvl="0" indent="-457200" algn="just" rtl="0">
              <a:lnSpc>
                <a:spcPct val="150000"/>
              </a:lnSpc>
              <a:spcBef>
                <a:spcPts val="0"/>
              </a:spcBef>
              <a:spcAft>
                <a:spcPts val="0"/>
              </a:spcAft>
              <a:buSzPts val="1836"/>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integrated feature space will produce a better recognition rate when compared to a single feature.</a:t>
            </a:r>
            <a:endParaRPr sz="2800" dirty="0">
              <a:latin typeface="Times New Roman" panose="02020603050405020304" pitchFamily="18" charset="0"/>
              <a:cs typeface="Times New Roman" panose="02020603050405020304" pitchFamily="18" charset="0"/>
            </a:endParaRPr>
          </a:p>
        </p:txBody>
      </p:sp>
      <p:sp>
        <p:nvSpPr>
          <p:cNvPr id="253" name="Google Shape;253;p3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a:solidFill>
                  <a:srgbClr val="4E67C8"/>
                </a:solidFill>
                <a:latin typeface="Times New Roman"/>
                <a:ea typeface="Times New Roman"/>
                <a:cs typeface="Times New Roman"/>
                <a:sym typeface="Times New Roman"/>
              </a:rPr>
              <a:t>Conclusion</a:t>
            </a:r>
            <a:endParaRPr sz="3600">
              <a:latin typeface="Times New Roman"/>
              <a:ea typeface="Times New Roman"/>
              <a:cs typeface="Times New Roman"/>
              <a:sym typeface="Times New Roman"/>
            </a:endParaRPr>
          </a:p>
        </p:txBody>
      </p:sp>
      <p:sp>
        <p:nvSpPr>
          <p:cNvPr id="255" name="Google Shape;255;p3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
        <p:cNvGrpSpPr/>
        <p:nvPr/>
      </p:nvGrpSpPr>
      <p:grpSpPr>
        <a:xfrm>
          <a:off x="0" y="0"/>
          <a:ext cx="0" cy="0"/>
          <a:chOff x="0" y="0"/>
          <a:chExt cx="0" cy="0"/>
        </a:xfrm>
      </p:grpSpPr>
      <p:sp>
        <p:nvSpPr>
          <p:cNvPr id="156" name="Google Shape;156;p6"/>
          <p:cNvSpPr/>
          <p:nvPr/>
        </p:nvSpPr>
        <p:spPr>
          <a:xfrm>
            <a:off x="586678" y="488912"/>
            <a:ext cx="7422861" cy="79208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lvl="0">
              <a:buClr>
                <a:srgbClr val="4E67C8"/>
              </a:buClr>
              <a:buSzPts val="3600"/>
            </a:pPr>
            <a:r>
              <a:rPr lang="en-US" sz="3600" dirty="0"/>
              <a:t>Future Research Challenges</a:t>
            </a:r>
            <a:endParaRPr sz="1400" b="0" i="0" u="none" strike="noStrike" cap="none" dirty="0">
              <a:solidFill>
                <a:srgbClr val="000000"/>
              </a:solidFill>
              <a:latin typeface="Arial"/>
              <a:ea typeface="Arial"/>
              <a:cs typeface="Arial"/>
              <a:sym typeface="Arial"/>
            </a:endParaRPr>
          </a:p>
        </p:txBody>
      </p:sp>
      <p:sp>
        <p:nvSpPr>
          <p:cNvPr id="158" name="Google Shape;158;p6"/>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 name="Google Shape;154;p6"/>
          <p:cNvSpPr txBox="1">
            <a:spLocks noGrp="1"/>
          </p:cNvSpPr>
          <p:nvPr>
            <p:ph type="body" idx="1"/>
          </p:nvPr>
        </p:nvSpPr>
        <p:spPr>
          <a:xfrm>
            <a:off x="237768" y="1553419"/>
            <a:ext cx="8547652" cy="5411114"/>
          </a:xfrm>
          <a:prstGeom prst="rect">
            <a:avLst/>
          </a:prstGeom>
          <a:noFill/>
          <a:ln>
            <a:noFill/>
          </a:ln>
        </p:spPr>
        <p:txBody>
          <a:bodyPr spcFirstLastPara="1" wrap="square" lIns="91425" tIns="45700" rIns="91425" bIns="45700" anchor="t" anchorCtr="0">
            <a:noAutofit/>
          </a:bodyPr>
          <a:lstStyle/>
          <a:p>
            <a:pPr>
              <a:buFont typeface="Arial" pitchFamily="34" charset="0"/>
              <a:buChar char="•"/>
            </a:pPr>
            <a:r>
              <a:rPr lang="en-US" sz="2400" dirty="0">
                <a:latin typeface="Times New Roman" pitchFamily="18" charset="0"/>
                <a:cs typeface="Times New Roman" pitchFamily="18" charset="0"/>
              </a:rPr>
              <a:t>The existing system uses ML models and DL models.</a:t>
            </a:r>
          </a:p>
          <a:p>
            <a:pPr>
              <a:buFont typeface="Arial" pitchFamily="34" charset="0"/>
              <a:buChar char="•"/>
            </a:pPr>
            <a:r>
              <a:rPr lang="en-US" sz="2400" dirty="0">
                <a:latin typeface="Times New Roman" pitchFamily="18" charset="0"/>
                <a:cs typeface="Times New Roman" pitchFamily="18" charset="0"/>
              </a:rPr>
              <a:t> The efficiency of the AI-powered NIDS highly depends upon training using a suitable dataset. For ML models, the algorithm can be trained using a small dataset to achieve better results. </a:t>
            </a:r>
          </a:p>
          <a:p>
            <a:pPr>
              <a:buFont typeface="Arial" pitchFamily="34" charset="0"/>
              <a:buChar char="•"/>
            </a:pPr>
            <a:r>
              <a:rPr lang="en-US" sz="2400" dirty="0">
                <a:latin typeface="Times New Roman" pitchFamily="18" charset="0"/>
                <a:cs typeface="Times New Roman" pitchFamily="18" charset="0"/>
              </a:rPr>
              <a:t> We observed that in most of the proposed solutions, models are tested using older dataset such as KDD Cup'99.</a:t>
            </a:r>
          </a:p>
          <a:p>
            <a:pPr>
              <a:buFont typeface="Arial" pitchFamily="34" charset="0"/>
              <a:buChar char="•"/>
            </a:pPr>
            <a:r>
              <a:rPr lang="en-US" sz="2400" dirty="0">
                <a:latin typeface="Times New Roman" pitchFamily="18" charset="0"/>
                <a:cs typeface="Times New Roman" pitchFamily="18" charset="0"/>
              </a:rPr>
              <a:t> We also observed that in some proposed solutions, the performance of the model showing extremely excellent results for older datasets is decreased for newer and recently proposed datasets </a:t>
            </a:r>
            <a:endParaRPr lang="en-US" sz="2400" b="0" i="0" u="none" strike="noStrike" baseline="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12"/>
          <p:cNvSpPr txBox="1">
            <a:spLocks noGrp="1"/>
          </p:cNvSpPr>
          <p:nvPr>
            <p:ph type="title"/>
          </p:nvPr>
        </p:nvSpPr>
        <p:spPr>
          <a:xfrm>
            <a:off x="457200" y="274640"/>
            <a:ext cx="8229600" cy="66030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References</a:t>
            </a:r>
            <a:endParaRPr sz="3600" dirty="0">
              <a:latin typeface="Times New Roman"/>
              <a:ea typeface="Times New Roman"/>
              <a:cs typeface="Times New Roman"/>
              <a:sym typeface="Times New Roman"/>
            </a:endParaRPr>
          </a:p>
        </p:txBody>
      </p:sp>
      <p:sp>
        <p:nvSpPr>
          <p:cNvPr id="5" name="Google Shape;211;p12"/>
          <p:cNvSpPr txBox="1">
            <a:spLocks noGrp="1"/>
          </p:cNvSpPr>
          <p:nvPr>
            <p:ph type="body" idx="1"/>
          </p:nvPr>
        </p:nvSpPr>
        <p:spPr>
          <a:xfrm>
            <a:off x="325523" y="578498"/>
            <a:ext cx="8455631" cy="4873086"/>
          </a:xfrm>
          <a:prstGeom prst="rect">
            <a:avLst/>
          </a:prstGeom>
          <a:noFill/>
          <a:ln>
            <a:noFill/>
          </a:ln>
        </p:spPr>
        <p:txBody>
          <a:bodyPr spcFirstLastPara="1" wrap="square" lIns="91425" tIns="45700" rIns="91425" bIns="45700" anchor="t" anchorCtr="0">
            <a:noAutofit/>
          </a:bodyPr>
          <a:lstStyle/>
          <a:p>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Chongrui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Fengbin</a:t>
            </a:r>
            <a:r>
              <a:rPr lang="en-US" sz="2000" dirty="0">
                <a:latin typeface="Times New Roman" pitchFamily="18" charset="0"/>
                <a:cs typeface="Times New Roman" pitchFamily="18" charset="0"/>
              </a:rPr>
              <a:t> Zhang , </a:t>
            </a:r>
            <a:r>
              <a:rPr lang="en-US" sz="2000" dirty="0" err="1">
                <a:latin typeface="Times New Roman" pitchFamily="18" charset="0"/>
                <a:cs typeface="Times New Roman" pitchFamily="18" charset="0"/>
              </a:rPr>
              <a:t>Zhaoxiang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Li,Ruidong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Wang,Xunhua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Huang,Liang</a:t>
            </a:r>
            <a:r>
              <a:rPr lang="en-US" sz="2000" dirty="0">
                <a:latin typeface="Times New Roman" pitchFamily="18" charset="0"/>
                <a:cs typeface="Times New Roman" pitchFamily="18" charset="0"/>
              </a:rPr>
              <a:t> Xi, and Yi Zhang  “Intrusion Detection Method Based on Deep Learning” , </a:t>
            </a:r>
            <a:r>
              <a:rPr lang="en-US" sz="2000" dirty="0" err="1">
                <a:latin typeface="Times New Roman" pitchFamily="18" charset="0"/>
                <a:cs typeface="Times New Roman" pitchFamily="18" charset="0"/>
              </a:rPr>
              <a:t>Hindawi</a:t>
            </a:r>
            <a:r>
              <a:rPr lang="en-US" sz="2000" dirty="0">
                <a:latin typeface="Times New Roman" pitchFamily="18" charset="0"/>
                <a:cs typeface="Times New Roman" pitchFamily="18" charset="0"/>
              </a:rPr>
              <a:t> ,15 July 2022. </a:t>
            </a:r>
          </a:p>
          <a:p>
            <a:pPr>
              <a:buNone/>
            </a:pPr>
            <a:r>
              <a:rPr lang="en-US" sz="2000" dirty="0">
                <a:latin typeface="Times New Roman" pitchFamily="18" charset="0"/>
                <a:cs typeface="Times New Roman" pitchFamily="18" charset="0"/>
              </a:rPr>
              <a:t>[2] Muhammad </a:t>
            </a:r>
            <a:r>
              <a:rPr lang="en-US" sz="2000" dirty="0" err="1">
                <a:latin typeface="Times New Roman" pitchFamily="18" charset="0"/>
                <a:cs typeface="Times New Roman" pitchFamily="18" charset="0"/>
              </a:rPr>
              <a:t>Naveed</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Fahim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Arif</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Syed</a:t>
            </a:r>
            <a:r>
              <a:rPr lang="en-US" sz="2000" dirty="0">
                <a:latin typeface="Times New Roman" pitchFamily="18" charset="0"/>
                <a:cs typeface="Times New Roman" pitchFamily="18" charset="0"/>
              </a:rPr>
              <a:t> Muhammad </a:t>
            </a:r>
            <a:r>
              <a:rPr lang="en-US" sz="2000" dirty="0" err="1">
                <a:latin typeface="Times New Roman" pitchFamily="18" charset="0"/>
                <a:cs typeface="Times New Roman" pitchFamily="18" charset="0"/>
              </a:rPr>
              <a:t>Usman</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Aamir</a:t>
            </a:r>
            <a:r>
              <a:rPr lang="en-US" sz="2000" dirty="0">
                <a:latin typeface="Times New Roman" pitchFamily="18" charset="0"/>
                <a:cs typeface="Times New Roman" pitchFamily="18" charset="0"/>
              </a:rPr>
              <a:t> Anwar , </a:t>
            </a:r>
            <a:r>
              <a:rPr lang="en-US" sz="2000" dirty="0" err="1">
                <a:latin typeface="Times New Roman" pitchFamily="18" charset="0"/>
                <a:cs typeface="Times New Roman" pitchFamily="18" charset="0"/>
              </a:rPr>
              <a:t>Myriam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Hadjouni</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Hela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Elmannai,Saddam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Hussain</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Syed</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Sajid</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Ullah</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Fazlullah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Umar</a:t>
            </a:r>
            <a:r>
              <a:rPr lang="en-US" sz="2000" dirty="0">
                <a:latin typeface="Times New Roman" pitchFamily="18" charset="0"/>
                <a:cs typeface="Times New Roman" pitchFamily="18" charset="0"/>
              </a:rPr>
              <a:t>” A Deep Learning-Based Framework for Feature Extraction and Classification of Intrusion Detection in Networks” , </a:t>
            </a:r>
            <a:r>
              <a:rPr lang="en-US" sz="2000" dirty="0" err="1">
                <a:latin typeface="Times New Roman" pitchFamily="18" charset="0"/>
                <a:cs typeface="Times New Roman" pitchFamily="18" charset="0"/>
              </a:rPr>
              <a:t>Hindawi</a:t>
            </a:r>
            <a:r>
              <a:rPr lang="en-US" sz="2000" dirty="0">
                <a:latin typeface="Times New Roman" pitchFamily="18" charset="0"/>
                <a:cs typeface="Times New Roman" pitchFamily="18" charset="0"/>
              </a:rPr>
              <a:t>, 8 August 2022. </a:t>
            </a:r>
          </a:p>
          <a:p>
            <a:pPr>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Emrah</a:t>
            </a:r>
            <a:r>
              <a:rPr lang="en-US" sz="2000" dirty="0">
                <a:latin typeface="Times New Roman" pitchFamily="18" charset="0"/>
                <a:cs typeface="Times New Roman" pitchFamily="18" charset="0"/>
              </a:rPr>
              <a:t> Tufan1,Cihangir </a:t>
            </a:r>
            <a:r>
              <a:rPr lang="en-US" sz="2000" dirty="0" err="1">
                <a:latin typeface="Times New Roman" pitchFamily="18" charset="0"/>
                <a:cs typeface="Times New Roman" pitchFamily="18" charset="0"/>
              </a:rPr>
              <a:t>Tezcan,And</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Cengiz</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Acartürk</a:t>
            </a:r>
            <a:r>
              <a:rPr lang="en-US" sz="2000" dirty="0">
                <a:latin typeface="Times New Roman" pitchFamily="18" charset="0"/>
                <a:cs typeface="Times New Roman" pitchFamily="18" charset="0"/>
              </a:rPr>
              <a:t>. “Anomaly-Based Intrusion Detection by Machine Learning: A Case Study on Probing Attacks to an Institutional Network” IEEE, April 6, 2021. </a:t>
            </a:r>
          </a:p>
          <a:p>
            <a:pPr>
              <a:buNone/>
            </a:pPr>
            <a:r>
              <a:rPr lang="en-US" sz="2000" dirty="0">
                <a:latin typeface="Times New Roman" pitchFamily="18" charset="0"/>
                <a:cs typeface="Times New Roman" pitchFamily="18" charset="0"/>
              </a:rPr>
              <a:t>[4] Sara Al-</a:t>
            </a:r>
            <a:r>
              <a:rPr lang="en-US" sz="2000" dirty="0" err="1">
                <a:latin typeface="Times New Roman" pitchFamily="18" charset="0"/>
                <a:cs typeface="Times New Roman" pitchFamily="18" charset="0"/>
              </a:rPr>
              <a:t>Emadi</a:t>
            </a:r>
            <a:r>
              <a:rPr lang="en-US" sz="2000" dirty="0">
                <a:latin typeface="Times New Roman" pitchFamily="18" charset="0"/>
                <a:cs typeface="Times New Roman" pitchFamily="18" charset="0"/>
              </a:rPr>
              <a:t>, Aisha Al-</a:t>
            </a:r>
            <a:r>
              <a:rPr lang="en-US" sz="2000" dirty="0" err="1">
                <a:latin typeface="Times New Roman" pitchFamily="18" charset="0"/>
                <a:cs typeface="Times New Roman" pitchFamily="18" charset="0"/>
              </a:rPr>
              <a:t>Mohannadi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Felwa</a:t>
            </a:r>
            <a:r>
              <a:rPr lang="en-US" sz="2000" dirty="0">
                <a:latin typeface="Times New Roman" pitchFamily="18" charset="0"/>
                <a:cs typeface="Times New Roman" pitchFamily="18" charset="0"/>
              </a:rPr>
              <a:t> Al-</a:t>
            </a:r>
            <a:r>
              <a:rPr lang="en-US" sz="2000" dirty="0" err="1">
                <a:latin typeface="Times New Roman" pitchFamily="18" charset="0"/>
                <a:cs typeface="Times New Roman" pitchFamily="18" charset="0"/>
              </a:rPr>
              <a:t>Senaid</a:t>
            </a:r>
            <a:r>
              <a:rPr lang="en-US" sz="2000" dirty="0">
                <a:latin typeface="Times New Roman" pitchFamily="18" charset="0"/>
                <a:cs typeface="Times New Roman" pitchFamily="18" charset="0"/>
              </a:rPr>
              <a:t>. “Using Deep Learning Techniques for Network Intrusion </a:t>
            </a:r>
            <a:r>
              <a:rPr lang="en-US" sz="2000" dirty="0" err="1">
                <a:latin typeface="Times New Roman" pitchFamily="18" charset="0"/>
                <a:cs typeface="Times New Roman" pitchFamily="18" charset="0"/>
              </a:rPr>
              <a:t>Detection”IEEE</a:t>
            </a:r>
            <a:r>
              <a:rPr lang="en-US" sz="2000" dirty="0">
                <a:latin typeface="Times New Roman" pitchFamily="18" charset="0"/>
                <a:cs typeface="Times New Roman" pitchFamily="18" charset="0"/>
              </a:rPr>
              <a:t>, May 18,2020. </a:t>
            </a:r>
          </a:p>
          <a:p>
            <a:pPr>
              <a:buNone/>
            </a:pPr>
            <a:r>
              <a:rPr lang="en-US" sz="2000" dirty="0">
                <a:latin typeface="Times New Roman" pitchFamily="18" charset="0"/>
                <a:cs typeface="Times New Roman" pitchFamily="18" charset="0"/>
              </a:rPr>
              <a:t>[5] </a:t>
            </a:r>
            <a:r>
              <a:rPr lang="en-US" sz="2000" dirty="0" err="1">
                <a:latin typeface="Times New Roman" pitchFamily="18" charset="0"/>
                <a:cs typeface="Times New Roman" pitchFamily="18" charset="0"/>
              </a:rPr>
              <a:t>Akhil</a:t>
            </a:r>
            <a:r>
              <a:rPr lang="en-US" sz="2000" dirty="0">
                <a:latin typeface="Times New Roman" pitchFamily="18" charset="0"/>
                <a:cs typeface="Times New Roman" pitchFamily="18" charset="0"/>
              </a:rPr>
              <a:t> Krishna, </a:t>
            </a:r>
            <a:r>
              <a:rPr lang="en-US" sz="2000" dirty="0" err="1">
                <a:latin typeface="Times New Roman" pitchFamily="18" charset="0"/>
                <a:cs typeface="Times New Roman" pitchFamily="18" charset="0"/>
              </a:rPr>
              <a:t>Ashik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Lal</a:t>
            </a:r>
            <a:r>
              <a:rPr lang="en-US" sz="2000" dirty="0">
                <a:latin typeface="Times New Roman" pitchFamily="18" charset="0"/>
                <a:cs typeface="Times New Roman" pitchFamily="18" charset="0"/>
              </a:rPr>
              <a:t> M A, </a:t>
            </a:r>
            <a:r>
              <a:rPr lang="en-US" sz="2000" dirty="0" err="1">
                <a:latin typeface="Times New Roman" pitchFamily="18" charset="0"/>
                <a:cs typeface="Times New Roman" pitchFamily="18" charset="0"/>
              </a:rPr>
              <a:t>Athul</a:t>
            </a:r>
            <a:r>
              <a:rPr lang="en-US" sz="2000" dirty="0">
                <a:latin typeface="Times New Roman" pitchFamily="18" charset="0"/>
                <a:cs typeface="Times New Roman" pitchFamily="18" charset="0"/>
              </a:rPr>
              <a:t> Joe </a:t>
            </a:r>
            <a:r>
              <a:rPr lang="en-US" sz="2000" dirty="0" err="1">
                <a:latin typeface="Times New Roman" pitchFamily="18" charset="0"/>
                <a:cs typeface="Times New Roman" pitchFamily="18" charset="0"/>
              </a:rPr>
              <a:t>Mathewkutty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Dhanya</a:t>
            </a:r>
            <a:r>
              <a:rPr lang="en-US" sz="2000" dirty="0">
                <a:latin typeface="Times New Roman" pitchFamily="18" charset="0"/>
                <a:cs typeface="Times New Roman" pitchFamily="18" charset="0"/>
              </a:rPr>
              <a:t> Sarah Jacob, </a:t>
            </a:r>
            <a:r>
              <a:rPr lang="en-US" sz="2000" dirty="0" err="1">
                <a:latin typeface="Times New Roman" pitchFamily="18" charset="0"/>
                <a:cs typeface="Times New Roman" pitchFamily="18" charset="0"/>
              </a:rPr>
              <a:t>Hari</a:t>
            </a:r>
            <a:r>
              <a:rPr lang="en-US" sz="2000" dirty="0">
                <a:latin typeface="Times New Roman" pitchFamily="18" charset="0"/>
                <a:cs typeface="Times New Roman" pitchFamily="18" charset="0"/>
              </a:rPr>
              <a:t> M “Intrusion Detection and Prevention System Using Deep Learning” International Conference on Electronics and Sustainable Communication Systems , 2020. </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0;p3"/>
          <p:cNvSpPr txBox="1">
            <a:spLocks noGrp="1"/>
          </p:cNvSpPr>
          <p:nvPr>
            <p:ph type="title"/>
          </p:nvPr>
        </p:nvSpPr>
        <p:spPr>
          <a:xfrm>
            <a:off x="430567" y="154314"/>
            <a:ext cx="8229600" cy="76578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IDS                     VS                    IPS</a:t>
            </a:r>
            <a:br>
              <a:rPr lang="en-US" sz="3600" dirty="0">
                <a:solidFill>
                  <a:srgbClr val="4E67C8"/>
                </a:solidFill>
                <a:latin typeface="Times New Roman"/>
                <a:ea typeface="Times New Roman"/>
                <a:cs typeface="Times New Roman"/>
                <a:sym typeface="Times New Roman"/>
              </a:rPr>
            </a:br>
            <a:endParaRPr sz="36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235"/>
          <a:stretch/>
        </p:blipFill>
        <p:spPr>
          <a:xfrm>
            <a:off x="257452" y="920097"/>
            <a:ext cx="3278084" cy="2054164"/>
          </a:xfrm>
          <a:prstGeom prst="rect">
            <a:avLst/>
          </a:prstGeom>
        </p:spPr>
      </p:pic>
      <p:pic>
        <p:nvPicPr>
          <p:cNvPr id="8" name="Picture 7"/>
          <p:cNvPicPr>
            <a:picLocks noChangeAspect="1"/>
          </p:cNvPicPr>
          <p:nvPr/>
        </p:nvPicPr>
        <p:blipFill rotWithShape="1">
          <a:blip r:embed="rId3"/>
          <a:srcRect l="-526" t="7919" r="526" b="2047"/>
          <a:stretch/>
        </p:blipFill>
        <p:spPr>
          <a:xfrm>
            <a:off x="5504155" y="970219"/>
            <a:ext cx="3376396" cy="2004042"/>
          </a:xfrm>
          <a:prstGeom prst="rect">
            <a:avLst/>
          </a:prstGeom>
        </p:spPr>
      </p:pic>
      <p:pic>
        <p:nvPicPr>
          <p:cNvPr id="11" name="Picture 10"/>
          <p:cNvPicPr>
            <a:picLocks noChangeAspect="1"/>
          </p:cNvPicPr>
          <p:nvPr/>
        </p:nvPicPr>
        <p:blipFill rotWithShape="1">
          <a:blip r:embed="rId4"/>
          <a:srcRect r="65442"/>
          <a:stretch/>
        </p:blipFill>
        <p:spPr>
          <a:xfrm>
            <a:off x="366270" y="3105915"/>
            <a:ext cx="2314787" cy="3636676"/>
          </a:xfrm>
          <a:prstGeom prst="rect">
            <a:avLst/>
          </a:prstGeom>
        </p:spPr>
      </p:pic>
      <p:pic>
        <p:nvPicPr>
          <p:cNvPr id="12" name="Picture 11"/>
          <p:cNvPicPr>
            <a:picLocks noChangeAspect="1"/>
          </p:cNvPicPr>
          <p:nvPr/>
        </p:nvPicPr>
        <p:blipFill rotWithShape="1">
          <a:blip r:embed="rId4"/>
          <a:srcRect l="62576" t="-488" b="488"/>
          <a:stretch/>
        </p:blipFill>
        <p:spPr>
          <a:xfrm>
            <a:off x="6155222" y="3230875"/>
            <a:ext cx="2420607" cy="3511716"/>
          </a:xfrm>
          <a:prstGeom prst="rect">
            <a:avLst/>
          </a:prstGeom>
        </p:spPr>
      </p:pic>
    </p:spTree>
    <p:extLst>
      <p:ext uri="{BB962C8B-B14F-4D97-AF65-F5344CB8AC3E}">
        <p14:creationId xmlns:p14="http://schemas.microsoft.com/office/powerpoint/2010/main" val="356741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type="body" idx="1"/>
          </p:nvPr>
        </p:nvSpPr>
        <p:spPr>
          <a:xfrm>
            <a:off x="276447" y="986319"/>
            <a:ext cx="8559643" cy="5597041"/>
          </a:xfrm>
          <a:prstGeom prst="rect">
            <a:avLst/>
          </a:prstGeom>
          <a:noFill/>
          <a:ln>
            <a:noFill/>
          </a:ln>
        </p:spPr>
        <p:txBody>
          <a:bodyPr spcFirstLastPara="1" wrap="square" lIns="91425" tIns="45700" rIns="91425" bIns="45700" anchor="t" anchorCtr="0">
            <a:noAutofit/>
          </a:bodyPr>
          <a:lstStyle/>
          <a:p>
            <a:pPr marL="571682" lvl="0" indent="-457200" algn="just" rtl="0">
              <a:lnSpc>
                <a:spcPct val="150000"/>
              </a:lnSpc>
              <a:spcBef>
                <a:spcPts val="0"/>
              </a:spcBef>
              <a:spcAft>
                <a:spcPts val="0"/>
              </a:spcAft>
              <a:buSzPts val="1632"/>
              <a:buFont typeface="Arial" panose="020B0604020202020204" pitchFamily="34" charset="0"/>
              <a:buChar char="•"/>
            </a:pPr>
            <a:r>
              <a:rPr lang="en-IN" sz="2800" b="0" i="0" dirty="0">
                <a:solidFill>
                  <a:srgbClr val="0D0D0D"/>
                </a:solidFill>
                <a:effectLst/>
                <a:latin typeface="Söhne"/>
              </a:rPr>
              <a:t>Traditional intrusion detection models in the Industrial Internet of Things (IIoT) suffer from low detection rates, classification inaccuracies, and high false detection rates, posing significant security risks. To address these challenges, this paper proposes NIDS-CNNLSTM, a novel deep learning-based model. </a:t>
            </a:r>
          </a:p>
          <a:p>
            <a:pPr marL="571682" lvl="0" indent="-457200" algn="just" rtl="0">
              <a:lnSpc>
                <a:spcPct val="150000"/>
              </a:lnSpc>
              <a:spcBef>
                <a:spcPts val="0"/>
              </a:spcBef>
              <a:spcAft>
                <a:spcPts val="0"/>
              </a:spcAft>
              <a:buSzPts val="1632"/>
              <a:buFont typeface="Arial" panose="020B0604020202020204" pitchFamily="34" charset="0"/>
              <a:buChar char="•"/>
            </a:pPr>
            <a:r>
              <a:rPr lang="en-IN" sz="2800" b="0" i="0" dirty="0">
                <a:solidFill>
                  <a:srgbClr val="0D0D0D"/>
                </a:solidFill>
                <a:effectLst/>
                <a:latin typeface="Söhne"/>
              </a:rPr>
              <a:t>By integrating convolutional neural networks (CNNs) and long short-term memory (LSTM) networks.</a:t>
            </a:r>
            <a:endParaRPr sz="2800" dirty="0">
              <a:latin typeface="Times New Roman" panose="02020603050405020304" pitchFamily="18" charset="0"/>
              <a:cs typeface="Times New Roman" panose="02020603050405020304" pitchFamily="18" charset="0"/>
            </a:endParaRPr>
          </a:p>
        </p:txBody>
      </p:sp>
      <p:sp>
        <p:nvSpPr>
          <p:cNvPr id="164" name="Google Shape;164;p7"/>
          <p:cNvSpPr txBox="1">
            <a:spLocks noGrp="1"/>
          </p:cNvSpPr>
          <p:nvPr>
            <p:ph type="title"/>
          </p:nvPr>
        </p:nvSpPr>
        <p:spPr>
          <a:xfrm>
            <a:off x="457200" y="274640"/>
            <a:ext cx="8229600" cy="71167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Problem Statement with Objective</a:t>
            </a:r>
            <a:endParaRPr sz="3600" dirty="0">
              <a:latin typeface="Times New Roman"/>
              <a:ea typeface="Times New Roman"/>
              <a:cs typeface="Times New Roman"/>
              <a:sym typeface="Times New Roman"/>
            </a:endParaRPr>
          </a:p>
        </p:txBody>
      </p:sp>
      <p:sp>
        <p:nvSpPr>
          <p:cNvPr id="166" name="Google Shape;166;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body" idx="1"/>
          </p:nvPr>
        </p:nvSpPr>
        <p:spPr>
          <a:xfrm>
            <a:off x="369575" y="874856"/>
            <a:ext cx="8229600" cy="5659507"/>
          </a:xfrm>
          <a:prstGeom prst="rect">
            <a:avLst/>
          </a:prstGeom>
          <a:noFill/>
          <a:ln>
            <a:noFill/>
          </a:ln>
        </p:spPr>
        <p:txBody>
          <a:bodyPr spcFirstLastPara="1" wrap="square" lIns="91425" tIns="45700" rIns="91425" bIns="45700" anchor="t" anchorCtr="0">
            <a:noAutofit/>
          </a:bodyPr>
          <a:lstStyle/>
          <a:p>
            <a:pPr marL="76200" indent="0">
              <a:lnSpc>
                <a:spcPct val="150000"/>
              </a:lnSpc>
              <a:buClr>
                <a:schemeClr val="dk1"/>
              </a:buClr>
              <a:buSzPts val="2400"/>
              <a:buNone/>
            </a:pPr>
            <a:r>
              <a:rPr lang="en-IN"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Tools used</a:t>
            </a:r>
          </a:p>
          <a:p>
            <a:pPr marL="533400" indent="-457200">
              <a:lnSpc>
                <a:spcPct val="150000"/>
              </a:lnSpc>
              <a:buClr>
                <a:schemeClr val="dk1"/>
              </a:buClr>
              <a:buSzPts val="2400"/>
              <a:buFont typeface="Arial" panose="020B0604020202020204" pitchFamily="34" charset="0"/>
              <a:buChar char="•"/>
            </a:pPr>
            <a:r>
              <a:rPr lang="en" sz="2400" dirty="0">
                <a:solidFill>
                  <a:schemeClr val="dk1"/>
                </a:solidFill>
                <a:latin typeface="Times New Roman" panose="02020603050405020304" pitchFamily="18" charset="0"/>
                <a:ea typeface="Times New Roman"/>
                <a:cs typeface="Times New Roman" panose="02020603050405020304" pitchFamily="18" charset="0"/>
                <a:sym typeface="Times New Roman"/>
              </a:rPr>
              <a:t>Programming language : Python </a:t>
            </a:r>
            <a:r>
              <a:rPr lang="en-IN" sz="2400" dirty="0">
                <a:latin typeface="Times New Roman" panose="02020603050405020304" pitchFamily="18" charset="0"/>
                <a:cs typeface="Times New Roman" panose="02020603050405020304" pitchFamily="18" charset="0"/>
              </a:rPr>
              <a:t>3.6</a:t>
            </a:r>
            <a:endPar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33400" indent="-457200">
              <a:lnSpc>
                <a:spcPct val="150000"/>
              </a:lnSpc>
              <a:buClr>
                <a:schemeClr val="dk1"/>
              </a:buClr>
              <a:buSzPts val="2400"/>
              <a:buFont typeface="Arial" panose="020B0604020202020204" pitchFamily="34" charset="0"/>
              <a:buChar char="•"/>
            </a:pPr>
            <a:r>
              <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rPr>
              <a:t>Libraries: Numpy, Tensorflow, </a:t>
            </a:r>
            <a:r>
              <a:rPr lang="en-IN"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Sklearn</a:t>
            </a:r>
            <a:r>
              <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rPr>
              <a:t>, Pandas, Seaborn, </a:t>
            </a:r>
            <a:r>
              <a:rPr lang="en-IN"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jonlib</a:t>
            </a:r>
            <a:r>
              <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keras</a:t>
            </a:r>
            <a:r>
              <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rPr>
              <a:t>, Matplotlib etc</a:t>
            </a:r>
          </a:p>
          <a:p>
            <a:pPr marL="533400" indent="-457200">
              <a:lnSpc>
                <a:spcPct val="150000"/>
              </a:lnSpc>
              <a:buClr>
                <a:schemeClr val="dk1"/>
              </a:buClr>
              <a:buSzPts val="2400"/>
              <a:buFont typeface="Arial" panose="020B0604020202020204" pitchFamily="34" charset="0"/>
              <a:buChar char="•"/>
            </a:pPr>
            <a:r>
              <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rPr>
              <a:t>Software: </a:t>
            </a:r>
            <a:r>
              <a:rPr lang="en-US" sz="2400" dirty="0" err="1">
                <a:latin typeface="Times New Roman" panose="02020603050405020304" pitchFamily="18" charset="0"/>
                <a:ea typeface="Times New Roman"/>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Spyder</a:t>
            </a:r>
          </a:p>
          <a:p>
            <a:pPr marL="76200" indent="0">
              <a:lnSpc>
                <a:spcPct val="150000"/>
              </a:lnSpc>
              <a:spcBef>
                <a:spcPts val="0"/>
              </a:spcBef>
              <a:buClr>
                <a:schemeClr val="dk1"/>
              </a:buClr>
              <a:buSzPts val="2400"/>
              <a:buNone/>
            </a:pPr>
            <a:r>
              <a:rPr lang="en-US" sz="2800" b="1" dirty="0">
                <a:solidFill>
                  <a:schemeClr val="dk1"/>
                </a:solidFill>
                <a:latin typeface="Times New Roman"/>
                <a:ea typeface="Times New Roman"/>
                <a:cs typeface="Times New Roman"/>
                <a:sym typeface="Times New Roman"/>
              </a:rPr>
              <a:t>User Requirements</a:t>
            </a:r>
          </a:p>
          <a:p>
            <a:pPr marL="540000" lvl="1" indent="-457200" algn="just">
              <a:lnSpc>
                <a:spcPct val="150000"/>
              </a:lnSpc>
              <a:spcBef>
                <a:spcPts val="0"/>
              </a:spcBef>
              <a:buClr>
                <a:schemeClr val="dk1"/>
              </a:buClr>
              <a:buSzPts val="24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Simple and dynamic interface</a:t>
            </a:r>
          </a:p>
          <a:p>
            <a:pPr marL="540000" lvl="1" indent="-457200" algn="just">
              <a:lnSpc>
                <a:spcPct val="150000"/>
              </a:lnSpc>
              <a:spcBef>
                <a:spcPts val="0"/>
              </a:spcBef>
              <a:buClr>
                <a:schemeClr val="dk1"/>
              </a:buClr>
              <a:buSzPts val="2400"/>
              <a:buFont typeface="Arial" panose="020B0604020202020204" pitchFamily="34" charset="0"/>
              <a:buChar char="•"/>
            </a:pPr>
            <a:r>
              <a:rPr lang="en-IN" sz="2400" dirty="0">
                <a:latin typeface="Times New Roman"/>
                <a:ea typeface="Times New Roman"/>
                <a:cs typeface="Times New Roman"/>
              </a:rPr>
              <a:t>Accurate Analysis</a:t>
            </a:r>
          </a:p>
          <a:p>
            <a:pPr marL="540000" lvl="1" indent="-457200" algn="just">
              <a:lnSpc>
                <a:spcPct val="150000"/>
              </a:lnSpc>
              <a:spcBef>
                <a:spcPts val="0"/>
              </a:spcBef>
              <a:buClr>
                <a:schemeClr val="dk1"/>
              </a:buClr>
              <a:buSzPts val="2400"/>
              <a:buFont typeface="Arial" panose="020B0604020202020204" pitchFamily="34" charset="0"/>
              <a:buChar char="•"/>
            </a:pPr>
            <a:r>
              <a:rPr lang="en-US" sz="2400" dirty="0">
                <a:latin typeface="Times New Roman"/>
                <a:ea typeface="Times New Roman"/>
                <a:cs typeface="Times New Roman"/>
              </a:rPr>
              <a:t>Less response time</a:t>
            </a:r>
          </a:p>
          <a:p>
            <a:pPr marL="540000" lvl="1" indent="-457200" algn="just">
              <a:lnSpc>
                <a:spcPct val="150000"/>
              </a:lnSpc>
              <a:spcBef>
                <a:spcPts val="0"/>
              </a:spcBef>
              <a:buClr>
                <a:schemeClr val="dk1"/>
              </a:buClr>
              <a:buSzPts val="2400"/>
              <a:buFont typeface="Arial" panose="020B0604020202020204" pitchFamily="34" charset="0"/>
              <a:buChar char="•"/>
            </a:pPr>
            <a:endParaRPr lang="en-IN" sz="2400" dirty="0">
              <a:latin typeface="Times New Roman"/>
              <a:ea typeface="Times New Roman"/>
              <a:cs typeface="Times New Roman"/>
            </a:endParaRPr>
          </a:p>
          <a:p>
            <a:pPr marL="540000" lvl="1" indent="-457200" algn="just">
              <a:lnSpc>
                <a:spcPct val="150000"/>
              </a:lnSpc>
              <a:spcBef>
                <a:spcPts val="0"/>
              </a:spcBef>
              <a:buClr>
                <a:schemeClr val="dk1"/>
              </a:buClr>
              <a:buSzPts val="2400"/>
              <a:buNone/>
            </a:pPr>
            <a:endParaRPr lang="en-US" sz="2400" dirty="0">
              <a:solidFill>
                <a:schemeClr val="dk1"/>
              </a:solidFill>
              <a:latin typeface="Times New Roman"/>
              <a:ea typeface="Times New Roman"/>
              <a:cs typeface="Times New Roman"/>
              <a:sym typeface="Times New Roman"/>
            </a:endParaRPr>
          </a:p>
          <a:p>
            <a:pPr marL="76200" indent="0">
              <a:lnSpc>
                <a:spcPct val="150000"/>
              </a:lnSpc>
              <a:buClr>
                <a:schemeClr val="dk1"/>
              </a:buClr>
              <a:buSzPts val="2400"/>
              <a:buNone/>
            </a:pPr>
            <a:endParaRPr lang="en"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72" name="Google Shape;272;p43"/>
          <p:cNvSpPr txBox="1">
            <a:spLocks noGrp="1"/>
          </p:cNvSpPr>
          <p:nvPr>
            <p:ph type="title"/>
          </p:nvPr>
        </p:nvSpPr>
        <p:spPr>
          <a:xfrm>
            <a:off x="369575" y="183741"/>
            <a:ext cx="8229600" cy="691116"/>
          </a:xfrm>
          <a:prstGeom prst="rect">
            <a:avLst/>
          </a:prstGeom>
          <a:noFill/>
          <a:ln>
            <a:noFill/>
          </a:ln>
        </p:spPr>
        <p:txBody>
          <a:bodyPr spcFirstLastPara="1" wrap="square" lIns="91425" tIns="45700" rIns="91425" bIns="45700" anchor="ctr" anchorCtr="0">
            <a:noAutofit/>
          </a:bodyPr>
          <a:lstStyle/>
          <a:p>
            <a:r>
              <a:rPr lang="en" sz="3200" dirty="0">
                <a:solidFill>
                  <a:srgbClr val="4E67C8"/>
                </a:solidFill>
                <a:latin typeface="Times New Roman"/>
                <a:ea typeface="Times New Roman"/>
                <a:cs typeface="Times New Roman"/>
                <a:sym typeface="Times New Roman"/>
              </a:rPr>
              <a:t>Requirement Engineering</a:t>
            </a:r>
            <a:endParaRPr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1"/>
          <p:cNvSpPr txBox="1">
            <a:spLocks noGrp="1"/>
          </p:cNvSpPr>
          <p:nvPr>
            <p:ph type="body" idx="1"/>
          </p:nvPr>
        </p:nvSpPr>
        <p:spPr>
          <a:xfrm>
            <a:off x="223935" y="391903"/>
            <a:ext cx="8625315" cy="6466097"/>
          </a:xfrm>
          <a:prstGeom prst="rect">
            <a:avLst/>
          </a:prstGeom>
          <a:noFill/>
          <a:ln>
            <a:noFill/>
          </a:ln>
        </p:spPr>
        <p:txBody>
          <a:bodyPr spcFirstLastPara="1" wrap="square" lIns="91425" tIns="45700" rIns="91425" bIns="45700" anchor="t" anchorCtr="0">
            <a:noAutofit/>
          </a:bodyPr>
          <a:lstStyle/>
          <a:p>
            <a:pPr marL="76200" indent="0">
              <a:lnSpc>
                <a:spcPct val="150000"/>
              </a:lnSpc>
              <a:buClr>
                <a:schemeClr val="dk1"/>
              </a:buClr>
              <a:buSzPts val="2400"/>
              <a:buNone/>
            </a:pPr>
            <a:r>
              <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Software Requirements</a:t>
            </a:r>
          </a:p>
          <a:p>
            <a:pPr marL="990600" lvl="1" indent="-457200">
              <a:lnSpc>
                <a:spcPct val="150000"/>
              </a:lnSpc>
              <a:spcBef>
                <a:spcPts val="0"/>
              </a:spcBef>
              <a:buClr>
                <a:schemeClr val="dk1"/>
              </a:buClr>
              <a:buSzPts val="2400"/>
              <a:buFont typeface="Arial" panose="020B0604020202020204" pitchFamily="34" charset="0"/>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Operating System: Windows</a:t>
            </a:r>
          </a:p>
          <a:p>
            <a:pPr marL="990600" lvl="1" indent="-457200">
              <a:lnSpc>
                <a:spcPct val="150000"/>
              </a:lnSpc>
              <a:spcBef>
                <a:spcPts val="0"/>
              </a:spcBef>
              <a:buClr>
                <a:schemeClr val="dk1"/>
              </a:buClr>
              <a:buSzPts val="2400"/>
              <a:buFont typeface="Arial" panose="020B0604020202020204" pitchFamily="34" charset="0"/>
              <a:buChar char="•"/>
            </a:pPr>
            <a:r>
              <a:rPr lang="en-IN" sz="2400" dirty="0">
                <a:latin typeface="Times New Roman"/>
                <a:ea typeface="Times New Roman"/>
                <a:cs typeface="Times New Roman"/>
              </a:rPr>
              <a:t>Predetermined dataset</a:t>
            </a:r>
          </a:p>
          <a:p>
            <a:pPr marL="990600" lvl="1" indent="-457200">
              <a:lnSpc>
                <a:spcPct val="150000"/>
              </a:lnSpc>
              <a:spcBef>
                <a:spcPts val="0"/>
              </a:spcBef>
              <a:buClr>
                <a:schemeClr val="dk1"/>
              </a:buClr>
              <a:buSzPts val="2400"/>
              <a:buFont typeface="Arial" panose="020B0604020202020204" pitchFamily="34" charset="0"/>
              <a:buChar char="•"/>
            </a:pPr>
            <a:r>
              <a:rPr lang="en-IN" sz="2400" dirty="0">
                <a:latin typeface="Times New Roman"/>
                <a:ea typeface="Times New Roman"/>
                <a:cs typeface="Times New Roman"/>
              </a:rPr>
              <a:t>Usage of multiprocessing</a:t>
            </a: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76200" lvl="0" indent="0" algn="just">
              <a:lnSpc>
                <a:spcPct val="150000"/>
              </a:lnSpc>
              <a:buClr>
                <a:srgbClr val="000000"/>
              </a:buClr>
              <a:buSzPts val="2400"/>
              <a:buNone/>
              <a:defRPr/>
            </a:pPr>
            <a:r>
              <a:rPr lang="en-US" sz="2800" b="1" dirty="0">
                <a:solidFill>
                  <a:schemeClr val="dk1"/>
                </a:solidFill>
                <a:latin typeface="Times New Roman"/>
                <a:ea typeface="Times New Roman"/>
                <a:cs typeface="Times New Roman"/>
                <a:sym typeface="Times New Roman"/>
              </a:rPr>
              <a:t>Hardware Requirements</a:t>
            </a:r>
          </a:p>
          <a:p>
            <a:pPr marL="990600" lvl="1" indent="-457200" algn="just">
              <a:lnSpc>
                <a:spcPct val="150000"/>
              </a:lnSpc>
              <a:spcBef>
                <a:spcPts val="0"/>
              </a:spcBef>
              <a:buClr>
                <a:schemeClr val="dk1"/>
              </a:buClr>
              <a:buSzPts val="2400"/>
              <a:buFont typeface="Arial" panose="020B0604020202020204" pitchFamily="34" charset="0"/>
              <a:buChar char="•"/>
              <a:defRPr/>
            </a:pPr>
            <a:r>
              <a:rPr lang="en-US" sz="2400" dirty="0">
                <a:solidFill>
                  <a:schemeClr val="dk1"/>
                </a:solidFill>
                <a:latin typeface="Times New Roman"/>
                <a:ea typeface="Times New Roman"/>
                <a:cs typeface="Times New Roman"/>
                <a:sym typeface="Times New Roman"/>
              </a:rPr>
              <a:t>P</a:t>
            </a:r>
            <a:r>
              <a:rPr lang="en-US" sz="2400" dirty="0">
                <a:latin typeface="Times New Roman" panose="02020603050405020304"/>
                <a:ea typeface="Times New Roman" panose="02020603050405020304"/>
                <a:cs typeface="Times New Roman" panose="02020603050405020304"/>
                <a:sym typeface="Times New Roman" panose="02020603050405020304"/>
              </a:rPr>
              <a:t>rocessor (CPU) with 2 gigahertz (GHz) frequency or above</a:t>
            </a:r>
          </a:p>
          <a:p>
            <a:pPr marL="990600" lvl="1" indent="-457200" algn="just">
              <a:lnSpc>
                <a:spcPct val="150000"/>
              </a:lnSpc>
              <a:spcBef>
                <a:spcPts val="0"/>
              </a:spcBef>
              <a:buClr>
                <a:schemeClr val="dk1"/>
              </a:buClr>
              <a:buSzPts val="2400"/>
              <a:buFont typeface="Arial" panose="020B0604020202020204" pitchFamily="34" charset="0"/>
              <a:buChar char="•"/>
              <a:defRPr/>
            </a:pPr>
            <a:r>
              <a:rPr lang="en-US" sz="2400" dirty="0">
                <a:latin typeface="Times New Roman" panose="02020603050405020304"/>
                <a:ea typeface="Times New Roman" panose="02020603050405020304"/>
                <a:cs typeface="Times New Roman" panose="02020603050405020304"/>
                <a:sym typeface="Times New Roman" panose="02020603050405020304"/>
              </a:rPr>
              <a:t>Minimum of 4 GB of RAM and minimum of 2 GB of available space on the hard disk. </a:t>
            </a:r>
          </a:p>
          <a:p>
            <a:pPr marL="990600" lvl="1" indent="-457200" algn="just">
              <a:lnSpc>
                <a:spcPct val="150000"/>
              </a:lnSpc>
              <a:spcBef>
                <a:spcPts val="0"/>
              </a:spcBef>
              <a:buClr>
                <a:schemeClr val="dk1"/>
              </a:buClr>
              <a:buSzPts val="2400"/>
              <a:buFont typeface="Arial" panose="020B0604020202020204" pitchFamily="34" charset="0"/>
              <a:buChar char="•"/>
              <a:defRPr/>
            </a:pPr>
            <a:r>
              <a:rPr lang="en-US" sz="2400" dirty="0">
                <a:latin typeface="Times New Roman" panose="02020603050405020304"/>
                <a:ea typeface="Times New Roman" panose="02020603050405020304"/>
                <a:cs typeface="Times New Roman" panose="02020603050405020304"/>
                <a:sym typeface="Times New Roman" panose="02020603050405020304"/>
              </a:rPr>
              <a:t>Internet Connection Broadband connection with a speed of 2 Mbps or higher. </a:t>
            </a:r>
            <a:endParaRPr lang="en-IN" sz="2400" dirty="0">
              <a:latin typeface="Times New Roman"/>
              <a:ea typeface="Times New Roman"/>
              <a:cs typeface="Times New Roman"/>
            </a:endParaRPr>
          </a:p>
          <a:p>
            <a:pPr marL="990600" lvl="1" indent="-457200" algn="just">
              <a:lnSpc>
                <a:spcPct val="150000"/>
              </a:lnSpc>
              <a:spcBef>
                <a:spcPts val="0"/>
              </a:spcBef>
              <a:buClr>
                <a:schemeClr val="dk1"/>
              </a:buClr>
              <a:buSzPts val="2400"/>
              <a:buFont typeface="Arial" panose="020B0604020202020204" pitchFamily="34" charset="0"/>
              <a:buChar char="•"/>
              <a:defRPr/>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990600" lvl="1" indent="-457200" algn="just">
              <a:lnSpc>
                <a:spcPct val="150000"/>
              </a:lnSpc>
              <a:spcBef>
                <a:spcPts val="0"/>
              </a:spcBef>
              <a:buClr>
                <a:schemeClr val="dk1"/>
              </a:buClr>
              <a:buSzPts val="2400"/>
              <a:buFont typeface="Arial" panose="020B0604020202020204" pitchFamily="34" charset="0"/>
              <a:buChar char="•"/>
              <a:defRPr/>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990600" lvl="1" indent="-457200" algn="just">
              <a:lnSpc>
                <a:spcPct val="150000"/>
              </a:lnSpc>
              <a:spcBef>
                <a:spcPts val="0"/>
              </a:spcBef>
              <a:buClr>
                <a:schemeClr val="dk1"/>
              </a:buClr>
              <a:buSzPts val="2400"/>
              <a:buFont typeface="Arial" panose="020B0604020202020204" pitchFamily="34" charset="0"/>
              <a:buChar char="•"/>
              <a:defRPr/>
            </a:pPr>
            <a:endParaRPr lang="en-US" sz="2400" dirty="0"/>
          </a:p>
          <a:p>
            <a:pPr marL="990600" lvl="1" indent="-457200">
              <a:lnSpc>
                <a:spcPct val="150000"/>
              </a:lnSpc>
              <a:spcBef>
                <a:spcPts val="0"/>
              </a:spcBef>
              <a:buClr>
                <a:schemeClr val="dk1"/>
              </a:buClr>
              <a:buSzPts val="2400"/>
              <a:buNone/>
            </a:pPr>
            <a:endParaRPr lang="en-US" sz="2400" dirty="0">
              <a:solidFill>
                <a:schemeClr val="dk1"/>
              </a:solidFill>
              <a:latin typeface="Times New Roman"/>
              <a:ea typeface="Times New Roman"/>
              <a:cs typeface="Times New Roman"/>
              <a:sym typeface="Times New Roman"/>
            </a:endParaRPr>
          </a:p>
          <a:p>
            <a:pPr marL="82800" lvl="1" indent="0" algn="just">
              <a:lnSpc>
                <a:spcPct val="150000"/>
              </a:lnSpc>
              <a:spcBef>
                <a:spcPts val="0"/>
              </a:spcBef>
              <a:buClr>
                <a:schemeClr val="dk1"/>
              </a:buClr>
              <a:buSzPts val="2400"/>
              <a:buNone/>
            </a:pPr>
            <a:endParaRPr sz="2400" dirty="0">
              <a:latin typeface="Times New Roman"/>
              <a:ea typeface="Times New Roman"/>
              <a:cs typeface="Times New Roman"/>
              <a:sym typeface="Times New Roman"/>
            </a:endParaRPr>
          </a:p>
        </p:txBody>
      </p:sp>
      <p:sp>
        <p:nvSpPr>
          <p:cNvPr id="3" name="Google Shape;278;p44"/>
          <p:cNvSpPr txBox="1">
            <a:spLocks/>
          </p:cNvSpPr>
          <p:nvPr/>
        </p:nvSpPr>
        <p:spPr>
          <a:xfrm>
            <a:off x="457200" y="825240"/>
            <a:ext cx="8229600" cy="603276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2DA2BF"/>
              </a:buClr>
              <a:buSzPts val="1836"/>
              <a:buFont typeface="Noto Sans Symbols"/>
              <a:buNone/>
              <a:tabLst/>
              <a:defRPr/>
            </a:pPr>
            <a:endParaRPr kumimoji="0" lang="en-US" sz="2800" b="0" i="0" u="none" strike="noStrike" kern="0" cap="none" spc="0" normalizeH="0" baseline="0" noProof="0" dirty="0">
              <a:ln>
                <a:noFill/>
              </a:ln>
              <a:solidFill>
                <a:srgbClr val="000000"/>
              </a:solidFill>
              <a:effectLst/>
              <a:uLnTx/>
              <a:uFillTx/>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3"/>
          <p:cNvSpPr txBox="1">
            <a:spLocks noGrp="1"/>
          </p:cNvSpPr>
          <p:nvPr>
            <p:ph type="body" idx="1"/>
          </p:nvPr>
        </p:nvSpPr>
        <p:spPr>
          <a:xfrm>
            <a:off x="386236" y="1381996"/>
            <a:ext cx="8229600" cy="5964864"/>
          </a:xfrm>
          <a:prstGeom prst="rect">
            <a:avLst/>
          </a:prstGeom>
        </p:spPr>
        <p:txBody>
          <a:bodyPr spcFirstLastPara="1" wrap="square" lIns="91425" tIns="45700" rIns="91425" bIns="45700" anchor="t" anchorCtr="0">
            <a:noAutofit/>
          </a:bodyPr>
          <a:lstStyle/>
          <a:p>
            <a:pPr marL="76200" indent="0" algn="just">
              <a:lnSpc>
                <a:spcPct val="150000"/>
              </a:lnSpc>
              <a:buClr>
                <a:schemeClr val="dk1"/>
              </a:buClr>
              <a:buSzPts val="2400"/>
              <a:buNone/>
            </a:pPr>
            <a:r>
              <a:rPr lang="en"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Functional Requirements</a:t>
            </a:r>
            <a:endParaRPr sz="2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40000" lvl="1" indent="-514350" algn="just">
              <a:lnSpc>
                <a:spcPct val="150000"/>
              </a:lnSpc>
              <a:spcBef>
                <a:spcPts val="0"/>
              </a:spcBef>
              <a:buClr>
                <a:schemeClr val="dk1"/>
              </a:buClr>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Pre-processing: Cleaning, transforming and reducing data to convert raw data in a useful manner. </a:t>
            </a:r>
          </a:p>
          <a:p>
            <a:pPr marL="540000" lvl="1" indent="-514350" algn="just">
              <a:lnSpc>
                <a:spcPct val="150000"/>
              </a:lnSpc>
              <a:spcBef>
                <a:spcPts val="0"/>
              </a:spcBef>
              <a:buClr>
                <a:schemeClr val="dk1"/>
              </a:buClr>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Learning how to perform the required task based on the inputs given through the dataset. </a:t>
            </a:r>
          </a:p>
          <a:p>
            <a:pPr marL="540000" lvl="1" indent="-514350" algn="just">
              <a:lnSpc>
                <a:spcPct val="150000"/>
              </a:lnSpc>
              <a:spcBef>
                <a:spcPts val="0"/>
              </a:spcBef>
              <a:buClr>
                <a:schemeClr val="dk1"/>
              </a:buClr>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Forecasting: Making predictions of the future based on past and present data by analysis of trends. </a:t>
            </a:r>
          </a:p>
        </p:txBody>
      </p:sp>
      <p:sp>
        <p:nvSpPr>
          <p:cNvPr id="2" name="Google Shape;192;p27">
            <a:extLst>
              <a:ext uri="{FF2B5EF4-FFF2-40B4-BE49-F238E27FC236}">
                <a16:creationId xmlns:a16="http://schemas.microsoft.com/office/drawing/2014/main" id="{6DADFF28-FD27-C1C3-52D0-7835F723818C}"/>
              </a:ext>
            </a:extLst>
          </p:cNvPr>
          <p:cNvSpPr txBox="1">
            <a:spLocks noGrp="1"/>
          </p:cNvSpPr>
          <p:nvPr>
            <p:ph type="title"/>
          </p:nvPr>
        </p:nvSpPr>
        <p:spPr>
          <a:xfrm>
            <a:off x="386235" y="425539"/>
            <a:ext cx="8229601" cy="85872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200" dirty="0">
                <a:solidFill>
                  <a:srgbClr val="4E67C8"/>
                </a:solidFill>
                <a:latin typeface="Times New Roman"/>
                <a:ea typeface="Times New Roman"/>
                <a:cs typeface="Times New Roman"/>
                <a:sym typeface="Times New Roman"/>
              </a:rPr>
              <a:t>Software Requirements Specification</a:t>
            </a:r>
            <a:endParaRPr sz="3200" dirty="0">
              <a:solidFill>
                <a:srgbClr val="4E67C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822102"/>
            <a:ext cx="8988876" cy="2590409"/>
          </a:xfrm>
          <a:prstGeom prst="rect">
            <a:avLst/>
          </a:prstGeom>
        </p:spPr>
      </p:pic>
      <p:sp>
        <p:nvSpPr>
          <p:cNvPr id="2" name="Google Shape;192;p27">
            <a:extLst>
              <a:ext uri="{FF2B5EF4-FFF2-40B4-BE49-F238E27FC236}">
                <a16:creationId xmlns:a16="http://schemas.microsoft.com/office/drawing/2014/main" id="{EC73370C-C871-DFDB-9C05-1499B17EF31E}"/>
              </a:ext>
            </a:extLst>
          </p:cNvPr>
          <p:cNvSpPr txBox="1">
            <a:spLocks noGrp="1"/>
          </p:cNvSpPr>
          <p:nvPr>
            <p:ph type="title"/>
          </p:nvPr>
        </p:nvSpPr>
        <p:spPr>
          <a:xfrm>
            <a:off x="386235" y="425539"/>
            <a:ext cx="8229601" cy="85872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200" dirty="0">
                <a:solidFill>
                  <a:srgbClr val="4E67C8"/>
                </a:solidFill>
                <a:latin typeface="Times New Roman"/>
                <a:ea typeface="Times New Roman"/>
                <a:cs typeface="Times New Roman"/>
                <a:sym typeface="Times New Roman"/>
              </a:rPr>
              <a:t>Methodology</a:t>
            </a:r>
            <a:endParaRPr sz="3200" dirty="0">
              <a:solidFill>
                <a:srgbClr val="4E67C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259" y="452022"/>
            <a:ext cx="5601482" cy="5953956"/>
          </a:xfrm>
          <a:prstGeom prst="rect">
            <a:avLst/>
          </a:prstGeom>
        </p:spPr>
      </p:pic>
      <p:sp>
        <p:nvSpPr>
          <p:cNvPr id="2" name="Google Shape;192;p27">
            <a:extLst>
              <a:ext uri="{FF2B5EF4-FFF2-40B4-BE49-F238E27FC236}">
                <a16:creationId xmlns:a16="http://schemas.microsoft.com/office/drawing/2014/main" id="{D39DE071-2A67-76B9-7AC3-6C27B6827CBA}"/>
              </a:ext>
            </a:extLst>
          </p:cNvPr>
          <p:cNvSpPr txBox="1">
            <a:spLocks noGrp="1"/>
          </p:cNvSpPr>
          <p:nvPr>
            <p:ph type="title"/>
          </p:nvPr>
        </p:nvSpPr>
        <p:spPr>
          <a:xfrm>
            <a:off x="386235" y="425539"/>
            <a:ext cx="8229601" cy="85872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200" dirty="0" err="1">
                <a:solidFill>
                  <a:srgbClr val="4E67C8"/>
                </a:solidFill>
                <a:latin typeface="Times New Roman"/>
                <a:ea typeface="Times New Roman"/>
                <a:cs typeface="Times New Roman"/>
                <a:sym typeface="Times New Roman"/>
              </a:rPr>
              <a:t>Contd</a:t>
            </a:r>
            <a:r>
              <a:rPr lang="en-US" sz="3200" dirty="0">
                <a:solidFill>
                  <a:srgbClr val="4E67C8"/>
                </a:solidFill>
                <a:latin typeface="Times New Roman"/>
                <a:ea typeface="Times New Roman"/>
                <a:cs typeface="Times New Roman"/>
                <a:sym typeface="Times New Roman"/>
              </a:rPr>
              <a:t>…</a:t>
            </a:r>
            <a:endParaRPr sz="3200" dirty="0">
              <a:solidFill>
                <a:srgbClr val="4E67C8"/>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82992578"/>
      </p:ext>
    </p:extLst>
  </p:cSld>
  <p:clrMapOvr>
    <a:masterClrMapping/>
  </p:clrMapOvr>
</p:sld>
</file>

<file path=ppt/theme/theme1.xml><?xml version="1.0" encoding="utf-8"?>
<a:theme xmlns:a="http://schemas.openxmlformats.org/drawingml/2006/main"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1092</Words>
  <Application>Microsoft Office PowerPoint</Application>
  <PresentationFormat>On-screen Show (4:3)</PresentationFormat>
  <Paragraphs>101</Paragraphs>
  <Slides>23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Lucida Sans</vt:lpstr>
      <vt:lpstr>Noto Sans Symbols</vt:lpstr>
      <vt:lpstr>Söhne</vt:lpstr>
      <vt:lpstr>Times New Roman</vt:lpstr>
      <vt:lpstr>Verdana</vt:lpstr>
      <vt:lpstr>Concourse</vt:lpstr>
      <vt:lpstr> Introduction </vt:lpstr>
      <vt:lpstr>PowerPoint Presentation</vt:lpstr>
      <vt:lpstr> IDS                     VS                    IPS </vt:lpstr>
      <vt:lpstr>Problem Statement with Objective</vt:lpstr>
      <vt:lpstr>Requirement Engineering</vt:lpstr>
      <vt:lpstr>PowerPoint Presentation</vt:lpstr>
      <vt:lpstr>Software Requirements Specification</vt:lpstr>
      <vt:lpstr>Methodology</vt:lpstr>
      <vt:lpstr>Contd…</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Snapshots</vt:lpstr>
      <vt:lpstr>Applications</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dc:title>
  <cp:lastModifiedBy>JAYANTH K</cp:lastModifiedBy>
  <cp:revision>11</cp:revision>
  <dcterms:modified xsi:type="dcterms:W3CDTF">2024-03-16T11:03:19Z</dcterms:modified>
</cp:coreProperties>
</file>