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2F652-180A-494C-8AED-1F941C7EB53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CAD2B5-7AF9-48F7-A576-39010C901C03}">
      <dgm:prSet/>
      <dgm:spPr/>
      <dgm:t>
        <a:bodyPr/>
        <a:lstStyle/>
        <a:p>
          <a:r>
            <a:rPr lang="en-IN" dirty="0"/>
            <a:t>1.Name of the Scheme </a:t>
          </a:r>
          <a:endParaRPr lang="en-US" dirty="0"/>
        </a:p>
      </dgm:t>
    </dgm:pt>
    <dgm:pt modelId="{311D6FBA-4A93-48FC-BABE-2083964BE6D7}" type="parTrans" cxnId="{AD726237-A62B-4599-84B8-00C1A82E9019}">
      <dgm:prSet/>
      <dgm:spPr/>
      <dgm:t>
        <a:bodyPr/>
        <a:lstStyle/>
        <a:p>
          <a:endParaRPr lang="en-US"/>
        </a:p>
      </dgm:t>
    </dgm:pt>
    <dgm:pt modelId="{83561380-7211-414D-B56B-E2986F37A366}" type="sibTrans" cxnId="{AD726237-A62B-4599-84B8-00C1A82E9019}">
      <dgm:prSet/>
      <dgm:spPr/>
      <dgm:t>
        <a:bodyPr/>
        <a:lstStyle/>
        <a:p>
          <a:endParaRPr lang="en-US"/>
        </a:p>
      </dgm:t>
    </dgm:pt>
    <dgm:pt modelId="{53EE9EE5-A171-46BA-B73A-886A76A25B1F}">
      <dgm:prSet/>
      <dgm:spPr/>
      <dgm:t>
        <a:bodyPr/>
        <a:lstStyle/>
        <a:p>
          <a:r>
            <a:rPr lang="en-IN"/>
            <a:t>2.Type of the Scheme: Equity / Debt/ Hybrid/ Mid/ Small/ Large/ Sectoral/ Tax</a:t>
          </a:r>
          <a:endParaRPr lang="en-US"/>
        </a:p>
      </dgm:t>
    </dgm:pt>
    <dgm:pt modelId="{4B803671-FA8F-4B7C-B942-9ED07546E3BF}" type="parTrans" cxnId="{7DD136F6-F8A9-4EFD-A414-F08639972F53}">
      <dgm:prSet/>
      <dgm:spPr/>
      <dgm:t>
        <a:bodyPr/>
        <a:lstStyle/>
        <a:p>
          <a:endParaRPr lang="en-US"/>
        </a:p>
      </dgm:t>
    </dgm:pt>
    <dgm:pt modelId="{B3B7E8F7-D997-4946-8BF7-8B703B7B809D}" type="sibTrans" cxnId="{7DD136F6-F8A9-4EFD-A414-F08639972F53}">
      <dgm:prSet/>
      <dgm:spPr/>
      <dgm:t>
        <a:bodyPr/>
        <a:lstStyle/>
        <a:p>
          <a:endParaRPr lang="en-US"/>
        </a:p>
      </dgm:t>
    </dgm:pt>
    <dgm:pt modelId="{F036973D-981E-4B8B-815D-2E0B4102AF0B}">
      <dgm:prSet/>
      <dgm:spPr/>
      <dgm:t>
        <a:bodyPr/>
        <a:lstStyle/>
        <a:p>
          <a:r>
            <a:rPr lang="en-IN"/>
            <a:t>3.Investment objectived.</a:t>
          </a:r>
          <a:endParaRPr lang="en-US"/>
        </a:p>
      </dgm:t>
    </dgm:pt>
    <dgm:pt modelId="{FE756ADE-665A-4F53-97AF-AF9390353850}" type="parTrans" cxnId="{26C0AD7E-77E6-4571-A8DA-619BDDDFF1D1}">
      <dgm:prSet/>
      <dgm:spPr/>
      <dgm:t>
        <a:bodyPr/>
        <a:lstStyle/>
        <a:p>
          <a:endParaRPr lang="en-US"/>
        </a:p>
      </dgm:t>
    </dgm:pt>
    <dgm:pt modelId="{5189273C-0750-4200-AEF3-9BB3D8A8A985}" type="sibTrans" cxnId="{26C0AD7E-77E6-4571-A8DA-619BDDDFF1D1}">
      <dgm:prSet/>
      <dgm:spPr/>
      <dgm:t>
        <a:bodyPr/>
        <a:lstStyle/>
        <a:p>
          <a:endParaRPr lang="en-US"/>
        </a:p>
      </dgm:t>
    </dgm:pt>
    <dgm:pt modelId="{5CDB53C3-3A88-4256-B37E-4D4EF4CE8FA5}">
      <dgm:prSet/>
      <dgm:spPr/>
      <dgm:t>
        <a:bodyPr/>
        <a:lstStyle/>
        <a:p>
          <a:r>
            <a:rPr lang="en-IN"/>
            <a:t>4.NAV with 1 day change.</a:t>
          </a:r>
          <a:endParaRPr lang="en-US"/>
        </a:p>
      </dgm:t>
    </dgm:pt>
    <dgm:pt modelId="{30A5D7E3-F63B-4C03-AC45-8F4A147AE816}" type="parTrans" cxnId="{5CD593BF-B68E-4815-AFB2-00C36FD934CD}">
      <dgm:prSet/>
      <dgm:spPr/>
      <dgm:t>
        <a:bodyPr/>
        <a:lstStyle/>
        <a:p>
          <a:endParaRPr lang="en-US"/>
        </a:p>
      </dgm:t>
    </dgm:pt>
    <dgm:pt modelId="{D0F61D78-5F64-4601-886B-831D954FA432}" type="sibTrans" cxnId="{5CD593BF-B68E-4815-AFB2-00C36FD934CD}">
      <dgm:prSet/>
      <dgm:spPr/>
      <dgm:t>
        <a:bodyPr/>
        <a:lstStyle/>
        <a:p>
          <a:endParaRPr lang="en-US"/>
        </a:p>
      </dgm:t>
    </dgm:pt>
    <dgm:pt modelId="{6E21BF3F-C086-43AD-8776-6B97939B8501}">
      <dgm:prSet/>
      <dgm:spPr/>
      <dgm:t>
        <a:bodyPr/>
        <a:lstStyle/>
        <a:p>
          <a:r>
            <a:rPr lang="en-IN"/>
            <a:t>5.Returns since inception.</a:t>
          </a:r>
          <a:endParaRPr lang="en-US"/>
        </a:p>
      </dgm:t>
    </dgm:pt>
    <dgm:pt modelId="{AAC8B1CE-7ABB-4C88-B78C-127D7777AF52}" type="parTrans" cxnId="{A0CC3136-FF0F-46EF-AA66-DD95A5C895FE}">
      <dgm:prSet/>
      <dgm:spPr/>
      <dgm:t>
        <a:bodyPr/>
        <a:lstStyle/>
        <a:p>
          <a:endParaRPr lang="en-US"/>
        </a:p>
      </dgm:t>
    </dgm:pt>
    <dgm:pt modelId="{A259C7D3-C2EF-4EF6-A5B2-3103DCA66423}" type="sibTrans" cxnId="{A0CC3136-FF0F-46EF-AA66-DD95A5C895FE}">
      <dgm:prSet/>
      <dgm:spPr/>
      <dgm:t>
        <a:bodyPr/>
        <a:lstStyle/>
        <a:p>
          <a:endParaRPr lang="en-US"/>
        </a:p>
      </dgm:t>
    </dgm:pt>
    <dgm:pt modelId="{3FA3FF56-1A74-4CD1-9AAC-12246532B293}">
      <dgm:prSet/>
      <dgm:spPr/>
      <dgm:t>
        <a:bodyPr/>
        <a:lstStyle/>
        <a:p>
          <a:r>
            <a:rPr lang="en-IN"/>
            <a:t>6.Entry/ Exit Loadg.</a:t>
          </a:r>
          <a:endParaRPr lang="en-US"/>
        </a:p>
      </dgm:t>
    </dgm:pt>
    <dgm:pt modelId="{E01DAE34-BD5E-4F3F-A0A4-C0C7E26A8532}" type="parTrans" cxnId="{AD0DFA5B-6402-47E9-AF14-62E66D6D063B}">
      <dgm:prSet/>
      <dgm:spPr/>
      <dgm:t>
        <a:bodyPr/>
        <a:lstStyle/>
        <a:p>
          <a:endParaRPr lang="en-US"/>
        </a:p>
      </dgm:t>
    </dgm:pt>
    <dgm:pt modelId="{5D8E43EB-AEBF-476F-AF14-B2664F070192}" type="sibTrans" cxnId="{AD0DFA5B-6402-47E9-AF14-62E66D6D063B}">
      <dgm:prSet/>
      <dgm:spPr/>
      <dgm:t>
        <a:bodyPr/>
        <a:lstStyle/>
        <a:p>
          <a:endParaRPr lang="en-US"/>
        </a:p>
      </dgm:t>
    </dgm:pt>
    <dgm:pt modelId="{14EEBBD2-F924-4B4D-A4E9-24AA0E590777}">
      <dgm:prSet/>
      <dgm:spPr/>
      <dgm:t>
        <a:bodyPr/>
        <a:lstStyle/>
        <a:p>
          <a:r>
            <a:rPr lang="en-IN"/>
            <a:t>7.AUM (Fund Size) </a:t>
          </a:r>
          <a:endParaRPr lang="en-US"/>
        </a:p>
      </dgm:t>
    </dgm:pt>
    <dgm:pt modelId="{9CB16324-8049-4D8F-84FD-544C18787239}" type="parTrans" cxnId="{8F316AE2-FDD1-423A-911A-BD49BECC9B69}">
      <dgm:prSet/>
      <dgm:spPr/>
      <dgm:t>
        <a:bodyPr/>
        <a:lstStyle/>
        <a:p>
          <a:endParaRPr lang="en-US"/>
        </a:p>
      </dgm:t>
    </dgm:pt>
    <dgm:pt modelId="{C9776B4F-7C5F-42C4-955A-66D1F5031DDB}" type="sibTrans" cxnId="{8F316AE2-FDD1-423A-911A-BD49BECC9B69}">
      <dgm:prSet/>
      <dgm:spPr/>
      <dgm:t>
        <a:bodyPr/>
        <a:lstStyle/>
        <a:p>
          <a:endParaRPr lang="en-US"/>
        </a:p>
      </dgm:t>
    </dgm:pt>
    <dgm:pt modelId="{DEEFA4B5-F943-4B5C-90BC-C537FCD190DC}">
      <dgm:prSet/>
      <dgm:spPr/>
      <dgm:t>
        <a:bodyPr/>
        <a:lstStyle/>
        <a:p>
          <a:r>
            <a:rPr lang="en-IN"/>
            <a:t>8.Lock-in</a:t>
          </a:r>
          <a:endParaRPr lang="en-US"/>
        </a:p>
      </dgm:t>
    </dgm:pt>
    <dgm:pt modelId="{717D2271-A54B-47F2-9303-937E305E250B}" type="parTrans" cxnId="{6DB7E0ED-9AD2-41E5-9E17-5712F2D9D3A5}">
      <dgm:prSet/>
      <dgm:spPr/>
      <dgm:t>
        <a:bodyPr/>
        <a:lstStyle/>
        <a:p>
          <a:endParaRPr lang="en-US"/>
        </a:p>
      </dgm:t>
    </dgm:pt>
    <dgm:pt modelId="{5B8E427F-C33D-4A0B-B180-01F165C2C340}" type="sibTrans" cxnId="{6DB7E0ED-9AD2-41E5-9E17-5712F2D9D3A5}">
      <dgm:prSet/>
      <dgm:spPr/>
      <dgm:t>
        <a:bodyPr/>
        <a:lstStyle/>
        <a:p>
          <a:endParaRPr lang="en-US"/>
        </a:p>
      </dgm:t>
    </dgm:pt>
    <dgm:pt modelId="{0D7A397E-D7A8-4507-8AD6-F6BAF9D6031C}">
      <dgm:prSet/>
      <dgm:spPr/>
      <dgm:t>
        <a:bodyPr/>
        <a:lstStyle/>
        <a:p>
          <a:r>
            <a:rPr lang="en-IN"/>
            <a:t>9.Age</a:t>
          </a:r>
          <a:endParaRPr lang="en-US"/>
        </a:p>
      </dgm:t>
    </dgm:pt>
    <dgm:pt modelId="{A8AF5F83-DF39-400A-9472-94B1282D2D8F}" type="parTrans" cxnId="{621DFE1B-D8D6-41E7-9EEC-5D88A673CEBB}">
      <dgm:prSet/>
      <dgm:spPr/>
      <dgm:t>
        <a:bodyPr/>
        <a:lstStyle/>
        <a:p>
          <a:endParaRPr lang="en-US"/>
        </a:p>
      </dgm:t>
    </dgm:pt>
    <dgm:pt modelId="{F7D0C1CD-6154-4B1E-8A72-3C1DFAE54DD9}" type="sibTrans" cxnId="{621DFE1B-D8D6-41E7-9EEC-5D88A673CEBB}">
      <dgm:prSet/>
      <dgm:spPr/>
      <dgm:t>
        <a:bodyPr/>
        <a:lstStyle/>
        <a:p>
          <a:endParaRPr lang="en-US"/>
        </a:p>
      </dgm:t>
    </dgm:pt>
    <dgm:pt modelId="{75075142-0572-4475-91FF-F53D706BFC98}">
      <dgm:prSet/>
      <dgm:spPr/>
      <dgm:t>
        <a:bodyPr/>
        <a:lstStyle/>
        <a:p>
          <a:r>
            <a:rPr lang="en-IN"/>
            <a:t>10.Benchmark.	</a:t>
          </a:r>
          <a:endParaRPr lang="en-US"/>
        </a:p>
      </dgm:t>
    </dgm:pt>
    <dgm:pt modelId="{CAB54003-7CC3-4073-A074-367B155ABC1E}" type="parTrans" cxnId="{E21673EA-228B-4ABF-9950-294B57111600}">
      <dgm:prSet/>
      <dgm:spPr/>
      <dgm:t>
        <a:bodyPr/>
        <a:lstStyle/>
        <a:p>
          <a:endParaRPr lang="en-US"/>
        </a:p>
      </dgm:t>
    </dgm:pt>
    <dgm:pt modelId="{9AC96919-0CA6-4D0B-AFAD-317A195FF141}" type="sibTrans" cxnId="{E21673EA-228B-4ABF-9950-294B57111600}">
      <dgm:prSet/>
      <dgm:spPr/>
      <dgm:t>
        <a:bodyPr/>
        <a:lstStyle/>
        <a:p>
          <a:endParaRPr lang="en-US"/>
        </a:p>
      </dgm:t>
    </dgm:pt>
    <dgm:pt modelId="{C29D2921-A499-4FFB-95C7-9499EDF4ED3B}">
      <dgm:prSet/>
      <dgm:spPr/>
      <dgm:t>
        <a:bodyPr/>
        <a:lstStyle/>
        <a:p>
          <a:r>
            <a:rPr lang="en-IN"/>
            <a:t>11.Riskometer- Risky/Not Risky</a:t>
          </a:r>
          <a:endParaRPr lang="en-US"/>
        </a:p>
      </dgm:t>
    </dgm:pt>
    <dgm:pt modelId="{E1A190B5-CD94-4C1D-847E-6E2275D0F359}" type="parTrans" cxnId="{AF187A95-4277-4808-AC7B-8D98CF6A4594}">
      <dgm:prSet/>
      <dgm:spPr/>
      <dgm:t>
        <a:bodyPr/>
        <a:lstStyle/>
        <a:p>
          <a:endParaRPr lang="en-US"/>
        </a:p>
      </dgm:t>
    </dgm:pt>
    <dgm:pt modelId="{257F1D72-2121-4890-9446-9C8F2C9CFFF9}" type="sibTrans" cxnId="{AF187A95-4277-4808-AC7B-8D98CF6A4594}">
      <dgm:prSet/>
      <dgm:spPr/>
      <dgm:t>
        <a:bodyPr/>
        <a:lstStyle/>
        <a:p>
          <a:endParaRPr lang="en-US"/>
        </a:p>
      </dgm:t>
    </dgm:pt>
    <dgm:pt modelId="{24FB8E41-380F-49B5-B8EA-A7532A81E072}">
      <dgm:prSet/>
      <dgm:spPr/>
      <dgm:t>
        <a:bodyPr/>
        <a:lstStyle/>
        <a:p>
          <a:r>
            <a:rPr lang="en-IN"/>
            <a:t>12.Min. Investment: SIP/ Lumpsumm	</a:t>
          </a:r>
          <a:endParaRPr lang="en-US"/>
        </a:p>
      </dgm:t>
    </dgm:pt>
    <dgm:pt modelId="{D5D7873F-3467-4232-8774-E32F9898A94D}" type="parTrans" cxnId="{3401BC46-BF2F-4A5F-975B-439DB3B5A7C8}">
      <dgm:prSet/>
      <dgm:spPr/>
      <dgm:t>
        <a:bodyPr/>
        <a:lstStyle/>
        <a:p>
          <a:endParaRPr lang="en-US"/>
        </a:p>
      </dgm:t>
    </dgm:pt>
    <dgm:pt modelId="{0F1FF589-4CE0-4395-A7E8-59D884DAA914}" type="sibTrans" cxnId="{3401BC46-BF2F-4A5F-975B-439DB3B5A7C8}">
      <dgm:prSet/>
      <dgm:spPr/>
      <dgm:t>
        <a:bodyPr/>
        <a:lstStyle/>
        <a:p>
          <a:endParaRPr lang="en-US"/>
        </a:p>
      </dgm:t>
    </dgm:pt>
    <dgm:pt modelId="{29E35F8D-C6C5-4A97-B542-E27B2D4D49CC}">
      <dgm:prSet/>
      <dgm:spPr/>
      <dgm:t>
        <a:bodyPr/>
        <a:lstStyle/>
        <a:p>
          <a:r>
            <a:rPr lang="en-IN"/>
            <a:t>13.Asset &amp; Portfolio Allocation: Equity and/or Debt</a:t>
          </a:r>
          <a:endParaRPr lang="en-US"/>
        </a:p>
      </dgm:t>
    </dgm:pt>
    <dgm:pt modelId="{FF7FB17D-1932-453A-908F-44A58DFD546B}" type="parTrans" cxnId="{EE87EAD3-E76C-46A6-BF61-04B6F4320099}">
      <dgm:prSet/>
      <dgm:spPr/>
      <dgm:t>
        <a:bodyPr/>
        <a:lstStyle/>
        <a:p>
          <a:endParaRPr lang="en-US"/>
        </a:p>
      </dgm:t>
    </dgm:pt>
    <dgm:pt modelId="{CAC9608E-0F40-4478-9488-B297B57B23B3}" type="sibTrans" cxnId="{EE87EAD3-E76C-46A6-BF61-04B6F4320099}">
      <dgm:prSet/>
      <dgm:spPr/>
      <dgm:t>
        <a:bodyPr/>
        <a:lstStyle/>
        <a:p>
          <a:endParaRPr lang="en-US"/>
        </a:p>
      </dgm:t>
    </dgm:pt>
    <dgm:pt modelId="{2371B590-FC55-4413-8A4B-EBFBF0700D9D}" type="pres">
      <dgm:prSet presAssocID="{6332F652-180A-494C-8AED-1F941C7EB533}" presName="linear" presStyleCnt="0">
        <dgm:presLayoutVars>
          <dgm:animLvl val="lvl"/>
          <dgm:resizeHandles val="exact"/>
        </dgm:presLayoutVars>
      </dgm:prSet>
      <dgm:spPr/>
    </dgm:pt>
    <dgm:pt modelId="{6A59490E-DC86-4777-A4C4-96600236DC2D}" type="pres">
      <dgm:prSet presAssocID="{6ACAD2B5-7AF9-48F7-A576-39010C901C03}" presName="parentText" presStyleLbl="node1" presStyleIdx="0" presStyleCnt="13" custLinFactNeighborX="0" custLinFactNeighborY="-11657">
        <dgm:presLayoutVars>
          <dgm:chMax val="0"/>
          <dgm:bulletEnabled val="1"/>
        </dgm:presLayoutVars>
      </dgm:prSet>
      <dgm:spPr/>
    </dgm:pt>
    <dgm:pt modelId="{A962151D-E068-4B05-9FB6-2F69130C67F6}" type="pres">
      <dgm:prSet presAssocID="{83561380-7211-414D-B56B-E2986F37A366}" presName="spacer" presStyleCnt="0"/>
      <dgm:spPr/>
    </dgm:pt>
    <dgm:pt modelId="{90282FC0-F6D5-450C-A48D-551E32D03DA1}" type="pres">
      <dgm:prSet presAssocID="{53EE9EE5-A171-46BA-B73A-886A76A25B1F}" presName="parentText" presStyleLbl="node1" presStyleIdx="1" presStyleCnt="13">
        <dgm:presLayoutVars>
          <dgm:chMax val="0"/>
          <dgm:bulletEnabled val="1"/>
        </dgm:presLayoutVars>
      </dgm:prSet>
      <dgm:spPr/>
    </dgm:pt>
    <dgm:pt modelId="{AF9B28C9-48C8-4B6E-82DD-7A259584D505}" type="pres">
      <dgm:prSet presAssocID="{B3B7E8F7-D997-4946-8BF7-8B703B7B809D}" presName="spacer" presStyleCnt="0"/>
      <dgm:spPr/>
    </dgm:pt>
    <dgm:pt modelId="{84D6EE17-401B-4BD8-B157-8ECBA2D4EE4C}" type="pres">
      <dgm:prSet presAssocID="{F036973D-981E-4B8B-815D-2E0B4102AF0B}" presName="parentText" presStyleLbl="node1" presStyleIdx="2" presStyleCnt="13">
        <dgm:presLayoutVars>
          <dgm:chMax val="0"/>
          <dgm:bulletEnabled val="1"/>
        </dgm:presLayoutVars>
      </dgm:prSet>
      <dgm:spPr/>
    </dgm:pt>
    <dgm:pt modelId="{53309377-EA0B-4E55-97CD-971E74D7EF75}" type="pres">
      <dgm:prSet presAssocID="{5189273C-0750-4200-AEF3-9BB3D8A8A985}" presName="spacer" presStyleCnt="0"/>
      <dgm:spPr/>
    </dgm:pt>
    <dgm:pt modelId="{9C57E642-F6E7-4C6D-B46D-431F44ED2DA1}" type="pres">
      <dgm:prSet presAssocID="{5CDB53C3-3A88-4256-B37E-4D4EF4CE8FA5}" presName="parentText" presStyleLbl="node1" presStyleIdx="3" presStyleCnt="13">
        <dgm:presLayoutVars>
          <dgm:chMax val="0"/>
          <dgm:bulletEnabled val="1"/>
        </dgm:presLayoutVars>
      </dgm:prSet>
      <dgm:spPr/>
    </dgm:pt>
    <dgm:pt modelId="{192BA735-49D2-46EC-BC1C-ED81EB02D718}" type="pres">
      <dgm:prSet presAssocID="{D0F61D78-5F64-4601-886B-831D954FA432}" presName="spacer" presStyleCnt="0"/>
      <dgm:spPr/>
    </dgm:pt>
    <dgm:pt modelId="{FC6181B0-F87C-46F1-9043-A50490C0AD88}" type="pres">
      <dgm:prSet presAssocID="{6E21BF3F-C086-43AD-8776-6B97939B8501}" presName="parentText" presStyleLbl="node1" presStyleIdx="4" presStyleCnt="13">
        <dgm:presLayoutVars>
          <dgm:chMax val="0"/>
          <dgm:bulletEnabled val="1"/>
        </dgm:presLayoutVars>
      </dgm:prSet>
      <dgm:spPr/>
    </dgm:pt>
    <dgm:pt modelId="{6685E1E8-52BB-4383-969A-7BDD1D00A05C}" type="pres">
      <dgm:prSet presAssocID="{A259C7D3-C2EF-4EF6-A5B2-3103DCA66423}" presName="spacer" presStyleCnt="0"/>
      <dgm:spPr/>
    </dgm:pt>
    <dgm:pt modelId="{9385845B-1D29-4C46-AD68-1CEF86829002}" type="pres">
      <dgm:prSet presAssocID="{3FA3FF56-1A74-4CD1-9AAC-12246532B293}" presName="parentText" presStyleLbl="node1" presStyleIdx="5" presStyleCnt="13">
        <dgm:presLayoutVars>
          <dgm:chMax val="0"/>
          <dgm:bulletEnabled val="1"/>
        </dgm:presLayoutVars>
      </dgm:prSet>
      <dgm:spPr/>
    </dgm:pt>
    <dgm:pt modelId="{CA5E7768-83D5-4B98-998B-0E44FF1DB252}" type="pres">
      <dgm:prSet presAssocID="{5D8E43EB-AEBF-476F-AF14-B2664F070192}" presName="spacer" presStyleCnt="0"/>
      <dgm:spPr/>
    </dgm:pt>
    <dgm:pt modelId="{E962C846-7E95-455D-BB83-F3467C4741D9}" type="pres">
      <dgm:prSet presAssocID="{14EEBBD2-F924-4B4D-A4E9-24AA0E590777}" presName="parentText" presStyleLbl="node1" presStyleIdx="6" presStyleCnt="13">
        <dgm:presLayoutVars>
          <dgm:chMax val="0"/>
          <dgm:bulletEnabled val="1"/>
        </dgm:presLayoutVars>
      </dgm:prSet>
      <dgm:spPr/>
    </dgm:pt>
    <dgm:pt modelId="{0234F028-39DF-47C8-9A2C-60D001AD0BDF}" type="pres">
      <dgm:prSet presAssocID="{C9776B4F-7C5F-42C4-955A-66D1F5031DDB}" presName="spacer" presStyleCnt="0"/>
      <dgm:spPr/>
    </dgm:pt>
    <dgm:pt modelId="{B7E58F1D-E39B-48C1-9D08-096AF7F5B02D}" type="pres">
      <dgm:prSet presAssocID="{DEEFA4B5-F943-4B5C-90BC-C537FCD190DC}" presName="parentText" presStyleLbl="node1" presStyleIdx="7" presStyleCnt="13">
        <dgm:presLayoutVars>
          <dgm:chMax val="0"/>
          <dgm:bulletEnabled val="1"/>
        </dgm:presLayoutVars>
      </dgm:prSet>
      <dgm:spPr/>
    </dgm:pt>
    <dgm:pt modelId="{DC24CCD2-B483-44D0-A0BB-6095DDEB4B06}" type="pres">
      <dgm:prSet presAssocID="{5B8E427F-C33D-4A0B-B180-01F165C2C340}" presName="spacer" presStyleCnt="0"/>
      <dgm:spPr/>
    </dgm:pt>
    <dgm:pt modelId="{E9989A17-D1D8-4D24-B27F-F93DEA38687C}" type="pres">
      <dgm:prSet presAssocID="{0D7A397E-D7A8-4507-8AD6-F6BAF9D6031C}" presName="parentText" presStyleLbl="node1" presStyleIdx="8" presStyleCnt="13">
        <dgm:presLayoutVars>
          <dgm:chMax val="0"/>
          <dgm:bulletEnabled val="1"/>
        </dgm:presLayoutVars>
      </dgm:prSet>
      <dgm:spPr/>
    </dgm:pt>
    <dgm:pt modelId="{299E32A5-A702-4EBC-9FE0-1B43F737BB6C}" type="pres">
      <dgm:prSet presAssocID="{F7D0C1CD-6154-4B1E-8A72-3C1DFAE54DD9}" presName="spacer" presStyleCnt="0"/>
      <dgm:spPr/>
    </dgm:pt>
    <dgm:pt modelId="{53D9322C-59AB-486A-8359-8A13E5725B87}" type="pres">
      <dgm:prSet presAssocID="{75075142-0572-4475-91FF-F53D706BFC98}" presName="parentText" presStyleLbl="node1" presStyleIdx="9" presStyleCnt="13">
        <dgm:presLayoutVars>
          <dgm:chMax val="0"/>
          <dgm:bulletEnabled val="1"/>
        </dgm:presLayoutVars>
      </dgm:prSet>
      <dgm:spPr/>
    </dgm:pt>
    <dgm:pt modelId="{32F32191-D160-44BA-8BB3-CE674B9D83EB}" type="pres">
      <dgm:prSet presAssocID="{9AC96919-0CA6-4D0B-AFAD-317A195FF141}" presName="spacer" presStyleCnt="0"/>
      <dgm:spPr/>
    </dgm:pt>
    <dgm:pt modelId="{CA1B48C2-1828-4AE8-9B18-9C717EC9A534}" type="pres">
      <dgm:prSet presAssocID="{C29D2921-A499-4FFB-95C7-9499EDF4ED3B}" presName="parentText" presStyleLbl="node1" presStyleIdx="10" presStyleCnt="13">
        <dgm:presLayoutVars>
          <dgm:chMax val="0"/>
          <dgm:bulletEnabled val="1"/>
        </dgm:presLayoutVars>
      </dgm:prSet>
      <dgm:spPr/>
    </dgm:pt>
    <dgm:pt modelId="{7CD2C65C-CDB9-4727-A611-551E4171374E}" type="pres">
      <dgm:prSet presAssocID="{257F1D72-2121-4890-9446-9C8F2C9CFFF9}" presName="spacer" presStyleCnt="0"/>
      <dgm:spPr/>
    </dgm:pt>
    <dgm:pt modelId="{0A37A30E-F59B-4654-91E4-96B55CC9C7DE}" type="pres">
      <dgm:prSet presAssocID="{24FB8E41-380F-49B5-B8EA-A7532A81E072}" presName="parentText" presStyleLbl="node1" presStyleIdx="11" presStyleCnt="13">
        <dgm:presLayoutVars>
          <dgm:chMax val="0"/>
          <dgm:bulletEnabled val="1"/>
        </dgm:presLayoutVars>
      </dgm:prSet>
      <dgm:spPr/>
    </dgm:pt>
    <dgm:pt modelId="{9211D4BB-2570-4B9A-BF66-5278C175DA3E}" type="pres">
      <dgm:prSet presAssocID="{0F1FF589-4CE0-4395-A7E8-59D884DAA914}" presName="spacer" presStyleCnt="0"/>
      <dgm:spPr/>
    </dgm:pt>
    <dgm:pt modelId="{A148C87A-6051-425E-B001-9942A5C8240E}" type="pres">
      <dgm:prSet presAssocID="{29E35F8D-C6C5-4A97-B542-E27B2D4D49CC}" presName="parentText" presStyleLbl="node1" presStyleIdx="12" presStyleCnt="13">
        <dgm:presLayoutVars>
          <dgm:chMax val="0"/>
          <dgm:bulletEnabled val="1"/>
        </dgm:presLayoutVars>
      </dgm:prSet>
      <dgm:spPr/>
    </dgm:pt>
  </dgm:ptLst>
  <dgm:cxnLst>
    <dgm:cxn modelId="{042BB718-9B9E-45BD-BF06-E0173ADC7C43}" type="presOf" srcId="{53EE9EE5-A171-46BA-B73A-886A76A25B1F}" destId="{90282FC0-F6D5-450C-A48D-551E32D03DA1}" srcOrd="0" destOrd="0" presId="urn:microsoft.com/office/officeart/2005/8/layout/vList2"/>
    <dgm:cxn modelId="{621DFE1B-D8D6-41E7-9EEC-5D88A673CEBB}" srcId="{6332F652-180A-494C-8AED-1F941C7EB533}" destId="{0D7A397E-D7A8-4507-8AD6-F6BAF9D6031C}" srcOrd="8" destOrd="0" parTransId="{A8AF5F83-DF39-400A-9472-94B1282D2D8F}" sibTransId="{F7D0C1CD-6154-4B1E-8A72-3C1DFAE54DD9}"/>
    <dgm:cxn modelId="{69739434-38C5-4FD1-AEEA-5955357F45E9}" type="presOf" srcId="{5CDB53C3-3A88-4256-B37E-4D4EF4CE8FA5}" destId="{9C57E642-F6E7-4C6D-B46D-431F44ED2DA1}" srcOrd="0" destOrd="0" presId="urn:microsoft.com/office/officeart/2005/8/layout/vList2"/>
    <dgm:cxn modelId="{64894C35-9BB9-4A3B-AD9D-15084F867E8D}" type="presOf" srcId="{3FA3FF56-1A74-4CD1-9AAC-12246532B293}" destId="{9385845B-1D29-4C46-AD68-1CEF86829002}" srcOrd="0" destOrd="0" presId="urn:microsoft.com/office/officeart/2005/8/layout/vList2"/>
    <dgm:cxn modelId="{A0CC3136-FF0F-46EF-AA66-DD95A5C895FE}" srcId="{6332F652-180A-494C-8AED-1F941C7EB533}" destId="{6E21BF3F-C086-43AD-8776-6B97939B8501}" srcOrd="4" destOrd="0" parTransId="{AAC8B1CE-7ABB-4C88-B78C-127D7777AF52}" sibTransId="{A259C7D3-C2EF-4EF6-A5B2-3103DCA66423}"/>
    <dgm:cxn modelId="{AD726237-A62B-4599-84B8-00C1A82E9019}" srcId="{6332F652-180A-494C-8AED-1F941C7EB533}" destId="{6ACAD2B5-7AF9-48F7-A576-39010C901C03}" srcOrd="0" destOrd="0" parTransId="{311D6FBA-4A93-48FC-BABE-2083964BE6D7}" sibTransId="{83561380-7211-414D-B56B-E2986F37A366}"/>
    <dgm:cxn modelId="{AD0DFA5B-6402-47E9-AF14-62E66D6D063B}" srcId="{6332F652-180A-494C-8AED-1F941C7EB533}" destId="{3FA3FF56-1A74-4CD1-9AAC-12246532B293}" srcOrd="5" destOrd="0" parTransId="{E01DAE34-BD5E-4F3F-A0A4-C0C7E26A8532}" sibTransId="{5D8E43EB-AEBF-476F-AF14-B2664F070192}"/>
    <dgm:cxn modelId="{C64A3942-A802-4B07-A4F6-DB5E096E703D}" type="presOf" srcId="{C29D2921-A499-4FFB-95C7-9499EDF4ED3B}" destId="{CA1B48C2-1828-4AE8-9B18-9C717EC9A534}" srcOrd="0" destOrd="0" presId="urn:microsoft.com/office/officeart/2005/8/layout/vList2"/>
    <dgm:cxn modelId="{3401BC46-BF2F-4A5F-975B-439DB3B5A7C8}" srcId="{6332F652-180A-494C-8AED-1F941C7EB533}" destId="{24FB8E41-380F-49B5-B8EA-A7532A81E072}" srcOrd="11" destOrd="0" parTransId="{D5D7873F-3467-4232-8774-E32F9898A94D}" sibTransId="{0F1FF589-4CE0-4395-A7E8-59D884DAA914}"/>
    <dgm:cxn modelId="{EDF95047-CF8E-4970-9C48-E1AA3F226A1D}" type="presOf" srcId="{0D7A397E-D7A8-4507-8AD6-F6BAF9D6031C}" destId="{E9989A17-D1D8-4D24-B27F-F93DEA38687C}" srcOrd="0" destOrd="0" presId="urn:microsoft.com/office/officeart/2005/8/layout/vList2"/>
    <dgm:cxn modelId="{B3717769-A83F-4E76-8BA5-1446D58FFE10}" type="presOf" srcId="{6332F652-180A-494C-8AED-1F941C7EB533}" destId="{2371B590-FC55-4413-8A4B-EBFBF0700D9D}" srcOrd="0" destOrd="0" presId="urn:microsoft.com/office/officeart/2005/8/layout/vList2"/>
    <dgm:cxn modelId="{0B99BC6D-7242-4B66-92AA-ED7FCA0218E1}" type="presOf" srcId="{F036973D-981E-4B8B-815D-2E0B4102AF0B}" destId="{84D6EE17-401B-4BD8-B157-8ECBA2D4EE4C}" srcOrd="0" destOrd="0" presId="urn:microsoft.com/office/officeart/2005/8/layout/vList2"/>
    <dgm:cxn modelId="{5FA9964E-9DFB-4C0B-A6DE-020EBF46D4B1}" type="presOf" srcId="{75075142-0572-4475-91FF-F53D706BFC98}" destId="{53D9322C-59AB-486A-8359-8A13E5725B87}" srcOrd="0" destOrd="0" presId="urn:microsoft.com/office/officeart/2005/8/layout/vList2"/>
    <dgm:cxn modelId="{26C0AD7E-77E6-4571-A8DA-619BDDDFF1D1}" srcId="{6332F652-180A-494C-8AED-1F941C7EB533}" destId="{F036973D-981E-4B8B-815D-2E0B4102AF0B}" srcOrd="2" destOrd="0" parTransId="{FE756ADE-665A-4F53-97AF-AF9390353850}" sibTransId="{5189273C-0750-4200-AEF3-9BB3D8A8A985}"/>
    <dgm:cxn modelId="{EAA5C088-9657-4481-BD22-A46F5CEC24D3}" type="presOf" srcId="{14EEBBD2-F924-4B4D-A4E9-24AA0E590777}" destId="{E962C846-7E95-455D-BB83-F3467C4741D9}" srcOrd="0" destOrd="0" presId="urn:microsoft.com/office/officeart/2005/8/layout/vList2"/>
    <dgm:cxn modelId="{D39C9F89-4B67-46B5-8140-B1A18339722C}" type="presOf" srcId="{DEEFA4B5-F943-4B5C-90BC-C537FCD190DC}" destId="{B7E58F1D-E39B-48C1-9D08-096AF7F5B02D}" srcOrd="0" destOrd="0" presId="urn:microsoft.com/office/officeart/2005/8/layout/vList2"/>
    <dgm:cxn modelId="{9A9FC68C-5439-4E25-A1D1-CCFC8253242A}" type="presOf" srcId="{6ACAD2B5-7AF9-48F7-A576-39010C901C03}" destId="{6A59490E-DC86-4777-A4C4-96600236DC2D}" srcOrd="0" destOrd="0" presId="urn:microsoft.com/office/officeart/2005/8/layout/vList2"/>
    <dgm:cxn modelId="{2DDF5B8F-01D2-4160-ADA3-886B5B0096FC}" type="presOf" srcId="{29E35F8D-C6C5-4A97-B542-E27B2D4D49CC}" destId="{A148C87A-6051-425E-B001-9942A5C8240E}" srcOrd="0" destOrd="0" presId="urn:microsoft.com/office/officeart/2005/8/layout/vList2"/>
    <dgm:cxn modelId="{AF187A95-4277-4808-AC7B-8D98CF6A4594}" srcId="{6332F652-180A-494C-8AED-1F941C7EB533}" destId="{C29D2921-A499-4FFB-95C7-9499EDF4ED3B}" srcOrd="10" destOrd="0" parTransId="{E1A190B5-CD94-4C1D-847E-6E2275D0F359}" sibTransId="{257F1D72-2121-4890-9446-9C8F2C9CFFF9}"/>
    <dgm:cxn modelId="{D858CE9D-ADCE-4F0F-86A2-F25718176346}" type="presOf" srcId="{6E21BF3F-C086-43AD-8776-6B97939B8501}" destId="{FC6181B0-F87C-46F1-9043-A50490C0AD88}" srcOrd="0" destOrd="0" presId="urn:microsoft.com/office/officeart/2005/8/layout/vList2"/>
    <dgm:cxn modelId="{5CD593BF-B68E-4815-AFB2-00C36FD934CD}" srcId="{6332F652-180A-494C-8AED-1F941C7EB533}" destId="{5CDB53C3-3A88-4256-B37E-4D4EF4CE8FA5}" srcOrd="3" destOrd="0" parTransId="{30A5D7E3-F63B-4C03-AC45-8F4A147AE816}" sibTransId="{D0F61D78-5F64-4601-886B-831D954FA432}"/>
    <dgm:cxn modelId="{EE87EAD3-E76C-46A6-BF61-04B6F4320099}" srcId="{6332F652-180A-494C-8AED-1F941C7EB533}" destId="{29E35F8D-C6C5-4A97-B542-E27B2D4D49CC}" srcOrd="12" destOrd="0" parTransId="{FF7FB17D-1932-453A-908F-44A58DFD546B}" sibTransId="{CAC9608E-0F40-4478-9488-B297B57B23B3}"/>
    <dgm:cxn modelId="{8F316AE2-FDD1-423A-911A-BD49BECC9B69}" srcId="{6332F652-180A-494C-8AED-1F941C7EB533}" destId="{14EEBBD2-F924-4B4D-A4E9-24AA0E590777}" srcOrd="6" destOrd="0" parTransId="{9CB16324-8049-4D8F-84FD-544C18787239}" sibTransId="{C9776B4F-7C5F-42C4-955A-66D1F5031DDB}"/>
    <dgm:cxn modelId="{E21673EA-228B-4ABF-9950-294B57111600}" srcId="{6332F652-180A-494C-8AED-1F941C7EB533}" destId="{75075142-0572-4475-91FF-F53D706BFC98}" srcOrd="9" destOrd="0" parTransId="{CAB54003-7CC3-4073-A074-367B155ABC1E}" sibTransId="{9AC96919-0CA6-4D0B-AFAD-317A195FF141}"/>
    <dgm:cxn modelId="{6DB7E0ED-9AD2-41E5-9E17-5712F2D9D3A5}" srcId="{6332F652-180A-494C-8AED-1F941C7EB533}" destId="{DEEFA4B5-F943-4B5C-90BC-C537FCD190DC}" srcOrd="7" destOrd="0" parTransId="{717D2271-A54B-47F2-9303-937E305E250B}" sibTransId="{5B8E427F-C33D-4A0B-B180-01F165C2C340}"/>
    <dgm:cxn modelId="{7DD136F6-F8A9-4EFD-A414-F08639972F53}" srcId="{6332F652-180A-494C-8AED-1F941C7EB533}" destId="{53EE9EE5-A171-46BA-B73A-886A76A25B1F}" srcOrd="1" destOrd="0" parTransId="{4B803671-FA8F-4B7C-B942-9ED07546E3BF}" sibTransId="{B3B7E8F7-D997-4946-8BF7-8B703B7B809D}"/>
    <dgm:cxn modelId="{95B9E5FA-3BDD-437E-BFD5-6025229FC518}" type="presOf" srcId="{24FB8E41-380F-49B5-B8EA-A7532A81E072}" destId="{0A37A30E-F59B-4654-91E4-96B55CC9C7DE}" srcOrd="0" destOrd="0" presId="urn:microsoft.com/office/officeart/2005/8/layout/vList2"/>
    <dgm:cxn modelId="{87A0CB93-B4DB-4673-814D-B444039DAD58}" type="presParOf" srcId="{2371B590-FC55-4413-8A4B-EBFBF0700D9D}" destId="{6A59490E-DC86-4777-A4C4-96600236DC2D}" srcOrd="0" destOrd="0" presId="urn:microsoft.com/office/officeart/2005/8/layout/vList2"/>
    <dgm:cxn modelId="{2F94DF11-CFE0-4828-BFBC-D1C069BF897C}" type="presParOf" srcId="{2371B590-FC55-4413-8A4B-EBFBF0700D9D}" destId="{A962151D-E068-4B05-9FB6-2F69130C67F6}" srcOrd="1" destOrd="0" presId="urn:microsoft.com/office/officeart/2005/8/layout/vList2"/>
    <dgm:cxn modelId="{30873ACF-DB74-4296-8820-52C6226442FA}" type="presParOf" srcId="{2371B590-FC55-4413-8A4B-EBFBF0700D9D}" destId="{90282FC0-F6D5-450C-A48D-551E32D03DA1}" srcOrd="2" destOrd="0" presId="urn:microsoft.com/office/officeart/2005/8/layout/vList2"/>
    <dgm:cxn modelId="{20A1150D-6BE0-4329-923A-97ABA5A68D33}" type="presParOf" srcId="{2371B590-FC55-4413-8A4B-EBFBF0700D9D}" destId="{AF9B28C9-48C8-4B6E-82DD-7A259584D505}" srcOrd="3" destOrd="0" presId="urn:microsoft.com/office/officeart/2005/8/layout/vList2"/>
    <dgm:cxn modelId="{C3E3A281-68ED-41BE-96BE-96634473B2B2}" type="presParOf" srcId="{2371B590-FC55-4413-8A4B-EBFBF0700D9D}" destId="{84D6EE17-401B-4BD8-B157-8ECBA2D4EE4C}" srcOrd="4" destOrd="0" presId="urn:microsoft.com/office/officeart/2005/8/layout/vList2"/>
    <dgm:cxn modelId="{76BB7B9C-C50F-4E3A-BDCC-B9B6D821E949}" type="presParOf" srcId="{2371B590-FC55-4413-8A4B-EBFBF0700D9D}" destId="{53309377-EA0B-4E55-97CD-971E74D7EF75}" srcOrd="5" destOrd="0" presId="urn:microsoft.com/office/officeart/2005/8/layout/vList2"/>
    <dgm:cxn modelId="{EE90A060-8452-4E92-A444-01FA279B4D58}" type="presParOf" srcId="{2371B590-FC55-4413-8A4B-EBFBF0700D9D}" destId="{9C57E642-F6E7-4C6D-B46D-431F44ED2DA1}" srcOrd="6" destOrd="0" presId="urn:microsoft.com/office/officeart/2005/8/layout/vList2"/>
    <dgm:cxn modelId="{2B05BE5C-B2BF-46B5-9B98-154F320623CB}" type="presParOf" srcId="{2371B590-FC55-4413-8A4B-EBFBF0700D9D}" destId="{192BA735-49D2-46EC-BC1C-ED81EB02D718}" srcOrd="7" destOrd="0" presId="urn:microsoft.com/office/officeart/2005/8/layout/vList2"/>
    <dgm:cxn modelId="{06906686-FC85-4009-91B2-4D6CF0294F52}" type="presParOf" srcId="{2371B590-FC55-4413-8A4B-EBFBF0700D9D}" destId="{FC6181B0-F87C-46F1-9043-A50490C0AD88}" srcOrd="8" destOrd="0" presId="urn:microsoft.com/office/officeart/2005/8/layout/vList2"/>
    <dgm:cxn modelId="{3CA8EF76-0ACC-49FF-8CED-1F0EBBA4ED84}" type="presParOf" srcId="{2371B590-FC55-4413-8A4B-EBFBF0700D9D}" destId="{6685E1E8-52BB-4383-969A-7BDD1D00A05C}" srcOrd="9" destOrd="0" presId="urn:microsoft.com/office/officeart/2005/8/layout/vList2"/>
    <dgm:cxn modelId="{872364A0-0A36-45C3-888A-E87BF8F0D833}" type="presParOf" srcId="{2371B590-FC55-4413-8A4B-EBFBF0700D9D}" destId="{9385845B-1D29-4C46-AD68-1CEF86829002}" srcOrd="10" destOrd="0" presId="urn:microsoft.com/office/officeart/2005/8/layout/vList2"/>
    <dgm:cxn modelId="{B63A73BE-AC0B-4144-A992-CF3328AE48AC}" type="presParOf" srcId="{2371B590-FC55-4413-8A4B-EBFBF0700D9D}" destId="{CA5E7768-83D5-4B98-998B-0E44FF1DB252}" srcOrd="11" destOrd="0" presId="urn:microsoft.com/office/officeart/2005/8/layout/vList2"/>
    <dgm:cxn modelId="{A06DF422-19FA-453A-9E16-C0D194552410}" type="presParOf" srcId="{2371B590-FC55-4413-8A4B-EBFBF0700D9D}" destId="{E962C846-7E95-455D-BB83-F3467C4741D9}" srcOrd="12" destOrd="0" presId="urn:microsoft.com/office/officeart/2005/8/layout/vList2"/>
    <dgm:cxn modelId="{F3576562-B577-49CB-8348-E70919B454CA}" type="presParOf" srcId="{2371B590-FC55-4413-8A4B-EBFBF0700D9D}" destId="{0234F028-39DF-47C8-9A2C-60D001AD0BDF}" srcOrd="13" destOrd="0" presId="urn:microsoft.com/office/officeart/2005/8/layout/vList2"/>
    <dgm:cxn modelId="{05C74D53-5BA0-46D0-9BBC-2E09BBD07AAE}" type="presParOf" srcId="{2371B590-FC55-4413-8A4B-EBFBF0700D9D}" destId="{B7E58F1D-E39B-48C1-9D08-096AF7F5B02D}" srcOrd="14" destOrd="0" presId="urn:microsoft.com/office/officeart/2005/8/layout/vList2"/>
    <dgm:cxn modelId="{0400CB4E-681C-435B-BA25-8E7CD6A11367}" type="presParOf" srcId="{2371B590-FC55-4413-8A4B-EBFBF0700D9D}" destId="{DC24CCD2-B483-44D0-A0BB-6095DDEB4B06}" srcOrd="15" destOrd="0" presId="urn:microsoft.com/office/officeart/2005/8/layout/vList2"/>
    <dgm:cxn modelId="{23BBB2F7-07D7-4374-827C-DEE2F4EDCD57}" type="presParOf" srcId="{2371B590-FC55-4413-8A4B-EBFBF0700D9D}" destId="{E9989A17-D1D8-4D24-B27F-F93DEA38687C}" srcOrd="16" destOrd="0" presId="urn:microsoft.com/office/officeart/2005/8/layout/vList2"/>
    <dgm:cxn modelId="{31A1FC31-3179-4678-838C-F13A67C3D6DA}" type="presParOf" srcId="{2371B590-FC55-4413-8A4B-EBFBF0700D9D}" destId="{299E32A5-A702-4EBC-9FE0-1B43F737BB6C}" srcOrd="17" destOrd="0" presId="urn:microsoft.com/office/officeart/2005/8/layout/vList2"/>
    <dgm:cxn modelId="{FFA5E271-95BA-4479-9CFA-EC94701E1E6C}" type="presParOf" srcId="{2371B590-FC55-4413-8A4B-EBFBF0700D9D}" destId="{53D9322C-59AB-486A-8359-8A13E5725B87}" srcOrd="18" destOrd="0" presId="urn:microsoft.com/office/officeart/2005/8/layout/vList2"/>
    <dgm:cxn modelId="{8F7E83CF-F8EA-4176-8400-C68275310AE9}" type="presParOf" srcId="{2371B590-FC55-4413-8A4B-EBFBF0700D9D}" destId="{32F32191-D160-44BA-8BB3-CE674B9D83EB}" srcOrd="19" destOrd="0" presId="urn:microsoft.com/office/officeart/2005/8/layout/vList2"/>
    <dgm:cxn modelId="{DC697EC1-496C-406B-9949-B7513019C1BB}" type="presParOf" srcId="{2371B590-FC55-4413-8A4B-EBFBF0700D9D}" destId="{CA1B48C2-1828-4AE8-9B18-9C717EC9A534}" srcOrd="20" destOrd="0" presId="urn:microsoft.com/office/officeart/2005/8/layout/vList2"/>
    <dgm:cxn modelId="{0CF672BB-8E01-4EB4-8C8C-7E0AFF788DE8}" type="presParOf" srcId="{2371B590-FC55-4413-8A4B-EBFBF0700D9D}" destId="{7CD2C65C-CDB9-4727-A611-551E4171374E}" srcOrd="21" destOrd="0" presId="urn:microsoft.com/office/officeart/2005/8/layout/vList2"/>
    <dgm:cxn modelId="{C66DE14C-7263-4CD4-8767-71EFF8A9BF8E}" type="presParOf" srcId="{2371B590-FC55-4413-8A4B-EBFBF0700D9D}" destId="{0A37A30E-F59B-4654-91E4-96B55CC9C7DE}" srcOrd="22" destOrd="0" presId="urn:microsoft.com/office/officeart/2005/8/layout/vList2"/>
    <dgm:cxn modelId="{BDF7CB50-E52C-4E55-BA20-51467D7D79D7}" type="presParOf" srcId="{2371B590-FC55-4413-8A4B-EBFBF0700D9D}" destId="{9211D4BB-2570-4B9A-BF66-5278C175DA3E}" srcOrd="23" destOrd="0" presId="urn:microsoft.com/office/officeart/2005/8/layout/vList2"/>
    <dgm:cxn modelId="{942886CE-BAB4-4EF4-BAA0-2F11688E8A5D}" type="presParOf" srcId="{2371B590-FC55-4413-8A4B-EBFBF0700D9D}" destId="{A148C87A-6051-425E-B001-9942A5C8240E}" srcOrd="2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9490E-DC86-4777-A4C4-96600236DC2D}">
      <dsp:nvSpPr>
        <dsp:cNvPr id="0" name=""/>
        <dsp:cNvSpPr/>
      </dsp:nvSpPr>
      <dsp:spPr>
        <a:xfrm>
          <a:off x="0" y="314623"/>
          <a:ext cx="6449246" cy="335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1.Name of the Scheme </a:t>
          </a:r>
          <a:endParaRPr lang="en-US" sz="1400" kern="1200" dirty="0"/>
        </a:p>
      </dsp:txBody>
      <dsp:txXfrm>
        <a:off x="16392" y="331015"/>
        <a:ext cx="6416462" cy="303006"/>
      </dsp:txXfrm>
    </dsp:sp>
    <dsp:sp modelId="{90282FC0-F6D5-450C-A48D-551E32D03DA1}">
      <dsp:nvSpPr>
        <dsp:cNvPr id="0" name=""/>
        <dsp:cNvSpPr/>
      </dsp:nvSpPr>
      <dsp:spPr>
        <a:xfrm>
          <a:off x="0" y="695433"/>
          <a:ext cx="6449246" cy="335790"/>
        </a:xfrm>
        <a:prstGeom prst="roundRect">
          <a:avLst/>
        </a:prstGeom>
        <a:solidFill>
          <a:schemeClr val="accent2">
            <a:hueOff val="-121280"/>
            <a:satOff val="-6994"/>
            <a:lumOff val="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2.Type of the Scheme: Equity / Debt/ Hybrid/ Mid/ Small/ Large/ Sectoral/ Tax</a:t>
          </a:r>
          <a:endParaRPr lang="en-US" sz="1400" kern="1200"/>
        </a:p>
      </dsp:txBody>
      <dsp:txXfrm>
        <a:off x="16392" y="711825"/>
        <a:ext cx="6416462" cy="303006"/>
      </dsp:txXfrm>
    </dsp:sp>
    <dsp:sp modelId="{84D6EE17-401B-4BD8-B157-8ECBA2D4EE4C}">
      <dsp:nvSpPr>
        <dsp:cNvPr id="0" name=""/>
        <dsp:cNvSpPr/>
      </dsp:nvSpPr>
      <dsp:spPr>
        <a:xfrm>
          <a:off x="0" y="1071543"/>
          <a:ext cx="6449246" cy="335790"/>
        </a:xfrm>
        <a:prstGeom prst="roundRect">
          <a:avLst/>
        </a:prstGeom>
        <a:solidFill>
          <a:schemeClr val="accent2">
            <a:hueOff val="-242561"/>
            <a:satOff val="-13988"/>
            <a:lumOff val="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3.Investment objectived.</a:t>
          </a:r>
          <a:endParaRPr lang="en-US" sz="1400" kern="1200"/>
        </a:p>
      </dsp:txBody>
      <dsp:txXfrm>
        <a:off x="16392" y="1087935"/>
        <a:ext cx="6416462" cy="303006"/>
      </dsp:txXfrm>
    </dsp:sp>
    <dsp:sp modelId="{9C57E642-F6E7-4C6D-B46D-431F44ED2DA1}">
      <dsp:nvSpPr>
        <dsp:cNvPr id="0" name=""/>
        <dsp:cNvSpPr/>
      </dsp:nvSpPr>
      <dsp:spPr>
        <a:xfrm>
          <a:off x="0" y="1447653"/>
          <a:ext cx="6449246" cy="335790"/>
        </a:xfrm>
        <a:prstGeom prst="roundRect">
          <a:avLst/>
        </a:prstGeom>
        <a:solidFill>
          <a:schemeClr val="accent2">
            <a:hueOff val="-363841"/>
            <a:satOff val="-20982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4.NAV with 1 day change.</a:t>
          </a:r>
          <a:endParaRPr lang="en-US" sz="1400" kern="1200"/>
        </a:p>
      </dsp:txBody>
      <dsp:txXfrm>
        <a:off x="16392" y="1464045"/>
        <a:ext cx="6416462" cy="303006"/>
      </dsp:txXfrm>
    </dsp:sp>
    <dsp:sp modelId="{FC6181B0-F87C-46F1-9043-A50490C0AD88}">
      <dsp:nvSpPr>
        <dsp:cNvPr id="0" name=""/>
        <dsp:cNvSpPr/>
      </dsp:nvSpPr>
      <dsp:spPr>
        <a:xfrm>
          <a:off x="0" y="1823763"/>
          <a:ext cx="6449246" cy="335790"/>
        </a:xfrm>
        <a:prstGeom prst="roundRect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5.Returns since inception.</a:t>
          </a:r>
          <a:endParaRPr lang="en-US" sz="1400" kern="1200"/>
        </a:p>
      </dsp:txBody>
      <dsp:txXfrm>
        <a:off x="16392" y="1840155"/>
        <a:ext cx="6416462" cy="303006"/>
      </dsp:txXfrm>
    </dsp:sp>
    <dsp:sp modelId="{9385845B-1D29-4C46-AD68-1CEF86829002}">
      <dsp:nvSpPr>
        <dsp:cNvPr id="0" name=""/>
        <dsp:cNvSpPr/>
      </dsp:nvSpPr>
      <dsp:spPr>
        <a:xfrm>
          <a:off x="0" y="2199873"/>
          <a:ext cx="6449246" cy="335790"/>
        </a:xfrm>
        <a:prstGeom prst="roundRect">
          <a:avLst/>
        </a:prstGeom>
        <a:solidFill>
          <a:schemeClr val="accent2">
            <a:hueOff val="-606401"/>
            <a:satOff val="-34970"/>
            <a:lumOff val="3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6.Entry/ Exit Loadg.</a:t>
          </a:r>
          <a:endParaRPr lang="en-US" sz="1400" kern="1200"/>
        </a:p>
      </dsp:txBody>
      <dsp:txXfrm>
        <a:off x="16392" y="2216265"/>
        <a:ext cx="6416462" cy="303006"/>
      </dsp:txXfrm>
    </dsp:sp>
    <dsp:sp modelId="{E962C846-7E95-455D-BB83-F3467C4741D9}">
      <dsp:nvSpPr>
        <dsp:cNvPr id="0" name=""/>
        <dsp:cNvSpPr/>
      </dsp:nvSpPr>
      <dsp:spPr>
        <a:xfrm>
          <a:off x="0" y="2575983"/>
          <a:ext cx="6449246" cy="335790"/>
        </a:xfrm>
        <a:prstGeom prst="roundRect">
          <a:avLst/>
        </a:prstGeom>
        <a:solidFill>
          <a:schemeClr val="accent2">
            <a:hueOff val="-727682"/>
            <a:satOff val="-41964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7.AUM (Fund Size) </a:t>
          </a:r>
          <a:endParaRPr lang="en-US" sz="1400" kern="1200"/>
        </a:p>
      </dsp:txBody>
      <dsp:txXfrm>
        <a:off x="16392" y="2592375"/>
        <a:ext cx="6416462" cy="303006"/>
      </dsp:txXfrm>
    </dsp:sp>
    <dsp:sp modelId="{B7E58F1D-E39B-48C1-9D08-096AF7F5B02D}">
      <dsp:nvSpPr>
        <dsp:cNvPr id="0" name=""/>
        <dsp:cNvSpPr/>
      </dsp:nvSpPr>
      <dsp:spPr>
        <a:xfrm>
          <a:off x="0" y="2952093"/>
          <a:ext cx="6449246" cy="335790"/>
        </a:xfrm>
        <a:prstGeom prst="roundRect">
          <a:avLst/>
        </a:prstGeom>
        <a:solidFill>
          <a:schemeClr val="accent2">
            <a:hueOff val="-848962"/>
            <a:satOff val="-48958"/>
            <a:lumOff val="4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8.Lock-in</a:t>
          </a:r>
          <a:endParaRPr lang="en-US" sz="1400" kern="1200"/>
        </a:p>
      </dsp:txBody>
      <dsp:txXfrm>
        <a:off x="16392" y="2968485"/>
        <a:ext cx="6416462" cy="303006"/>
      </dsp:txXfrm>
    </dsp:sp>
    <dsp:sp modelId="{E9989A17-D1D8-4D24-B27F-F93DEA38687C}">
      <dsp:nvSpPr>
        <dsp:cNvPr id="0" name=""/>
        <dsp:cNvSpPr/>
      </dsp:nvSpPr>
      <dsp:spPr>
        <a:xfrm>
          <a:off x="0" y="3328203"/>
          <a:ext cx="6449246" cy="335790"/>
        </a:xfrm>
        <a:prstGeom prst="roundRect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9.Age</a:t>
          </a:r>
          <a:endParaRPr lang="en-US" sz="1400" kern="1200"/>
        </a:p>
      </dsp:txBody>
      <dsp:txXfrm>
        <a:off x="16392" y="3344595"/>
        <a:ext cx="6416462" cy="303006"/>
      </dsp:txXfrm>
    </dsp:sp>
    <dsp:sp modelId="{53D9322C-59AB-486A-8359-8A13E5725B87}">
      <dsp:nvSpPr>
        <dsp:cNvPr id="0" name=""/>
        <dsp:cNvSpPr/>
      </dsp:nvSpPr>
      <dsp:spPr>
        <a:xfrm>
          <a:off x="0" y="3704314"/>
          <a:ext cx="6449246" cy="335790"/>
        </a:xfrm>
        <a:prstGeom prst="roundRect">
          <a:avLst/>
        </a:prstGeom>
        <a:solidFill>
          <a:schemeClr val="accent2">
            <a:hueOff val="-1091522"/>
            <a:satOff val="-62946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10.Benchmark.	</a:t>
          </a:r>
          <a:endParaRPr lang="en-US" sz="1400" kern="1200"/>
        </a:p>
      </dsp:txBody>
      <dsp:txXfrm>
        <a:off x="16392" y="3720706"/>
        <a:ext cx="6416462" cy="303006"/>
      </dsp:txXfrm>
    </dsp:sp>
    <dsp:sp modelId="{CA1B48C2-1828-4AE8-9B18-9C717EC9A534}">
      <dsp:nvSpPr>
        <dsp:cNvPr id="0" name=""/>
        <dsp:cNvSpPr/>
      </dsp:nvSpPr>
      <dsp:spPr>
        <a:xfrm>
          <a:off x="0" y="4080424"/>
          <a:ext cx="6449246" cy="335790"/>
        </a:xfrm>
        <a:prstGeom prst="roundRect">
          <a:avLst/>
        </a:prstGeom>
        <a:solidFill>
          <a:schemeClr val="accent2">
            <a:hueOff val="-1212803"/>
            <a:satOff val="-69940"/>
            <a:lumOff val="65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11.Riskometer- Risky/Not Risky</a:t>
          </a:r>
          <a:endParaRPr lang="en-US" sz="1400" kern="1200"/>
        </a:p>
      </dsp:txBody>
      <dsp:txXfrm>
        <a:off x="16392" y="4096816"/>
        <a:ext cx="6416462" cy="303006"/>
      </dsp:txXfrm>
    </dsp:sp>
    <dsp:sp modelId="{0A37A30E-F59B-4654-91E4-96B55CC9C7DE}">
      <dsp:nvSpPr>
        <dsp:cNvPr id="0" name=""/>
        <dsp:cNvSpPr/>
      </dsp:nvSpPr>
      <dsp:spPr>
        <a:xfrm>
          <a:off x="0" y="4456534"/>
          <a:ext cx="6449246" cy="335790"/>
        </a:xfrm>
        <a:prstGeom prst="roundRect">
          <a:avLst/>
        </a:prstGeom>
        <a:solidFill>
          <a:schemeClr val="accent2">
            <a:hueOff val="-1334083"/>
            <a:satOff val="-76934"/>
            <a:lumOff val="71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12.Min. Investment: SIP/ Lumpsumm	</a:t>
          </a:r>
          <a:endParaRPr lang="en-US" sz="1400" kern="1200"/>
        </a:p>
      </dsp:txBody>
      <dsp:txXfrm>
        <a:off x="16392" y="4472926"/>
        <a:ext cx="6416462" cy="303006"/>
      </dsp:txXfrm>
    </dsp:sp>
    <dsp:sp modelId="{A148C87A-6051-425E-B001-9942A5C8240E}">
      <dsp:nvSpPr>
        <dsp:cNvPr id="0" name=""/>
        <dsp:cNvSpPr/>
      </dsp:nvSpPr>
      <dsp:spPr>
        <a:xfrm>
          <a:off x="0" y="4832644"/>
          <a:ext cx="6449246" cy="33579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13.Asset &amp; Portfolio Allocation: Equity and/or Debt</a:t>
          </a:r>
          <a:endParaRPr lang="en-US" sz="1400" kern="1200"/>
        </a:p>
      </dsp:txBody>
      <dsp:txXfrm>
        <a:off x="16392" y="4849036"/>
        <a:ext cx="6416462" cy="30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705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390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93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498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73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7201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959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8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017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127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0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money.com/mutual-funds/equity/elss/38" TargetMode="External"/><Relationship Id="rId2" Type="http://schemas.openxmlformats.org/officeDocument/2006/relationships/hyperlink" Target="https://www.etmoney.com/mutual-funds/fund-houses/quant/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19537-92A9-B782-0A8C-4460E0ACA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en-IN" b="0" i="0">
                <a:effectLst/>
                <a:latin typeface="cabinet-grotesk-extrabold"/>
              </a:rPr>
              <a:t>Quant Tax Plan Direct-Growth</a:t>
            </a:r>
            <a:br>
              <a:rPr lang="en-IN" b="0" i="0">
                <a:effectLst/>
                <a:latin typeface="cabinet-grotesk-extrabold"/>
              </a:rPr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AB9B9-B5D5-5F6F-C3FA-32EC1D7A4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en-GB"/>
              <a:t>BY:-MANISH CHOMAL	</a:t>
            </a:r>
          </a:p>
          <a:p>
            <a:r>
              <a:rPr lang="en-GB"/>
              <a:t>MCA 3</a:t>
            </a:r>
            <a:r>
              <a:rPr lang="en-GB" baseline="30000"/>
              <a:t>rd</a:t>
            </a:r>
            <a:r>
              <a:rPr lang="en-GB"/>
              <a:t> SEM</a:t>
            </a:r>
          </a:p>
          <a:p>
            <a:r>
              <a:rPr lang="en-GB"/>
              <a:t>22MCAA38</a:t>
            </a:r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White calculator">
            <a:extLst>
              <a:ext uri="{FF2B5EF4-FFF2-40B4-BE49-F238E27FC236}">
                <a16:creationId xmlns:a16="http://schemas.microsoft.com/office/drawing/2014/main" id="{1D783536-3B2E-4D85-D9BB-47807F6C10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28" b="2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9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161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200E3-584F-5A66-1284-E4798047A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52" y="971398"/>
            <a:ext cx="5577547" cy="158437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dirty="0"/>
              <a:t>Asset &amp; Portfolio Allocation: Equity and/or Debt</a:t>
            </a:r>
            <a:endParaRPr lang="en-IN" sz="3400" dirty="0"/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B8E146D-8A27-EBE8-6BAE-D9475BEE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6" y="2651774"/>
            <a:ext cx="11143323" cy="278583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83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E962-6757-343F-C57A-776118D2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96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F4873-8C8A-1147-FB27-5487E6E9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en-GB"/>
              <a:t>CONTENT</a:t>
            </a:r>
            <a:endParaRPr lang="en-IN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144426-EFCC-9315-7783-3BBF574AD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497867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87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41D67-06C4-A003-B95B-6EA5662D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IN" dirty="0"/>
              <a:t>Name of the Scheme </a:t>
            </a:r>
            <a:br>
              <a:rPr lang="en-US" dirty="0"/>
            </a:br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3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62A5-8817-73E0-A94D-5FD899D83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1" y="3299404"/>
            <a:ext cx="4767930" cy="27457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700" b="0" i="0">
                <a:effectLst/>
                <a:latin typeface="proxima-nova-regular"/>
              </a:rPr>
              <a:t>Quant Tax Plan Direct-Growth is a ELSS mutual fund scheme from </a:t>
            </a:r>
            <a:r>
              <a:rPr lang="en-GB" sz="1700" b="0" i="0" u="none" strike="noStrike">
                <a:effectLst/>
                <a:latin typeface="proxima-nova-regular"/>
                <a:hlinkClick r:id="rId2"/>
              </a:rPr>
              <a:t>Quant Mutual Fund</a:t>
            </a:r>
            <a:r>
              <a:rPr lang="en-GB" sz="1700" b="0" i="0">
                <a:effectLst/>
                <a:latin typeface="proxima-nova-regular"/>
              </a:rPr>
              <a:t>. This fund has been in existence for 10 yrs 8 m, having been launched on 01/01/2013. Quant Tax Plan Direct-Growth has ₹4,434 Crores worth of assets under management (AUM) as on 30/06/2023 and is medium-sized fund of its category. The fund has an expense ratio of 0.57%, which is less than what most other </a:t>
            </a:r>
            <a:r>
              <a:rPr lang="en-GB" sz="1700" b="0" i="0" u="none" strike="noStrike">
                <a:effectLst/>
                <a:latin typeface="proxima-nova-regular"/>
                <a:hlinkClick r:id="rId3"/>
              </a:rPr>
              <a:t>Elss</a:t>
            </a:r>
            <a:r>
              <a:rPr lang="en-GB" sz="1700" b="0" i="0">
                <a:effectLst/>
                <a:latin typeface="proxima-nova-regular"/>
              </a:rPr>
              <a:t> funds charge.</a:t>
            </a:r>
            <a:endParaRPr lang="en-IN" sz="1700"/>
          </a:p>
        </p:txBody>
      </p:sp>
      <p:pic>
        <p:nvPicPr>
          <p:cNvPr id="7" name="Graphic 6" descr="Bitcoin">
            <a:extLst>
              <a:ext uri="{FF2B5EF4-FFF2-40B4-BE49-F238E27FC236}">
                <a16:creationId xmlns:a16="http://schemas.microsoft.com/office/drawing/2014/main" id="{A68BC122-7BCE-7021-0C7A-CF5093AC8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742" y="565167"/>
            <a:ext cx="5654663" cy="5654663"/>
          </a:xfrm>
          <a:prstGeom prst="rect">
            <a:avLst/>
          </a:prstGeom>
        </p:spPr>
      </p:pic>
      <p:sp>
        <p:nvSpPr>
          <p:cNvPr id="38" name="Freeform: Shape 21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oup 23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40" name="Freeform: Shape 24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Freeform: Shape 25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2" name="Freeform: Shape 26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467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33E4E-5170-843A-E108-44E31F73F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/>
              <a:t>Type of the Scheme: Equity / Debt/ Hybrid/ Mid/ Small/ Large/ Sectoral/ 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829BF-C8DC-ABA9-6739-1B61FC7FC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819" y="3509963"/>
            <a:ext cx="4114800" cy="2215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900" b="0" i="0" dirty="0">
                <a:effectLst/>
                <a:latin typeface="Google Sans"/>
              </a:rPr>
              <a:t>An  open ended equity linked saving scheme with a statutory lock in of 3 years and tax benefit. 3 Years from the date of allotment of the respective Units. For Systematic Investment Plan (SIP), the minimum amount is INR 500/- and in multiples of INR 1/- thereafter.</a:t>
            </a:r>
            <a:endParaRPr lang="en-IN" sz="1900" dirty="0"/>
          </a:p>
          <a:p>
            <a:pPr>
              <a:lnSpc>
                <a:spcPct val="100000"/>
              </a:lnSpc>
            </a:pPr>
            <a:endParaRPr lang="en-IN" sz="19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73C10088-F9A6-F172-CD16-43B652528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5" r="17755" b="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351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A5CB0-3DAF-61ED-FDB2-888F12BD0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en-IN" b="1"/>
              <a:t>Investment objective</a:t>
            </a:r>
            <a:br>
              <a:rPr lang="en-US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12F8-F2C4-2A55-50BB-7C44282CF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en-GB" dirty="0">
                <a:latin typeface="proxima-nova-regular"/>
              </a:rPr>
              <a:t>The scheme aims to generate capital appreciation by investing predominantly in equity shares with growth potential. The secondary objective is to give dividend and other income.</a:t>
            </a:r>
            <a:endParaRPr lang="en-IN" dirty="0"/>
          </a:p>
          <a:p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0B704-F61D-18F4-30B3-14C805B90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02" r="9429" b="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121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30B7A-CD44-9D42-38E9-3BAE71730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4841669" cy="1978346"/>
          </a:xfrm>
        </p:spPr>
        <p:txBody>
          <a:bodyPr>
            <a:normAutofit/>
          </a:bodyPr>
          <a:lstStyle/>
          <a:p>
            <a:r>
              <a:rPr lang="en-GB" dirty="0"/>
              <a:t>NAV(net asset value) with 1 day change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8FC6D-07CC-0F31-9425-03E0847D3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841669" cy="2722836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  <a:latin typeface="Google Sans"/>
              </a:rPr>
              <a:t>The fund currently has an Asset Under Management(AUM) of ₹6,179 Cr and the Latest NAV as of 01 Sep 2023 is ₹298.21. The Quant Tax Plan Direct Growth is rated Very High risk. Minimum SIP Investment is set to 500. Minimum Lumpsum Investment is 500.</a:t>
            </a:r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Bitcoin">
            <a:extLst>
              <a:ext uri="{FF2B5EF4-FFF2-40B4-BE49-F238E27FC236}">
                <a16:creationId xmlns:a16="http://schemas.microsoft.com/office/drawing/2014/main" id="{22328B39-A97F-1445-6FED-9835D417E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4872" y="555615"/>
            <a:ext cx="5677184" cy="5677184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869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FA7BC-C357-52A7-48C3-A4250847F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4841669" cy="1978346"/>
          </a:xfrm>
        </p:spPr>
        <p:txBody>
          <a:bodyPr>
            <a:normAutofit/>
          </a:bodyPr>
          <a:lstStyle/>
          <a:p>
            <a:r>
              <a:rPr lang="en-GB" dirty="0"/>
              <a:t>Return since inception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A9AB9-1F24-3568-37FA-5207A3ADF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841669" cy="2722836"/>
          </a:xfrm>
        </p:spPr>
        <p:txBody>
          <a:bodyPr>
            <a:normAutofit/>
          </a:bodyPr>
          <a:lstStyle/>
          <a:p>
            <a:r>
              <a:rPr lang="en-GB" b="0" i="0">
                <a:effectLst/>
                <a:latin typeface="proxima-nova-regular"/>
              </a:rPr>
              <a:t>Returns since inception</a:t>
            </a:r>
          </a:p>
          <a:p>
            <a:r>
              <a:rPr lang="en-GB" b="1" i="0">
                <a:effectLst/>
                <a:latin typeface="proxima-nova-regular"/>
              </a:rPr>
              <a:t>21.16%</a:t>
            </a:r>
            <a:r>
              <a:rPr lang="en-GB" b="0" i="0">
                <a:effectLst/>
                <a:latin typeface="proxima-nova-regular"/>
              </a:rPr>
              <a:t> p.a.</a:t>
            </a:r>
          </a:p>
          <a:p>
            <a:endParaRPr lang="en-IN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Dictionary">
            <a:extLst>
              <a:ext uri="{FF2B5EF4-FFF2-40B4-BE49-F238E27FC236}">
                <a16:creationId xmlns:a16="http://schemas.microsoft.com/office/drawing/2014/main" id="{05BCCBE6-CF06-9D75-0456-23E80C023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4872" y="555615"/>
            <a:ext cx="5677184" cy="5677184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932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F8A214-A93B-98CE-EE29-154DF42E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885557"/>
            <a:ext cx="4114800" cy="22151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Entry/ Exit Load, AUM (Fund Size) ,Lock-in, Age, Benchmark, Min. Investment: SIP/ Lumpsum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7DBFD-494D-75E6-67ED-9024D86C4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66" b="-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283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D3E86-1DD2-85EC-1103-9A3CF10A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4841669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RISKOMETER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1467883-73B3-C4CC-FC55-A15FC7B7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872" y="1087851"/>
            <a:ext cx="5677184" cy="4612711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8654654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117</TotalTime>
  <Words>419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Avenir Next LT Pro</vt:lpstr>
      <vt:lpstr>Avenir Next LT Pro Light</vt:lpstr>
      <vt:lpstr>cabinet-grotesk-extrabold</vt:lpstr>
      <vt:lpstr>Georgia Pro Semibold</vt:lpstr>
      <vt:lpstr>Google Sans</vt:lpstr>
      <vt:lpstr>proxima-nova-regular</vt:lpstr>
      <vt:lpstr>RocaVTI</vt:lpstr>
      <vt:lpstr>Quant Tax Plan Direct-Growth </vt:lpstr>
      <vt:lpstr>CONTENT</vt:lpstr>
      <vt:lpstr>Name of the Scheme  </vt:lpstr>
      <vt:lpstr>Type of the Scheme: Equity / Debt/ Hybrid/ Mid/ Small/ Large/ Sectoral/ Tax</vt:lpstr>
      <vt:lpstr>Investment objective </vt:lpstr>
      <vt:lpstr>NAV(net asset value) with 1 day change</vt:lpstr>
      <vt:lpstr>Return since inception</vt:lpstr>
      <vt:lpstr>Entry/ Exit Load, AUM (Fund Size) ,Lock-in, Age, Benchmark, Min. Investment: SIP/ Lumpsum</vt:lpstr>
      <vt:lpstr>RISKOMETER</vt:lpstr>
      <vt:lpstr>Asset &amp; Portfolio Allocation: Equity and/or Debt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 Tax Plan Direct-Growth </dc:title>
  <dc:creator>Manish Chomal</dc:creator>
  <cp:lastModifiedBy>Manish Chomal</cp:lastModifiedBy>
  <cp:revision>14</cp:revision>
  <dcterms:created xsi:type="dcterms:W3CDTF">2023-09-06T16:04:57Z</dcterms:created>
  <dcterms:modified xsi:type="dcterms:W3CDTF">2023-09-06T18:14:43Z</dcterms:modified>
</cp:coreProperties>
</file>