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75" r:id="rId11"/>
    <p:sldId id="268" r:id="rId12"/>
    <p:sldId id="266" r:id="rId13"/>
    <p:sldId id="276" r:id="rId14"/>
    <p:sldId id="260" r:id="rId15"/>
    <p:sldId id="269" r:id="rId16"/>
    <p:sldId id="265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930C-2F98-44C5-B368-47DC4D41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ACD5B-10CD-424D-9C9B-2F5CEFD13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FF26-1857-40E4-9199-E507A0D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9FEF-BC6B-4D05-9E43-AE70C439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3CCA-9E3C-4767-8ED4-C5DF1319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60F1-3045-47A9-AA3B-D7823FF5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646BC-E16F-4514-92A6-32A0A897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23DB-F100-447D-8970-4E8439C3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D692-6692-4A89-90BE-846A12C0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5CD7-65BD-4C34-837E-4A80F7F0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A2F7-A91F-49E9-A03F-C4B97236D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E55A4-1BA8-4765-A718-FFC234AD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A3E0-440A-41A3-AB5E-D2BA39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9455-C39E-446F-A1ED-C6FF25C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14E3-4389-4154-924E-CFF6EEB4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FC8A-ECA0-4AAB-A05F-191D418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D9BA-3B03-401C-87D1-56C5EE11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AEC1-1F2C-4530-AC04-10211B84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E175-727B-4939-BF58-6D3C2691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C25F-E4B9-45F4-8F1E-F55916CF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7DE-638F-45C1-9532-549B955C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C643-C8C2-4C34-8744-8244A21B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05C4-ED29-4128-BA82-98FB9A2D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7895-5E8C-445A-9F24-2BB758AC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3617-F654-475B-A9AE-8ACFA799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06E-16A2-49DF-8456-A868594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C436-63AC-46AE-98FB-6459C7DCD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4F0E7-1C41-47A6-A20B-DC15EFB3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6739-3A64-45EA-8B1F-65F5F333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7456B-CEE8-499C-9BA2-0B4C05D5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7E56-080C-4336-B342-F45547A3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A8FD-3FF9-497E-AE6D-F57395B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ABA4-DD1F-4977-9D2A-36AB328F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FB660-D5EC-4545-ABBD-F95711367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13367-3227-4CBE-A374-9FA89921A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A4DBD-FA02-4689-A22A-DE4FA5025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BA657-01A8-41CB-955F-83E53F88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F7A80-BF5B-471E-9684-FA8093B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BD5CC-C87D-40B9-83D9-04452BC8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4904-FD5C-4E99-A490-DEE33CC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7E2F-452C-4C58-ACB2-B7566388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DAAED-BB7F-4B5E-BCEC-5412ED58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4EA07-839B-45FD-8B9D-51D2DB75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887B-57D2-4F51-B9DD-2C3965C4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A996A-2854-48A7-B75D-8E6B744A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E05B-431A-4C0D-B4E7-4A09B286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5683-C0E9-4C18-8219-AC935CB0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3FD0-CBA4-4B7A-8B10-9008B5D3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D8C4-A6E1-4621-A960-5549BCFE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71C2-F039-4D4F-87FA-74E1640F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DD4D-BCC7-4B82-930C-C8698728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525CF-CBD4-44A1-A1E1-59C965C8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5061-DC73-4F85-BBC8-BAD429A4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7A5C-ADBB-4F18-9F2E-7F27FE430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0D1DF-AF08-4C0B-BFAB-C91E302B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89AA4-7597-4ECF-A1D1-A90ADFAF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C89ED-9E14-4A7F-96CB-BB944AD9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2B19-91CC-403F-A110-70B867D1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A642-AD32-495B-8C7D-D7D22E86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DF527-EC3B-452B-9007-1125D7E6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9B75-9080-49AE-80A6-40AFB78B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C66C-371F-4873-A1DE-AA69795AB31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39D7-27E1-436E-B1C8-3E451BED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4F99-BA47-4E73-9BF3-E0460BEC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E347-9CDF-4451-82ED-6EAFE81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4DB-B2DD-42B8-AC0D-F0BBB4FF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FB0F6-9915-4050-80C0-0EC1F8868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2487B-BDBE-483E-A03D-D5369CB1DA7B}"/>
              </a:ext>
            </a:extLst>
          </p:cNvPr>
          <p:cNvSpPr txBox="1"/>
          <p:nvPr/>
        </p:nvSpPr>
        <p:spPr>
          <a:xfrm>
            <a:off x="1411550" y="892063"/>
            <a:ext cx="77302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Applications of Minimum Spanning Tree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Consider n stations are to be linked using a communication network &amp; laying of communication links between any two stations involves a cost.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ideal solution would be to extract a subgraph termed as minimum cost spanning tree.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Suppose you want to construct highways or railroads spanning several cities then we can use the concept of minimum spanning trees.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Designing Local Area Networks.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Laying pipelines connecting offshore drilling sites, refineries and consumer markets.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Suppose you want to apply a set of houses with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Electric Power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Water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Telephone lines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Sewage lines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378602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75F4-CAC6-4CF3-AD07-84E3F63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7EFB-3B90-4C55-812A-124139C3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edges (T) is initially empty.</a:t>
            </a:r>
          </a:p>
          <a:p>
            <a:r>
              <a:rPr lang="en-US" dirty="0"/>
              <a:t>As the algorithm progresses, edges are added to T at every instance.</a:t>
            </a:r>
          </a:p>
          <a:p>
            <a:r>
              <a:rPr lang="en-US" dirty="0"/>
              <a:t>The partial graph formed by the nodes of G, and the edges in T consists of several connected components.</a:t>
            </a:r>
          </a:p>
          <a:p>
            <a:r>
              <a:rPr lang="en-US" dirty="0"/>
              <a:t>At the end of the algorithm, only the connected component remains, so that T is then a minimum spanning tree of all nodes of G. </a:t>
            </a:r>
          </a:p>
        </p:txBody>
      </p:sp>
    </p:spTree>
    <p:extLst>
      <p:ext uri="{BB962C8B-B14F-4D97-AF65-F5344CB8AC3E}">
        <p14:creationId xmlns:p14="http://schemas.microsoft.com/office/powerpoint/2010/main" val="40213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90897F-46A0-4F84-B8E1-545A6C9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81" y="18662"/>
            <a:ext cx="51435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749C2-05C7-431B-9425-A719A638070F}"/>
              </a:ext>
            </a:extLst>
          </p:cNvPr>
          <p:cNvSpPr txBox="1"/>
          <p:nvPr/>
        </p:nvSpPr>
        <p:spPr>
          <a:xfrm>
            <a:off x="237995" y="4183693"/>
            <a:ext cx="2329841" cy="9541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Example Graph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DC1BF-1D4F-4D32-BD15-B008F33C04C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67836" y="4459267"/>
            <a:ext cx="956414" cy="201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623D1-744D-497D-8D53-4A99843F0A93}"/>
              </a:ext>
            </a:extLst>
          </p:cNvPr>
          <p:cNvSpPr txBox="1"/>
          <p:nvPr/>
        </p:nvSpPr>
        <p:spPr>
          <a:xfrm>
            <a:off x="3047260" y="255405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steps for implementing Kruskal's algorithm are as follows: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Sort all the edges from low weight to high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Take the edge with the lowest weight and add it to the spanning tree. If adding the edge created a cycle, then reject this edge.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Keep adding edges until we reach all vertices.</a:t>
            </a:r>
          </a:p>
        </p:txBody>
      </p:sp>
    </p:spTree>
    <p:extLst>
      <p:ext uri="{BB962C8B-B14F-4D97-AF65-F5344CB8AC3E}">
        <p14:creationId xmlns:p14="http://schemas.microsoft.com/office/powerpoint/2010/main" val="102487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CECB-7645-4625-A820-25160343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64A0-3FCE-461A-9269-354B1FC5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to solve is to arrange the edges in the increasing order of their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0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9465AD-04A6-4F61-9CDE-75A08129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34775"/>
              </p:ext>
            </p:extLst>
          </p:nvPr>
        </p:nvGraphicFramePr>
        <p:xfrm>
          <a:off x="2032000" y="0"/>
          <a:ext cx="8128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85609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9453634"/>
                    </a:ext>
                  </a:extLst>
                </a:gridCol>
              </a:tblGrid>
              <a:tr h="288648">
                <a:tc>
                  <a:txBody>
                    <a:bodyPr/>
                    <a:lstStyle/>
                    <a:p>
                      <a:r>
                        <a:rPr lang="en-US" sz="36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7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6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 –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3 - 6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0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3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4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2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5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72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394D-E270-41ED-A287-0FFE8AB1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806F9-578C-4529-AF46-3E2A3CF5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 is to create the following table</a:t>
            </a:r>
          </a:p>
        </p:txBody>
      </p:sp>
    </p:spTree>
    <p:extLst>
      <p:ext uri="{BB962C8B-B14F-4D97-AF65-F5344CB8AC3E}">
        <p14:creationId xmlns:p14="http://schemas.microsoft.com/office/powerpoint/2010/main" val="57536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851E15-1FBF-48D0-9C3B-17403BC90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38212"/>
              </p:ext>
            </p:extLst>
          </p:nvPr>
        </p:nvGraphicFramePr>
        <p:xfrm>
          <a:off x="464234" y="142888"/>
          <a:ext cx="10789920" cy="574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2493943320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404169700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805709814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1164932563"/>
                    </a:ext>
                  </a:extLst>
                </a:gridCol>
              </a:tblGrid>
              <a:tr h="2021190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Edge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Connected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2304"/>
                  </a:ext>
                </a:extLst>
              </a:tr>
              <a:tr h="793262">
                <a:tc>
                  <a:txBody>
                    <a:bodyPr/>
                    <a:lstStyle/>
                    <a:p>
                      <a:r>
                        <a:rPr lang="en-US" sz="24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 [2] [3] [4] [5] 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83221"/>
                  </a:ext>
                </a:extLst>
              </a:tr>
              <a:tr h="793262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 –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[12] [3] [4] [5] [6]</a:t>
                      </a:r>
                    </a:p>
                    <a:p>
                      <a:r>
                        <a:rPr lang="en-US" sz="2400" dirty="0"/>
                        <a:t>Accepted because no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31902"/>
                  </a:ext>
                </a:extLst>
              </a:tr>
              <a:tr h="793262"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 –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 2 3] [4] [5] [6]</a:t>
                      </a:r>
                    </a:p>
                    <a:p>
                      <a:r>
                        <a:rPr lang="en-US" sz="2400" dirty="0"/>
                        <a:t>Accepted because no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0039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CCE428B-0F29-4812-ABA7-1B47274F0016}"/>
              </a:ext>
            </a:extLst>
          </p:cNvPr>
          <p:cNvSpPr/>
          <p:nvPr/>
        </p:nvSpPr>
        <p:spPr>
          <a:xfrm>
            <a:off x="8834511" y="3038621"/>
            <a:ext cx="295422" cy="267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59B4B0-A02A-4562-8862-39D46A3683C8}"/>
              </a:ext>
            </a:extLst>
          </p:cNvPr>
          <p:cNvSpPr/>
          <p:nvPr/>
        </p:nvSpPr>
        <p:spPr>
          <a:xfrm>
            <a:off x="10318653" y="3038621"/>
            <a:ext cx="295422" cy="267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FE067F-D2A4-4C66-A3CC-D9D367A9BE5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129933" y="3172265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92B365-3E29-4115-8625-E8C296C7567B}"/>
              </a:ext>
            </a:extLst>
          </p:cNvPr>
          <p:cNvSpPr txBox="1"/>
          <p:nvPr/>
        </p:nvSpPr>
        <p:spPr>
          <a:xfrm>
            <a:off x="9576582" y="2853955"/>
            <a:ext cx="2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837BA9-68E0-4E5E-8ABA-9C5DF77E53AC}"/>
              </a:ext>
            </a:extLst>
          </p:cNvPr>
          <p:cNvSpPr/>
          <p:nvPr/>
        </p:nvSpPr>
        <p:spPr>
          <a:xfrm>
            <a:off x="8834511" y="4224679"/>
            <a:ext cx="295422" cy="26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C9AF46-B192-4180-95CB-101BC0392943}"/>
              </a:ext>
            </a:extLst>
          </p:cNvPr>
          <p:cNvSpPr/>
          <p:nvPr/>
        </p:nvSpPr>
        <p:spPr>
          <a:xfrm>
            <a:off x="10318653" y="4224674"/>
            <a:ext cx="295422" cy="267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1CCE6-CE28-4E4E-ABD9-E162151D27C7}"/>
              </a:ext>
            </a:extLst>
          </p:cNvPr>
          <p:cNvSpPr/>
          <p:nvPr/>
        </p:nvSpPr>
        <p:spPr>
          <a:xfrm>
            <a:off x="8848581" y="5243801"/>
            <a:ext cx="295422" cy="267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C9F060-AE6D-405D-BBA6-504BE9153762}"/>
              </a:ext>
            </a:extLst>
          </p:cNvPr>
          <p:cNvCxnSpPr>
            <a:cxnSpLocks/>
          </p:cNvCxnSpPr>
          <p:nvPr/>
        </p:nvCxnSpPr>
        <p:spPr>
          <a:xfrm>
            <a:off x="8982222" y="4449758"/>
            <a:ext cx="0" cy="8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F11EA-70E2-4598-B255-353152E7268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9129933" y="4358318"/>
            <a:ext cx="11887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BC5761-040C-4259-8BD0-25D6BDD0C113}"/>
              </a:ext>
            </a:extLst>
          </p:cNvPr>
          <p:cNvSpPr txBox="1"/>
          <p:nvPr/>
        </p:nvSpPr>
        <p:spPr>
          <a:xfrm>
            <a:off x="9576582" y="4040008"/>
            <a:ext cx="2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8D03A-B6A0-49A2-B603-914D8BF4FE0C}"/>
              </a:ext>
            </a:extLst>
          </p:cNvPr>
          <p:cNvSpPr txBox="1"/>
          <p:nvPr/>
        </p:nvSpPr>
        <p:spPr>
          <a:xfrm>
            <a:off x="8672738" y="4642338"/>
            <a:ext cx="44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9259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7B3D74-46EE-44A3-8507-082A97F9F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60107"/>
              </p:ext>
            </p:extLst>
          </p:nvPr>
        </p:nvGraphicFramePr>
        <p:xfrm>
          <a:off x="990989" y="-1"/>
          <a:ext cx="10403840" cy="8063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88">
                  <a:extLst>
                    <a:ext uri="{9D8B030D-6E8A-4147-A177-3AD203B41FA5}">
                      <a16:colId xmlns:a16="http://schemas.microsoft.com/office/drawing/2014/main" val="800435947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85461561"/>
                    </a:ext>
                  </a:extLst>
                </a:gridCol>
                <a:gridCol w="3207434">
                  <a:extLst>
                    <a:ext uri="{9D8B030D-6E8A-4147-A177-3AD203B41FA5}">
                      <a16:colId xmlns:a16="http://schemas.microsoft.com/office/drawing/2014/main" val="2703997209"/>
                    </a:ext>
                  </a:extLst>
                </a:gridCol>
                <a:gridCol w="3404380">
                  <a:extLst>
                    <a:ext uri="{9D8B030D-6E8A-4147-A177-3AD203B41FA5}">
                      <a16:colId xmlns:a16="http://schemas.microsoft.com/office/drawing/2014/main" val="344921558"/>
                    </a:ext>
                  </a:extLst>
                </a:gridCol>
              </a:tblGrid>
              <a:tr h="1447809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Edge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Connected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05278"/>
                  </a:ext>
                </a:extLst>
              </a:tr>
              <a:tr h="2003580">
                <a:tc>
                  <a:txBody>
                    <a:bodyPr/>
                    <a:lstStyle/>
                    <a:p>
                      <a:r>
                        <a:rPr lang="en-US" sz="2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[2 –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 2 3 6] [4] [5]</a:t>
                      </a:r>
                    </a:p>
                    <a:p>
                      <a:r>
                        <a:rPr lang="en-US" sz="2800" dirty="0"/>
                        <a:t>Accepted because no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26780"/>
                  </a:ext>
                </a:extLst>
              </a:tr>
              <a:tr h="850835">
                <a:tc>
                  <a:txBody>
                    <a:bodyPr/>
                    <a:lstStyle/>
                    <a:p>
                      <a:r>
                        <a:rPr lang="en-US" sz="2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[3 –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Rejected because it forms a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08664"/>
                  </a:ext>
                </a:extLst>
              </a:tr>
              <a:tr h="2387829">
                <a:tc>
                  <a:txBody>
                    <a:bodyPr/>
                    <a:lstStyle/>
                    <a:p>
                      <a:r>
                        <a:rPr lang="en-US" sz="2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[4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 2 3 6] [4 5]</a:t>
                      </a:r>
                    </a:p>
                    <a:p>
                      <a:r>
                        <a:rPr lang="en-US" sz="2800" dirty="0"/>
                        <a:t>Accepted because no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99276"/>
                  </a:ext>
                </a:extLst>
              </a:tr>
              <a:tr h="793960">
                <a:tc gridSpan="4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8197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A3DC82F0-4D8B-4B01-9EBD-0B2931932601}"/>
              </a:ext>
            </a:extLst>
          </p:cNvPr>
          <p:cNvSpPr/>
          <p:nvPr/>
        </p:nvSpPr>
        <p:spPr>
          <a:xfrm>
            <a:off x="8299938" y="1800665"/>
            <a:ext cx="351693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8924E5-FCD8-4E82-BD28-7A501CEDFD03}"/>
              </a:ext>
            </a:extLst>
          </p:cNvPr>
          <p:cNvSpPr/>
          <p:nvPr/>
        </p:nvSpPr>
        <p:spPr>
          <a:xfrm>
            <a:off x="10100603" y="1800665"/>
            <a:ext cx="351693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E61481-4FA2-4711-BE63-DEA4A723A185}"/>
              </a:ext>
            </a:extLst>
          </p:cNvPr>
          <p:cNvSpPr/>
          <p:nvPr/>
        </p:nvSpPr>
        <p:spPr>
          <a:xfrm>
            <a:off x="8299938" y="3151163"/>
            <a:ext cx="351693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7CB4C2-D630-4357-B9DD-6FFAFABB4599}"/>
              </a:ext>
            </a:extLst>
          </p:cNvPr>
          <p:cNvSpPr/>
          <p:nvPr/>
        </p:nvSpPr>
        <p:spPr>
          <a:xfrm>
            <a:off x="9467556" y="3429000"/>
            <a:ext cx="351693" cy="35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C260AE-9E07-4F1E-B15E-AAEFDE53E182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8651631" y="1983545"/>
            <a:ext cx="144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DE76C-3ED1-4AE1-9AF0-E9B3ED60974B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8475785" y="2166425"/>
            <a:ext cx="0" cy="9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EDC78A-33FD-41F4-80ED-22DBF2FB9456}"/>
              </a:ext>
            </a:extLst>
          </p:cNvPr>
          <p:cNvCxnSpPr>
            <a:endCxn id="6" idx="7"/>
          </p:cNvCxnSpPr>
          <p:nvPr/>
        </p:nvCxnSpPr>
        <p:spPr>
          <a:xfrm flipH="1">
            <a:off x="9767745" y="2166425"/>
            <a:ext cx="501670" cy="131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42F4C5-F16F-4F3B-B13E-A14E4930D9D3}"/>
              </a:ext>
            </a:extLst>
          </p:cNvPr>
          <p:cNvSpPr txBox="1"/>
          <p:nvPr/>
        </p:nvSpPr>
        <p:spPr>
          <a:xfrm>
            <a:off x="9284675" y="1615999"/>
            <a:ext cx="3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3606C-9E40-4953-BE12-5E09BBAD6861}"/>
              </a:ext>
            </a:extLst>
          </p:cNvPr>
          <p:cNvSpPr txBox="1"/>
          <p:nvPr/>
        </p:nvSpPr>
        <p:spPr>
          <a:xfrm>
            <a:off x="8473519" y="2488197"/>
            <a:ext cx="5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9B231-054E-4FC9-BC40-E1C682C804AF}"/>
              </a:ext>
            </a:extLst>
          </p:cNvPr>
          <p:cNvSpPr txBox="1"/>
          <p:nvPr/>
        </p:nvSpPr>
        <p:spPr>
          <a:xfrm>
            <a:off x="9992715" y="2720340"/>
            <a:ext cx="45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967B5C-06C6-4A0A-A853-45F4314F476D}"/>
              </a:ext>
            </a:extLst>
          </p:cNvPr>
          <p:cNvSpPr/>
          <p:nvPr/>
        </p:nvSpPr>
        <p:spPr>
          <a:xfrm>
            <a:off x="8299938" y="4994031"/>
            <a:ext cx="351693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C6506A-51E2-4DF5-9C16-417B010086D4}"/>
              </a:ext>
            </a:extLst>
          </p:cNvPr>
          <p:cNvSpPr/>
          <p:nvPr/>
        </p:nvSpPr>
        <p:spPr>
          <a:xfrm>
            <a:off x="9666887" y="4982734"/>
            <a:ext cx="351693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33658A-3DEF-4BAC-9548-0FF21993FD2E}"/>
              </a:ext>
            </a:extLst>
          </p:cNvPr>
          <p:cNvSpPr/>
          <p:nvPr/>
        </p:nvSpPr>
        <p:spPr>
          <a:xfrm>
            <a:off x="8299938" y="6569612"/>
            <a:ext cx="351693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C0F0B3-6D32-4B66-BE96-0CB89476CA14}"/>
              </a:ext>
            </a:extLst>
          </p:cNvPr>
          <p:cNvSpPr/>
          <p:nvPr/>
        </p:nvSpPr>
        <p:spPr>
          <a:xfrm>
            <a:off x="9376117" y="6935372"/>
            <a:ext cx="391628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6EE1D8-CCF4-4147-9FF3-B3AE76376813}"/>
              </a:ext>
            </a:extLst>
          </p:cNvPr>
          <p:cNvSpPr/>
          <p:nvPr/>
        </p:nvSpPr>
        <p:spPr>
          <a:xfrm>
            <a:off x="10100603" y="6119446"/>
            <a:ext cx="35169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E77C7E-E782-49DE-AFDC-B27EC6B868C5}"/>
              </a:ext>
            </a:extLst>
          </p:cNvPr>
          <p:cNvSpPr/>
          <p:nvPr/>
        </p:nvSpPr>
        <p:spPr>
          <a:xfrm>
            <a:off x="11046267" y="6119446"/>
            <a:ext cx="309487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D4AE9E-7E21-4C58-B0CC-729EFD8FC64F}"/>
              </a:ext>
            </a:extLst>
          </p:cNvPr>
          <p:cNvCxnSpPr>
            <a:endCxn id="26" idx="2"/>
          </p:cNvCxnSpPr>
          <p:nvPr/>
        </p:nvCxnSpPr>
        <p:spPr>
          <a:xfrm>
            <a:off x="8651631" y="5165614"/>
            <a:ext cx="101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708A6A-39E6-4E69-8453-4A35B70DD3F4}"/>
              </a:ext>
            </a:extLst>
          </p:cNvPr>
          <p:cNvCxnSpPr/>
          <p:nvPr/>
        </p:nvCxnSpPr>
        <p:spPr>
          <a:xfrm>
            <a:off x="8473519" y="5359791"/>
            <a:ext cx="0" cy="12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43D571-143E-4DCF-848F-6119EC72E3D1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 flipH="1">
            <a:off x="9571931" y="5348494"/>
            <a:ext cx="270803" cy="158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9BB6B-9602-4D75-BBD0-8208B6BE3CB8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10452296" y="6304112"/>
            <a:ext cx="59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B01BFB-2643-4E9B-B042-E415E00BA57B}"/>
              </a:ext>
            </a:extLst>
          </p:cNvPr>
          <p:cNvSpPr txBox="1"/>
          <p:nvPr/>
        </p:nvSpPr>
        <p:spPr>
          <a:xfrm>
            <a:off x="8975185" y="4889509"/>
            <a:ext cx="3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BA502F-8547-43F7-B6FC-E7B1138E521C}"/>
              </a:ext>
            </a:extLst>
          </p:cNvPr>
          <p:cNvSpPr txBox="1"/>
          <p:nvPr/>
        </p:nvSpPr>
        <p:spPr>
          <a:xfrm>
            <a:off x="8043441" y="5850374"/>
            <a:ext cx="55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016010-2076-4E79-BD1C-99EE11946B33}"/>
              </a:ext>
            </a:extLst>
          </p:cNvPr>
          <p:cNvSpPr txBox="1"/>
          <p:nvPr/>
        </p:nvSpPr>
        <p:spPr>
          <a:xfrm>
            <a:off x="9314062" y="5964701"/>
            <a:ext cx="45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50BD8B-2D38-4AB7-9B96-C0CE20DBD92C}"/>
              </a:ext>
            </a:extLst>
          </p:cNvPr>
          <p:cNvSpPr txBox="1"/>
          <p:nvPr/>
        </p:nvSpPr>
        <p:spPr>
          <a:xfrm>
            <a:off x="10452295" y="5964701"/>
            <a:ext cx="4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12916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FAB613-1A1A-42FC-AB9E-0BBA1C42A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90390"/>
              </p:ext>
            </p:extLst>
          </p:nvPr>
        </p:nvGraphicFramePr>
        <p:xfrm>
          <a:off x="548640" y="1"/>
          <a:ext cx="11240088" cy="716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055">
                  <a:extLst>
                    <a:ext uri="{9D8B030D-6E8A-4147-A177-3AD203B41FA5}">
                      <a16:colId xmlns:a16="http://schemas.microsoft.com/office/drawing/2014/main" val="2626212601"/>
                    </a:ext>
                  </a:extLst>
                </a:gridCol>
                <a:gridCol w="2729133">
                  <a:extLst>
                    <a:ext uri="{9D8B030D-6E8A-4147-A177-3AD203B41FA5}">
                      <a16:colId xmlns:a16="http://schemas.microsoft.com/office/drawing/2014/main" val="2467758930"/>
                    </a:ext>
                  </a:extLst>
                </a:gridCol>
                <a:gridCol w="3432517">
                  <a:extLst>
                    <a:ext uri="{9D8B030D-6E8A-4147-A177-3AD203B41FA5}">
                      <a16:colId xmlns:a16="http://schemas.microsoft.com/office/drawing/2014/main" val="2887517399"/>
                    </a:ext>
                  </a:extLst>
                </a:gridCol>
                <a:gridCol w="3404383">
                  <a:extLst>
                    <a:ext uri="{9D8B030D-6E8A-4147-A177-3AD203B41FA5}">
                      <a16:colId xmlns:a16="http://schemas.microsoft.com/office/drawing/2014/main" val="2519627934"/>
                    </a:ext>
                  </a:extLst>
                </a:gridCol>
              </a:tblGrid>
              <a:tr h="1948994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Edge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Connected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20913"/>
                  </a:ext>
                </a:extLst>
              </a:tr>
              <a:tr h="2771400">
                <a:tc>
                  <a:txBody>
                    <a:bodyPr/>
                    <a:lstStyle/>
                    <a:p>
                      <a:r>
                        <a:rPr lang="en-US" sz="28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[2 – 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 2 3 4 5 6]</a:t>
                      </a:r>
                    </a:p>
                    <a:p>
                      <a:r>
                        <a:rPr lang="en-US" sz="2800" dirty="0"/>
                        <a:t>Accepted because no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34264"/>
                  </a:ext>
                </a:extLst>
              </a:tr>
              <a:tr h="1068803">
                <a:tc>
                  <a:txBody>
                    <a:bodyPr/>
                    <a:lstStyle/>
                    <a:p>
                      <a:r>
                        <a:rPr lang="en-US" sz="28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[5 –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16965"/>
                  </a:ext>
                </a:extLst>
              </a:tr>
              <a:tr h="1068803">
                <a:tc>
                  <a:txBody>
                    <a:bodyPr/>
                    <a:lstStyle/>
                    <a:p>
                      <a:r>
                        <a:rPr lang="en-US" sz="28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[4 – 6]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2159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0FF8B12-A5C3-4AED-8B33-548E8C9F0152}"/>
              </a:ext>
            </a:extLst>
          </p:cNvPr>
          <p:cNvSpPr/>
          <p:nvPr/>
        </p:nvSpPr>
        <p:spPr>
          <a:xfrm>
            <a:off x="8581292" y="2588455"/>
            <a:ext cx="365760" cy="33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6A843-716C-4C41-A84F-1FED5F8EDDAB}"/>
              </a:ext>
            </a:extLst>
          </p:cNvPr>
          <p:cNvSpPr/>
          <p:nvPr/>
        </p:nvSpPr>
        <p:spPr>
          <a:xfrm>
            <a:off x="9910690" y="2532184"/>
            <a:ext cx="351692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D7AE36-AB72-4CC3-A11C-E929E22A38B3}"/>
              </a:ext>
            </a:extLst>
          </p:cNvPr>
          <p:cNvSpPr/>
          <p:nvPr/>
        </p:nvSpPr>
        <p:spPr>
          <a:xfrm>
            <a:off x="8581292" y="3970206"/>
            <a:ext cx="365760" cy="33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2F11A-178A-44D1-A1C2-59CB6BBED157}"/>
              </a:ext>
            </a:extLst>
          </p:cNvPr>
          <p:cNvSpPr/>
          <p:nvPr/>
        </p:nvSpPr>
        <p:spPr>
          <a:xfrm>
            <a:off x="9523828" y="4614203"/>
            <a:ext cx="351692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28C7FA-2E95-4F3F-8A34-4C33995D7529}"/>
              </a:ext>
            </a:extLst>
          </p:cNvPr>
          <p:cNvSpPr/>
          <p:nvPr/>
        </p:nvSpPr>
        <p:spPr>
          <a:xfrm>
            <a:off x="10381957" y="3573194"/>
            <a:ext cx="365760" cy="397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82ECEE-3ED9-4C7D-AE68-E3A0E23A9330}"/>
              </a:ext>
            </a:extLst>
          </p:cNvPr>
          <p:cNvSpPr/>
          <p:nvPr/>
        </p:nvSpPr>
        <p:spPr>
          <a:xfrm>
            <a:off x="11408898" y="3632581"/>
            <a:ext cx="365760" cy="33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D85352-906F-45A7-BC54-AB77FDB43179}"/>
              </a:ext>
            </a:extLst>
          </p:cNvPr>
          <p:cNvCxnSpPr>
            <a:cxnSpLocks/>
          </p:cNvCxnSpPr>
          <p:nvPr/>
        </p:nvCxnSpPr>
        <p:spPr>
          <a:xfrm flipV="1">
            <a:off x="8947052" y="2651759"/>
            <a:ext cx="963638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87263D-0172-421A-8F3E-57264865DF7C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8764172" y="2926080"/>
            <a:ext cx="0" cy="104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2CEEC-C433-488E-ABE8-2E57B439928D}"/>
              </a:ext>
            </a:extLst>
          </p:cNvPr>
          <p:cNvCxnSpPr>
            <a:stCxn id="5" idx="4"/>
          </p:cNvCxnSpPr>
          <p:nvPr/>
        </p:nvCxnSpPr>
        <p:spPr>
          <a:xfrm flipH="1">
            <a:off x="9699674" y="2855741"/>
            <a:ext cx="386862" cy="175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5BB421-834A-4F1B-8EAD-27FC4AB4E528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10210878" y="2808357"/>
            <a:ext cx="353959" cy="76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4C5B4-F05C-4F8F-A051-59F6A85E3E9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0747717" y="3771700"/>
            <a:ext cx="661181" cy="2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9CC3A0-093B-4292-9820-F918639A4960}"/>
              </a:ext>
            </a:extLst>
          </p:cNvPr>
          <p:cNvSpPr txBox="1"/>
          <p:nvPr/>
        </p:nvSpPr>
        <p:spPr>
          <a:xfrm>
            <a:off x="9158068" y="246709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E755D2-F9BB-4B6C-915A-41350943E2B9}"/>
              </a:ext>
            </a:extLst>
          </p:cNvPr>
          <p:cNvSpPr txBox="1"/>
          <p:nvPr/>
        </p:nvSpPr>
        <p:spPr>
          <a:xfrm>
            <a:off x="8342152" y="3429000"/>
            <a:ext cx="47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7D1B2-B186-4C79-84C2-F7DA5EA467BA}"/>
              </a:ext>
            </a:extLst>
          </p:cNvPr>
          <p:cNvSpPr txBox="1"/>
          <p:nvPr/>
        </p:nvSpPr>
        <p:spPr>
          <a:xfrm>
            <a:off x="9404254" y="3734972"/>
            <a:ext cx="4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EE705-5056-424B-A00B-0A479C548FDA}"/>
              </a:ext>
            </a:extLst>
          </p:cNvPr>
          <p:cNvSpPr txBox="1"/>
          <p:nvPr/>
        </p:nvSpPr>
        <p:spPr>
          <a:xfrm>
            <a:off x="10381956" y="3052689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17CA8-11E0-4726-B89E-6B3A8BD6ADA9}"/>
              </a:ext>
            </a:extLst>
          </p:cNvPr>
          <p:cNvSpPr txBox="1"/>
          <p:nvPr/>
        </p:nvSpPr>
        <p:spPr>
          <a:xfrm>
            <a:off x="10839157" y="3815234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17648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5BF-502C-4F9B-8043-F42E44AA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811B-9A87-40E9-B868-7CDF3422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greedy algorithm is an approach for solving a problem by selecting the best option available at the moment, without worrying about the future result it would bring. </a:t>
            </a:r>
          </a:p>
          <a:p>
            <a:r>
              <a:rPr lang="en-US" b="0" i="0" dirty="0">
                <a:effectLst/>
                <a:latin typeface="euclid_circular_a"/>
              </a:rPr>
              <a:t>In other words, the locally best choices aim at producing globally best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3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C7DB9-A222-49F3-96C0-11804202F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87447"/>
              </p:ext>
            </p:extLst>
          </p:nvPr>
        </p:nvGraphicFramePr>
        <p:xfrm>
          <a:off x="1398954" y="-1"/>
          <a:ext cx="8279616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04">
                  <a:extLst>
                    <a:ext uri="{9D8B030D-6E8A-4147-A177-3AD203B41FA5}">
                      <a16:colId xmlns:a16="http://schemas.microsoft.com/office/drawing/2014/main" val="1629186207"/>
                    </a:ext>
                  </a:extLst>
                </a:gridCol>
                <a:gridCol w="2069904">
                  <a:extLst>
                    <a:ext uri="{9D8B030D-6E8A-4147-A177-3AD203B41FA5}">
                      <a16:colId xmlns:a16="http://schemas.microsoft.com/office/drawing/2014/main" val="3850109421"/>
                    </a:ext>
                  </a:extLst>
                </a:gridCol>
                <a:gridCol w="2069904">
                  <a:extLst>
                    <a:ext uri="{9D8B030D-6E8A-4147-A177-3AD203B41FA5}">
                      <a16:colId xmlns:a16="http://schemas.microsoft.com/office/drawing/2014/main" val="1044128089"/>
                    </a:ext>
                  </a:extLst>
                </a:gridCol>
                <a:gridCol w="2069904">
                  <a:extLst>
                    <a:ext uri="{9D8B030D-6E8A-4147-A177-3AD203B41FA5}">
                      <a16:colId xmlns:a16="http://schemas.microsoft.com/office/drawing/2014/main" val="1852183599"/>
                    </a:ext>
                  </a:extLst>
                </a:gridCol>
              </a:tblGrid>
              <a:tr h="1444576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Edge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Connected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2752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r>
                        <a:rPr lang="en-US" sz="28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[4 - 6]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61668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r>
                        <a:rPr lang="en-US" sz="28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9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0AB-0C8D-40B4-B3CB-655AB5F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43"/>
            <a:ext cx="10515600" cy="1325563"/>
          </a:xfrm>
        </p:spPr>
        <p:txBody>
          <a:bodyPr/>
          <a:lstStyle/>
          <a:p>
            <a:r>
              <a:rPr lang="en-US" dirty="0"/>
              <a:t>Algorithm Kruskal(</a:t>
            </a:r>
            <a:r>
              <a:rPr lang="en-US" dirty="0" err="1"/>
              <a:t>T,E,n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5804-AD5C-44E3-A180-C7561D98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57080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 is the spanning tree, E is the list of edges, n is the number of nodes in given graph G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initially T=0;</a:t>
            </a:r>
          </a:p>
          <a:p>
            <a:pPr marL="0" indent="0">
              <a:buNone/>
            </a:pPr>
            <a:r>
              <a:rPr lang="en-US" dirty="0"/>
              <a:t>	while ( T &lt;&gt; n-1 and E &lt;&gt; 0 )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find the min-cost edge in E and call it as (U,V)</a:t>
            </a:r>
          </a:p>
          <a:p>
            <a:pPr marL="0" indent="0">
              <a:buNone/>
            </a:pPr>
            <a:r>
              <a:rPr lang="en-US" dirty="0"/>
              <a:t>		if (U,V) does not form a cycle</a:t>
            </a:r>
          </a:p>
          <a:p>
            <a:pPr marL="0" indent="0">
              <a:buNone/>
            </a:pPr>
            <a:r>
              <a:rPr lang="en-US" dirty="0"/>
              <a:t>			T = T + (U,V)</a:t>
            </a:r>
          </a:p>
          <a:p>
            <a:pPr marL="0" indent="0">
              <a:buNone/>
            </a:pPr>
            <a:r>
              <a:rPr lang="en-US" dirty="0"/>
              <a:t>		else</a:t>
            </a:r>
          </a:p>
          <a:p>
            <a:pPr marL="0" indent="0">
              <a:buNone/>
            </a:pPr>
            <a:r>
              <a:rPr lang="en-US" dirty="0"/>
              <a:t>			delete(U,V);</a:t>
            </a:r>
          </a:p>
          <a:p>
            <a:pPr marL="0" indent="0">
              <a:buNone/>
            </a:pPr>
            <a:r>
              <a:rPr lang="en-US" dirty="0"/>
              <a:t>               }</a:t>
            </a:r>
          </a:p>
          <a:p>
            <a:pPr marL="0" indent="0">
              <a:buNone/>
            </a:pPr>
            <a:r>
              <a:rPr lang="en-US" dirty="0"/>
              <a:t>		if ( |T| = n-1 )</a:t>
            </a:r>
          </a:p>
          <a:p>
            <a:pPr marL="0" indent="0">
              <a:buNone/>
            </a:pPr>
            <a:r>
              <a:rPr lang="en-US" dirty="0"/>
              <a:t>			display “Spanning </a:t>
            </a:r>
            <a:r>
              <a:rPr lang="en-US" dirty="0" err="1"/>
              <a:t>Tree,T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	else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display “No Spanning Tree”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32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E607-9780-4311-89B5-863B4C90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98ED-02AB-40D4-A0ED-FB2F777B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The algorithm is </a:t>
            </a:r>
            <a:r>
              <a:rPr lang="en-US" b="1" i="0" dirty="0">
                <a:effectLst/>
                <a:latin typeface="euclid_circular_a"/>
              </a:rPr>
              <a:t>easier to describe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This algorithm can </a:t>
            </a:r>
            <a:r>
              <a:rPr lang="en-US" b="1" i="0" dirty="0">
                <a:effectLst/>
                <a:latin typeface="euclid_circular_a"/>
              </a:rPr>
              <a:t>perform better</a:t>
            </a:r>
            <a:r>
              <a:rPr lang="en-US" b="0" i="0" dirty="0">
                <a:effectLst/>
                <a:latin typeface="euclid_circular_a"/>
              </a:rPr>
              <a:t> than other algorithms (but, not in all cases).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FC3E-1D2A-451E-B41E-236FE273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8A25-A22F-4E60-9E83-0F6DA05F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To begin with, the solution set (containing answers) is empty.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At each step, an item is added into the solution 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If the solution set is feasible, the current item is kept.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Else, the item is rejected and never considered again.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021" y="383795"/>
            <a:ext cx="193421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Basic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1" y="1084834"/>
            <a:ext cx="78835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Spanning Trees: </a:t>
            </a:r>
            <a:r>
              <a:rPr sz="2000" dirty="0">
                <a:latin typeface="Arial"/>
                <a:cs typeface="Arial"/>
              </a:rPr>
              <a:t>A subgraph T of a undirected graph G = ( V, E ) is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spanning tree of G if it is a tree and contains every vertex of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4362" y="4267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78" y="375965"/>
                </a:lnTo>
                <a:lnTo>
                  <a:pt x="274275" y="361627"/>
                </a:lnTo>
                <a:lnTo>
                  <a:pt x="309646" y="339132"/>
                </a:lnTo>
                <a:lnTo>
                  <a:pt x="339148" y="309625"/>
                </a:lnTo>
                <a:lnTo>
                  <a:pt x="361636" y="274253"/>
                </a:lnTo>
                <a:lnTo>
                  <a:pt x="375968" y="234162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2" y="4267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62"/>
                </a:lnTo>
                <a:lnTo>
                  <a:pt x="361636" y="274253"/>
                </a:lnTo>
                <a:lnTo>
                  <a:pt x="339148" y="309625"/>
                </a:lnTo>
                <a:lnTo>
                  <a:pt x="309646" y="339132"/>
                </a:lnTo>
                <a:lnTo>
                  <a:pt x="274275" y="361627"/>
                </a:lnTo>
                <a:lnTo>
                  <a:pt x="234178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8002" y="43026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4561" y="4115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4561" y="4115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48481" y="415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2561" y="4648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561" y="4648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92577" y="46836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4362" y="5334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78"/>
                </a:lnTo>
                <a:lnTo>
                  <a:pt x="19363" y="274275"/>
                </a:lnTo>
                <a:lnTo>
                  <a:pt x="41851" y="309646"/>
                </a:lnTo>
                <a:lnTo>
                  <a:pt x="71353" y="339148"/>
                </a:lnTo>
                <a:lnTo>
                  <a:pt x="106724" y="361636"/>
                </a:lnTo>
                <a:lnTo>
                  <a:pt x="146821" y="375968"/>
                </a:lnTo>
                <a:lnTo>
                  <a:pt x="190500" y="381000"/>
                </a:lnTo>
                <a:lnTo>
                  <a:pt x="234178" y="375968"/>
                </a:lnTo>
                <a:lnTo>
                  <a:pt x="274275" y="361636"/>
                </a:lnTo>
                <a:lnTo>
                  <a:pt x="309646" y="339148"/>
                </a:lnTo>
                <a:lnTo>
                  <a:pt x="339148" y="309646"/>
                </a:lnTo>
                <a:lnTo>
                  <a:pt x="361636" y="274275"/>
                </a:lnTo>
                <a:lnTo>
                  <a:pt x="375968" y="234178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4362" y="5334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78"/>
                </a:lnTo>
                <a:lnTo>
                  <a:pt x="361636" y="274275"/>
                </a:lnTo>
                <a:lnTo>
                  <a:pt x="339148" y="309646"/>
                </a:lnTo>
                <a:lnTo>
                  <a:pt x="309646" y="339148"/>
                </a:lnTo>
                <a:lnTo>
                  <a:pt x="274275" y="361636"/>
                </a:lnTo>
                <a:lnTo>
                  <a:pt x="234178" y="375968"/>
                </a:lnTo>
                <a:lnTo>
                  <a:pt x="190500" y="381000"/>
                </a:lnTo>
                <a:lnTo>
                  <a:pt x="146821" y="375968"/>
                </a:lnTo>
                <a:lnTo>
                  <a:pt x="106724" y="361636"/>
                </a:lnTo>
                <a:lnTo>
                  <a:pt x="71353" y="339148"/>
                </a:lnTo>
                <a:lnTo>
                  <a:pt x="41851" y="309646"/>
                </a:lnTo>
                <a:lnTo>
                  <a:pt x="19363" y="274275"/>
                </a:lnTo>
                <a:lnTo>
                  <a:pt x="5031" y="234178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8002" y="53697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761" y="5106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761" y="5106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24681" y="51405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58211" y="4972812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2"/>
                </a:moveTo>
                <a:lnTo>
                  <a:pt x="568832" y="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6412" y="44394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2"/>
                </a:moveTo>
                <a:lnTo>
                  <a:pt x="49263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6411" y="49728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80" h="322579">
                <a:moveTo>
                  <a:pt x="0" y="0"/>
                </a:moveTo>
                <a:lnTo>
                  <a:pt x="512952" y="32245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2577" y="4649723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587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361" y="4191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2361" y="4191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96662" y="42264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825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25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96862" y="407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20561" y="4572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0561" y="4572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41211" y="46074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823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23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96662" y="52936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587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7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73062" y="50643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06211" y="4896612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2"/>
                </a:moveTo>
                <a:lnTo>
                  <a:pt x="5688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44412" y="43632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2"/>
                </a:moveTo>
                <a:lnTo>
                  <a:pt x="4926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44411" y="48966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79" h="322579">
                <a:moveTo>
                  <a:pt x="0" y="0"/>
                </a:moveTo>
                <a:lnTo>
                  <a:pt x="512952" y="322452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43815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79" h="246379">
                <a:moveTo>
                  <a:pt x="0" y="0"/>
                </a:moveTo>
                <a:lnTo>
                  <a:pt x="512952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7961" y="4191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7961" y="4191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92517" y="42264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6781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781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92970" y="407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916161" y="4572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16161" y="4572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037066" y="46074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779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779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192517" y="52936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7543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543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869170" y="506432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240012" y="43632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59" h="264160">
                <a:moveTo>
                  <a:pt x="0" y="264032"/>
                </a:moveTo>
                <a:lnTo>
                  <a:pt x="4926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40011" y="48966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79" h="322579">
                <a:moveTo>
                  <a:pt x="0" y="0"/>
                </a:moveTo>
                <a:lnTo>
                  <a:pt x="512953" y="322452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8200" y="43815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79" h="246379">
                <a:moveTo>
                  <a:pt x="0" y="0"/>
                </a:moveTo>
                <a:lnTo>
                  <a:pt x="512952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66177" y="4573523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34362" y="1981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78" y="375965"/>
                </a:lnTo>
                <a:lnTo>
                  <a:pt x="274275" y="361627"/>
                </a:lnTo>
                <a:lnTo>
                  <a:pt x="309646" y="339132"/>
                </a:lnTo>
                <a:lnTo>
                  <a:pt x="339148" y="309625"/>
                </a:lnTo>
                <a:lnTo>
                  <a:pt x="361636" y="274253"/>
                </a:lnTo>
                <a:lnTo>
                  <a:pt x="375968" y="234162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362" y="1981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62"/>
                </a:lnTo>
                <a:lnTo>
                  <a:pt x="361636" y="274253"/>
                </a:lnTo>
                <a:lnTo>
                  <a:pt x="339148" y="309625"/>
                </a:lnTo>
                <a:lnTo>
                  <a:pt x="309646" y="339132"/>
                </a:lnTo>
                <a:lnTo>
                  <a:pt x="274275" y="361627"/>
                </a:lnTo>
                <a:lnTo>
                  <a:pt x="234178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248002" y="201569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34561" y="1829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34561" y="1829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848481" y="186329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72561" y="2362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2561" y="2362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92577" y="23973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34362" y="3048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78" y="375965"/>
                </a:lnTo>
                <a:lnTo>
                  <a:pt x="274275" y="361627"/>
                </a:lnTo>
                <a:lnTo>
                  <a:pt x="309646" y="339132"/>
                </a:lnTo>
                <a:lnTo>
                  <a:pt x="339148" y="309625"/>
                </a:lnTo>
                <a:lnTo>
                  <a:pt x="361636" y="274253"/>
                </a:lnTo>
                <a:lnTo>
                  <a:pt x="375968" y="234162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34362" y="3048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62"/>
                </a:lnTo>
                <a:lnTo>
                  <a:pt x="361636" y="274253"/>
                </a:lnTo>
                <a:lnTo>
                  <a:pt x="339148" y="309625"/>
                </a:lnTo>
                <a:lnTo>
                  <a:pt x="309646" y="339132"/>
                </a:lnTo>
                <a:lnTo>
                  <a:pt x="274275" y="361627"/>
                </a:lnTo>
                <a:lnTo>
                  <a:pt x="234178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0761" y="2820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820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924681" y="2854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58211" y="2686812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3"/>
                </a:moveTo>
                <a:lnTo>
                  <a:pt x="56883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6412" y="21534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3"/>
                </a:moveTo>
                <a:lnTo>
                  <a:pt x="49263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96411" y="26868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80" h="322580">
                <a:moveTo>
                  <a:pt x="0" y="0"/>
                </a:moveTo>
                <a:lnTo>
                  <a:pt x="512952" y="322452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14600" y="21717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80" h="246380">
                <a:moveTo>
                  <a:pt x="0" y="0"/>
                </a:moveTo>
                <a:lnTo>
                  <a:pt x="512953" y="246252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22577" y="2363723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587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248002" y="3083178"/>
            <a:ext cx="120586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558165">
              <a:lnSpc>
                <a:spcPts val="1950"/>
              </a:lnSpc>
            </a:pPr>
            <a:r>
              <a:rPr spc="-5" dirty="0">
                <a:latin typeface="Arial"/>
                <a:cs typeface="Arial"/>
              </a:rPr>
              <a:t>Gra</a:t>
            </a:r>
            <a:r>
              <a:rPr spc="-1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10791" y="5907125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Spanning </a:t>
            </a:r>
            <a:r>
              <a:rPr spc="-20" dirty="0">
                <a:latin typeface="Arial"/>
                <a:cs typeface="Arial"/>
              </a:rPr>
              <a:t>Tree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59147" y="5819343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Spanning </a:t>
            </a:r>
            <a:r>
              <a:rPr spc="-20" dirty="0">
                <a:latin typeface="Arial"/>
                <a:cs typeface="Arial"/>
              </a:rPr>
              <a:t>Tree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31455" y="5819343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Spanning </a:t>
            </a:r>
            <a:r>
              <a:rPr spc="-20" dirty="0">
                <a:latin typeface="Arial"/>
                <a:cs typeface="Arial"/>
              </a:rPr>
              <a:t>Tree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75176" y="2161159"/>
            <a:ext cx="4650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pc="-5" dirty="0">
                <a:latin typeface="Arial"/>
                <a:cs typeface="Arial"/>
              </a:rPr>
              <a:t>Every connected graph has a spanning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tree.</a:t>
            </a:r>
            <a:endParaRPr>
              <a:latin typeface="Arial"/>
              <a:cs typeface="Arial"/>
            </a:endParaRPr>
          </a:p>
          <a:p>
            <a:pPr marL="155575" indent="-143510">
              <a:buChar char="•"/>
              <a:tabLst>
                <a:tab pos="156210" algn="l"/>
              </a:tabLst>
            </a:pP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have multiple spanning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tree.</a:t>
            </a:r>
            <a:endParaRPr>
              <a:latin typeface="Arial"/>
              <a:cs typeface="Arial"/>
            </a:endParaRPr>
          </a:p>
          <a:p>
            <a:pPr marL="155575" indent="-143510">
              <a:buChar char="•"/>
              <a:tabLst>
                <a:tab pos="156210" algn="l"/>
              </a:tabLst>
            </a:pPr>
            <a:r>
              <a:rPr dirty="0">
                <a:latin typeface="Arial"/>
                <a:cs typeface="Arial"/>
              </a:rPr>
              <a:t>For </a:t>
            </a:r>
            <a:r>
              <a:rPr spc="-5" dirty="0">
                <a:latin typeface="Arial"/>
                <a:cs typeface="Arial"/>
              </a:rPr>
              <a:t>example see this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graph.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133600" y="838201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640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761" y="837438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2008" y="748284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2008" y="1510284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6608" y="1510284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6608" y="748284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000" y="835153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400" y="165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1597153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400" y="165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2877" y="836675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7677" y="839724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1598676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400" y="165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3077" y="838200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836676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400" y="165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7877" y="839724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1598676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400" y="165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9600" y="836676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400" y="165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8077" y="839724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23477" y="838200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5761" y="1980438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4809" y="1891284"/>
            <a:ext cx="178307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4809" y="2653284"/>
            <a:ext cx="178307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6608" y="2653284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6608" y="1891284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0" y="27416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0" y="19796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4677" y="19796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13277" y="19796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4800" y="27416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1477" y="19796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0077" y="19796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1600" y="27416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19796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6877" y="19796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19796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5077" y="19796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6476" y="3044951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1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8000" y="3044952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3277" y="3044951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1477" y="3044951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3123" y="38069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3123" y="3044952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8400" y="38069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5077" y="3044951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58341" y="2033017"/>
            <a:ext cx="730885" cy="654685"/>
          </a:xfrm>
          <a:custGeom>
            <a:avLst/>
            <a:gdLst/>
            <a:ahLst/>
            <a:cxnLst/>
            <a:rect l="l" t="t" r="r" b="b"/>
            <a:pathLst>
              <a:path w="730885" h="654685">
                <a:moveTo>
                  <a:pt x="0" y="0"/>
                </a:moveTo>
                <a:lnTo>
                  <a:pt x="730440" y="65417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8000" y="30464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14800" y="30464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1600" y="30464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8400" y="30464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5761" y="4037838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54809" y="3948684"/>
            <a:ext cx="178307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4809" y="4710684"/>
            <a:ext cx="178307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6608" y="4710684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16608" y="3948684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8000" y="47990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8000" y="40370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84677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13277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14800" y="47990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1477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0077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81600" y="47990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81600" y="40370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46877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48400" y="40370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85077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46476" y="51023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1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8000" y="51023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13277" y="51023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1477" y="51023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3123" y="58643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83123" y="51023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48400" y="58643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85077" y="51023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58341" y="4090416"/>
            <a:ext cx="730885" cy="654685"/>
          </a:xfrm>
          <a:custGeom>
            <a:avLst/>
            <a:gdLst/>
            <a:ahLst/>
            <a:cxnLst/>
            <a:rect l="l" t="t" r="r" b="b"/>
            <a:pathLst>
              <a:path w="730885" h="654685">
                <a:moveTo>
                  <a:pt x="0" y="0"/>
                </a:moveTo>
                <a:lnTo>
                  <a:pt x="730440" y="65417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48000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14800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81600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48400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58341" y="4090416"/>
            <a:ext cx="730885" cy="654685"/>
          </a:xfrm>
          <a:custGeom>
            <a:avLst/>
            <a:gdLst/>
            <a:ahLst/>
            <a:cxnLst/>
            <a:rect l="l" t="t" r="r" b="b"/>
            <a:pathLst>
              <a:path w="730885" h="654685">
                <a:moveTo>
                  <a:pt x="730440" y="0"/>
                </a:moveTo>
                <a:lnTo>
                  <a:pt x="0" y="65417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84677" y="60167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1998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8000" y="60182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8000" y="60182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199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14801" y="60182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5" h="762000">
                <a:moveTo>
                  <a:pt x="1650" y="0"/>
                </a:moveTo>
                <a:lnTo>
                  <a:pt x="0" y="761998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14800" y="60198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199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14800" y="6778751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1600" y="60182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199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81600" y="6777229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81600" y="60167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48401" y="60182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1998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86601" y="60167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1998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48400" y="60182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199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37477" y="4035552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39000" y="40370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39000" y="40370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29600" y="40370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29600" y="40370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067801" y="4037076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1650" y="0"/>
                </a:moveTo>
                <a:lnTo>
                  <a:pt x="0" y="76200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0523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0523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31123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0"/>
                </a:moveTo>
                <a:lnTo>
                  <a:pt x="83820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31123" y="51038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39000" y="5103877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29600" y="586435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605654" y="155576"/>
            <a:ext cx="2750820" cy="3308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0640" algn="l"/>
              </a:tabLst>
            </a:pPr>
            <a:r>
              <a:rPr sz="2000" b="1" dirty="0">
                <a:latin typeface="Arial"/>
                <a:cs typeface="Arial"/>
              </a:rPr>
              <a:t>Spanning	</a:t>
            </a:r>
            <a:r>
              <a:rPr sz="2000" b="1" spc="-30" dirty="0">
                <a:latin typeface="Arial"/>
                <a:cs typeface="Arial"/>
              </a:rPr>
              <a:t>Tree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133600" y="609601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4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640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815" y="383795"/>
            <a:ext cx="2977515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Basic </a:t>
            </a:r>
            <a:r>
              <a:rPr sz="2000" b="1" dirty="0">
                <a:latin typeface="Arial"/>
                <a:cs typeface="Arial"/>
              </a:rPr>
              <a:t>Concepts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1" y="1084834"/>
            <a:ext cx="80892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Weighted </a:t>
            </a:r>
            <a:r>
              <a:rPr sz="2000" b="1" dirty="0">
                <a:latin typeface="Arial"/>
                <a:cs typeface="Arial"/>
              </a:rPr>
              <a:t>Graph: </a:t>
            </a:r>
            <a:r>
              <a:rPr sz="2000" dirty="0">
                <a:latin typeface="Arial"/>
                <a:cs typeface="Arial"/>
              </a:rPr>
              <a:t>A weighted graph is a graph, in which each edge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  a weight (some real number 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7561" y="2134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7561" y="2134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1481" y="21687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761" y="1981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761" y="1981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2062" y="201569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761" y="2515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761" y="2515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6411" y="25497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75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75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2972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961" y="2972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411" y="2839212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3"/>
                </a:moveTo>
                <a:lnTo>
                  <a:pt x="5688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9612" y="23058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3"/>
                </a:moveTo>
                <a:lnTo>
                  <a:pt x="4926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9611" y="28392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79" h="322580">
                <a:moveTo>
                  <a:pt x="0" y="0"/>
                </a:moveTo>
                <a:lnTo>
                  <a:pt x="512952" y="322452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7800" y="23241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79" h="246380">
                <a:moveTo>
                  <a:pt x="0" y="0"/>
                </a:moveTo>
                <a:lnTo>
                  <a:pt x="512952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5777" y="2516123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27576" y="26945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1481" y="3010916"/>
            <a:ext cx="182943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ts val="1964"/>
              </a:lnSpc>
              <a:spcBef>
                <a:spcPts val="100"/>
              </a:spcBef>
              <a:tabLst>
                <a:tab pos="1689100" algn="l"/>
              </a:tabLst>
            </a:pPr>
            <a:r>
              <a:rPr dirty="0">
                <a:latin typeface="Arial"/>
                <a:cs typeface="Arial"/>
              </a:rPr>
              <a:t>9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  <a:p>
            <a:pPr marL="12700">
              <a:lnSpc>
                <a:spcPts val="1964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46355">
              <a:spcBef>
                <a:spcPts val="869"/>
              </a:spcBef>
            </a:pPr>
            <a:r>
              <a:rPr spc="-10" dirty="0">
                <a:latin typeface="Arial"/>
                <a:cs typeface="Arial"/>
              </a:rPr>
              <a:t>Weighted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9576" y="21727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22976" y="21611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32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5376" y="270611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23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3600" y="838201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640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866" y="383795"/>
            <a:ext cx="290703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Basic </a:t>
            </a:r>
            <a:r>
              <a:rPr sz="2000" b="1" dirty="0">
                <a:latin typeface="Arial"/>
                <a:cs typeface="Arial"/>
              </a:rPr>
              <a:t>Concepts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0" y="1084834"/>
            <a:ext cx="81368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Minimum </a:t>
            </a:r>
            <a:r>
              <a:rPr sz="2000" b="1" dirty="0">
                <a:latin typeface="Arial"/>
                <a:cs typeface="Arial"/>
              </a:rPr>
              <a:t>Spanning </a:t>
            </a:r>
            <a:r>
              <a:rPr sz="2000" b="1" spc="-30" dirty="0">
                <a:latin typeface="Arial"/>
                <a:cs typeface="Arial"/>
              </a:rPr>
              <a:t>Tree </a:t>
            </a:r>
            <a:r>
              <a:rPr sz="2000" dirty="0">
                <a:latin typeface="Arial"/>
                <a:cs typeface="Arial"/>
              </a:rPr>
              <a:t>in an undirected connected weighted graph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a spanning tree of minimum weight.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7561" y="1981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7561" y="1981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761" y="1829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761" y="1829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2062" y="186329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761" y="2362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761" y="2362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36411" y="23973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7561" y="3048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7561" y="3048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3961" y="2820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2820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01411" y="2686812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3"/>
                </a:moveTo>
                <a:lnTo>
                  <a:pt x="5688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9612" y="21534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3"/>
                </a:moveTo>
                <a:lnTo>
                  <a:pt x="4926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9611" y="26868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79" h="322580">
                <a:moveTo>
                  <a:pt x="0" y="0"/>
                </a:moveTo>
                <a:lnTo>
                  <a:pt x="512952" y="322452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7800" y="21717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79" h="246380">
                <a:moveTo>
                  <a:pt x="0" y="0"/>
                </a:moveTo>
                <a:lnTo>
                  <a:pt x="512952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5777" y="2363723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27576" y="25421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1481" y="2858516"/>
            <a:ext cx="182943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ts val="1964"/>
              </a:lnSpc>
              <a:spcBef>
                <a:spcPts val="100"/>
              </a:spcBef>
              <a:tabLst>
                <a:tab pos="1689100" algn="l"/>
              </a:tabLst>
            </a:pPr>
            <a:r>
              <a:rPr spc="-5" dirty="0">
                <a:latin typeface="Arial"/>
                <a:cs typeface="Arial"/>
              </a:rPr>
              <a:t>9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  <a:p>
            <a:pPr marL="12700">
              <a:lnSpc>
                <a:spcPts val="1964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46355">
              <a:spcBef>
                <a:spcPts val="869"/>
              </a:spcBef>
            </a:pPr>
            <a:r>
              <a:rPr spc="-10" dirty="0">
                <a:latin typeface="Arial"/>
                <a:cs typeface="Arial"/>
              </a:rPr>
              <a:t>Weighted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1481" y="2020012"/>
            <a:ext cx="131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0540" algn="l"/>
                <a:tab pos="1043940" algn="l"/>
              </a:tabLst>
            </a:pP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pc="-5" dirty="0">
                <a:latin typeface="Arial"/>
                <a:cs typeface="Arial"/>
              </a:rPr>
              <a:t>7	</a:t>
            </a:r>
            <a:r>
              <a:rPr sz="2700" spc="-15" baseline="3086" dirty="0">
                <a:latin typeface="Arial"/>
                <a:cs typeface="Arial"/>
              </a:rPr>
              <a:t>32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5376" y="255371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23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86762" y="43929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78" y="375965"/>
                </a:lnTo>
                <a:lnTo>
                  <a:pt x="274275" y="361627"/>
                </a:lnTo>
                <a:lnTo>
                  <a:pt x="309646" y="339132"/>
                </a:lnTo>
                <a:lnTo>
                  <a:pt x="339148" y="309625"/>
                </a:lnTo>
                <a:lnTo>
                  <a:pt x="361636" y="274253"/>
                </a:lnTo>
                <a:lnTo>
                  <a:pt x="375968" y="234162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762" y="43929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62"/>
                </a:lnTo>
                <a:lnTo>
                  <a:pt x="361636" y="274253"/>
                </a:lnTo>
                <a:lnTo>
                  <a:pt x="339148" y="309625"/>
                </a:lnTo>
                <a:lnTo>
                  <a:pt x="309646" y="339132"/>
                </a:lnTo>
                <a:lnTo>
                  <a:pt x="274275" y="361627"/>
                </a:lnTo>
                <a:lnTo>
                  <a:pt x="234178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0402" y="44273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24961" y="47739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4961" y="47739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44976" y="480834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6762" y="54597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78"/>
                </a:lnTo>
                <a:lnTo>
                  <a:pt x="19363" y="274275"/>
                </a:lnTo>
                <a:lnTo>
                  <a:pt x="41851" y="309646"/>
                </a:lnTo>
                <a:lnTo>
                  <a:pt x="71353" y="339148"/>
                </a:lnTo>
                <a:lnTo>
                  <a:pt x="106724" y="361636"/>
                </a:lnTo>
                <a:lnTo>
                  <a:pt x="146821" y="375968"/>
                </a:lnTo>
                <a:lnTo>
                  <a:pt x="190500" y="381000"/>
                </a:lnTo>
                <a:lnTo>
                  <a:pt x="234178" y="375968"/>
                </a:lnTo>
                <a:lnTo>
                  <a:pt x="274275" y="361636"/>
                </a:lnTo>
                <a:lnTo>
                  <a:pt x="309646" y="339148"/>
                </a:lnTo>
                <a:lnTo>
                  <a:pt x="339148" y="309646"/>
                </a:lnTo>
                <a:lnTo>
                  <a:pt x="361636" y="274275"/>
                </a:lnTo>
                <a:lnTo>
                  <a:pt x="375968" y="234178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762" y="54597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78"/>
                </a:lnTo>
                <a:lnTo>
                  <a:pt x="361636" y="274275"/>
                </a:lnTo>
                <a:lnTo>
                  <a:pt x="339148" y="309646"/>
                </a:lnTo>
                <a:lnTo>
                  <a:pt x="309646" y="339148"/>
                </a:lnTo>
                <a:lnTo>
                  <a:pt x="274275" y="361636"/>
                </a:lnTo>
                <a:lnTo>
                  <a:pt x="234178" y="375968"/>
                </a:lnTo>
                <a:lnTo>
                  <a:pt x="190500" y="381000"/>
                </a:lnTo>
                <a:lnTo>
                  <a:pt x="146821" y="375968"/>
                </a:lnTo>
                <a:lnTo>
                  <a:pt x="106724" y="361636"/>
                </a:lnTo>
                <a:lnTo>
                  <a:pt x="71353" y="339148"/>
                </a:lnTo>
                <a:lnTo>
                  <a:pt x="41851" y="309646"/>
                </a:lnTo>
                <a:lnTo>
                  <a:pt x="19363" y="274275"/>
                </a:lnTo>
                <a:lnTo>
                  <a:pt x="5031" y="234178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00402" y="54944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63161" y="52311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3161" y="52311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0611" y="5097780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3"/>
                </a:moveTo>
                <a:lnTo>
                  <a:pt x="568832" y="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8812" y="4564379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3"/>
                </a:moveTo>
                <a:lnTo>
                  <a:pt x="49263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8811" y="5097779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80" h="322579">
                <a:moveTo>
                  <a:pt x="0" y="0"/>
                </a:moveTo>
                <a:lnTo>
                  <a:pt x="512952" y="32245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74976" y="4773167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5" h="685800">
                <a:moveTo>
                  <a:pt x="1587" y="0"/>
                </a:moveTo>
                <a:lnTo>
                  <a:pt x="0" y="68579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393087" y="5830926"/>
            <a:ext cx="1765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Spanning </a:t>
            </a:r>
            <a:r>
              <a:rPr spc="-20" dirty="0">
                <a:latin typeface="Arial"/>
                <a:cs typeface="Arial"/>
              </a:rPr>
              <a:t>Tree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1,</a:t>
            </a:r>
            <a:endParaRPr>
              <a:latin typeface="Arial"/>
              <a:cs typeface="Arial"/>
            </a:endParaRPr>
          </a:p>
          <a:p>
            <a:pPr marL="641985"/>
            <a:r>
              <a:rPr spc="-15" dirty="0">
                <a:latin typeface="Arial"/>
                <a:cs typeface="Arial"/>
              </a:rPr>
              <a:t>w=74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6141" y="495312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22195" y="5269738"/>
            <a:ext cx="140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67460" algn="l"/>
              </a:tabLst>
            </a:pPr>
            <a:r>
              <a:rPr spc="-5" dirty="0">
                <a:latin typeface="Arial"/>
                <a:cs typeface="Arial"/>
              </a:rPr>
              <a:t>9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5" y="441972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32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84195" y="496438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23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3761" y="4420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3761" y="4420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067681" y="4455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919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919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912611" y="48360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53761" y="5487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3761" y="5487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67681" y="55221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301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301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77611" y="5125212"/>
            <a:ext cx="568960" cy="416559"/>
          </a:xfrm>
          <a:custGeom>
            <a:avLst/>
            <a:gdLst/>
            <a:ahLst/>
            <a:cxnLst/>
            <a:rect l="l" t="t" r="r" b="b"/>
            <a:pathLst>
              <a:path w="568960" h="416560">
                <a:moveTo>
                  <a:pt x="0" y="416432"/>
                </a:moveTo>
                <a:lnTo>
                  <a:pt x="5688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15812" y="45918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60" h="264160">
                <a:moveTo>
                  <a:pt x="0" y="264032"/>
                </a:moveTo>
                <a:lnTo>
                  <a:pt x="4926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15811" y="51252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79" h="322579">
                <a:moveTo>
                  <a:pt x="0" y="0"/>
                </a:moveTo>
                <a:lnTo>
                  <a:pt x="512952" y="32245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46101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79" h="246379">
                <a:moveTo>
                  <a:pt x="0" y="0"/>
                </a:moveTo>
                <a:lnTo>
                  <a:pt x="512952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689854" y="6133287"/>
            <a:ext cx="57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=71</a:t>
            </a:r>
            <a:endParaRPr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89576" y="5297551"/>
            <a:ext cx="140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67460" algn="l"/>
              </a:tabLst>
            </a:pPr>
            <a:r>
              <a:rPr spc="-5" dirty="0">
                <a:latin typeface="Arial"/>
                <a:cs typeface="Arial"/>
              </a:rPr>
              <a:t>9	</a:t>
            </a: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65776" y="44589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99176" y="444741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32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51576" y="499275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23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86961" y="4344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86961" y="4344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000881" y="43788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553961" y="4344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53961" y="4344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68262" y="43788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773161" y="4420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0999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3161" y="4420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0999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887716" y="4455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113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113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732266" y="48360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773161" y="5487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0999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3161" y="5487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0999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495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449561" y="52585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564370" y="52936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935212" y="4591811"/>
            <a:ext cx="492759" cy="264160"/>
          </a:xfrm>
          <a:custGeom>
            <a:avLst/>
            <a:gdLst/>
            <a:ahLst/>
            <a:cxnLst/>
            <a:rect l="l" t="t" r="r" b="b"/>
            <a:pathLst>
              <a:path w="492759" h="264160">
                <a:moveTo>
                  <a:pt x="0" y="264032"/>
                </a:moveTo>
                <a:lnTo>
                  <a:pt x="49263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35211" y="5125211"/>
            <a:ext cx="513080" cy="322580"/>
          </a:xfrm>
          <a:custGeom>
            <a:avLst/>
            <a:gdLst/>
            <a:ahLst/>
            <a:cxnLst/>
            <a:rect l="l" t="t" r="r" b="b"/>
            <a:pathLst>
              <a:path w="513079" h="322579">
                <a:moveTo>
                  <a:pt x="0" y="0"/>
                </a:moveTo>
                <a:lnTo>
                  <a:pt x="512953" y="32245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53400" y="4610101"/>
            <a:ext cx="513080" cy="246379"/>
          </a:xfrm>
          <a:custGeom>
            <a:avLst/>
            <a:gdLst/>
            <a:ahLst/>
            <a:cxnLst/>
            <a:rect l="l" t="t" r="r" b="b"/>
            <a:pathLst>
              <a:path w="513079" h="246379">
                <a:moveTo>
                  <a:pt x="0" y="0"/>
                </a:moveTo>
                <a:lnTo>
                  <a:pt x="512952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61377" y="4802123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803897" y="5499303"/>
            <a:ext cx="1765935" cy="8940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5885">
              <a:spcBef>
                <a:spcPts val="28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641985" marR="5080" indent="-629920">
              <a:spcBef>
                <a:spcPts val="180"/>
              </a:spcBef>
            </a:pPr>
            <a:r>
              <a:rPr spc="-5" dirty="0">
                <a:latin typeface="Arial"/>
                <a:cs typeface="Arial"/>
              </a:rPr>
              <a:t>Spanning </a:t>
            </a:r>
            <a:r>
              <a:rPr spc="-20" dirty="0">
                <a:latin typeface="Arial"/>
                <a:cs typeface="Arial"/>
              </a:rPr>
              <a:t>Tree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3,  </a:t>
            </a:r>
            <a:r>
              <a:rPr spc="-15" dirty="0">
                <a:latin typeface="Arial"/>
                <a:cs typeface="Arial"/>
              </a:rPr>
              <a:t>w=72</a:t>
            </a:r>
            <a:endParaRPr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385430" y="44589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919210" y="444741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32</a:t>
            </a:r>
            <a:endParaRPr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23428" y="4992447"/>
            <a:ext cx="17265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60500" algn="l"/>
              </a:tabLst>
            </a:pPr>
            <a:r>
              <a:rPr sz="2700" spc="-15" baseline="3086" dirty="0">
                <a:latin typeface="Arial"/>
                <a:cs typeface="Arial"/>
              </a:rPr>
              <a:t>1</a:t>
            </a:r>
            <a:r>
              <a:rPr sz="2700" baseline="3086" dirty="0">
                <a:latin typeface="Arial"/>
                <a:cs typeface="Arial"/>
              </a:rPr>
              <a:t>0	</a:t>
            </a:r>
            <a:r>
              <a:rPr spc="-10" dirty="0">
                <a:latin typeface="Arial"/>
                <a:cs typeface="Arial"/>
              </a:rPr>
              <a:t>23</a:t>
            </a:r>
            <a:endParaRPr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373361" y="4344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73361" y="4344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9488170" y="43788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55057" y="5714666"/>
            <a:ext cx="2654300" cy="86169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417830">
              <a:spcBef>
                <a:spcPts val="1230"/>
              </a:spcBef>
            </a:pPr>
            <a:r>
              <a:rPr spc="-10" dirty="0">
                <a:latin typeface="Arial"/>
                <a:cs typeface="Arial"/>
              </a:rPr>
              <a:t>Spanning </a:t>
            </a:r>
            <a:r>
              <a:rPr spc="-20" dirty="0">
                <a:latin typeface="Arial"/>
                <a:cs typeface="Arial"/>
              </a:rPr>
              <a:t>Tree </a:t>
            </a:r>
            <a:r>
              <a:rPr dirty="0">
                <a:latin typeface="Arial"/>
                <a:cs typeface="Arial"/>
              </a:rPr>
              <a:t>2,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135"/>
              </a:spcBef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(Minimum Spanning</a:t>
            </a:r>
            <a:r>
              <a:rPr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Tree)</a:t>
            </a:r>
            <a:endParaRPr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133600" y="838201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640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1" y="383794"/>
            <a:ext cx="8206105" cy="18909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algn="ctr"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Minimum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Spanning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Tree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/>
            <a:r>
              <a:rPr sz="2000" b="1" dirty="0">
                <a:latin typeface="Arial"/>
                <a:cs typeface="Arial"/>
              </a:rPr>
              <a:t>MST Problem : </a:t>
            </a:r>
            <a:r>
              <a:rPr sz="2000" dirty="0">
                <a:latin typeface="Arial"/>
                <a:cs typeface="Arial"/>
              </a:rPr>
              <a:t>Given a connected weighted undirected graph G,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  an algorithm that outputs a minimum spanning tree (MST) of graph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70815" indent="-158750">
              <a:spcBef>
                <a:spcPts val="5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How to find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Minimum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Spanning 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Tree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1" y="2533015"/>
            <a:ext cx="310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spcBef>
                <a:spcPts val="105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Generic solution to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0873" y="2490978"/>
            <a:ext cx="2322830" cy="1160145"/>
          </a:xfrm>
          <a:custGeom>
            <a:avLst/>
            <a:gdLst/>
            <a:ahLst/>
            <a:cxnLst/>
            <a:rect l="l" t="t" r="r" b="b"/>
            <a:pathLst>
              <a:path w="2322829" h="1160145">
                <a:moveTo>
                  <a:pt x="2206625" y="0"/>
                </a:moveTo>
                <a:lnTo>
                  <a:pt x="115950" y="0"/>
                </a:lnTo>
                <a:lnTo>
                  <a:pt x="70830" y="9116"/>
                </a:lnTo>
                <a:lnTo>
                  <a:pt x="33972" y="33972"/>
                </a:lnTo>
                <a:lnTo>
                  <a:pt x="9116" y="70830"/>
                </a:lnTo>
                <a:lnTo>
                  <a:pt x="0" y="115950"/>
                </a:lnTo>
                <a:lnTo>
                  <a:pt x="0" y="1043813"/>
                </a:lnTo>
                <a:lnTo>
                  <a:pt x="9116" y="1088933"/>
                </a:lnTo>
                <a:lnTo>
                  <a:pt x="33972" y="1125791"/>
                </a:lnTo>
                <a:lnTo>
                  <a:pt x="70830" y="1150647"/>
                </a:lnTo>
                <a:lnTo>
                  <a:pt x="115950" y="1159764"/>
                </a:lnTo>
                <a:lnTo>
                  <a:pt x="2206625" y="1159764"/>
                </a:lnTo>
                <a:lnTo>
                  <a:pt x="2251745" y="1150647"/>
                </a:lnTo>
                <a:lnTo>
                  <a:pt x="2288603" y="1125791"/>
                </a:lnTo>
                <a:lnTo>
                  <a:pt x="2313459" y="1088933"/>
                </a:lnTo>
                <a:lnTo>
                  <a:pt x="2322576" y="1043813"/>
                </a:lnTo>
                <a:lnTo>
                  <a:pt x="2322576" y="115950"/>
                </a:lnTo>
                <a:lnTo>
                  <a:pt x="2313459" y="70830"/>
                </a:lnTo>
                <a:lnTo>
                  <a:pt x="2288603" y="33972"/>
                </a:lnTo>
                <a:lnTo>
                  <a:pt x="2251745" y="9116"/>
                </a:lnTo>
                <a:lnTo>
                  <a:pt x="22066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0873" y="2490978"/>
            <a:ext cx="2322830" cy="1160145"/>
          </a:xfrm>
          <a:custGeom>
            <a:avLst/>
            <a:gdLst/>
            <a:ahLst/>
            <a:cxnLst/>
            <a:rect l="l" t="t" r="r" b="b"/>
            <a:pathLst>
              <a:path w="2322829" h="1160145">
                <a:moveTo>
                  <a:pt x="0" y="115950"/>
                </a:moveTo>
                <a:lnTo>
                  <a:pt x="9116" y="70830"/>
                </a:lnTo>
                <a:lnTo>
                  <a:pt x="33972" y="33972"/>
                </a:lnTo>
                <a:lnTo>
                  <a:pt x="70830" y="9116"/>
                </a:lnTo>
                <a:lnTo>
                  <a:pt x="115950" y="0"/>
                </a:lnTo>
                <a:lnTo>
                  <a:pt x="2206625" y="0"/>
                </a:lnTo>
                <a:lnTo>
                  <a:pt x="2251745" y="9116"/>
                </a:lnTo>
                <a:lnTo>
                  <a:pt x="2288603" y="33972"/>
                </a:lnTo>
                <a:lnTo>
                  <a:pt x="2313459" y="70830"/>
                </a:lnTo>
                <a:lnTo>
                  <a:pt x="2322576" y="115950"/>
                </a:lnTo>
                <a:lnTo>
                  <a:pt x="2322576" y="1043813"/>
                </a:lnTo>
                <a:lnTo>
                  <a:pt x="2313459" y="1088933"/>
                </a:lnTo>
                <a:lnTo>
                  <a:pt x="2288603" y="1125791"/>
                </a:lnTo>
                <a:lnTo>
                  <a:pt x="2251745" y="1150647"/>
                </a:lnTo>
                <a:lnTo>
                  <a:pt x="2206625" y="1159764"/>
                </a:lnTo>
                <a:lnTo>
                  <a:pt x="115950" y="1159764"/>
                </a:lnTo>
                <a:lnTo>
                  <a:pt x="70830" y="1150647"/>
                </a:lnTo>
                <a:lnTo>
                  <a:pt x="33972" y="1125791"/>
                </a:lnTo>
                <a:lnTo>
                  <a:pt x="9116" y="1088933"/>
                </a:lnTo>
                <a:lnTo>
                  <a:pt x="0" y="1043813"/>
                </a:lnTo>
                <a:lnTo>
                  <a:pt x="0" y="1159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8409" y="2518359"/>
            <a:ext cx="2125980" cy="102044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642620">
              <a:lnSpc>
                <a:spcPts val="3629"/>
              </a:lnSpc>
              <a:spcBef>
                <a:spcPts val="700"/>
              </a:spcBef>
            </a:pPr>
            <a:r>
              <a:rPr sz="3500" spc="-65" dirty="0">
                <a:solidFill>
                  <a:srgbClr val="FFFFFF"/>
                </a:solidFill>
                <a:latin typeface="Arial"/>
                <a:cs typeface="Arial"/>
              </a:rPr>
              <a:t>Two  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Algorit</a:t>
            </a:r>
            <a:r>
              <a:rPr sz="35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ms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4046" y="3650742"/>
            <a:ext cx="232410" cy="870585"/>
          </a:xfrm>
          <a:custGeom>
            <a:avLst/>
            <a:gdLst/>
            <a:ahLst/>
            <a:cxnLst/>
            <a:rect l="l" t="t" r="r" b="b"/>
            <a:pathLst>
              <a:path w="232410" h="870585">
                <a:moveTo>
                  <a:pt x="0" y="0"/>
                </a:moveTo>
                <a:lnTo>
                  <a:pt x="0" y="870584"/>
                </a:lnTo>
                <a:lnTo>
                  <a:pt x="232155" y="870584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5694" y="3941827"/>
            <a:ext cx="1858010" cy="1161415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1741677" y="0"/>
                </a:moveTo>
                <a:lnTo>
                  <a:pt x="116077" y="0"/>
                </a:lnTo>
                <a:lnTo>
                  <a:pt x="70883" y="9118"/>
                </a:lnTo>
                <a:lnTo>
                  <a:pt x="33988" y="33988"/>
                </a:lnTo>
                <a:lnTo>
                  <a:pt x="9118" y="70883"/>
                </a:lnTo>
                <a:lnTo>
                  <a:pt x="0" y="116078"/>
                </a:lnTo>
                <a:lnTo>
                  <a:pt x="0" y="1045210"/>
                </a:lnTo>
                <a:lnTo>
                  <a:pt x="9118" y="1090404"/>
                </a:lnTo>
                <a:lnTo>
                  <a:pt x="33988" y="1127299"/>
                </a:lnTo>
                <a:lnTo>
                  <a:pt x="70883" y="1152169"/>
                </a:lnTo>
                <a:lnTo>
                  <a:pt x="116077" y="1161288"/>
                </a:lnTo>
                <a:lnTo>
                  <a:pt x="1741677" y="1161288"/>
                </a:lnTo>
                <a:lnTo>
                  <a:pt x="1786872" y="1152169"/>
                </a:lnTo>
                <a:lnTo>
                  <a:pt x="1823767" y="1127299"/>
                </a:lnTo>
                <a:lnTo>
                  <a:pt x="1848637" y="1090404"/>
                </a:lnTo>
                <a:lnTo>
                  <a:pt x="1857755" y="1045210"/>
                </a:lnTo>
                <a:lnTo>
                  <a:pt x="1857755" y="116078"/>
                </a:lnTo>
                <a:lnTo>
                  <a:pt x="1848637" y="70883"/>
                </a:lnTo>
                <a:lnTo>
                  <a:pt x="1823767" y="33988"/>
                </a:lnTo>
                <a:lnTo>
                  <a:pt x="1786872" y="9118"/>
                </a:lnTo>
                <a:lnTo>
                  <a:pt x="174167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5694" y="3941827"/>
            <a:ext cx="1858010" cy="1161415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078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7" y="0"/>
                </a:lnTo>
                <a:lnTo>
                  <a:pt x="1741677" y="0"/>
                </a:lnTo>
                <a:lnTo>
                  <a:pt x="1786872" y="9118"/>
                </a:lnTo>
                <a:lnTo>
                  <a:pt x="1823767" y="33988"/>
                </a:lnTo>
                <a:lnTo>
                  <a:pt x="1848637" y="70883"/>
                </a:lnTo>
                <a:lnTo>
                  <a:pt x="1857755" y="116078"/>
                </a:lnTo>
                <a:lnTo>
                  <a:pt x="1857755" y="1045210"/>
                </a:lnTo>
                <a:lnTo>
                  <a:pt x="1848637" y="1090404"/>
                </a:lnTo>
                <a:lnTo>
                  <a:pt x="1823767" y="1127299"/>
                </a:lnTo>
                <a:lnTo>
                  <a:pt x="1786872" y="1152169"/>
                </a:lnTo>
                <a:lnTo>
                  <a:pt x="1741677" y="1161288"/>
                </a:lnTo>
                <a:lnTo>
                  <a:pt x="116077" y="1161288"/>
                </a:lnTo>
                <a:lnTo>
                  <a:pt x="70883" y="1152169"/>
                </a:lnTo>
                <a:lnTo>
                  <a:pt x="33988" y="1127299"/>
                </a:lnTo>
                <a:lnTo>
                  <a:pt x="9118" y="1090404"/>
                </a:lnTo>
                <a:lnTo>
                  <a:pt x="0" y="1045210"/>
                </a:lnTo>
                <a:lnTo>
                  <a:pt x="0" y="116078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4046" y="3650741"/>
            <a:ext cx="232410" cy="2322830"/>
          </a:xfrm>
          <a:custGeom>
            <a:avLst/>
            <a:gdLst/>
            <a:ahLst/>
            <a:cxnLst/>
            <a:rect l="l" t="t" r="r" b="b"/>
            <a:pathLst>
              <a:path w="232410" h="2322829">
                <a:moveTo>
                  <a:pt x="0" y="0"/>
                </a:moveTo>
                <a:lnTo>
                  <a:pt x="0" y="2322207"/>
                </a:lnTo>
                <a:lnTo>
                  <a:pt x="232155" y="2322207"/>
                </a:lnTo>
              </a:path>
            </a:pathLst>
          </a:custGeom>
          <a:ln w="25907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694" y="5392674"/>
            <a:ext cx="1858010" cy="1161415"/>
          </a:xfrm>
          <a:custGeom>
            <a:avLst/>
            <a:gdLst/>
            <a:ahLst/>
            <a:cxnLst/>
            <a:rect l="l" t="t" r="r" b="b"/>
            <a:pathLst>
              <a:path w="1858009" h="1161415">
                <a:moveTo>
                  <a:pt x="1741677" y="0"/>
                </a:moveTo>
                <a:lnTo>
                  <a:pt x="116077" y="0"/>
                </a:lnTo>
                <a:lnTo>
                  <a:pt x="70883" y="9118"/>
                </a:lnTo>
                <a:lnTo>
                  <a:pt x="33988" y="33988"/>
                </a:lnTo>
                <a:lnTo>
                  <a:pt x="9118" y="70883"/>
                </a:lnTo>
                <a:lnTo>
                  <a:pt x="0" y="116078"/>
                </a:lnTo>
                <a:lnTo>
                  <a:pt x="0" y="1045159"/>
                </a:lnTo>
                <a:lnTo>
                  <a:pt x="9118" y="1090361"/>
                </a:lnTo>
                <a:lnTo>
                  <a:pt x="33988" y="1127274"/>
                </a:lnTo>
                <a:lnTo>
                  <a:pt x="70883" y="1152161"/>
                </a:lnTo>
                <a:lnTo>
                  <a:pt x="116077" y="1161288"/>
                </a:lnTo>
                <a:lnTo>
                  <a:pt x="1741677" y="1161288"/>
                </a:lnTo>
                <a:lnTo>
                  <a:pt x="1786872" y="1152161"/>
                </a:lnTo>
                <a:lnTo>
                  <a:pt x="1823767" y="1127274"/>
                </a:lnTo>
                <a:lnTo>
                  <a:pt x="1848637" y="1090361"/>
                </a:lnTo>
                <a:lnTo>
                  <a:pt x="1857755" y="1045159"/>
                </a:lnTo>
                <a:lnTo>
                  <a:pt x="1857755" y="116078"/>
                </a:lnTo>
                <a:lnTo>
                  <a:pt x="1848637" y="70883"/>
                </a:lnTo>
                <a:lnTo>
                  <a:pt x="1823767" y="33988"/>
                </a:lnTo>
                <a:lnTo>
                  <a:pt x="1786872" y="9118"/>
                </a:lnTo>
                <a:lnTo>
                  <a:pt x="174167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5694" y="5392674"/>
            <a:ext cx="1858010" cy="1161415"/>
          </a:xfrm>
          <a:custGeom>
            <a:avLst/>
            <a:gdLst/>
            <a:ahLst/>
            <a:cxnLst/>
            <a:rect l="l" t="t" r="r" b="b"/>
            <a:pathLst>
              <a:path w="1858009" h="1161415">
                <a:moveTo>
                  <a:pt x="0" y="116078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7" y="0"/>
                </a:lnTo>
                <a:lnTo>
                  <a:pt x="1741677" y="0"/>
                </a:lnTo>
                <a:lnTo>
                  <a:pt x="1786872" y="9118"/>
                </a:lnTo>
                <a:lnTo>
                  <a:pt x="1823767" y="33988"/>
                </a:lnTo>
                <a:lnTo>
                  <a:pt x="1848637" y="70883"/>
                </a:lnTo>
                <a:lnTo>
                  <a:pt x="1857755" y="116078"/>
                </a:lnTo>
                <a:lnTo>
                  <a:pt x="1857755" y="1045159"/>
                </a:lnTo>
                <a:lnTo>
                  <a:pt x="1848637" y="1090361"/>
                </a:lnTo>
                <a:lnTo>
                  <a:pt x="1823767" y="1127274"/>
                </a:lnTo>
                <a:lnTo>
                  <a:pt x="1786872" y="1152161"/>
                </a:lnTo>
                <a:lnTo>
                  <a:pt x="1741677" y="1161288"/>
                </a:lnTo>
                <a:lnTo>
                  <a:pt x="116077" y="1161288"/>
                </a:lnTo>
                <a:lnTo>
                  <a:pt x="70883" y="1152161"/>
                </a:lnTo>
                <a:lnTo>
                  <a:pt x="33988" y="1127274"/>
                </a:lnTo>
                <a:lnTo>
                  <a:pt x="9118" y="1090361"/>
                </a:lnTo>
                <a:lnTo>
                  <a:pt x="0" y="1045159"/>
                </a:lnTo>
                <a:lnTo>
                  <a:pt x="0" y="116078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5040" y="4032961"/>
            <a:ext cx="1639570" cy="23916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065" marR="5080" indent="-1270" algn="ctr">
              <a:lnSpc>
                <a:spcPts val="3210"/>
              </a:lnSpc>
              <a:spcBef>
                <a:spcPts val="630"/>
              </a:spcBef>
            </a:pPr>
            <a:r>
              <a:rPr sz="3100" spc="-15" dirty="0">
                <a:latin typeface="Arial"/>
                <a:cs typeface="Arial"/>
              </a:rPr>
              <a:t>Kruskal’s  </a:t>
            </a:r>
            <a:r>
              <a:rPr sz="3100" spc="-5" dirty="0">
                <a:latin typeface="Arial"/>
                <a:cs typeface="Arial"/>
              </a:rPr>
              <a:t>al</a:t>
            </a:r>
            <a:r>
              <a:rPr sz="3100" spc="-25" dirty="0">
                <a:latin typeface="Arial"/>
                <a:cs typeface="Arial"/>
              </a:rPr>
              <a:t>g</a:t>
            </a:r>
            <a:r>
              <a:rPr sz="3100" spc="-5" dirty="0">
                <a:latin typeface="Arial"/>
                <a:cs typeface="Arial"/>
              </a:rPr>
              <a:t>orit</a:t>
            </a:r>
            <a:r>
              <a:rPr sz="3100" spc="-15" dirty="0">
                <a:latin typeface="Arial"/>
                <a:cs typeface="Arial"/>
              </a:rPr>
              <a:t>h</a:t>
            </a:r>
            <a:r>
              <a:rPr sz="3100" spc="-5" dirty="0">
                <a:latin typeface="Arial"/>
                <a:cs typeface="Arial"/>
              </a:rPr>
              <a:t>m</a:t>
            </a:r>
            <a:endParaRPr sz="31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4350">
              <a:latin typeface="Times New Roman"/>
              <a:cs typeface="Times New Roman"/>
            </a:endParaRPr>
          </a:p>
          <a:p>
            <a:pPr marL="12065" marR="5080" algn="ctr">
              <a:lnSpc>
                <a:spcPts val="3200"/>
              </a:lnSpc>
              <a:spcBef>
                <a:spcPts val="5"/>
              </a:spcBef>
            </a:pPr>
            <a:r>
              <a:rPr sz="3100" spc="-15" dirty="0">
                <a:solidFill>
                  <a:srgbClr val="FF0000"/>
                </a:solidFill>
                <a:latin typeface="Arial"/>
                <a:cs typeface="Arial"/>
              </a:rPr>
              <a:t>Prim’s 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3100" spc="-2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orit</a:t>
            </a:r>
            <a:r>
              <a:rPr sz="3100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3600" y="762001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4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640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1091</Words>
  <Application>Microsoft Office PowerPoint</Application>
  <PresentationFormat>Widescreen</PresentationFormat>
  <Paragraphs>271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euclid_circular_a</vt:lpstr>
      <vt:lpstr>inter-regular</vt:lpstr>
      <vt:lpstr>Times New Roman</vt:lpstr>
      <vt:lpstr>Office Theme</vt:lpstr>
      <vt:lpstr>Greedy method</vt:lpstr>
      <vt:lpstr>PowerPoint Presentation</vt:lpstr>
      <vt:lpstr>Advantages </vt:lpstr>
      <vt:lpstr>Greedy Algorithm</vt:lpstr>
      <vt:lpstr>Basic Concepts</vt:lpstr>
      <vt:lpstr>Spanning Tree Cont…</vt:lpstr>
      <vt:lpstr>Basic Concepts Cont…..</vt:lpstr>
      <vt:lpstr>Basic Concepts Cont….</vt:lpstr>
      <vt:lpstr>PowerPoint Presentation</vt:lpstr>
      <vt:lpstr>PowerPoint Presentation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Kruskal(T,E,n)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method</dc:title>
  <dc:creator>Partha Chakraborty</dc:creator>
  <cp:lastModifiedBy>USER</cp:lastModifiedBy>
  <cp:revision>15</cp:revision>
  <dcterms:created xsi:type="dcterms:W3CDTF">2020-12-28T07:23:02Z</dcterms:created>
  <dcterms:modified xsi:type="dcterms:W3CDTF">2022-10-20T00:06:22Z</dcterms:modified>
</cp:coreProperties>
</file>