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3" r:id="rId9"/>
    <p:sldId id="25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C1A5-4917-4D66-A99C-E07B2E4F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CD1EE-08B1-439B-8B41-333BAA35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D62D-6936-4697-8CAE-54040923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5347-0582-4373-8EE8-D64B3CF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4736-669E-49D1-A36E-40951611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F01E-7C82-48EC-B044-0B876A6E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923D7-9E27-4608-95DF-279393B7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F08B-4A65-4573-806E-0A38F7F6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069C-B422-4017-9225-085F1F7A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C88B-847F-4D6C-BACA-1C6CCE2F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690E-50BC-409B-A81A-A77328419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63B91-F3BE-46E1-9173-681499DA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3A9B-E468-401D-BC64-D59402EC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BEA4-1B9B-4171-9181-35A0D31A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6F13-1D3F-4FAD-A3FC-563EAE24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51D-26B3-4250-A18E-581F77EE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E786-9729-4398-A085-812E1363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4707-3695-4156-98C5-246AD60A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ED98-0AF3-410D-BA1E-79A4676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4E1E-F35D-4658-BBA6-180927CB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6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9415-56E6-484B-B672-6ABF908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4C88-3466-4457-83C8-98C5E029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25A-70AA-45A3-8745-13FB191A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A2DC-2646-4464-BAB3-AEF031D7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F85F-DB90-483B-94CC-618FBB5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B75E-F887-4E09-8888-E9C9F057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B3D9-95F7-47BE-AD83-DF7F49468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51877-042E-4911-B9B9-05B8145FD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E4CC-8C68-451F-91A6-1D6F6EFF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BE3-C303-422A-9BD6-E321D890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8E92-BA8F-41CC-9F0D-64086AD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F29-754D-4EAD-86FD-6F965D71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9CA1-4869-4353-90AF-56FA53ED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D7586-1BE2-4721-9984-4921BA6A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06088-73BE-4A0E-9299-102351CDE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200CD-3EEF-4AF5-9B31-37D016D15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FC1A6-22D4-4A63-88FC-4CF36205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42D5-B2AF-4F3A-B094-7176072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6ECBF-537F-4BCC-BA8B-F5AEC09D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0B2E-FAD5-42CF-8B61-7599B48D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2B302-4DFC-4417-9048-509B7B37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5D0A0-0203-41EC-A4E2-D81EBC19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560A8-8CD7-48C7-8E48-3BC214BA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5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6F8E-3CB2-463D-BFD0-2F4C1F9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34F4B-10C1-4451-8F0C-DE80E1D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34BE-3F2F-431D-BDDF-0ABA3750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8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79C3-BDA7-4B0C-BBDF-B89D7B95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C1CA-28CC-4C9C-86CB-B310B229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D9B1F-B542-4336-A4E7-ED94920E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94DD-FC57-4C45-B71B-E59FCBAE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2FDC-7CD1-4147-A29B-4183CB17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9A0F-8388-4066-832D-D51EED20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0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40CC-6E4C-4150-9ECC-4491D1F4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7FCD9-F11A-4867-A3BA-CFBDE453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409A-1EAC-4080-8382-68F305E8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9E91-4B90-485C-BA62-658E6ABE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A886-D0C7-4367-A26B-317957F4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356C-BAE2-4F8E-9562-E1D3BABC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8B122-7E03-43BD-BDFB-AA4D082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5B19-B040-4EAC-A60F-BD2CA261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DB38-A343-4FAF-8B37-70FF26A1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7F7B-1173-4435-A8DE-CEB5D1509F6E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258B-46B0-4415-B211-DF6B77C50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F62E-E441-4925-A1BE-F0191A1C7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8438-22B5-4D60-AF7D-E63BAE147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28D9-F098-4810-AE6A-A4EEF82C2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-4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5F6D-234E-4181-B311-0087F294A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 Design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1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F4C-710B-4541-ABCD-1F886021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54C7-60B1-4E37-93CD-09CC696C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A2E18-6EF8-4142-B28C-3735BE0439D6}"/>
              </a:ext>
            </a:extLst>
          </p:cNvPr>
          <p:cNvSpPr txBox="1"/>
          <p:nvPr/>
        </p:nvSpPr>
        <p:spPr>
          <a:xfrm>
            <a:off x="1173325" y="2596458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D1 =  (a11 + a22) (b11 + b22)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D2 =  (a21 + a22).b11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D3 =  (b12 – b22).a11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D4 =  (b21 – b11).a22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D5 =  (a11 + a12).b22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D6 =  (a21 – a11) . (b11 + b12)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D7 =  (a12 – a22) . (b21 + b22)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    C11 = D1 + D4 – D5 + D7</a:t>
            </a:r>
            <a:br>
              <a:rPr lang="pt-BR" b="1" i="0" dirty="0">
                <a:solidFill>
                  <a:srgbClr val="000000"/>
                </a:solidFill>
                <a:effectLst/>
                <a:latin typeface="Ubuntu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    C12 = D3 + D5</a:t>
            </a:r>
            <a:br>
              <a:rPr lang="pt-BR" b="1" i="0" dirty="0">
                <a:solidFill>
                  <a:srgbClr val="000000"/>
                </a:solidFill>
                <a:effectLst/>
                <a:latin typeface="Ubuntu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    C21 = D2 + D4</a:t>
            </a:r>
            <a:br>
              <a:rPr lang="pt-BR" b="1" i="0" dirty="0">
                <a:solidFill>
                  <a:srgbClr val="000000"/>
                </a:solidFill>
                <a:effectLst/>
                <a:latin typeface="Ubuntu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Ubuntu"/>
              </a:rPr>
              <a:t>    C22 = D1 + D3 – D2 – D6</a:t>
            </a:r>
            <a:endParaRPr lang="pt-BR" b="1" i="0" dirty="0">
              <a:solidFill>
                <a:srgbClr val="34495E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0848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57B7-6A04-41AF-966D-0962E2A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5E1C-1A45-4620-BD0C-7D824D0A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66" y="1557240"/>
            <a:ext cx="5781675" cy="1466850"/>
          </a:xfrm>
          <a:prstGeom prst="rect">
            <a:avLst/>
          </a:prstGeom>
        </p:spPr>
      </p:pic>
      <p:pic>
        <p:nvPicPr>
          <p:cNvPr id="4098" name="Picture 2" descr="Master Theorem in Data Structure - Dot Net Tutorials">
            <a:extLst>
              <a:ext uri="{FF2B5EF4-FFF2-40B4-BE49-F238E27FC236}">
                <a16:creationId xmlns:a16="http://schemas.microsoft.com/office/drawing/2014/main" id="{D0FA6441-18B0-4A24-B48B-F451A3268E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41" y="942835"/>
            <a:ext cx="4701947" cy="20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961FA-A4A1-40BB-A478-5652A1B8D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66" y="3024090"/>
            <a:ext cx="7305675" cy="38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A6CB-F26D-40F4-9B3D-6CE83735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Dynammic</a:t>
            </a:r>
            <a:r>
              <a:rPr lang="en-US" dirty="0"/>
              <a:t>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7A5E-BFE8-4011-93A9-BA462EF2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972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138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overlapping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sub-problems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138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Sub-problem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represented 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138555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Principle of optimality, recursive relation between smaller and larger problems 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4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035-D3C8-4A39-B637-8A036F85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C139-64E5-4276-A1E3-EFA9DAF4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0D2D0-EFB5-4C51-952A-4A5CB6B02591}"/>
              </a:ext>
            </a:extLst>
          </p:cNvPr>
          <p:cNvSpPr txBox="1"/>
          <p:nvPr/>
        </p:nvSpPr>
        <p:spPr>
          <a:xfrm>
            <a:off x="1586205" y="2293134"/>
            <a:ext cx="75507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ALGORITHM </a:t>
            </a:r>
            <a:r>
              <a:rPr lang="en-IN" dirty="0" err="1"/>
              <a:t>Warshall</a:t>
            </a:r>
            <a:r>
              <a:rPr lang="en-IN" dirty="0"/>
              <a:t>(A[1..n, 1..n])</a:t>
            </a:r>
          </a:p>
          <a:p>
            <a:r>
              <a:rPr lang="en-IN" dirty="0"/>
              <a:t>//</a:t>
            </a:r>
            <a:r>
              <a:rPr lang="en-IN" dirty="0" err="1"/>
              <a:t>ImplementsWarshall’s</a:t>
            </a:r>
            <a:r>
              <a:rPr lang="en-IN" dirty="0"/>
              <a:t> algorithm for computing the transitive closure</a:t>
            </a:r>
          </a:p>
          <a:p>
            <a:r>
              <a:rPr lang="en-IN" dirty="0"/>
              <a:t>//Input: The adjacency matrix A of a digraph with n vertices</a:t>
            </a:r>
          </a:p>
          <a:p>
            <a:r>
              <a:rPr lang="en-IN" dirty="0"/>
              <a:t>//Output: The transitive closure of the digraph R(0) ←A</a:t>
            </a:r>
          </a:p>
          <a:p>
            <a:r>
              <a:rPr lang="en-IN" dirty="0"/>
              <a:t>for k←1 to n do</a:t>
            </a:r>
          </a:p>
          <a:p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←1 to n do</a:t>
            </a:r>
          </a:p>
          <a:p>
            <a:r>
              <a:rPr lang="en-IN" dirty="0"/>
              <a:t>		for j ←1 to n do</a:t>
            </a:r>
          </a:p>
          <a:p>
            <a:r>
              <a:rPr lang="en-IN" dirty="0"/>
              <a:t>		R(k)[</a:t>
            </a:r>
            <a:r>
              <a:rPr lang="en-IN" dirty="0" err="1"/>
              <a:t>i</a:t>
            </a:r>
            <a:r>
              <a:rPr lang="en-IN" dirty="0"/>
              <a:t>, j ]←R(k−1)[</a:t>
            </a:r>
            <a:r>
              <a:rPr lang="en-IN" dirty="0" err="1"/>
              <a:t>i</a:t>
            </a:r>
            <a:r>
              <a:rPr lang="en-IN" dirty="0"/>
              <a:t>, j ] or (R(k−1)[</a:t>
            </a:r>
            <a:r>
              <a:rPr lang="en-IN" dirty="0" err="1"/>
              <a:t>i</a:t>
            </a:r>
            <a:r>
              <a:rPr lang="en-IN" dirty="0"/>
              <a:t>, k] and R(k−1)[k, j])</a:t>
            </a:r>
          </a:p>
          <a:p>
            <a:r>
              <a:rPr lang="en-IN" dirty="0"/>
              <a:t>return R(n)</a:t>
            </a:r>
          </a:p>
          <a:p>
            <a:endParaRPr lang="en-IN" dirty="0"/>
          </a:p>
          <a:p>
            <a:r>
              <a:rPr lang="en-IN" dirty="0" err="1"/>
              <a:t>Warshall’s</a:t>
            </a:r>
            <a:r>
              <a:rPr lang="en-IN" dirty="0"/>
              <a:t> algorithm’s time efficiency is only </a:t>
            </a:r>
            <a:r>
              <a:rPr lang="el-GR" dirty="0"/>
              <a:t>Θ(</a:t>
            </a:r>
            <a:r>
              <a:rPr lang="en-IN" dirty="0"/>
              <a:t>n3). Space efficiency is </a:t>
            </a:r>
            <a:r>
              <a:rPr lang="el-GR" dirty="0"/>
              <a:t>Θ(</a:t>
            </a:r>
            <a:r>
              <a:rPr lang="en-IN" dirty="0"/>
              <a:t>n2). </a:t>
            </a:r>
            <a:r>
              <a:rPr lang="en-IN" dirty="0" err="1"/>
              <a:t>i.e</a:t>
            </a:r>
            <a:r>
              <a:rPr lang="en-IN" dirty="0"/>
              <a:t> matrix size.</a:t>
            </a:r>
          </a:p>
        </p:txBody>
      </p:sp>
    </p:spTree>
    <p:extLst>
      <p:ext uri="{BB962C8B-B14F-4D97-AF65-F5344CB8AC3E}">
        <p14:creationId xmlns:p14="http://schemas.microsoft.com/office/powerpoint/2010/main" val="41123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E06-D72F-4EEC-B5E6-5C8CB4D5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Binary Search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216-2EA0-4EAF-A6BF-61605CFE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8EF2B-0E57-4EFB-84C3-70EFBD765E5F}"/>
              </a:ext>
            </a:extLst>
          </p:cNvPr>
          <p:cNvSpPr txBox="1"/>
          <p:nvPr/>
        </p:nvSpPr>
        <p:spPr>
          <a:xfrm>
            <a:off x="1471905" y="2478652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Total number of possible Binary Search Trees with n different keys (</a:t>
            </a:r>
            <a:r>
              <a:rPr lang="en-US" sz="2000" dirty="0" err="1"/>
              <a:t>countBST</a:t>
            </a:r>
            <a:r>
              <a:rPr lang="en-US" sz="2000" dirty="0"/>
              <a:t>(n)) = Catalan number Cn = (2n)! / ((n + 1)! * n!) </a:t>
            </a:r>
          </a:p>
          <a:p>
            <a:r>
              <a:rPr lang="en-US" sz="2000" dirty="0"/>
              <a:t>For n = 0, 1, 2, 3, … values of Catalan numbers are 1, 1, 2, 5, 14, 42, 132, 429, 1430, 4862, …. So are numbers of Binary Search Trees.</a:t>
            </a:r>
          </a:p>
          <a:p>
            <a:r>
              <a:rPr lang="en-US" sz="2000" dirty="0"/>
              <a:t>Total number of possible Binary Trees with n different keys (</a:t>
            </a:r>
            <a:r>
              <a:rPr lang="en-US" sz="2000" dirty="0" err="1"/>
              <a:t>countBT</a:t>
            </a:r>
            <a:r>
              <a:rPr lang="en-US" sz="2000" dirty="0"/>
              <a:t>(n)) = </a:t>
            </a:r>
            <a:r>
              <a:rPr lang="en-US" sz="2000" dirty="0" err="1"/>
              <a:t>countBST</a:t>
            </a:r>
            <a:r>
              <a:rPr lang="en-US" sz="2000" dirty="0"/>
              <a:t>(n) * n!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803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9E9C-DED6-4EEA-A030-B2757DC7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37FB-EA83-45EC-9477-8B32AA86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Given a sorted array key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[0.. n-1]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of search keys and an array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freq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[0.. n-1]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of frequency counts, where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freq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 number of searches for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keys[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Construct a binary search tree of all keys such that the total cost of all the searches is as small as possible.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 us first define the cost of a BST.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cost of a BST node is the level of that node multiplied by its frequency. The level of the root is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10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7A8-1267-4AC4-BC69-8A53241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3980-26D2-46EF-8BA1-A5B51732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11E4-2FB0-4E4A-8C97-40D3672A4B88}"/>
              </a:ext>
            </a:extLst>
          </p:cNvPr>
          <p:cNvSpPr txBox="1"/>
          <p:nvPr/>
        </p:nvSpPr>
        <p:spPr>
          <a:xfrm>
            <a:off x="3048778" y="2136339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Input:  keys[] = {10, 12}, </a:t>
            </a:r>
            <a:r>
              <a:rPr lang="en-US" dirty="0" err="1"/>
              <a:t>freq</a:t>
            </a:r>
            <a:r>
              <a:rPr lang="en-US" dirty="0"/>
              <a:t>[] = {34, 50}</a:t>
            </a:r>
          </a:p>
          <a:p>
            <a:r>
              <a:rPr lang="en-US" dirty="0"/>
              <a:t>There can be following two possible BSTs </a:t>
            </a:r>
          </a:p>
          <a:p>
            <a:r>
              <a:rPr lang="en-US" dirty="0"/>
              <a:t>        10                       12</a:t>
            </a:r>
          </a:p>
          <a:p>
            <a:r>
              <a:rPr lang="en-US" dirty="0"/>
              <a:t>          \                     / </a:t>
            </a:r>
          </a:p>
          <a:p>
            <a:r>
              <a:rPr lang="en-US" dirty="0"/>
              <a:t>           12                 10</a:t>
            </a:r>
          </a:p>
          <a:p>
            <a:r>
              <a:rPr lang="en-US" dirty="0"/>
              <a:t>          I                     II</a:t>
            </a:r>
          </a:p>
          <a:p>
            <a:r>
              <a:rPr lang="en-US" dirty="0"/>
              <a:t>Frequency of searches of 10 and 12 are 34 and 50 respectively.</a:t>
            </a:r>
          </a:p>
          <a:p>
            <a:r>
              <a:rPr lang="en-US" dirty="0"/>
              <a:t>The cost of tree I is 34*1 + 50*2 = 134</a:t>
            </a:r>
          </a:p>
          <a:p>
            <a:r>
              <a:rPr lang="en-US" dirty="0"/>
              <a:t>The cost of tree II is 50*1 + 34*2 = 118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BFE-C2CB-479F-808C-8C312FC8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E651-D750-4CF9-B91A-A45F8B5E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F034F-D607-475B-ADE8-8006B9491043}"/>
              </a:ext>
            </a:extLst>
          </p:cNvPr>
          <p:cNvSpPr txBox="1"/>
          <p:nvPr/>
        </p:nvSpPr>
        <p:spPr>
          <a:xfrm>
            <a:off x="3048778" y="1997839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Input:  keys[] = {10, 12, 20}, </a:t>
            </a:r>
            <a:r>
              <a:rPr lang="en-US" dirty="0" err="1"/>
              <a:t>freq</a:t>
            </a:r>
            <a:r>
              <a:rPr lang="en-US" dirty="0"/>
              <a:t>[] = {34, 8, 50}</a:t>
            </a:r>
          </a:p>
          <a:p>
            <a:r>
              <a:rPr lang="en-US" dirty="0"/>
              <a:t>There can be following possible BSTs</a:t>
            </a:r>
          </a:p>
          <a:p>
            <a:r>
              <a:rPr lang="en-US" dirty="0"/>
              <a:t>    10                12                 20         10              20</a:t>
            </a:r>
          </a:p>
          <a:p>
            <a:r>
              <a:rPr lang="en-US" dirty="0"/>
              <a:t>      \             /    \              /             \            /</a:t>
            </a:r>
          </a:p>
          <a:p>
            <a:r>
              <a:rPr lang="en-US" dirty="0"/>
              <a:t>      12          10     20           12               20         10  </a:t>
            </a:r>
          </a:p>
          <a:p>
            <a:r>
              <a:rPr lang="en-US" dirty="0"/>
              <a:t>        \                            /                 /           \</a:t>
            </a:r>
          </a:p>
          <a:p>
            <a:r>
              <a:rPr lang="en-US" dirty="0"/>
              <a:t>         20                        10                12             12  </a:t>
            </a:r>
          </a:p>
          <a:p>
            <a:r>
              <a:rPr lang="en-US" dirty="0"/>
              <a:t>     I               II             III             IV             V</a:t>
            </a:r>
          </a:p>
          <a:p>
            <a:r>
              <a:rPr lang="en-US" dirty="0"/>
              <a:t>Among all possible BSTs, cost of the fifth BST is minimum.  </a:t>
            </a:r>
          </a:p>
          <a:p>
            <a:r>
              <a:rPr lang="en-US" dirty="0"/>
              <a:t>Cost of the fifth BST is 1*50 + 2*34 + 3*8 = 142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0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64D0-85BD-4393-A7D4-45D552B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4D07-480A-45B4-B1CE-572BD566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divide and conquer algorithm works by recursively breaking down a problem into two or more sub-problems of the same (or related) type (divide), until these become simple enough to be solved directly (conquer).</a:t>
            </a:r>
          </a:p>
          <a:p>
            <a:pPr marL="0" indent="0">
              <a:buNone/>
            </a:pPr>
            <a:r>
              <a:rPr lang="en-US" dirty="0"/>
              <a:t>Divide-and-conquer algorithms work according to the following general plan:</a:t>
            </a:r>
          </a:p>
          <a:p>
            <a:pPr marL="0" indent="0">
              <a:buNone/>
            </a:pPr>
            <a:r>
              <a:rPr lang="en-US" dirty="0"/>
              <a:t>1.	A problem is divided into several subproblems of the same type, ideally of about equal size.</a:t>
            </a:r>
          </a:p>
          <a:p>
            <a:pPr marL="0" indent="0">
              <a:buNone/>
            </a:pPr>
            <a:r>
              <a:rPr lang="en-US" dirty="0"/>
              <a:t>2.	The subproblems are solved (typically recursively, though sometimes a different algorithm is employed, especially when subproblems become small enough).</a:t>
            </a:r>
          </a:p>
          <a:p>
            <a:pPr marL="0" indent="0">
              <a:buNone/>
            </a:pPr>
            <a:r>
              <a:rPr lang="en-US" dirty="0"/>
              <a:t>3.	If necessary, the solutions to the subproblems are combined to get a solution to the original problem.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1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9012-B64B-4F0F-86BA-62F49985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23E8-55F2-4C5B-A168-90B281DB7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Divide and conquer methodology can be easily applied on the following problem.</a:t>
            </a:r>
          </a:p>
          <a:p>
            <a:pPr marL="0" indent="0">
              <a:buNone/>
            </a:pPr>
            <a:r>
              <a:rPr lang="en-US" dirty="0"/>
              <a:t>1.	Merge sort</a:t>
            </a:r>
          </a:p>
          <a:p>
            <a:pPr marL="0" indent="0">
              <a:buNone/>
            </a:pPr>
            <a:r>
              <a:rPr lang="en-US" dirty="0"/>
              <a:t>2.	Quick sort</a:t>
            </a:r>
          </a:p>
          <a:p>
            <a:pPr marL="0" indent="0">
              <a:buNone/>
            </a:pPr>
            <a:r>
              <a:rPr lang="en-US" dirty="0"/>
              <a:t>3.	Binary search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B01B-EB38-450D-AC51-2138C2F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C59C-48A2-4E56-8B34-6F3DCE6B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Merge-Sort-Tutorial">
            <a:extLst>
              <a:ext uri="{FF2B5EF4-FFF2-40B4-BE49-F238E27FC236}">
                <a16:creationId xmlns:a16="http://schemas.microsoft.com/office/drawing/2014/main" id="{A10F1BFF-28B3-48A5-B7F2-321D8814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32" y="595313"/>
            <a:ext cx="8378889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63D1-C483-442C-A529-7C10173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5328-33DA-418D-9EF2-7EF1870F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algorithm, we want to find whether element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belongs to a set of numbers stored in an array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numbers[]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Where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represent the left and right index of a sub-array in which searching operation should be performed.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60447-99E1-4E71-A234-FECF04890D03}"/>
              </a:ext>
            </a:extLst>
          </p:cNvPr>
          <p:cNvSpPr txBox="1"/>
          <p:nvPr/>
        </p:nvSpPr>
        <p:spPr>
          <a:xfrm>
            <a:off x="1098680" y="359164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Algorithm: Binary-Search(numbers[], x, l, r)</a:t>
            </a:r>
          </a:p>
          <a:p>
            <a:r>
              <a:rPr lang="en-US" dirty="0"/>
              <a:t>if l = r then  </a:t>
            </a:r>
          </a:p>
          <a:p>
            <a:r>
              <a:rPr lang="en-US" dirty="0"/>
              <a:t>   return l  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m := ⌊(l + r) / 2⌋ </a:t>
            </a:r>
          </a:p>
          <a:p>
            <a:r>
              <a:rPr lang="en-US" dirty="0"/>
              <a:t>   if x ≤ numbers[m]  then </a:t>
            </a:r>
          </a:p>
          <a:p>
            <a:r>
              <a:rPr lang="en-US" dirty="0"/>
              <a:t>      return Binary-Search(numbers[], x, l, m) </a:t>
            </a:r>
          </a:p>
          <a:p>
            <a:r>
              <a:rPr lang="en-US" dirty="0"/>
              <a:t>   else </a:t>
            </a:r>
          </a:p>
          <a:p>
            <a:r>
              <a:rPr lang="en-US" dirty="0"/>
              <a:t>      return Binary-Search(numbers[], x, m+1, r)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99A7-2EEC-4166-9F7B-1A0E50DC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Analysis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1599-51BB-49E1-AE84-A976175A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9711" cy="46672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1FAB3-9818-4C3A-93BA-7C39A5F8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7582"/>
            <a:ext cx="9785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D68AB-44EE-4DE6-B247-3586EA4F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5" y="326085"/>
            <a:ext cx="8943975" cy="154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5E3A6-82CA-4E43-B8FE-43B7D01D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5" y="1866122"/>
            <a:ext cx="5895975" cy="2593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6F0F7-0B96-4CB7-9ADE-AE1EC1B15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65" y="4460033"/>
            <a:ext cx="7277100" cy="1996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3A7DB-74EC-453A-9880-5036D7E63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00808"/>
            <a:ext cx="5867400" cy="265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7A664-A5E6-4788-A58C-F5E93ADF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936" y="5847184"/>
            <a:ext cx="8096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2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5020-38DF-4F2F-982B-887667E2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2A2488-B7B9-4483-A83B-13899098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3544094"/>
            <a:ext cx="55245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3374F-6D3D-4BBD-ACF8-3A6CD8D4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38" y="1247970"/>
            <a:ext cx="8448675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316F8-B06F-41D4-8270-E3E393BF7A10}"/>
              </a:ext>
            </a:extLst>
          </p:cNvPr>
          <p:cNvSpPr txBox="1"/>
          <p:nvPr/>
        </p:nvSpPr>
        <p:spPr>
          <a:xfrm>
            <a:off x="3227321" y="518948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mathematics, a recurrence relation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equation that expresses the nth term of a sequence as a function of the k preceding terms, for some fixed 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(independent from n), which is called the order of the 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87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505-F7F8-47F2-91AB-78F0FC9C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48563"/>
            <a:ext cx="10515600" cy="225782"/>
          </a:xfrm>
        </p:spPr>
        <p:txBody>
          <a:bodyPr>
            <a:normAutofit fontScale="90000"/>
          </a:bodyPr>
          <a:lstStyle/>
          <a:p>
            <a:r>
              <a:rPr lang="fr-FR" sz="2000" b="1" i="1" dirty="0" err="1">
                <a:solidFill>
                  <a:srgbClr val="000000"/>
                </a:solidFill>
                <a:effectLst/>
                <a:latin typeface="Ubuntu"/>
              </a:rPr>
              <a:t>Algorithm</a:t>
            </a:r>
            <a:r>
              <a:rPr lang="fr-FR" sz="2000" b="1" i="1" dirty="0">
                <a:solidFill>
                  <a:srgbClr val="000000"/>
                </a:solidFill>
                <a:effectLst/>
                <a:latin typeface="Ubuntu"/>
              </a:rPr>
              <a:t> for </a:t>
            </a:r>
            <a:r>
              <a:rPr lang="fr-FR" sz="2000" b="1" i="1" dirty="0" err="1">
                <a:solidFill>
                  <a:srgbClr val="000000"/>
                </a:solidFill>
                <a:effectLst/>
                <a:latin typeface="Ubuntu"/>
              </a:rPr>
              <a:t>Strassen’s</a:t>
            </a:r>
            <a:r>
              <a:rPr lang="fr-FR" sz="2000" b="1" i="1" dirty="0">
                <a:solidFill>
                  <a:srgbClr val="000000"/>
                </a:solidFill>
                <a:effectLst/>
                <a:latin typeface="Ubuntu"/>
              </a:rPr>
              <a:t> matrix multiplication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ABA7-C452-4A90-A5BD-815661FA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AEBFC-3DD0-44CB-A2A8-E478536AF70F}"/>
              </a:ext>
            </a:extLst>
          </p:cNvPr>
          <p:cNvSpPr txBox="1"/>
          <p:nvPr/>
        </p:nvSpPr>
        <p:spPr>
          <a:xfrm>
            <a:off x="3803003" y="474345"/>
            <a:ext cx="755079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Algorithm Strassen(n, a, b, d)</a:t>
            </a:r>
          </a:p>
          <a:p>
            <a:endParaRPr lang="en-IN" dirty="0"/>
          </a:p>
          <a:p>
            <a:r>
              <a:rPr lang="en-IN" dirty="0"/>
              <a:t>begin</a:t>
            </a:r>
          </a:p>
          <a:p>
            <a:r>
              <a:rPr lang="en-IN" dirty="0"/>
              <a:t>            If n = threshold then compute</a:t>
            </a:r>
          </a:p>
          <a:p>
            <a:r>
              <a:rPr lang="en-IN" dirty="0"/>
              <a:t>                        C = a * b is a conventional matrix.</a:t>
            </a:r>
          </a:p>
          <a:p>
            <a:r>
              <a:rPr lang="en-IN" dirty="0"/>
              <a:t>            Else</a:t>
            </a:r>
          </a:p>
          <a:p>
            <a:r>
              <a:rPr lang="en-IN" dirty="0"/>
              <a:t>                     Partition a into four sub matrices  a11, a12, a21, a22.</a:t>
            </a:r>
          </a:p>
          <a:p>
            <a:r>
              <a:rPr lang="en-IN" dirty="0"/>
              <a:t>                     Partition b into four sub matrices b11, b12, b21, b22.</a:t>
            </a:r>
          </a:p>
          <a:p>
            <a:r>
              <a:rPr lang="en-IN" dirty="0"/>
              <a:t>                     Strassen ( n/2, a11 + a22, b11 + b22, d1)</a:t>
            </a:r>
          </a:p>
          <a:p>
            <a:r>
              <a:rPr lang="en-IN" dirty="0"/>
              <a:t>                     Strassen ( n/2, a21 + a22, b11, d2)</a:t>
            </a:r>
          </a:p>
          <a:p>
            <a:r>
              <a:rPr lang="en-IN" dirty="0"/>
              <a:t>                     Strassen ( n/2, a11, b12 – b22, d3)</a:t>
            </a:r>
          </a:p>
          <a:p>
            <a:r>
              <a:rPr lang="en-IN" dirty="0"/>
              <a:t>                     Strassen ( n/2, a22, b21 – b11, d4)</a:t>
            </a:r>
          </a:p>
          <a:p>
            <a:r>
              <a:rPr lang="en-IN" dirty="0"/>
              <a:t>                     Strassen ( n/2, a11 + a12, b22, d5)</a:t>
            </a:r>
          </a:p>
          <a:p>
            <a:r>
              <a:rPr lang="en-IN" dirty="0"/>
              <a:t>                     Strassen (n/2, a21 – a11, b11 + b22, d6)</a:t>
            </a:r>
          </a:p>
          <a:p>
            <a:r>
              <a:rPr lang="en-IN" dirty="0"/>
              <a:t>                     Strassen (n/2, a12 – a22, b21 + b22, d7)</a:t>
            </a:r>
          </a:p>
          <a:p>
            <a:endParaRPr lang="en-IN" dirty="0"/>
          </a:p>
          <a:p>
            <a:r>
              <a:rPr lang="en-IN" dirty="0"/>
              <a:t>                    C = d1+d4-d5+d7     d3+d5</a:t>
            </a:r>
          </a:p>
          <a:p>
            <a:r>
              <a:rPr lang="en-IN" dirty="0"/>
              <a:t>                         d2+d4           d1+d3-d2-d6  </a:t>
            </a:r>
          </a:p>
          <a:p>
            <a:endParaRPr lang="en-IN" dirty="0"/>
          </a:p>
          <a:p>
            <a:r>
              <a:rPr lang="en-IN" dirty="0"/>
              <a:t>           end if</a:t>
            </a:r>
          </a:p>
          <a:p>
            <a:endParaRPr lang="en-IN" dirty="0"/>
          </a:p>
          <a:p>
            <a:r>
              <a:rPr lang="en-IN" dirty="0"/>
              <a:t>                return (C)</a:t>
            </a:r>
          </a:p>
          <a:p>
            <a:r>
              <a:rPr lang="en-IN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4842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1175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Times New Roman</vt:lpstr>
      <vt:lpstr>Ubuntu</vt:lpstr>
      <vt:lpstr>urw-din</vt:lpstr>
      <vt:lpstr>Office Theme</vt:lpstr>
      <vt:lpstr>Unit -4</vt:lpstr>
      <vt:lpstr>Divide and Conquer</vt:lpstr>
      <vt:lpstr>PowerPoint Presentation</vt:lpstr>
      <vt:lpstr>Merge sort</vt:lpstr>
      <vt:lpstr>Binary Search</vt:lpstr>
      <vt:lpstr>Analysis </vt:lpstr>
      <vt:lpstr>PowerPoint Presentation</vt:lpstr>
      <vt:lpstr>PowerPoint Presentation</vt:lpstr>
      <vt:lpstr>Algorithm for Strassen’s matrix multiplication</vt:lpstr>
      <vt:lpstr>PowerPoint Presentation</vt:lpstr>
      <vt:lpstr>PowerPoint Presentation</vt:lpstr>
      <vt:lpstr>Dynammic Programming</vt:lpstr>
      <vt:lpstr>Warshall’s Algorithm</vt:lpstr>
      <vt:lpstr>Optimal Binary Search Tree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-4</dc:title>
  <dc:creator>Saravana Naveen S</dc:creator>
  <cp:lastModifiedBy>USER</cp:lastModifiedBy>
  <cp:revision>18</cp:revision>
  <dcterms:created xsi:type="dcterms:W3CDTF">2021-11-28T16:47:18Z</dcterms:created>
  <dcterms:modified xsi:type="dcterms:W3CDTF">2022-10-16T18:07:38Z</dcterms:modified>
</cp:coreProperties>
</file>