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109"/>
  </p:notesMasterIdLst>
  <p:sldIdLst>
    <p:sldId id="262" r:id="rId5"/>
    <p:sldId id="273" r:id="rId6"/>
    <p:sldId id="264" r:id="rId7"/>
    <p:sldId id="272" r:id="rId8"/>
    <p:sldId id="265" r:id="rId9"/>
    <p:sldId id="281" r:id="rId10"/>
    <p:sldId id="346" r:id="rId11"/>
    <p:sldId id="282" r:id="rId12"/>
    <p:sldId id="347" r:id="rId13"/>
    <p:sldId id="283" r:id="rId14"/>
    <p:sldId id="348" r:id="rId15"/>
    <p:sldId id="284" r:id="rId16"/>
    <p:sldId id="349" r:id="rId17"/>
    <p:sldId id="285" r:id="rId18"/>
    <p:sldId id="350" r:id="rId19"/>
    <p:sldId id="286" r:id="rId20"/>
    <p:sldId id="351" r:id="rId21"/>
    <p:sldId id="354" r:id="rId22"/>
    <p:sldId id="266" r:id="rId23"/>
    <p:sldId id="267" r:id="rId24"/>
    <p:sldId id="268" r:id="rId25"/>
    <p:sldId id="352" r:id="rId26"/>
    <p:sldId id="276" r:id="rId27"/>
    <p:sldId id="356" r:id="rId28"/>
    <p:sldId id="353" r:id="rId29"/>
    <p:sldId id="357" r:id="rId30"/>
    <p:sldId id="359" r:id="rId31"/>
    <p:sldId id="355" r:id="rId32"/>
    <p:sldId id="358" r:id="rId33"/>
    <p:sldId id="360" r:id="rId34"/>
    <p:sldId id="293" r:id="rId35"/>
    <p:sldId id="292" r:id="rId36"/>
    <p:sldId id="365" r:id="rId37"/>
    <p:sldId id="361" r:id="rId38"/>
    <p:sldId id="362" r:id="rId39"/>
    <p:sldId id="363" r:id="rId40"/>
    <p:sldId id="364" r:id="rId41"/>
    <p:sldId id="287" r:id="rId42"/>
    <p:sldId id="288" r:id="rId43"/>
    <p:sldId id="289" r:id="rId44"/>
    <p:sldId id="290" r:id="rId45"/>
    <p:sldId id="291" r:id="rId46"/>
    <p:sldId id="320" r:id="rId47"/>
    <p:sldId id="321" r:id="rId48"/>
    <p:sldId id="323" r:id="rId49"/>
    <p:sldId id="324" r:id="rId50"/>
    <p:sldId id="322" r:id="rId51"/>
    <p:sldId id="294" r:id="rId52"/>
    <p:sldId id="295" r:id="rId53"/>
    <p:sldId id="366" r:id="rId54"/>
    <p:sldId id="367"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1" r:id="rId70"/>
    <p:sldId id="312" r:id="rId71"/>
    <p:sldId id="313" r:id="rId72"/>
    <p:sldId id="314" r:id="rId73"/>
    <p:sldId id="315" r:id="rId74"/>
    <p:sldId id="316" r:id="rId75"/>
    <p:sldId id="317" r:id="rId76"/>
    <p:sldId id="319" r:id="rId77"/>
    <p:sldId id="318" r:id="rId78"/>
    <p:sldId id="369" r:id="rId79"/>
    <p:sldId id="326" r:id="rId80"/>
    <p:sldId id="368" r:id="rId81"/>
    <p:sldId id="327" r:id="rId82"/>
    <p:sldId id="328" r:id="rId83"/>
    <p:sldId id="329" r:id="rId84"/>
    <p:sldId id="339" r:id="rId85"/>
    <p:sldId id="340" r:id="rId86"/>
    <p:sldId id="330" r:id="rId87"/>
    <p:sldId id="331" r:id="rId88"/>
    <p:sldId id="332" r:id="rId89"/>
    <p:sldId id="333" r:id="rId90"/>
    <p:sldId id="334" r:id="rId91"/>
    <p:sldId id="335" r:id="rId92"/>
    <p:sldId id="336" r:id="rId93"/>
    <p:sldId id="337" r:id="rId94"/>
    <p:sldId id="338" r:id="rId95"/>
    <p:sldId id="341" r:id="rId96"/>
    <p:sldId id="342" r:id="rId97"/>
    <p:sldId id="343" r:id="rId98"/>
    <p:sldId id="370" r:id="rId99"/>
    <p:sldId id="371" r:id="rId100"/>
    <p:sldId id="372" r:id="rId101"/>
    <p:sldId id="373" r:id="rId102"/>
    <p:sldId id="374" r:id="rId103"/>
    <p:sldId id="375" r:id="rId104"/>
    <p:sldId id="376" r:id="rId105"/>
    <p:sldId id="377" r:id="rId106"/>
    <p:sldId id="378" r:id="rId107"/>
    <p:sldId id="379"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76" autoAdjust="0"/>
  </p:normalViewPr>
  <p:slideViewPr>
    <p:cSldViewPr snapToGrid="0">
      <p:cViewPr varScale="1">
        <p:scale>
          <a:sx n="77" d="100"/>
          <a:sy n="77" d="100"/>
        </p:scale>
        <p:origin x="835" y="67"/>
      </p:cViewPr>
      <p:guideLst/>
    </p:cSldViewPr>
  </p:slideViewPr>
  <p:notesTextViewPr>
    <p:cViewPr>
      <p:scale>
        <a:sx n="1" d="1"/>
        <a:sy n="1" d="1"/>
      </p:scale>
      <p:origin x="0" y="0"/>
    </p:cViewPr>
  </p:notesTextViewPr>
  <p:sorterViewPr>
    <p:cViewPr>
      <p:scale>
        <a:sx n="100" d="100"/>
        <a:sy n="100" d="100"/>
      </p:scale>
      <p:origin x="0" y="-55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12508-5036-4987-90D1-266203D7A982}"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45E4C-32FB-4C5F-AC7C-4CF48B36AEA1}" type="slidenum">
              <a:rPr lang="en-IN" smtClean="0"/>
              <a:t>‹#›</a:t>
            </a:fld>
            <a:endParaRPr lang="en-IN"/>
          </a:p>
        </p:txBody>
      </p:sp>
    </p:spTree>
    <p:extLst>
      <p:ext uri="{BB962C8B-B14F-4D97-AF65-F5344CB8AC3E}">
        <p14:creationId xmlns:p14="http://schemas.microsoft.com/office/powerpoint/2010/main" val="42164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4</a:t>
            </a:fld>
            <a:endParaRPr lang="en-IN"/>
          </a:p>
        </p:txBody>
      </p:sp>
    </p:spTree>
    <p:extLst>
      <p:ext uri="{BB962C8B-B14F-4D97-AF65-F5344CB8AC3E}">
        <p14:creationId xmlns:p14="http://schemas.microsoft.com/office/powerpoint/2010/main" val="188354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9</a:t>
            </a:fld>
            <a:endParaRPr lang="en-IN"/>
          </a:p>
        </p:txBody>
      </p:sp>
    </p:spTree>
    <p:extLst>
      <p:ext uri="{BB962C8B-B14F-4D97-AF65-F5344CB8AC3E}">
        <p14:creationId xmlns:p14="http://schemas.microsoft.com/office/powerpoint/2010/main" val="122891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B4F56"/>
                </a:solidFill>
                <a:effectLst/>
                <a:latin typeface="Graphik LCG Web"/>
              </a:rPr>
              <a:t>The Graph API is named after the idea of a "social graph" — a representation of the information on Facebook. It's composed of nodes, edges, and fields. Typically you use nodes to get data about a specific object, use edges to get collections of objects on a single object, and use fields to get data about a single object or each object in a collection.</a:t>
            </a:r>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14</a:t>
            </a:fld>
            <a:endParaRPr lang="en-IN"/>
          </a:p>
        </p:txBody>
      </p:sp>
    </p:spTree>
    <p:extLst>
      <p:ext uri="{BB962C8B-B14F-4D97-AF65-F5344CB8AC3E}">
        <p14:creationId xmlns:p14="http://schemas.microsoft.com/office/powerpoint/2010/main" val="176365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https://www.2braces.com/c-questions/for-loop-questions-c-3</a:t>
            </a:r>
          </a:p>
        </p:txBody>
      </p:sp>
      <p:sp>
        <p:nvSpPr>
          <p:cNvPr id="4" name="Slide Number Placeholder 3"/>
          <p:cNvSpPr>
            <a:spLocks noGrp="1"/>
          </p:cNvSpPr>
          <p:nvPr>
            <p:ph type="sldNum" sz="quarter" idx="5"/>
          </p:nvPr>
        </p:nvSpPr>
        <p:spPr/>
        <p:txBody>
          <a:bodyPr/>
          <a:lstStyle/>
          <a:p>
            <a:fld id="{B2C45E4C-32FB-4C5F-AC7C-4CF48B36AEA1}" type="slidenum">
              <a:rPr lang="en-IN" smtClean="0"/>
              <a:t>16</a:t>
            </a:fld>
            <a:endParaRPr lang="en-IN"/>
          </a:p>
        </p:txBody>
      </p:sp>
    </p:spTree>
    <p:extLst>
      <p:ext uri="{BB962C8B-B14F-4D97-AF65-F5344CB8AC3E}">
        <p14:creationId xmlns:p14="http://schemas.microsoft.com/office/powerpoint/2010/main" val="428760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https://csveda.com/data-structure/insertion-in-linear-array/</a:t>
            </a:r>
          </a:p>
        </p:txBody>
      </p:sp>
      <p:sp>
        <p:nvSpPr>
          <p:cNvPr id="4" name="Slide Number Placeholder 3"/>
          <p:cNvSpPr>
            <a:spLocks noGrp="1"/>
          </p:cNvSpPr>
          <p:nvPr>
            <p:ph type="sldNum" sz="quarter" idx="5"/>
          </p:nvPr>
        </p:nvSpPr>
        <p:spPr/>
        <p:txBody>
          <a:bodyPr/>
          <a:lstStyle/>
          <a:p>
            <a:fld id="{B2C45E4C-32FB-4C5F-AC7C-4CF48B36AEA1}" type="slidenum">
              <a:rPr lang="en-IN" smtClean="0"/>
              <a:t>41</a:t>
            </a:fld>
            <a:endParaRPr lang="en-IN"/>
          </a:p>
        </p:txBody>
      </p:sp>
    </p:spTree>
    <p:extLst>
      <p:ext uri="{BB962C8B-B14F-4D97-AF65-F5344CB8AC3E}">
        <p14:creationId xmlns:p14="http://schemas.microsoft.com/office/powerpoint/2010/main" val="212666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44</a:t>
            </a:fld>
            <a:endParaRPr lang="en-IN"/>
          </a:p>
        </p:txBody>
      </p:sp>
    </p:spTree>
    <p:extLst>
      <p:ext uri="{BB962C8B-B14F-4D97-AF65-F5344CB8AC3E}">
        <p14:creationId xmlns:p14="http://schemas.microsoft.com/office/powerpoint/2010/main" val="61456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https://scitech105.blogspot.com/2016/03/c-program-to-implement-polynomial.html</a:t>
            </a:r>
          </a:p>
        </p:txBody>
      </p:sp>
      <p:sp>
        <p:nvSpPr>
          <p:cNvPr id="4" name="Slide Number Placeholder 3"/>
          <p:cNvSpPr>
            <a:spLocks noGrp="1"/>
          </p:cNvSpPr>
          <p:nvPr>
            <p:ph type="sldNum" sz="quarter" idx="5"/>
          </p:nvPr>
        </p:nvSpPr>
        <p:spPr/>
        <p:txBody>
          <a:bodyPr/>
          <a:lstStyle/>
          <a:p>
            <a:fld id="{B2C45E4C-32FB-4C5F-AC7C-4CF48B36AEA1}" type="slidenum">
              <a:rPr lang="en-IN" smtClean="0"/>
              <a:t>56</a:t>
            </a:fld>
            <a:endParaRPr lang="en-IN"/>
          </a:p>
        </p:txBody>
      </p:sp>
    </p:spTree>
    <p:extLst>
      <p:ext uri="{BB962C8B-B14F-4D97-AF65-F5344CB8AC3E}">
        <p14:creationId xmlns:p14="http://schemas.microsoft.com/office/powerpoint/2010/main" val="2761064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68</a:t>
            </a:fld>
            <a:endParaRPr lang="en-IN"/>
          </a:p>
        </p:txBody>
      </p:sp>
    </p:spTree>
    <p:extLst>
      <p:ext uri="{BB962C8B-B14F-4D97-AF65-F5344CB8AC3E}">
        <p14:creationId xmlns:p14="http://schemas.microsoft.com/office/powerpoint/2010/main" val="3192940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45E4C-32FB-4C5F-AC7C-4CF48B36AEA1}" type="slidenum">
              <a:rPr lang="en-IN" smtClean="0"/>
              <a:t>86</a:t>
            </a:fld>
            <a:endParaRPr lang="en-IN"/>
          </a:p>
        </p:txBody>
      </p:sp>
    </p:spTree>
    <p:extLst>
      <p:ext uri="{BB962C8B-B14F-4D97-AF65-F5344CB8AC3E}">
        <p14:creationId xmlns:p14="http://schemas.microsoft.com/office/powerpoint/2010/main" val="38597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48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955025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81712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0802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3171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186D26-FA5F-4637-B602-B7C2DC34CFD4}" type="datetime1">
              <a:rPr lang="en-US" smtClean="0"/>
              <a:t>9/22/2022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02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A7F15D8-96D1-4781-BC50-CA8A088B2FE4}" type="datetime1">
              <a:rPr lang="en-US" smtClean="0"/>
              <a:t>9/22/2022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97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9A96C99-B8F8-4528-BD05-0E16E943DC09}" type="datetime1">
              <a:rPr lang="en-US" smtClean="0"/>
              <a:t>9/22/2022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1179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636942-C211-4B28-8DBD-C953E00AF71B}"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2125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8D12A6-918A-48BD-8CB9-CA713993B0EA}" type="datetime1">
              <a:rPr lang="en-US" smtClean="0"/>
              <a:t>9/22/2022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34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78CE86-875F-4587-BCF6-FA054AFC0D53}" type="datetime1">
              <a:rPr lang="en-US" smtClean="0"/>
              <a:pPr/>
              <a:t>9/22/2022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pPr algn="l"/>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920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6FA2B21-3FCD-4721-B95C-427943F61125}" type="datetime1">
              <a:rPr lang="en-US" smtClean="0"/>
              <a:t>9/22/2022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7060191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types-of-operating-syste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7AFFC0-FBB3-4B62-9546-31ADE0552050}"/>
              </a:ext>
            </a:extLst>
          </p:cNvPr>
          <p:cNvSpPr>
            <a:spLocks noGrp="1"/>
          </p:cNvSpPr>
          <p:nvPr>
            <p:ph type="ctrTitle"/>
          </p:nvPr>
        </p:nvSpPr>
        <p:spPr/>
        <p:txBody>
          <a:bodyPr/>
          <a:lstStyle/>
          <a:p>
            <a:r>
              <a:rPr lang="en-US" dirty="0"/>
              <a:t>Data structures</a:t>
            </a:r>
            <a:br>
              <a:rPr lang="en-US" dirty="0"/>
            </a:br>
            <a:endParaRPr lang="en-IN" dirty="0"/>
          </a:p>
        </p:txBody>
      </p:sp>
      <p:sp>
        <p:nvSpPr>
          <p:cNvPr id="8" name="Subtitle 7">
            <a:extLst>
              <a:ext uri="{FF2B5EF4-FFF2-40B4-BE49-F238E27FC236}">
                <a16:creationId xmlns:a16="http://schemas.microsoft.com/office/drawing/2014/main" id="{B82B574B-1BD8-449A-ACAE-A21DCC70384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6625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6E48-B6BB-42EA-8F51-A6F7958B794A}"/>
              </a:ext>
            </a:extLst>
          </p:cNvPr>
          <p:cNvSpPr>
            <a:spLocks noGrp="1"/>
          </p:cNvSpPr>
          <p:nvPr>
            <p:ph type="title"/>
          </p:nvPr>
        </p:nvSpPr>
        <p:spPr/>
        <p:txBody>
          <a:bodyPr/>
          <a:lstStyle/>
          <a:p>
            <a:r>
              <a:rPr lang="en-US" b="0" i="0" dirty="0">
                <a:solidFill>
                  <a:srgbClr val="273239"/>
                </a:solidFill>
                <a:effectLst/>
                <a:latin typeface="urw-din"/>
              </a:rPr>
              <a:t>Applications of a stack</a:t>
            </a:r>
            <a:endParaRPr lang="en-IN" dirty="0"/>
          </a:p>
        </p:txBody>
      </p:sp>
      <p:sp>
        <p:nvSpPr>
          <p:cNvPr id="3" name="Content Placeholder 2">
            <a:extLst>
              <a:ext uri="{FF2B5EF4-FFF2-40B4-BE49-F238E27FC236}">
                <a16:creationId xmlns:a16="http://schemas.microsoft.com/office/drawing/2014/main" id="{D62528E5-F245-444E-949E-B0D3E73DBF39}"/>
              </a:ext>
            </a:extLst>
          </p:cNvPr>
          <p:cNvSpPr>
            <a:spLocks noGrp="1"/>
          </p:cNvSpPr>
          <p:nvPr>
            <p:ph idx="1"/>
          </p:nvPr>
        </p:nvSpPr>
        <p:spPr/>
        <p:txBody>
          <a:bodyPr>
            <a:normAutofit fontScale="92500" lnSpcReduction="10000"/>
          </a:bodyPr>
          <a:lstStyle/>
          <a:p>
            <a:pPr marL="0" indent="0" algn="l" fontAlgn="base">
              <a:buNone/>
            </a:pPr>
            <a:r>
              <a:rPr lang="en-US" sz="2800" b="0" i="0" dirty="0">
                <a:solidFill>
                  <a:srgbClr val="273239"/>
                </a:solidFill>
                <a:effectLst/>
                <a:latin typeface="urw-din"/>
              </a:rPr>
              <a:t>Some Applications of a stack are: </a:t>
            </a:r>
          </a:p>
          <a:p>
            <a:pPr algn="l" fontAlgn="base">
              <a:buFont typeface="+mj-lt"/>
              <a:buAutoNum type="arabicPeriod"/>
            </a:pPr>
            <a:r>
              <a:rPr lang="en-US" sz="2800" b="0" i="0" dirty="0">
                <a:solidFill>
                  <a:srgbClr val="273239"/>
                </a:solidFill>
                <a:effectLst/>
                <a:latin typeface="urw-din"/>
              </a:rPr>
              <a:t>Converting infix to postfix expressions.</a:t>
            </a:r>
          </a:p>
          <a:p>
            <a:pPr algn="l" fontAlgn="base">
              <a:buFont typeface="+mj-lt"/>
              <a:buAutoNum type="arabicPeriod"/>
            </a:pPr>
            <a:r>
              <a:rPr lang="en-US" sz="2800" b="0" i="0" dirty="0">
                <a:solidFill>
                  <a:srgbClr val="273239"/>
                </a:solidFill>
                <a:effectLst/>
                <a:latin typeface="urw-din"/>
              </a:rPr>
              <a:t>Undo operation is also carried out through stacks.</a:t>
            </a:r>
          </a:p>
          <a:p>
            <a:pPr algn="l" fontAlgn="base">
              <a:buFont typeface="+mj-lt"/>
              <a:buAutoNum type="arabicPeriod"/>
            </a:pPr>
            <a:r>
              <a:rPr lang="en-US" sz="2800" b="0" i="0" dirty="0">
                <a:solidFill>
                  <a:srgbClr val="273239"/>
                </a:solidFill>
                <a:effectLst/>
                <a:latin typeface="urw-din"/>
              </a:rPr>
              <a:t>Syntaxes in languages are parsed using stacks.</a:t>
            </a:r>
          </a:p>
          <a:p>
            <a:pPr algn="l" fontAlgn="base">
              <a:buFont typeface="+mj-lt"/>
              <a:buAutoNum type="arabicPeriod"/>
            </a:pPr>
            <a:r>
              <a:rPr lang="en-US" sz="2800" b="0" i="0" dirty="0">
                <a:solidFill>
                  <a:srgbClr val="273239"/>
                </a:solidFill>
                <a:effectLst/>
                <a:latin typeface="urw-din"/>
              </a:rPr>
              <a:t>It is used in many virtual machines like </a:t>
            </a:r>
            <a:r>
              <a:rPr lang="en-US" sz="2800" b="0" i="0" u="sng" dirty="0">
                <a:solidFill>
                  <a:srgbClr val="273239"/>
                </a:solidFill>
                <a:effectLst/>
                <a:latin typeface="urw-din"/>
                <a:hlinkClick r:id="rId2"/>
              </a:rPr>
              <a:t>JVM</a:t>
            </a:r>
            <a:r>
              <a:rPr lang="en-US" sz="2800" b="0" i="0" dirty="0">
                <a:solidFill>
                  <a:srgbClr val="273239"/>
                </a:solidFill>
                <a:effectLst/>
                <a:latin typeface="urw-din"/>
              </a:rPr>
              <a:t>.</a:t>
            </a:r>
          </a:p>
          <a:p>
            <a:pPr algn="l" fontAlgn="base">
              <a:buFont typeface="+mj-lt"/>
              <a:buAutoNum type="arabicPeriod"/>
            </a:pPr>
            <a:r>
              <a:rPr lang="en-US" sz="2800" b="0" i="0" dirty="0">
                <a:solidFill>
                  <a:srgbClr val="273239"/>
                </a:solidFill>
                <a:effectLst/>
                <a:latin typeface="urw-din"/>
              </a:rPr>
              <a:t>Forward – backward surfing in browser</a:t>
            </a:r>
          </a:p>
          <a:p>
            <a:pPr algn="l" fontAlgn="base">
              <a:buFont typeface="+mj-lt"/>
              <a:buAutoNum type="arabicPeriod"/>
            </a:pPr>
            <a:r>
              <a:rPr lang="en-US" sz="2800" b="0" i="0" dirty="0">
                <a:solidFill>
                  <a:srgbClr val="273239"/>
                </a:solidFill>
                <a:effectLst/>
                <a:latin typeface="urw-din"/>
              </a:rPr>
              <a:t>History of visited websites</a:t>
            </a:r>
          </a:p>
          <a:p>
            <a:pPr algn="l" fontAlgn="base">
              <a:buFont typeface="+mj-lt"/>
              <a:buAutoNum type="arabicPeriod"/>
            </a:pPr>
            <a:r>
              <a:rPr lang="en-US" sz="2800" b="0" i="0" dirty="0">
                <a:solidFill>
                  <a:srgbClr val="273239"/>
                </a:solidFill>
                <a:effectLst/>
                <a:latin typeface="urw-din"/>
              </a:rPr>
              <a:t>Message logs and all messages you get are arranged in stack</a:t>
            </a:r>
          </a:p>
          <a:p>
            <a:pPr algn="l" fontAlgn="base">
              <a:buFont typeface="+mj-lt"/>
              <a:buAutoNum type="arabicPeriod"/>
            </a:pPr>
            <a:r>
              <a:rPr lang="en-US" sz="2800" b="0" i="0" dirty="0">
                <a:solidFill>
                  <a:srgbClr val="273239"/>
                </a:solidFill>
                <a:effectLst/>
                <a:latin typeface="urw-din"/>
              </a:rPr>
              <a:t>Call logs, E-mails, Google photos’ any gallery , YouTube downloads, Notifications ( latest appears first )</a:t>
            </a:r>
          </a:p>
          <a:p>
            <a:pPr marL="0" indent="0">
              <a:buNone/>
            </a:pPr>
            <a:endParaRPr lang="en-IN" dirty="0"/>
          </a:p>
        </p:txBody>
      </p:sp>
    </p:spTree>
    <p:extLst>
      <p:ext uri="{BB962C8B-B14F-4D97-AF65-F5344CB8AC3E}">
        <p14:creationId xmlns:p14="http://schemas.microsoft.com/office/powerpoint/2010/main" val="1685236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E011-C710-EA1E-BA0F-36E8E9F1D8F7}"/>
              </a:ext>
            </a:extLst>
          </p:cNvPr>
          <p:cNvSpPr>
            <a:spLocks noGrp="1"/>
          </p:cNvSpPr>
          <p:nvPr>
            <p:ph type="title"/>
          </p:nvPr>
        </p:nvSpPr>
        <p:spPr/>
        <p:txBody>
          <a:bodyPr/>
          <a:lstStyle/>
          <a:p>
            <a:r>
              <a:rPr lang="en-IN" dirty="0"/>
              <a:t>Insert at the end</a:t>
            </a:r>
          </a:p>
        </p:txBody>
      </p:sp>
      <p:sp>
        <p:nvSpPr>
          <p:cNvPr id="3" name="Content Placeholder 2">
            <a:extLst>
              <a:ext uri="{FF2B5EF4-FFF2-40B4-BE49-F238E27FC236}">
                <a16:creationId xmlns:a16="http://schemas.microsoft.com/office/drawing/2014/main" id="{4AC8FD2A-349A-D08B-0E58-CB1AC77E9D61}"/>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insert_end</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*start, node *end)</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=create();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end-&gt;link=</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-&gt;link=start;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end=</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end;</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129016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E58B-8E83-30AD-2500-365447EAC479}"/>
              </a:ext>
            </a:extLst>
          </p:cNvPr>
          <p:cNvSpPr>
            <a:spLocks noGrp="1"/>
          </p:cNvSpPr>
          <p:nvPr>
            <p:ph type="title"/>
          </p:nvPr>
        </p:nvSpPr>
        <p:spPr/>
        <p:txBody>
          <a:bodyPr/>
          <a:lstStyle/>
          <a:p>
            <a:r>
              <a:rPr lang="en-IN" dirty="0"/>
              <a:t>Traverse</a:t>
            </a:r>
          </a:p>
        </p:txBody>
      </p:sp>
      <p:sp>
        <p:nvSpPr>
          <p:cNvPr id="3" name="Content Placeholder 2">
            <a:extLst>
              <a:ext uri="{FF2B5EF4-FFF2-40B4-BE49-F238E27FC236}">
                <a16:creationId xmlns:a16="http://schemas.microsoft.com/office/drawing/2014/main" id="{B14B3037-0E5F-82BF-BB54-185CC3419637}"/>
              </a:ext>
            </a:extLst>
          </p:cNvPr>
          <p:cNvSpPr>
            <a:spLocks noGrp="1"/>
          </p:cNvSpPr>
          <p:nvPr>
            <p:ph idx="1"/>
          </p:nvPr>
        </p:nvSpPr>
        <p:spPr/>
        <p:txBody>
          <a:bodyPr/>
          <a:lstStyle/>
          <a:p>
            <a:endParaRPr lang="en-IN"/>
          </a:p>
        </p:txBody>
      </p:sp>
      <p:sp>
        <p:nvSpPr>
          <p:cNvPr id="4" name="Content Placeholder 2">
            <a:extLst>
              <a:ext uri="{FF2B5EF4-FFF2-40B4-BE49-F238E27FC236}">
                <a16:creationId xmlns:a16="http://schemas.microsoft.com/office/drawing/2014/main" id="{A7FC32E7-84D2-3AD9-77F5-0C8313E3B399}"/>
              </a:ext>
            </a:extLst>
          </p:cNvPr>
          <p:cNvSpPr txBox="1">
            <a:spLocks/>
          </p:cNvSpPr>
          <p:nvPr/>
        </p:nvSpPr>
        <p:spPr>
          <a:xfrm>
            <a:off x="3869268" y="868680"/>
            <a:ext cx="7315200" cy="5120640"/>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void display(node *start, int size)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*temp=</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start;int</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=1;</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printf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ncircular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linkedlist</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if(size==0)</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printf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("List Empty\n");</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do</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printf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("%d\</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n",start</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-&gt;data);</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start=start-&gt;link;</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}while(start!=temp&amp;&amp;</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&lt;=size);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printf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104588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1531-4448-2823-C624-72CC5C3ADD24}"/>
              </a:ext>
            </a:extLst>
          </p:cNvPr>
          <p:cNvSpPr>
            <a:spLocks noGrp="1"/>
          </p:cNvSpPr>
          <p:nvPr>
            <p:ph type="title"/>
          </p:nvPr>
        </p:nvSpPr>
        <p:spPr/>
        <p:txBody>
          <a:bodyPr/>
          <a:lstStyle/>
          <a:p>
            <a:r>
              <a:rPr lang="en-IN" dirty="0"/>
              <a:t>Delete a node at given location</a:t>
            </a:r>
          </a:p>
        </p:txBody>
      </p:sp>
      <p:sp>
        <p:nvSpPr>
          <p:cNvPr id="3" name="Content Placeholder 2">
            <a:extLst>
              <a:ext uri="{FF2B5EF4-FFF2-40B4-BE49-F238E27FC236}">
                <a16:creationId xmlns:a16="http://schemas.microsoft.com/office/drawing/2014/main" id="{9D188DD8-4BB9-5F18-3F1E-73317171C1F4}"/>
              </a:ext>
            </a:extLst>
          </p:cNvPr>
          <p:cNvSpPr>
            <a:spLocks noGrp="1"/>
          </p:cNvSpPr>
          <p:nvPr>
            <p:ph idx="1"/>
          </p:nvPr>
        </p:nvSpPr>
        <p:spPr/>
        <p:txBody>
          <a:bodyPr>
            <a:normAutofit/>
          </a:bodyPr>
          <a:lstStyle/>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void delete(node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start,node</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end,int</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pos</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*temp,*temp2;</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temp=traverse(</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start,pos</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);//traverses to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prev</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from current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pos</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temp2=temp-&gt;link;//set to next node from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pos</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temp-&gt;link=temp2-&gt;link;//connection of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prev</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to next node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free(temp2);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size--;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display(start);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1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a:lnSpc>
                <a:spcPct val="110000"/>
              </a:lnSpc>
              <a:spcBef>
                <a:spcPts val="0"/>
              </a:spcBef>
            </a:pPr>
            <a:endParaRPr lang="en-IN" b="1" dirty="0">
              <a:solidFill>
                <a:schemeClr val="tx1"/>
              </a:solidFill>
            </a:endParaRPr>
          </a:p>
        </p:txBody>
      </p:sp>
    </p:spTree>
    <p:extLst>
      <p:ext uri="{BB962C8B-B14F-4D97-AF65-F5344CB8AC3E}">
        <p14:creationId xmlns:p14="http://schemas.microsoft.com/office/powerpoint/2010/main" val="42014296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7A78-B99F-24D5-32B2-C506C6BB90BF}"/>
              </a:ext>
            </a:extLst>
          </p:cNvPr>
          <p:cNvSpPr>
            <a:spLocks noGrp="1"/>
          </p:cNvSpPr>
          <p:nvPr>
            <p:ph type="title"/>
          </p:nvPr>
        </p:nvSpPr>
        <p:spPr/>
        <p:txBody>
          <a:bodyPr/>
          <a:lstStyle/>
          <a:p>
            <a:r>
              <a:rPr lang="en-IN" dirty="0"/>
              <a:t>Delete from beginning</a:t>
            </a:r>
          </a:p>
        </p:txBody>
      </p:sp>
      <p:sp>
        <p:nvSpPr>
          <p:cNvPr id="3" name="Content Placeholder 2">
            <a:extLst>
              <a:ext uri="{FF2B5EF4-FFF2-40B4-BE49-F238E27FC236}">
                <a16:creationId xmlns:a16="http://schemas.microsoft.com/office/drawing/2014/main" id="{8D905D67-B428-00A0-9CE1-ABEE71DAF3C3}"/>
              </a:ext>
            </a:extLst>
          </p:cNvPr>
          <p:cNvSpPr>
            <a:spLocks noGrp="1"/>
          </p:cNvSpPr>
          <p:nvPr>
            <p:ph idx="1"/>
          </p:nvPr>
        </p:nvSpPr>
        <p:spPr/>
        <p:txBody>
          <a:bodyPr>
            <a:normAutofit fontScale="70000" lnSpcReduction="20000"/>
          </a:bodyPr>
          <a:lstStyle/>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delete_from_beg</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start,node</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*end)</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*temp;</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if(size==1)//to delete remaining one element in list since both are linked to each other</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     free(start);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       free(end);</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size--;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start=end=NULL;</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display(start);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NULL;</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else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start=start-&gt;link;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end-&gt;link=start;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free(temp);</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size--;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display(start);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20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a:lnSpc>
                <a:spcPct val="120000"/>
              </a:lnSpc>
              <a:spcBef>
                <a:spcPts val="0"/>
              </a:spcBef>
            </a:pPr>
            <a:endParaRPr lang="en-IN" b="1" dirty="0">
              <a:solidFill>
                <a:schemeClr val="tx1"/>
              </a:solidFill>
            </a:endParaRPr>
          </a:p>
        </p:txBody>
      </p:sp>
    </p:spTree>
    <p:extLst>
      <p:ext uri="{BB962C8B-B14F-4D97-AF65-F5344CB8AC3E}">
        <p14:creationId xmlns:p14="http://schemas.microsoft.com/office/powerpoint/2010/main" val="36741380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FF14-8EE1-F201-0B3E-B2C49EC707A9}"/>
              </a:ext>
            </a:extLst>
          </p:cNvPr>
          <p:cNvSpPr>
            <a:spLocks noGrp="1"/>
          </p:cNvSpPr>
          <p:nvPr>
            <p:ph type="title"/>
          </p:nvPr>
        </p:nvSpPr>
        <p:spPr/>
        <p:txBody>
          <a:bodyPr/>
          <a:lstStyle/>
          <a:p>
            <a:r>
              <a:rPr lang="en-IN" dirty="0"/>
              <a:t>Delete </a:t>
            </a:r>
            <a:r>
              <a:rPr lang="en-IN"/>
              <a:t>from end</a:t>
            </a:r>
          </a:p>
        </p:txBody>
      </p:sp>
      <p:sp>
        <p:nvSpPr>
          <p:cNvPr id="3" name="Content Placeholder 2">
            <a:extLst>
              <a:ext uri="{FF2B5EF4-FFF2-40B4-BE49-F238E27FC236}">
                <a16:creationId xmlns:a16="http://schemas.microsoft.com/office/drawing/2014/main" id="{2B37AB6A-9C56-D34D-367F-4F1F7291599F}"/>
              </a:ext>
            </a:extLst>
          </p:cNvPr>
          <p:cNvSpPr>
            <a:spLocks noGrp="1"/>
          </p:cNvSpPr>
          <p:nvPr>
            <p:ph idx="1"/>
          </p:nvPr>
        </p:nvSpPr>
        <p:spPr/>
        <p:txBody>
          <a:bodyPr>
            <a:normAutofit fontScale="92500" lnSpcReduction="10000"/>
          </a:bodyPr>
          <a:lstStyle/>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delete_from_end</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start,node</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*end)</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*temp;</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if(size==1)</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start=</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delete_from_beg</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start,end</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else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temp=traverse(start,size-1);</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temp-&gt;link=start;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free(end);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end=temp;</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size--;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display(start);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end;</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Bef>
                <a:spcPts val="0"/>
              </a:spcBef>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a:spcBef>
                <a:spcPts val="0"/>
              </a:spcBef>
            </a:pPr>
            <a:endParaRPr lang="en-IN" b="1" dirty="0">
              <a:solidFill>
                <a:schemeClr val="tx1"/>
              </a:solidFill>
            </a:endParaRPr>
          </a:p>
        </p:txBody>
      </p:sp>
    </p:spTree>
    <p:extLst>
      <p:ext uri="{BB962C8B-B14F-4D97-AF65-F5344CB8AC3E}">
        <p14:creationId xmlns:p14="http://schemas.microsoft.com/office/powerpoint/2010/main" val="288568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DB00-BF4F-0500-C255-2B097AFE5C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A08786-6CA2-CA9E-32B1-658547FB0263}"/>
              </a:ext>
            </a:extLst>
          </p:cNvPr>
          <p:cNvSpPr>
            <a:spLocks noGrp="1"/>
          </p:cNvSpPr>
          <p:nvPr>
            <p:ph idx="1"/>
          </p:nvPr>
        </p:nvSpPr>
        <p:spPr/>
        <p:txBody>
          <a:bodyPr/>
          <a:lstStyle/>
          <a:p>
            <a:endParaRPr lang="en-IN" dirty="0"/>
          </a:p>
        </p:txBody>
      </p:sp>
      <p:pic>
        <p:nvPicPr>
          <p:cNvPr id="3074" name="Picture 2" descr="Data Structure and Algorithms - Stack">
            <a:extLst>
              <a:ext uri="{FF2B5EF4-FFF2-40B4-BE49-F238E27FC236}">
                <a16:creationId xmlns:a16="http://schemas.microsoft.com/office/drawing/2014/main" id="{8E944FA6-6B18-7220-03EB-DC58F7EC3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758" y="951051"/>
            <a:ext cx="5895957" cy="4068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4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2B9E-713B-49E7-BFB3-F8A3E983E389}"/>
              </a:ext>
            </a:extLst>
          </p:cNvPr>
          <p:cNvSpPr>
            <a:spLocks noGrp="1"/>
          </p:cNvSpPr>
          <p:nvPr>
            <p:ph type="title"/>
          </p:nvPr>
        </p:nvSpPr>
        <p:spPr/>
        <p:txBody>
          <a:bodyPr/>
          <a:lstStyle/>
          <a:p>
            <a:r>
              <a:rPr lang="en-US" dirty="0">
                <a:solidFill>
                  <a:schemeClr val="tx1"/>
                </a:solidFill>
              </a:rPr>
              <a:t>Applications of Queue</a:t>
            </a:r>
            <a:endParaRPr lang="en-IN" dirty="0">
              <a:solidFill>
                <a:schemeClr val="tx1"/>
              </a:solidFill>
            </a:endParaRPr>
          </a:p>
        </p:txBody>
      </p:sp>
      <p:sp>
        <p:nvSpPr>
          <p:cNvPr id="3" name="Content Placeholder 2">
            <a:extLst>
              <a:ext uri="{FF2B5EF4-FFF2-40B4-BE49-F238E27FC236}">
                <a16:creationId xmlns:a16="http://schemas.microsoft.com/office/drawing/2014/main" id="{54CDA171-77EB-4302-A38D-2FB959FDD818}"/>
              </a:ext>
            </a:extLst>
          </p:cNvPr>
          <p:cNvSpPr>
            <a:spLocks noGrp="1"/>
          </p:cNvSpPr>
          <p:nvPr>
            <p:ph idx="1"/>
          </p:nvPr>
        </p:nvSpPr>
        <p:spPr/>
        <p:txBody>
          <a:bodyPr>
            <a:normAutofit fontScale="85000" lnSpcReduction="20000"/>
          </a:bodyPr>
          <a:lstStyle/>
          <a:p>
            <a:pPr algn="l" fontAlgn="base">
              <a:buFont typeface="+mj-lt"/>
              <a:buAutoNum type="arabicPeriod"/>
            </a:pPr>
            <a:r>
              <a:rPr lang="en-US" sz="3000" b="0" i="0" u="sng" dirty="0">
                <a:solidFill>
                  <a:srgbClr val="273239"/>
                </a:solidFill>
                <a:effectLst/>
                <a:latin typeface="urw-din"/>
                <a:hlinkClick r:id="rId2"/>
              </a:rPr>
              <a:t>Operating System</a:t>
            </a:r>
            <a:r>
              <a:rPr lang="en-US" sz="3000" b="0" i="0" dirty="0">
                <a:solidFill>
                  <a:srgbClr val="273239"/>
                </a:solidFill>
                <a:effectLst/>
                <a:latin typeface="urw-din"/>
              </a:rPr>
              <a:t> uses queue for job scheduling.</a:t>
            </a:r>
          </a:p>
          <a:p>
            <a:pPr algn="l" fontAlgn="base">
              <a:buFont typeface="+mj-lt"/>
              <a:buAutoNum type="arabicPeriod"/>
            </a:pPr>
            <a:r>
              <a:rPr lang="en-US" sz="3000" b="0" i="0" dirty="0">
                <a:solidFill>
                  <a:srgbClr val="273239"/>
                </a:solidFill>
                <a:effectLst/>
                <a:latin typeface="urw-din"/>
              </a:rPr>
              <a:t>To handle congestion in networking queue can be used.</a:t>
            </a:r>
          </a:p>
          <a:p>
            <a:pPr algn="l" fontAlgn="base">
              <a:buFont typeface="+mj-lt"/>
              <a:buAutoNum type="arabicPeriod"/>
            </a:pPr>
            <a:r>
              <a:rPr lang="en-US" sz="3000" b="0" i="0" dirty="0">
                <a:solidFill>
                  <a:srgbClr val="273239"/>
                </a:solidFill>
                <a:effectLst/>
                <a:latin typeface="urw-din"/>
              </a:rPr>
              <a:t>Data packets in communication are arranged in queue format.</a:t>
            </a:r>
          </a:p>
          <a:p>
            <a:pPr algn="l" fontAlgn="base">
              <a:buFont typeface="+mj-lt"/>
              <a:buAutoNum type="arabicPeriod"/>
            </a:pPr>
            <a:r>
              <a:rPr lang="en-US" sz="3000" b="0" i="0" dirty="0">
                <a:solidFill>
                  <a:srgbClr val="273239"/>
                </a:solidFill>
                <a:effectLst/>
                <a:latin typeface="urw-din"/>
              </a:rPr>
              <a:t>Sending an E-mail, it will be queued</a:t>
            </a:r>
          </a:p>
          <a:p>
            <a:pPr algn="l" fontAlgn="base">
              <a:buFont typeface="+mj-lt"/>
              <a:buAutoNum type="arabicPeriod"/>
            </a:pPr>
            <a:r>
              <a:rPr lang="en-US" sz="3000" b="0" i="0" dirty="0">
                <a:solidFill>
                  <a:srgbClr val="273239"/>
                </a:solidFill>
                <a:effectLst/>
                <a:latin typeface="urw-din"/>
              </a:rPr>
              <a:t>server while responding request</a:t>
            </a:r>
          </a:p>
          <a:p>
            <a:pPr algn="l" fontAlgn="base">
              <a:buFont typeface="+mj-lt"/>
              <a:buAutoNum type="arabicPeriod"/>
            </a:pPr>
            <a:r>
              <a:rPr lang="en-US" sz="3000" b="0" i="0" dirty="0">
                <a:solidFill>
                  <a:srgbClr val="273239"/>
                </a:solidFill>
                <a:effectLst/>
                <a:latin typeface="urw-din"/>
              </a:rPr>
              <a:t>Uploading and downloading photo’s, first kept for uploading/downloading will completed first (Not if there is threading)</a:t>
            </a:r>
          </a:p>
          <a:p>
            <a:pPr algn="l" fontAlgn="base">
              <a:buFont typeface="+mj-lt"/>
              <a:buAutoNum type="arabicPeriod"/>
            </a:pPr>
            <a:r>
              <a:rPr lang="en-US" sz="3000" b="0" i="0" dirty="0">
                <a:solidFill>
                  <a:srgbClr val="273239"/>
                </a:solidFill>
                <a:effectLst/>
                <a:latin typeface="urw-din"/>
              </a:rPr>
              <a:t>Most of internet requests and processes uses queue</a:t>
            </a:r>
          </a:p>
          <a:p>
            <a:pPr algn="l" fontAlgn="base">
              <a:buFont typeface="+mj-lt"/>
              <a:buAutoNum type="arabicPeriod"/>
            </a:pPr>
            <a:r>
              <a:rPr lang="en-US" sz="3000" b="0" i="0" dirty="0">
                <a:solidFill>
                  <a:srgbClr val="273239"/>
                </a:solidFill>
                <a:effectLst/>
                <a:latin typeface="urw-din"/>
              </a:rPr>
              <a:t>While switching multiple applications, windows uses circular queue.</a:t>
            </a:r>
          </a:p>
          <a:p>
            <a:pPr marL="0" indent="0">
              <a:buNone/>
            </a:pPr>
            <a:endParaRPr lang="en-IN" dirty="0"/>
          </a:p>
        </p:txBody>
      </p:sp>
    </p:spTree>
    <p:extLst>
      <p:ext uri="{BB962C8B-B14F-4D97-AF65-F5344CB8AC3E}">
        <p14:creationId xmlns:p14="http://schemas.microsoft.com/office/powerpoint/2010/main" val="28926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790E-4DB9-F77A-C3AC-8A336C44A0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BE57CB-8D84-D3F2-5B3E-2D989A0953D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CB10420-D6BB-506F-35B2-D8B1A6ED8235}"/>
              </a:ext>
            </a:extLst>
          </p:cNvPr>
          <p:cNvPicPr>
            <a:picLocks noChangeAspect="1"/>
          </p:cNvPicPr>
          <p:nvPr/>
        </p:nvPicPr>
        <p:blipFill>
          <a:blip r:embed="rId2"/>
          <a:stretch>
            <a:fillRect/>
          </a:stretch>
        </p:blipFill>
        <p:spPr>
          <a:xfrm>
            <a:off x="4015559" y="1292087"/>
            <a:ext cx="6785096" cy="3081875"/>
          </a:xfrm>
          <a:prstGeom prst="rect">
            <a:avLst/>
          </a:prstGeom>
        </p:spPr>
      </p:pic>
    </p:spTree>
    <p:extLst>
      <p:ext uri="{BB962C8B-B14F-4D97-AF65-F5344CB8AC3E}">
        <p14:creationId xmlns:p14="http://schemas.microsoft.com/office/powerpoint/2010/main" val="29665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D643-2427-40DA-BE36-DA9A69DCE36E}"/>
              </a:ext>
            </a:extLst>
          </p:cNvPr>
          <p:cNvSpPr>
            <a:spLocks noGrp="1"/>
          </p:cNvSpPr>
          <p:nvPr>
            <p:ph type="title"/>
          </p:nvPr>
        </p:nvSpPr>
        <p:spPr/>
        <p:txBody>
          <a:bodyPr/>
          <a:lstStyle/>
          <a:p>
            <a:r>
              <a:rPr lang="en-US" b="0" i="0" dirty="0">
                <a:solidFill>
                  <a:srgbClr val="273239"/>
                </a:solidFill>
                <a:effectLst/>
                <a:latin typeface="urw-din"/>
              </a:rPr>
              <a:t>Applications of a Graph</a:t>
            </a:r>
            <a:endParaRPr lang="en-IN" dirty="0"/>
          </a:p>
        </p:txBody>
      </p:sp>
      <p:sp>
        <p:nvSpPr>
          <p:cNvPr id="3" name="Content Placeholder 2">
            <a:extLst>
              <a:ext uri="{FF2B5EF4-FFF2-40B4-BE49-F238E27FC236}">
                <a16:creationId xmlns:a16="http://schemas.microsoft.com/office/drawing/2014/main" id="{776D997F-F011-4E03-96E7-C55D0DC8334F}"/>
              </a:ext>
            </a:extLst>
          </p:cNvPr>
          <p:cNvSpPr>
            <a:spLocks noGrp="1"/>
          </p:cNvSpPr>
          <p:nvPr>
            <p:ph idx="1"/>
          </p:nvPr>
        </p:nvSpPr>
        <p:spPr>
          <a:xfrm>
            <a:off x="3869268" y="864108"/>
            <a:ext cx="7315200" cy="5854744"/>
          </a:xfrm>
        </p:spPr>
        <p:txBody>
          <a:bodyPr>
            <a:normAutofit fontScale="92500" lnSpcReduction="20000"/>
          </a:bodyPr>
          <a:lstStyle/>
          <a:p>
            <a:pPr marL="0" indent="0" algn="l" fontAlgn="base">
              <a:buNone/>
            </a:pPr>
            <a:endParaRPr lang="en-US" sz="2600" b="0" i="0" dirty="0">
              <a:solidFill>
                <a:srgbClr val="273239"/>
              </a:solidFill>
              <a:effectLst/>
              <a:latin typeface="urw-din"/>
            </a:endParaRPr>
          </a:p>
          <a:p>
            <a:pPr algn="l" fontAlgn="base">
              <a:buFont typeface="+mj-lt"/>
              <a:buAutoNum type="arabicPeriod"/>
            </a:pPr>
            <a:r>
              <a:rPr lang="en-US" sz="2600" b="0" i="0" dirty="0">
                <a:solidFill>
                  <a:srgbClr val="273239"/>
                </a:solidFill>
                <a:effectLst/>
                <a:latin typeface="urw-din"/>
              </a:rPr>
              <a:t>Facebook’s Graph API uses the structure of Graphs. (</a:t>
            </a:r>
            <a:r>
              <a:rPr lang="en-US" sz="1900" b="0" i="0" dirty="0">
                <a:solidFill>
                  <a:srgbClr val="4B4F56"/>
                </a:solidFill>
                <a:effectLst/>
                <a:latin typeface="Graphik LCG Web"/>
              </a:rPr>
              <a:t>The Graph API is the primary way to get data into and out of the Facebook platform. It's an HTTP-based API that apps can use to programmatically query data, post new stories, manage ads, upload photos, and perform a wide variety of other tasks</a:t>
            </a:r>
            <a:r>
              <a:rPr lang="en-US" sz="2600" b="0" i="0" dirty="0">
                <a:solidFill>
                  <a:srgbClr val="4B4F56"/>
                </a:solidFill>
                <a:effectLst/>
                <a:latin typeface="Graphik LCG Web"/>
              </a:rPr>
              <a:t>.)</a:t>
            </a:r>
            <a:endParaRPr lang="en-US" sz="2600" b="0" i="0" dirty="0">
              <a:solidFill>
                <a:srgbClr val="273239"/>
              </a:solidFill>
              <a:effectLst/>
              <a:latin typeface="urw-din"/>
            </a:endParaRPr>
          </a:p>
          <a:p>
            <a:pPr algn="l" fontAlgn="base">
              <a:buFont typeface="+mj-lt"/>
              <a:buAutoNum type="arabicPeriod"/>
            </a:pPr>
            <a:r>
              <a:rPr lang="en-US" sz="2600" b="0" i="0" dirty="0">
                <a:solidFill>
                  <a:srgbClr val="273239"/>
                </a:solidFill>
                <a:effectLst/>
                <a:latin typeface="urw-din"/>
              </a:rPr>
              <a:t>Google’s Knowledge Graph also has to do something with Graph. (</a:t>
            </a:r>
            <a:r>
              <a:rPr lang="en-US" sz="2600" b="0" i="0" dirty="0">
                <a:solidFill>
                  <a:srgbClr val="4D5156"/>
                </a:solidFill>
                <a:effectLst/>
                <a:latin typeface="arial" panose="020B0604020202020204" pitchFamily="34" charset="0"/>
              </a:rPr>
              <a:t> </a:t>
            </a:r>
            <a:r>
              <a:rPr lang="en-US" sz="1700" b="0" i="0" dirty="0">
                <a:solidFill>
                  <a:srgbClr val="4D5156"/>
                </a:solidFill>
                <a:effectLst/>
                <a:latin typeface="arial" panose="020B0604020202020204" pitchFamily="34" charset="0"/>
              </a:rPr>
              <a:t>knowledge base that represents semantic relations between concepts in a network</a:t>
            </a:r>
            <a:r>
              <a:rPr lang="en-US" sz="2600" b="0" i="0" dirty="0">
                <a:solidFill>
                  <a:srgbClr val="4D5156"/>
                </a:solidFill>
                <a:effectLst/>
                <a:latin typeface="arial" panose="020B0604020202020204" pitchFamily="34" charset="0"/>
              </a:rPr>
              <a:t>.)</a:t>
            </a:r>
            <a:endParaRPr lang="en-US" sz="2600" b="0" i="0" dirty="0">
              <a:solidFill>
                <a:srgbClr val="273239"/>
              </a:solidFill>
              <a:effectLst/>
              <a:latin typeface="urw-din"/>
            </a:endParaRPr>
          </a:p>
          <a:p>
            <a:pPr algn="l" fontAlgn="base">
              <a:buFont typeface="+mj-lt"/>
              <a:buAutoNum type="arabicPeriod"/>
            </a:pPr>
            <a:r>
              <a:rPr lang="en-US" sz="2600" b="0" i="0" dirty="0">
                <a:solidFill>
                  <a:srgbClr val="273239"/>
                </a:solidFill>
                <a:effectLst/>
                <a:latin typeface="urw-din"/>
              </a:rPr>
              <a:t>Dijkstra algorithm or the shortest path first algorithm also uses graph structure to finding the smallest path between the nodes of the graph.</a:t>
            </a:r>
          </a:p>
          <a:p>
            <a:pPr algn="l" fontAlgn="base">
              <a:buFont typeface="+mj-lt"/>
              <a:buAutoNum type="arabicPeriod"/>
            </a:pPr>
            <a:r>
              <a:rPr lang="en-US" sz="2600" b="0" i="0" dirty="0">
                <a:solidFill>
                  <a:srgbClr val="273239"/>
                </a:solidFill>
                <a:effectLst/>
                <a:latin typeface="urw-din"/>
              </a:rPr>
              <a:t>GPS navigation system also uses shortest path APIs.</a:t>
            </a:r>
          </a:p>
          <a:p>
            <a:pPr algn="l" fontAlgn="base">
              <a:buFont typeface="+mj-lt"/>
              <a:buAutoNum type="arabicPeriod"/>
            </a:pPr>
            <a:r>
              <a:rPr lang="en-US" sz="2600" b="0" i="0" dirty="0">
                <a:solidFill>
                  <a:srgbClr val="273239"/>
                </a:solidFill>
                <a:effectLst/>
                <a:latin typeface="urw-din"/>
              </a:rPr>
              <a:t>Networking components has huge application of graph</a:t>
            </a:r>
          </a:p>
          <a:p>
            <a:pPr algn="l" fontAlgn="base">
              <a:buFont typeface="+mj-lt"/>
              <a:buAutoNum type="arabicPeriod"/>
            </a:pPr>
            <a:r>
              <a:rPr lang="en-US" sz="2600" b="0" i="0" dirty="0">
                <a:solidFill>
                  <a:srgbClr val="273239"/>
                </a:solidFill>
                <a:effectLst/>
                <a:latin typeface="urw-din"/>
              </a:rPr>
              <a:t>Facebook, Instagram and all social media networking sites every user is Node</a:t>
            </a:r>
          </a:p>
          <a:p>
            <a:pPr algn="l" fontAlgn="base">
              <a:buFont typeface="+mj-lt"/>
              <a:buAutoNum type="arabicPeriod"/>
            </a:pPr>
            <a:r>
              <a:rPr lang="en-US" sz="2600" b="0" i="0" dirty="0">
                <a:solidFill>
                  <a:srgbClr val="273239"/>
                </a:solidFill>
                <a:effectLst/>
                <a:latin typeface="urw-din"/>
              </a:rPr>
              <a:t>Data organization</a:t>
            </a:r>
          </a:p>
          <a:p>
            <a:pPr marL="0" indent="0">
              <a:buNone/>
            </a:pPr>
            <a:endParaRPr lang="en-IN" dirty="0"/>
          </a:p>
        </p:txBody>
      </p:sp>
    </p:spTree>
    <p:extLst>
      <p:ext uri="{BB962C8B-B14F-4D97-AF65-F5344CB8AC3E}">
        <p14:creationId xmlns:p14="http://schemas.microsoft.com/office/powerpoint/2010/main" val="9138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4E23-7D36-8EDE-A586-CC435A7FEB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AC5307-9712-1BEA-6A00-E7F3F9170BD1}"/>
              </a:ext>
            </a:extLst>
          </p:cNvPr>
          <p:cNvSpPr>
            <a:spLocks noGrp="1"/>
          </p:cNvSpPr>
          <p:nvPr>
            <p:ph idx="1"/>
          </p:nvPr>
        </p:nvSpPr>
        <p:spPr/>
        <p:txBody>
          <a:bodyPr/>
          <a:lstStyle/>
          <a:p>
            <a:endParaRPr lang="en-IN"/>
          </a:p>
        </p:txBody>
      </p:sp>
      <p:pic>
        <p:nvPicPr>
          <p:cNvPr id="4098" name="Picture 2" descr="Graphs in Data Structure: Overview, Types and More [Updated] | Simplilearn">
            <a:extLst>
              <a:ext uri="{FF2B5EF4-FFF2-40B4-BE49-F238E27FC236}">
                <a16:creationId xmlns:a16="http://schemas.microsoft.com/office/drawing/2014/main" id="{5429E616-EC21-E462-BB77-4B01DE8BF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636" y="1023731"/>
            <a:ext cx="8322364" cy="468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1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77C2-2211-4316-A6A2-530D5916D663}"/>
              </a:ext>
            </a:extLst>
          </p:cNvPr>
          <p:cNvSpPr>
            <a:spLocks noGrp="1"/>
          </p:cNvSpPr>
          <p:nvPr>
            <p:ph type="title"/>
          </p:nvPr>
        </p:nvSpPr>
        <p:spPr/>
        <p:txBody>
          <a:bodyPr/>
          <a:lstStyle/>
          <a:p>
            <a:r>
              <a:rPr lang="en-US" dirty="0">
                <a:solidFill>
                  <a:srgbClr val="273239"/>
                </a:solidFill>
                <a:latin typeface="urw-din"/>
              </a:rPr>
              <a:t>A</a:t>
            </a:r>
            <a:r>
              <a:rPr lang="en-US" b="0" i="0" dirty="0">
                <a:solidFill>
                  <a:srgbClr val="273239"/>
                </a:solidFill>
                <a:effectLst/>
                <a:latin typeface="urw-din"/>
              </a:rPr>
              <a:t>pplications of the trees</a:t>
            </a:r>
            <a:endParaRPr lang="en-IN" dirty="0"/>
          </a:p>
        </p:txBody>
      </p:sp>
      <p:sp>
        <p:nvSpPr>
          <p:cNvPr id="3" name="Content Placeholder 2">
            <a:extLst>
              <a:ext uri="{FF2B5EF4-FFF2-40B4-BE49-F238E27FC236}">
                <a16:creationId xmlns:a16="http://schemas.microsoft.com/office/drawing/2014/main" id="{5AA49DC0-ED7E-4BC0-818E-C93F8E5FB0EC}"/>
              </a:ext>
            </a:extLst>
          </p:cNvPr>
          <p:cNvSpPr>
            <a:spLocks noGrp="1"/>
          </p:cNvSpPr>
          <p:nvPr>
            <p:ph idx="1"/>
          </p:nvPr>
        </p:nvSpPr>
        <p:spPr/>
        <p:txBody>
          <a:bodyPr>
            <a:normAutofit fontScale="92500" lnSpcReduction="10000"/>
          </a:bodyPr>
          <a:lstStyle/>
          <a:p>
            <a:pPr algn="l" fontAlgn="base">
              <a:buFont typeface="+mj-lt"/>
              <a:buAutoNum type="arabicPeriod"/>
            </a:pPr>
            <a:r>
              <a:rPr lang="en-US" sz="2800" b="0" i="0" dirty="0">
                <a:solidFill>
                  <a:srgbClr val="273239"/>
                </a:solidFill>
                <a:effectLst/>
                <a:latin typeface="urw-din"/>
              </a:rPr>
              <a:t>XML Parser uses tree algorithms.</a:t>
            </a:r>
          </a:p>
          <a:p>
            <a:pPr algn="l" fontAlgn="base">
              <a:buFont typeface="+mj-lt"/>
              <a:buAutoNum type="arabicPeriod"/>
            </a:pPr>
            <a:r>
              <a:rPr lang="en-US" sz="2800" b="0" i="0" dirty="0">
                <a:solidFill>
                  <a:srgbClr val="273239"/>
                </a:solidFill>
                <a:effectLst/>
                <a:latin typeface="urw-din"/>
              </a:rPr>
              <a:t>Decision-based algorithm is used in machine learning which works upon the algorithm of tree.</a:t>
            </a:r>
          </a:p>
          <a:p>
            <a:pPr algn="l" fontAlgn="base">
              <a:buFont typeface="+mj-lt"/>
              <a:buAutoNum type="arabicPeriod"/>
            </a:pPr>
            <a:r>
              <a:rPr lang="en-US" sz="2800" b="0" i="0" dirty="0">
                <a:solidFill>
                  <a:srgbClr val="273239"/>
                </a:solidFill>
                <a:effectLst/>
                <a:latin typeface="urw-din"/>
              </a:rPr>
              <a:t>Databases also uses tree data structures for indexing.</a:t>
            </a:r>
          </a:p>
          <a:p>
            <a:pPr algn="l" fontAlgn="base">
              <a:buFont typeface="+mj-lt"/>
              <a:buAutoNum type="arabicPeriod"/>
            </a:pPr>
            <a:r>
              <a:rPr lang="en-US" sz="2800" b="0" i="0" dirty="0">
                <a:solidFill>
                  <a:srgbClr val="273239"/>
                </a:solidFill>
                <a:effectLst/>
                <a:latin typeface="urw-din"/>
              </a:rPr>
              <a:t>Domain Name Server(DNS) also uses tree structures.</a:t>
            </a:r>
          </a:p>
          <a:p>
            <a:pPr algn="l" fontAlgn="base">
              <a:buFont typeface="+mj-lt"/>
              <a:buAutoNum type="arabicPeriod"/>
            </a:pPr>
            <a:r>
              <a:rPr lang="en-US" sz="2800" b="0" i="0" dirty="0">
                <a:solidFill>
                  <a:srgbClr val="273239"/>
                </a:solidFill>
                <a:effectLst/>
                <a:latin typeface="urw-din"/>
              </a:rPr>
              <a:t>File explorer/my computer of mobile/any computer</a:t>
            </a:r>
          </a:p>
          <a:p>
            <a:pPr algn="l" fontAlgn="base">
              <a:buFont typeface="+mj-lt"/>
              <a:buAutoNum type="arabicPeriod"/>
            </a:pPr>
            <a:r>
              <a:rPr lang="en-US" sz="2800" b="0" i="0" dirty="0">
                <a:solidFill>
                  <a:srgbClr val="273239"/>
                </a:solidFill>
                <a:effectLst/>
                <a:latin typeface="urw-din"/>
              </a:rPr>
              <a:t>BST used in computer Graphics</a:t>
            </a:r>
          </a:p>
          <a:p>
            <a:pPr algn="l" fontAlgn="base">
              <a:buFont typeface="+mj-lt"/>
              <a:buAutoNum type="arabicPeriod"/>
            </a:pPr>
            <a:r>
              <a:rPr lang="en-US" sz="2800" b="0" i="0" dirty="0">
                <a:solidFill>
                  <a:srgbClr val="273239"/>
                </a:solidFill>
                <a:effectLst/>
                <a:latin typeface="urw-din"/>
              </a:rPr>
              <a:t>Posting questions on websites like Quora, the comments are child of questions </a:t>
            </a:r>
          </a:p>
          <a:p>
            <a:pPr marL="0" indent="0">
              <a:buNone/>
            </a:pPr>
            <a:endParaRPr lang="en-IN" dirty="0"/>
          </a:p>
        </p:txBody>
      </p:sp>
    </p:spTree>
    <p:extLst>
      <p:ext uri="{BB962C8B-B14F-4D97-AF65-F5344CB8AC3E}">
        <p14:creationId xmlns:p14="http://schemas.microsoft.com/office/powerpoint/2010/main" val="61428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4026-6047-F37C-163D-E08A79DB99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364738-D808-0728-6FA5-13E910764C60}"/>
              </a:ext>
            </a:extLst>
          </p:cNvPr>
          <p:cNvSpPr>
            <a:spLocks noGrp="1"/>
          </p:cNvSpPr>
          <p:nvPr>
            <p:ph idx="1"/>
          </p:nvPr>
        </p:nvSpPr>
        <p:spPr/>
        <p:txBody>
          <a:bodyPr/>
          <a:lstStyle/>
          <a:p>
            <a:endParaRPr lang="en-IN"/>
          </a:p>
        </p:txBody>
      </p:sp>
      <p:pic>
        <p:nvPicPr>
          <p:cNvPr id="5122" name="Picture 2" descr="8 Useful Tree Data Structures Worth Knowing | by Vijini Mallawaarachchi |  Towards Data Science">
            <a:extLst>
              <a:ext uri="{FF2B5EF4-FFF2-40B4-BE49-F238E27FC236}">
                <a16:creationId xmlns:a16="http://schemas.microsoft.com/office/drawing/2014/main" id="{65DE757D-8C6D-BEEE-325F-4DB212DD3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529" y="804864"/>
            <a:ext cx="7052909" cy="398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54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E0FF-A109-6795-CAB3-FEB8342C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177FFB-7686-354A-6D17-0C2062EDBA69}"/>
              </a:ext>
            </a:extLst>
          </p:cNvPr>
          <p:cNvSpPr>
            <a:spLocks noGrp="1"/>
          </p:cNvSpPr>
          <p:nvPr>
            <p:ph idx="1"/>
          </p:nvPr>
        </p:nvSpPr>
        <p:spPr/>
        <p:txBody>
          <a:bodyPr/>
          <a:lstStyle/>
          <a:p>
            <a:endParaRPr lang="en-IN"/>
          </a:p>
        </p:txBody>
      </p:sp>
      <p:pic>
        <p:nvPicPr>
          <p:cNvPr id="6146" name="Picture 2" descr="Image Resolution. Digital image is an 2-dimensional… | by samir khanal |  Medium">
            <a:extLst>
              <a:ext uri="{FF2B5EF4-FFF2-40B4-BE49-F238E27FC236}">
                <a16:creationId xmlns:a16="http://schemas.microsoft.com/office/drawing/2014/main" id="{CFC549CE-B26F-653C-25A4-B9BB1F2E8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874" y="1634087"/>
            <a:ext cx="7689988" cy="435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7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F959-EF4E-48B0-90CD-CB8D68C4F28B}"/>
              </a:ext>
            </a:extLst>
          </p:cNvPr>
          <p:cNvSpPr>
            <a:spLocks noGrp="1"/>
          </p:cNvSpPr>
          <p:nvPr>
            <p:ph type="title"/>
          </p:nvPr>
        </p:nvSpPr>
        <p:spPr/>
        <p:txBody>
          <a:bodyPr/>
          <a:lstStyle/>
          <a:p>
            <a:r>
              <a:rPr lang="en-US" dirty="0"/>
              <a:t>                       </a:t>
            </a:r>
            <a:r>
              <a:rPr lang="en-US" b="1" dirty="0"/>
              <a:t>DATA TYPES</a:t>
            </a:r>
            <a:br>
              <a:rPr lang="en-US" dirty="0"/>
            </a:br>
            <a:r>
              <a:rPr lang="en-US" sz="2000" dirty="0"/>
              <a:t>A particular kind of data item, as defined by the values it can take, the Programming language used, or the operations that can be performed on it.          </a:t>
            </a:r>
            <a:endParaRPr lang="en-IN" dirty="0"/>
          </a:p>
        </p:txBody>
      </p:sp>
      <p:sp>
        <p:nvSpPr>
          <p:cNvPr id="3" name="Content Placeholder 2">
            <a:extLst>
              <a:ext uri="{FF2B5EF4-FFF2-40B4-BE49-F238E27FC236}">
                <a16:creationId xmlns:a16="http://schemas.microsoft.com/office/drawing/2014/main" id="{56A02C29-FB4D-4A94-A459-F42C9D316D3A}"/>
              </a:ext>
            </a:extLst>
          </p:cNvPr>
          <p:cNvSpPr>
            <a:spLocks noGrp="1"/>
          </p:cNvSpPr>
          <p:nvPr>
            <p:ph idx="1"/>
          </p:nvPr>
        </p:nvSpPr>
        <p:spPr>
          <a:xfrm>
            <a:off x="3806686" y="1264272"/>
            <a:ext cx="7793935" cy="4329456"/>
          </a:xfrm>
        </p:spPr>
        <p:txBody>
          <a:bodyPr>
            <a:noAutofit/>
          </a:bodyPr>
          <a:lstStyle/>
          <a:p>
            <a:pPr marL="0" indent="0" algn="ctr">
              <a:buNone/>
            </a:pPr>
            <a:r>
              <a:rPr lang="en-US" sz="2400" b="1" dirty="0"/>
              <a:t>Primitive Data Structure </a:t>
            </a:r>
          </a:p>
          <a:p>
            <a:r>
              <a:rPr lang="en-US" sz="2400" dirty="0"/>
              <a:t>Primitive Data Structure are basic structure and directly operated upon by machine instructions. </a:t>
            </a:r>
          </a:p>
          <a:p>
            <a:r>
              <a:rPr lang="en-US" sz="2400" dirty="0"/>
              <a:t>Primitive data structures have different representations on different computers. </a:t>
            </a:r>
          </a:p>
          <a:p>
            <a:r>
              <a:rPr lang="en-US" sz="2400" dirty="0"/>
              <a:t>Integers, floats, character and pointers are example of primitive data structures.</a:t>
            </a:r>
          </a:p>
          <a:p>
            <a:r>
              <a:rPr lang="en-US" sz="2400" dirty="0"/>
              <a:t>These data types are available in most programming languages as built in type. </a:t>
            </a:r>
          </a:p>
          <a:p>
            <a:pPr marL="0" indent="0">
              <a:buNone/>
            </a:pPr>
            <a:r>
              <a:rPr lang="en-US" sz="2400" dirty="0"/>
              <a:t>    </a:t>
            </a:r>
            <a:r>
              <a:rPr lang="en-US" sz="2400" b="1" dirty="0"/>
              <a:t>Integer: </a:t>
            </a:r>
            <a:r>
              <a:rPr lang="en-US" sz="2400" dirty="0"/>
              <a:t>It is a data type which allows all values without fraction part. We can used it for whole numbers.</a:t>
            </a:r>
          </a:p>
          <a:p>
            <a:pPr marL="0" indent="0">
              <a:buNone/>
            </a:pPr>
            <a:r>
              <a:rPr lang="en-US" sz="2400" dirty="0"/>
              <a:t>    </a:t>
            </a:r>
            <a:r>
              <a:rPr lang="en-US" sz="2400" b="1" dirty="0"/>
              <a:t>Float: </a:t>
            </a:r>
            <a:r>
              <a:rPr lang="en-US" sz="2400" dirty="0"/>
              <a:t>It is a data type which is use for storing fraction numbers. </a:t>
            </a:r>
          </a:p>
          <a:p>
            <a:pPr marL="0" indent="0">
              <a:buNone/>
            </a:pPr>
            <a:r>
              <a:rPr lang="en-US" sz="2400" dirty="0"/>
              <a:t>    </a:t>
            </a:r>
            <a:r>
              <a:rPr lang="en-US" sz="2400" b="1" dirty="0"/>
              <a:t>Character: </a:t>
            </a:r>
            <a:r>
              <a:rPr lang="en-US" sz="2400" dirty="0"/>
              <a:t>It is a data type which is used for character values. </a:t>
            </a:r>
          </a:p>
          <a:p>
            <a:pPr marL="0" indent="0">
              <a:buNone/>
            </a:pPr>
            <a:r>
              <a:rPr lang="en-US" sz="2400" dirty="0"/>
              <a:t>    </a:t>
            </a:r>
            <a:r>
              <a:rPr lang="en-US" sz="2400" b="1" dirty="0"/>
              <a:t>Pointer: </a:t>
            </a:r>
            <a:r>
              <a:rPr lang="en-US" sz="2400" dirty="0"/>
              <a:t>A variable that hold memory address of another variable are called pointer. </a:t>
            </a:r>
            <a:endParaRPr lang="en-IN" sz="2400" dirty="0"/>
          </a:p>
        </p:txBody>
      </p:sp>
    </p:spTree>
    <p:extLst>
      <p:ext uri="{BB962C8B-B14F-4D97-AF65-F5344CB8AC3E}">
        <p14:creationId xmlns:p14="http://schemas.microsoft.com/office/powerpoint/2010/main" val="257321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70AE8-D88F-4DFB-97BE-ECA7EB8D1316}"/>
              </a:ext>
            </a:extLst>
          </p:cNvPr>
          <p:cNvSpPr>
            <a:spLocks noGrp="1"/>
          </p:cNvSpPr>
          <p:nvPr>
            <p:ph idx="1"/>
          </p:nvPr>
        </p:nvSpPr>
        <p:spPr>
          <a:xfrm>
            <a:off x="3508513" y="1272209"/>
            <a:ext cx="7954823" cy="5496339"/>
          </a:xfrm>
        </p:spPr>
        <p:txBody>
          <a:bodyPr>
            <a:normAutofit fontScale="92500"/>
          </a:bodyPr>
          <a:lstStyle/>
          <a:p>
            <a:pPr>
              <a:buFont typeface="Wingdings" panose="05000000000000000000" pitchFamily="2" charset="2"/>
              <a:buChar char="Ø"/>
            </a:pPr>
            <a:r>
              <a:rPr lang="en-US" sz="2400" dirty="0"/>
              <a:t>Data Structure can be defined as the group of data elements which provides an efficient way of storing and organizing data in the computer so that it can be used efficiently.</a:t>
            </a:r>
          </a:p>
          <a:p>
            <a:pPr>
              <a:buFont typeface="Wingdings" panose="05000000000000000000" pitchFamily="2" charset="2"/>
              <a:buChar char="Ø"/>
            </a:pPr>
            <a:r>
              <a:rPr lang="en-US" sz="2400" dirty="0"/>
              <a:t>examples of Data Structures are arrays, Linked List, Stack, Queue, etc.</a:t>
            </a:r>
          </a:p>
          <a:p>
            <a:pPr>
              <a:buFont typeface="Wingdings" panose="05000000000000000000" pitchFamily="2" charset="2"/>
              <a:buChar char="Ø"/>
            </a:pPr>
            <a:r>
              <a:rPr lang="en-US" sz="2400" dirty="0"/>
              <a:t>Data Structures are widely used in almost every aspect of Computer Science i.e. Operating System, Compiler Design, Artificial intelligence, Graphics and many more.</a:t>
            </a:r>
          </a:p>
          <a:p>
            <a:pPr>
              <a:buFont typeface="Wingdings" panose="05000000000000000000" pitchFamily="2" charset="2"/>
              <a:buChar char="Ø"/>
            </a:pPr>
            <a:r>
              <a:rPr lang="en-US" sz="2400" dirty="0"/>
              <a:t>Data Structures are the main part of many computer science algorithms as they enable the programmers to handle the data in an efficient way.</a:t>
            </a:r>
          </a:p>
          <a:p>
            <a:pPr>
              <a:buFont typeface="Wingdings" panose="05000000000000000000" pitchFamily="2" charset="2"/>
              <a:buChar char="Ø"/>
            </a:pPr>
            <a:r>
              <a:rPr lang="en-US" sz="2400" dirty="0"/>
              <a:t>It plays a vital role in enhancing the performance of a software or a program as the main function of the software is to store and retrieve the user’s data as fast as possible</a:t>
            </a:r>
          </a:p>
          <a:p>
            <a:r>
              <a:rPr lang="en-US" sz="2400" dirty="0"/>
              <a:t>Data Structure= Organized Data + Allowed Operations</a:t>
            </a:r>
          </a:p>
        </p:txBody>
      </p:sp>
      <p:sp>
        <p:nvSpPr>
          <p:cNvPr id="4" name="Rectangle 3">
            <a:extLst>
              <a:ext uri="{FF2B5EF4-FFF2-40B4-BE49-F238E27FC236}">
                <a16:creationId xmlns:a16="http://schemas.microsoft.com/office/drawing/2014/main" id="{3039F0AD-162D-4AAD-B7D2-A44981C9BAF4}"/>
              </a:ext>
            </a:extLst>
          </p:cNvPr>
          <p:cNvSpPr/>
          <p:nvPr/>
        </p:nvSpPr>
        <p:spPr>
          <a:xfrm>
            <a:off x="3539025" y="-4915"/>
            <a:ext cx="741982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Data Structure</a:t>
            </a:r>
          </a:p>
        </p:txBody>
      </p:sp>
    </p:spTree>
    <p:extLst>
      <p:ext uri="{BB962C8B-B14F-4D97-AF65-F5344CB8AC3E}">
        <p14:creationId xmlns:p14="http://schemas.microsoft.com/office/powerpoint/2010/main" val="181773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BF92-73B4-4CF5-AE6C-AF3115805F40}"/>
              </a:ext>
            </a:extLst>
          </p:cNvPr>
          <p:cNvSpPr>
            <a:spLocks noGrp="1"/>
          </p:cNvSpPr>
          <p:nvPr>
            <p:ph type="title"/>
          </p:nvPr>
        </p:nvSpPr>
        <p:spPr>
          <a:xfrm>
            <a:off x="1066800" y="642594"/>
            <a:ext cx="10058400" cy="1014756"/>
          </a:xfrm>
        </p:spPr>
        <p:txBody>
          <a:bodyPr/>
          <a:lstStyle/>
          <a:p>
            <a:pPr algn="ctr"/>
            <a:r>
              <a:rPr lang="en-US" b="1" dirty="0"/>
              <a:t>Non Primitive Data Type </a:t>
            </a:r>
            <a:endParaRPr lang="en-IN" b="1" dirty="0"/>
          </a:p>
        </p:txBody>
      </p:sp>
      <p:sp>
        <p:nvSpPr>
          <p:cNvPr id="3" name="Content Placeholder 2">
            <a:extLst>
              <a:ext uri="{FF2B5EF4-FFF2-40B4-BE49-F238E27FC236}">
                <a16:creationId xmlns:a16="http://schemas.microsoft.com/office/drawing/2014/main" id="{58CDF24A-16C4-4FB8-B093-087CD59D40E0}"/>
              </a:ext>
            </a:extLst>
          </p:cNvPr>
          <p:cNvSpPr>
            <a:spLocks noGrp="1"/>
          </p:cNvSpPr>
          <p:nvPr>
            <p:ph idx="1"/>
          </p:nvPr>
        </p:nvSpPr>
        <p:spPr>
          <a:xfrm>
            <a:off x="3667539" y="675867"/>
            <a:ext cx="7879245" cy="5604012"/>
          </a:xfrm>
        </p:spPr>
        <p:txBody>
          <a:bodyPr>
            <a:normAutofit lnSpcReduction="10000"/>
          </a:bodyPr>
          <a:lstStyle/>
          <a:p>
            <a:r>
              <a:rPr lang="en-US" sz="2400" dirty="0"/>
              <a:t>These are more sophisticated data structures. </a:t>
            </a:r>
          </a:p>
          <a:p>
            <a:r>
              <a:rPr lang="en-US" sz="2400" dirty="0"/>
              <a:t>These are derived from primitive data structure.</a:t>
            </a:r>
          </a:p>
          <a:p>
            <a:r>
              <a:rPr lang="en-US" sz="2400" dirty="0"/>
              <a:t>The non – primitive data structures emphasize structuring of a group of homogeneous or heterogeneous data items. </a:t>
            </a:r>
          </a:p>
          <a:p>
            <a:r>
              <a:rPr lang="en-US" sz="2400" dirty="0"/>
              <a:t>Example of non – primitive data types are Array, List, and File etc.</a:t>
            </a:r>
          </a:p>
          <a:p>
            <a:r>
              <a:rPr lang="en-US" sz="2400" dirty="0"/>
              <a:t>A non – primitive data type is further divided into Linear and non – Linear data structure. </a:t>
            </a:r>
          </a:p>
          <a:p>
            <a:pPr marL="0" indent="0">
              <a:buNone/>
            </a:pPr>
            <a:r>
              <a:rPr lang="en-US" sz="2400" dirty="0"/>
              <a:t>   </a:t>
            </a:r>
            <a:r>
              <a:rPr lang="en-US" sz="2400" b="1" dirty="0"/>
              <a:t>Array: </a:t>
            </a:r>
            <a:r>
              <a:rPr lang="en-US" sz="2400" dirty="0"/>
              <a:t>An array is a fixed size sequenced collection of elements of the same data type. </a:t>
            </a:r>
          </a:p>
          <a:p>
            <a:pPr marL="0" indent="0">
              <a:buNone/>
            </a:pPr>
            <a:r>
              <a:rPr lang="en-US" sz="2400" dirty="0"/>
              <a:t>   </a:t>
            </a:r>
            <a:r>
              <a:rPr lang="en-US" sz="2400" b="1" dirty="0"/>
              <a:t>List: </a:t>
            </a:r>
            <a:r>
              <a:rPr lang="en-US" sz="2400" dirty="0"/>
              <a:t>An ordered set containing variable number of elements is called as List. </a:t>
            </a:r>
          </a:p>
          <a:p>
            <a:pPr marL="0" indent="0">
              <a:buNone/>
            </a:pPr>
            <a:r>
              <a:rPr lang="en-US" sz="2400" dirty="0"/>
              <a:t>   </a:t>
            </a:r>
            <a:r>
              <a:rPr lang="en-US" sz="2400" b="1" dirty="0"/>
              <a:t>File: </a:t>
            </a:r>
            <a:r>
              <a:rPr lang="en-US" sz="2400" dirty="0"/>
              <a:t>A file is a collection of logically related information. It can be viewed as a large list of          records consisting of various fields.  </a:t>
            </a:r>
            <a:endParaRPr lang="en-IN" sz="2400" dirty="0"/>
          </a:p>
        </p:txBody>
      </p:sp>
    </p:spTree>
    <p:extLst>
      <p:ext uri="{BB962C8B-B14F-4D97-AF65-F5344CB8AC3E}">
        <p14:creationId xmlns:p14="http://schemas.microsoft.com/office/powerpoint/2010/main" val="148973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5C43-FAE4-438D-B069-A4E8FCD46135}"/>
              </a:ext>
            </a:extLst>
          </p:cNvPr>
          <p:cNvSpPr>
            <a:spLocks noGrp="1"/>
          </p:cNvSpPr>
          <p:nvPr>
            <p:ph type="title"/>
          </p:nvPr>
        </p:nvSpPr>
        <p:spPr>
          <a:xfrm>
            <a:off x="1066800" y="499719"/>
            <a:ext cx="10058400" cy="824256"/>
          </a:xfrm>
        </p:spPr>
        <p:txBody>
          <a:bodyPr/>
          <a:lstStyle/>
          <a:p>
            <a:pPr algn="ctr"/>
            <a:r>
              <a:rPr lang="en-US" dirty="0"/>
              <a:t>Linear Data Structures </a:t>
            </a:r>
            <a:endParaRPr lang="en-IN" dirty="0"/>
          </a:p>
        </p:txBody>
      </p:sp>
      <p:sp>
        <p:nvSpPr>
          <p:cNvPr id="7" name="Content Placeholder 6">
            <a:extLst>
              <a:ext uri="{FF2B5EF4-FFF2-40B4-BE49-F238E27FC236}">
                <a16:creationId xmlns:a16="http://schemas.microsoft.com/office/drawing/2014/main" id="{94D13DF2-AC4F-4551-8785-9EB6677B38E3}"/>
              </a:ext>
            </a:extLst>
          </p:cNvPr>
          <p:cNvSpPr>
            <a:spLocks noGrp="1"/>
          </p:cNvSpPr>
          <p:nvPr>
            <p:ph idx="1"/>
          </p:nvPr>
        </p:nvSpPr>
        <p:spPr>
          <a:xfrm>
            <a:off x="4224528" y="367748"/>
            <a:ext cx="7567422" cy="6087913"/>
          </a:xfrm>
        </p:spPr>
        <p:txBody>
          <a:bodyPr>
            <a:normAutofit/>
          </a:bodyPr>
          <a:lstStyle/>
          <a:p>
            <a:pPr>
              <a:buFont typeface="Wingdings" panose="05000000000000000000" pitchFamily="2" charset="2"/>
              <a:buChar char="§"/>
            </a:pPr>
            <a:r>
              <a:rPr lang="en-US" sz="2400" dirty="0"/>
              <a:t>A linear data structure simply means that it is a storage format of the data in the memory in which the data are arranged in contiguous blocks of memory.</a:t>
            </a:r>
          </a:p>
          <a:p>
            <a:pPr>
              <a:buFont typeface="Wingdings" panose="05000000000000000000" pitchFamily="2" charset="2"/>
              <a:buChar char="§"/>
            </a:pPr>
            <a:r>
              <a:rPr lang="en-US" sz="2400" dirty="0"/>
              <a:t>Example is the array of characters it represented by one character after another.</a:t>
            </a:r>
          </a:p>
          <a:p>
            <a:pPr>
              <a:buFont typeface="Wingdings" panose="05000000000000000000" pitchFamily="2" charset="2"/>
              <a:buChar char="§"/>
            </a:pPr>
            <a:r>
              <a:rPr lang="en-US" sz="2400" dirty="0"/>
              <a:t>In the linear data structure, member elements form a sequence in the storage.</a:t>
            </a:r>
          </a:p>
          <a:p>
            <a:pPr>
              <a:buFont typeface="Wingdings" panose="05000000000000000000" pitchFamily="2" charset="2"/>
              <a:buChar char="§"/>
            </a:pPr>
            <a:r>
              <a:rPr lang="en-US" sz="2400" dirty="0"/>
              <a:t>There are two ways to represent a linear data structure in memory.</a:t>
            </a:r>
          </a:p>
          <a:p>
            <a:r>
              <a:rPr lang="en-US" sz="2400" b="1" dirty="0"/>
              <a:t>      static memory allocation</a:t>
            </a:r>
          </a:p>
          <a:p>
            <a:r>
              <a:rPr lang="en-US" sz="2400" b="1" dirty="0"/>
              <a:t>      dynamic memory allocation </a:t>
            </a:r>
          </a:p>
        </p:txBody>
      </p:sp>
      <p:pic>
        <p:nvPicPr>
          <p:cNvPr id="9" name="Picture 8">
            <a:extLst>
              <a:ext uri="{FF2B5EF4-FFF2-40B4-BE49-F238E27FC236}">
                <a16:creationId xmlns:a16="http://schemas.microsoft.com/office/drawing/2014/main" id="{1F2CF014-BACE-44B5-BD57-44CB60B346CD}"/>
              </a:ext>
            </a:extLst>
          </p:cNvPr>
          <p:cNvPicPr>
            <a:picLocks noChangeAspect="1"/>
          </p:cNvPicPr>
          <p:nvPr/>
        </p:nvPicPr>
        <p:blipFill>
          <a:blip r:embed="rId2"/>
          <a:stretch>
            <a:fillRect/>
          </a:stretch>
        </p:blipFill>
        <p:spPr>
          <a:xfrm>
            <a:off x="290721" y="817085"/>
            <a:ext cx="3687318" cy="5131688"/>
          </a:xfrm>
          <a:prstGeom prst="rect">
            <a:avLst/>
          </a:prstGeom>
        </p:spPr>
      </p:pic>
    </p:spTree>
    <p:extLst>
      <p:ext uri="{BB962C8B-B14F-4D97-AF65-F5344CB8AC3E}">
        <p14:creationId xmlns:p14="http://schemas.microsoft.com/office/powerpoint/2010/main" val="287137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CE57-D05A-2D41-C8D7-B16DB1BA83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090453-7760-03A4-D4DC-DA5E8D81F559}"/>
              </a:ext>
            </a:extLst>
          </p:cNvPr>
          <p:cNvSpPr>
            <a:spLocks noGrp="1"/>
          </p:cNvSpPr>
          <p:nvPr>
            <p:ph idx="1"/>
          </p:nvPr>
        </p:nvSpPr>
        <p:spPr/>
        <p:txBody>
          <a:bodyPr/>
          <a:lstStyle/>
          <a:p>
            <a:pPr marL="0" indent="0">
              <a:buNone/>
            </a:pPr>
            <a:r>
              <a:rPr lang="en-IN" sz="2400" b="1" dirty="0"/>
              <a:t>Operations on Data structures</a:t>
            </a:r>
          </a:p>
          <a:p>
            <a:pPr marL="457200" indent="-457200">
              <a:buFont typeface="+mj-lt"/>
              <a:buAutoNum type="arabicPeriod"/>
            </a:pPr>
            <a:r>
              <a:rPr lang="en-IN" dirty="0"/>
              <a:t>Traversing</a:t>
            </a:r>
          </a:p>
          <a:p>
            <a:pPr marL="457200" indent="-457200">
              <a:buFont typeface="+mj-lt"/>
              <a:buAutoNum type="arabicPeriod"/>
            </a:pPr>
            <a:r>
              <a:rPr lang="en-IN" dirty="0"/>
              <a:t>Searching</a:t>
            </a:r>
          </a:p>
          <a:p>
            <a:pPr marL="457200" indent="-457200">
              <a:buFont typeface="+mj-lt"/>
              <a:buAutoNum type="arabicPeriod"/>
            </a:pPr>
            <a:r>
              <a:rPr lang="en-IN" dirty="0"/>
              <a:t>Insertion</a:t>
            </a:r>
          </a:p>
          <a:p>
            <a:pPr marL="457200" indent="-457200">
              <a:buFont typeface="+mj-lt"/>
              <a:buAutoNum type="arabicPeriod"/>
            </a:pPr>
            <a:r>
              <a:rPr lang="en-IN" dirty="0"/>
              <a:t>Deletion</a:t>
            </a:r>
          </a:p>
          <a:p>
            <a:pPr marL="457200" indent="-457200">
              <a:buFont typeface="+mj-lt"/>
              <a:buAutoNum type="arabicPeriod"/>
            </a:pPr>
            <a:r>
              <a:rPr lang="en-IN" dirty="0"/>
              <a:t>Selection</a:t>
            </a:r>
          </a:p>
          <a:p>
            <a:pPr marL="457200" indent="-457200">
              <a:buFont typeface="+mj-lt"/>
              <a:buAutoNum type="arabicPeriod"/>
            </a:pPr>
            <a:r>
              <a:rPr lang="en-IN" dirty="0"/>
              <a:t>Update</a:t>
            </a:r>
          </a:p>
          <a:p>
            <a:pPr marL="457200" indent="-457200">
              <a:buFont typeface="+mj-lt"/>
              <a:buAutoNum type="arabicPeriod"/>
            </a:pPr>
            <a:r>
              <a:rPr lang="en-IN" dirty="0"/>
              <a:t>Sort</a:t>
            </a:r>
          </a:p>
          <a:p>
            <a:pPr marL="457200" indent="-457200">
              <a:buFont typeface="+mj-lt"/>
              <a:buAutoNum type="arabicPeriod"/>
            </a:pPr>
            <a:r>
              <a:rPr lang="en-IN" dirty="0"/>
              <a:t>Merge</a:t>
            </a:r>
          </a:p>
          <a:p>
            <a:pPr marL="457200" indent="-457200">
              <a:buFont typeface="+mj-lt"/>
              <a:buAutoNum type="arabicPeriod"/>
            </a:pPr>
            <a:r>
              <a:rPr lang="en-IN" dirty="0"/>
              <a:t>Split</a:t>
            </a:r>
          </a:p>
        </p:txBody>
      </p:sp>
    </p:spTree>
    <p:extLst>
      <p:ext uri="{BB962C8B-B14F-4D97-AF65-F5344CB8AC3E}">
        <p14:creationId xmlns:p14="http://schemas.microsoft.com/office/powerpoint/2010/main" val="3615228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A173-8996-4068-AA21-9536794CAA3F}"/>
              </a:ext>
            </a:extLst>
          </p:cNvPr>
          <p:cNvSpPr>
            <a:spLocks noGrp="1"/>
          </p:cNvSpPr>
          <p:nvPr>
            <p:ph type="title"/>
          </p:nvPr>
        </p:nvSpPr>
        <p:spPr>
          <a:xfrm>
            <a:off x="617993" y="90861"/>
            <a:ext cx="11196320" cy="1176046"/>
          </a:xfrm>
        </p:spPr>
        <p:txBody>
          <a:bodyPr>
            <a:normAutofit/>
          </a:bodyPr>
          <a:lstStyle/>
          <a:p>
            <a:pPr algn="ctr"/>
            <a:r>
              <a:rPr lang="en-US" b="1" dirty="0">
                <a:solidFill>
                  <a:schemeClr val="tx1"/>
                </a:solidFill>
              </a:rPr>
              <a:t>Operation on Data Structures</a:t>
            </a:r>
            <a:br>
              <a:rPr lang="en-US" b="1" dirty="0">
                <a:solidFill>
                  <a:schemeClr val="tx1"/>
                </a:solidFill>
              </a:rPr>
            </a:br>
            <a:r>
              <a:rPr lang="en-US" sz="1800" dirty="0">
                <a:solidFill>
                  <a:schemeClr val="tx1"/>
                </a:solidFill>
              </a:rPr>
              <a:t>Design of efficient data structure must take operations to be performed on the DS into account. The most commonly used operations on DS are broadly categorized into following types </a:t>
            </a:r>
            <a:endParaRPr lang="en-IN" b="1" dirty="0">
              <a:solidFill>
                <a:schemeClr val="tx1"/>
              </a:solidFill>
            </a:endParaRPr>
          </a:p>
        </p:txBody>
      </p:sp>
      <p:sp>
        <p:nvSpPr>
          <p:cNvPr id="3" name="Content Placeholder 2">
            <a:extLst>
              <a:ext uri="{FF2B5EF4-FFF2-40B4-BE49-F238E27FC236}">
                <a16:creationId xmlns:a16="http://schemas.microsoft.com/office/drawing/2014/main" id="{856D2FC7-A268-4996-9802-1A1629B06494}"/>
              </a:ext>
            </a:extLst>
          </p:cNvPr>
          <p:cNvSpPr>
            <a:spLocks noGrp="1"/>
          </p:cNvSpPr>
          <p:nvPr>
            <p:ph idx="1"/>
          </p:nvPr>
        </p:nvSpPr>
        <p:spPr>
          <a:xfrm>
            <a:off x="538480" y="1143000"/>
            <a:ext cx="11196320" cy="5715000"/>
          </a:xfrm>
        </p:spPr>
        <p:txBody>
          <a:bodyPr>
            <a:normAutofit fontScale="92500"/>
          </a:bodyPr>
          <a:lstStyle/>
          <a:p>
            <a:pPr marL="342900" indent="-342900">
              <a:buFont typeface="+mj-lt"/>
              <a:buAutoNum type="arabicPeriod"/>
            </a:pPr>
            <a:r>
              <a:rPr lang="en-US" sz="2400" b="1" dirty="0"/>
              <a:t>Create: This operation results in reserving memory for program elements. This can be done by declaration statement Creation of DS may take place either during compile-time or run-time. </a:t>
            </a:r>
          </a:p>
          <a:p>
            <a:pPr marL="342900" indent="-342900">
              <a:buFont typeface="+mj-lt"/>
              <a:buAutoNum type="arabicPeriod"/>
            </a:pPr>
            <a:r>
              <a:rPr lang="en-US" sz="2400" b="1" dirty="0"/>
              <a:t>Destroy: This operation destroy memory space allocated for specified data structure .</a:t>
            </a:r>
          </a:p>
          <a:p>
            <a:pPr marL="342900" indent="-342900">
              <a:buFont typeface="+mj-lt"/>
              <a:buAutoNum type="arabicPeriod"/>
            </a:pPr>
            <a:r>
              <a:rPr lang="en-US" sz="2400" b="1" dirty="0"/>
              <a:t>Selection: This operation deals with accessing a particular data within a data structure. </a:t>
            </a:r>
          </a:p>
          <a:p>
            <a:pPr marL="342900" indent="-342900">
              <a:buFont typeface="+mj-lt"/>
              <a:buAutoNum type="arabicPeriod"/>
            </a:pPr>
            <a:r>
              <a:rPr lang="en-US" sz="2400" b="1" dirty="0"/>
              <a:t>Updation: It updates or modifies the data in the data structure.</a:t>
            </a:r>
          </a:p>
          <a:p>
            <a:pPr marL="342900" indent="-342900">
              <a:buFont typeface="+mj-lt"/>
              <a:buAutoNum type="arabicPeriod"/>
            </a:pPr>
            <a:r>
              <a:rPr lang="en-US" sz="2400" b="1" dirty="0"/>
              <a:t>Searching: It finds the presence of desired data item in the list of data items, it may also find locations of all elements that satisfy certain conditions. </a:t>
            </a:r>
          </a:p>
          <a:p>
            <a:pPr marL="342900" indent="-342900">
              <a:buFont typeface="+mj-lt"/>
              <a:buAutoNum type="arabicPeriod"/>
            </a:pPr>
            <a:r>
              <a:rPr lang="en-US" sz="2400" b="1" dirty="0"/>
              <a:t>Sorting: This is a process of arranging all data items in a DS in particular order, for example either ascending order or in descending order. </a:t>
            </a:r>
          </a:p>
          <a:p>
            <a:pPr marL="342900" indent="-342900">
              <a:buFont typeface="+mj-lt"/>
              <a:buAutoNum type="arabicPeriod"/>
            </a:pPr>
            <a:r>
              <a:rPr lang="en-US" sz="2400" b="1" dirty="0"/>
              <a:t>Splitting: It is a process of partitioning single list to multiple list.</a:t>
            </a:r>
          </a:p>
          <a:p>
            <a:pPr marL="342900" indent="-342900">
              <a:buFont typeface="+mj-lt"/>
              <a:buAutoNum type="arabicPeriod"/>
            </a:pPr>
            <a:r>
              <a:rPr lang="en-US" sz="2400" b="1" dirty="0"/>
              <a:t>Merging: It is a process of combining data items of two different sorted list into single sorted list. </a:t>
            </a:r>
          </a:p>
          <a:p>
            <a:pPr marL="342900" indent="-342900">
              <a:buFont typeface="+mj-lt"/>
              <a:buAutoNum type="arabicPeriod"/>
            </a:pPr>
            <a:r>
              <a:rPr lang="en-US" sz="2400" b="1" dirty="0"/>
              <a:t>Traversing: It is a process of visiting each and every node of a list in systematic manner.</a:t>
            </a:r>
            <a:endParaRPr lang="en-IN" sz="2400" b="1" dirty="0"/>
          </a:p>
        </p:txBody>
      </p:sp>
    </p:spTree>
    <p:extLst>
      <p:ext uri="{BB962C8B-B14F-4D97-AF65-F5344CB8AC3E}">
        <p14:creationId xmlns:p14="http://schemas.microsoft.com/office/powerpoint/2010/main" val="2897214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B45D-3270-B605-2DC2-B34587690597}"/>
              </a:ext>
            </a:extLst>
          </p:cNvPr>
          <p:cNvSpPr>
            <a:spLocks noGrp="1"/>
          </p:cNvSpPr>
          <p:nvPr>
            <p:ph type="title"/>
          </p:nvPr>
        </p:nvSpPr>
        <p:spPr>
          <a:xfrm>
            <a:off x="153528" y="641134"/>
            <a:ext cx="2947482" cy="973320"/>
          </a:xfrm>
        </p:spPr>
        <p:txBody>
          <a:bodyPr/>
          <a:lstStyle/>
          <a:p>
            <a:r>
              <a:rPr lang="en-IN" dirty="0"/>
              <a:t>Linear Search</a:t>
            </a:r>
          </a:p>
        </p:txBody>
      </p:sp>
      <p:sp>
        <p:nvSpPr>
          <p:cNvPr id="3" name="Content Placeholder 2">
            <a:extLst>
              <a:ext uri="{FF2B5EF4-FFF2-40B4-BE49-F238E27FC236}">
                <a16:creationId xmlns:a16="http://schemas.microsoft.com/office/drawing/2014/main" id="{9D8C10D1-15AE-B138-5494-023031A771DE}"/>
              </a:ext>
            </a:extLst>
          </p:cNvPr>
          <p:cNvSpPr>
            <a:spLocks noGrp="1"/>
          </p:cNvSpPr>
          <p:nvPr>
            <p:ph idx="1"/>
          </p:nvPr>
        </p:nvSpPr>
        <p:spPr/>
        <p:txBody>
          <a:bodyPr/>
          <a:lstStyle/>
          <a:p>
            <a:endParaRPr lang="en-IN"/>
          </a:p>
        </p:txBody>
      </p:sp>
      <p:pic>
        <p:nvPicPr>
          <p:cNvPr id="4" name="Picture 2" descr="Binary Vs Linear Search Through Animated Gifs | Penjee, Learn to Code">
            <a:extLst>
              <a:ext uri="{FF2B5EF4-FFF2-40B4-BE49-F238E27FC236}">
                <a16:creationId xmlns:a16="http://schemas.microsoft.com/office/drawing/2014/main" id="{CD6380EA-5734-7F3D-7F59-A1801C4200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853"/>
          <a:stretch/>
        </p:blipFill>
        <p:spPr bwMode="auto">
          <a:xfrm>
            <a:off x="2717026" y="1391479"/>
            <a:ext cx="9474974" cy="33571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428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3E35-F365-D9AF-D77E-C8000D4611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9233D0-1C7B-2BB3-C29B-B8CD46C9D772}"/>
              </a:ext>
            </a:extLst>
          </p:cNvPr>
          <p:cNvSpPr>
            <a:spLocks noGrp="1"/>
          </p:cNvSpPr>
          <p:nvPr>
            <p:ph idx="1"/>
          </p:nvPr>
        </p:nvSpPr>
        <p:spPr/>
        <p:txBody>
          <a:bodyPr/>
          <a:lstStyle/>
          <a:p>
            <a:pPr marL="0" indent="0">
              <a:buNone/>
            </a:pPr>
            <a:r>
              <a:rPr lang="en-IN" dirty="0"/>
              <a:t>Program 1 – Menu driven program to implement linear search and binary search and find the location of an element on its first </a:t>
            </a:r>
            <a:r>
              <a:rPr lang="en-IN" dirty="0" err="1"/>
              <a:t>occurance</a:t>
            </a:r>
            <a:endParaRPr lang="en-IN" dirty="0"/>
          </a:p>
          <a:p>
            <a:pPr marL="0" indent="0">
              <a:buNone/>
            </a:pPr>
            <a:r>
              <a:rPr lang="en-IN" dirty="0"/>
              <a:t>Main Function</a:t>
            </a:r>
          </a:p>
          <a:p>
            <a:pPr marL="0" indent="0">
              <a:buNone/>
            </a:pPr>
            <a:r>
              <a:rPr lang="en-IN" dirty="0"/>
              <a:t>Step 1 : List the choices</a:t>
            </a:r>
          </a:p>
          <a:p>
            <a:pPr marL="0" indent="0">
              <a:buNone/>
            </a:pPr>
            <a:r>
              <a:rPr lang="en-IN" dirty="0"/>
              <a:t>Step 2:  Enter the choice</a:t>
            </a:r>
          </a:p>
          <a:p>
            <a:pPr marL="0" indent="0">
              <a:buNone/>
            </a:pPr>
            <a:r>
              <a:rPr lang="en-IN" dirty="0"/>
              <a:t>Step 3: Validate the choice</a:t>
            </a:r>
          </a:p>
          <a:p>
            <a:pPr marL="0" indent="0">
              <a:buNone/>
            </a:pPr>
            <a:r>
              <a:rPr lang="en-IN" dirty="0"/>
              <a:t>Step 4: if option is 1 then call linear() function; 2 calls binary() function; 3 exits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62662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94C9-89F5-EBFC-1D7C-E6C9A0B30F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E7AAF1-1579-ED2D-3304-4CF950A5B581}"/>
              </a:ext>
            </a:extLst>
          </p:cNvPr>
          <p:cNvSpPr>
            <a:spLocks noGrp="1"/>
          </p:cNvSpPr>
          <p:nvPr>
            <p:ph idx="1"/>
          </p:nvPr>
        </p:nvSpPr>
        <p:spPr/>
        <p:txBody>
          <a:bodyPr/>
          <a:lstStyle/>
          <a:p>
            <a:endParaRPr lang="en-IN"/>
          </a:p>
        </p:txBody>
      </p:sp>
      <p:pic>
        <p:nvPicPr>
          <p:cNvPr id="8194" name="Picture 2" descr="JavaByPatel: Data structures and algorithms interview questions in Java:  Linear Search Algorithm in Java">
            <a:extLst>
              <a:ext uri="{FF2B5EF4-FFF2-40B4-BE49-F238E27FC236}">
                <a16:creationId xmlns:a16="http://schemas.microsoft.com/office/drawing/2014/main" id="{66F3381C-2856-36C9-9C26-8004B514C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8" y="1"/>
            <a:ext cx="122010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83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589B-2B0B-596F-AEED-604CB85AD4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7FD2EC-6850-6AFB-8009-C3A97FEAEA2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25766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455F-B439-435A-5E52-07FCBC2FC4C0}"/>
              </a:ext>
            </a:extLst>
          </p:cNvPr>
          <p:cNvSpPr>
            <a:spLocks noGrp="1"/>
          </p:cNvSpPr>
          <p:nvPr>
            <p:ph type="title"/>
          </p:nvPr>
        </p:nvSpPr>
        <p:spPr>
          <a:xfrm>
            <a:off x="252919" y="805692"/>
            <a:ext cx="2947482" cy="1062772"/>
          </a:xfrm>
        </p:spPr>
        <p:txBody>
          <a:bodyPr/>
          <a:lstStyle/>
          <a:p>
            <a:r>
              <a:rPr lang="en-IN" dirty="0"/>
              <a:t>Binary Search</a:t>
            </a:r>
          </a:p>
        </p:txBody>
      </p:sp>
      <p:sp>
        <p:nvSpPr>
          <p:cNvPr id="3" name="Content Placeholder 2">
            <a:extLst>
              <a:ext uri="{FF2B5EF4-FFF2-40B4-BE49-F238E27FC236}">
                <a16:creationId xmlns:a16="http://schemas.microsoft.com/office/drawing/2014/main" id="{A6669481-2EB8-5FFE-A9E2-98DDEE63AF85}"/>
              </a:ext>
            </a:extLst>
          </p:cNvPr>
          <p:cNvSpPr>
            <a:spLocks noGrp="1"/>
          </p:cNvSpPr>
          <p:nvPr>
            <p:ph idx="1"/>
          </p:nvPr>
        </p:nvSpPr>
        <p:spPr/>
        <p:txBody>
          <a:bodyPr/>
          <a:lstStyle/>
          <a:p>
            <a:endParaRPr lang="en-IN"/>
          </a:p>
        </p:txBody>
      </p:sp>
      <p:pic>
        <p:nvPicPr>
          <p:cNvPr id="7170" name="Picture 2" descr="Binary Vs Linear Search Through Animated Gifs | Penjee, Learn to Code">
            <a:extLst>
              <a:ext uri="{FF2B5EF4-FFF2-40B4-BE49-F238E27FC236}">
                <a16:creationId xmlns:a16="http://schemas.microsoft.com/office/drawing/2014/main" id="{0A161B1E-0C71-CE56-5B49-3C5ECF49ED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3619"/>
          <a:stretch/>
        </p:blipFill>
        <p:spPr bwMode="auto">
          <a:xfrm>
            <a:off x="2464107" y="1632336"/>
            <a:ext cx="9474974" cy="2929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248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E8DB-DD09-6798-1E68-635C7F52B2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296EC6-1F68-90D8-B386-B9E0BEE9EB7C}"/>
              </a:ext>
            </a:extLst>
          </p:cNvPr>
          <p:cNvSpPr>
            <a:spLocks noGrp="1"/>
          </p:cNvSpPr>
          <p:nvPr>
            <p:ph idx="1"/>
          </p:nvPr>
        </p:nvSpPr>
        <p:spPr/>
        <p:txBody>
          <a:bodyPr/>
          <a:lstStyle/>
          <a:p>
            <a:endParaRPr lang="en-IN"/>
          </a:p>
        </p:txBody>
      </p:sp>
      <p:pic>
        <p:nvPicPr>
          <p:cNvPr id="10242" name="Picture 2" descr="Binary Search in Python - Javatpoint">
            <a:extLst>
              <a:ext uri="{FF2B5EF4-FFF2-40B4-BE49-F238E27FC236}">
                <a16:creationId xmlns:a16="http://schemas.microsoft.com/office/drawing/2014/main" id="{82FEB73C-8329-969F-0A5B-C24BC1648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120" y="-3212"/>
            <a:ext cx="6929825" cy="686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6117-D034-4849-93B7-72EF0092E09E}"/>
              </a:ext>
            </a:extLst>
          </p:cNvPr>
          <p:cNvSpPr>
            <a:spLocks noGrp="1"/>
          </p:cNvSpPr>
          <p:nvPr>
            <p:ph type="title"/>
          </p:nvPr>
        </p:nvSpPr>
        <p:spPr>
          <a:xfrm>
            <a:off x="1066800" y="101878"/>
            <a:ext cx="10058400" cy="1081431"/>
          </a:xfrm>
        </p:spPr>
        <p:txBody>
          <a:bodyPr/>
          <a:lstStyle/>
          <a:p>
            <a:pPr algn="ctr"/>
            <a:r>
              <a:rPr lang="en-US" b="1" dirty="0">
                <a:ln w="0"/>
                <a:solidFill>
                  <a:schemeClr val="tx1"/>
                </a:solidFill>
                <a:effectLst>
                  <a:outerShdw blurRad="38100" dist="19050" dir="2700000" algn="tl" rotWithShape="0">
                    <a:schemeClr val="dk1">
                      <a:alpha val="40000"/>
                    </a:schemeClr>
                  </a:outerShdw>
                </a:effectLst>
              </a:rPr>
              <a:t> Data Structure</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2885387D-6C46-4434-BC44-ED298C3970BC}"/>
              </a:ext>
            </a:extLst>
          </p:cNvPr>
          <p:cNvSpPr>
            <a:spLocks noGrp="1"/>
          </p:cNvSpPr>
          <p:nvPr>
            <p:ph idx="1"/>
          </p:nvPr>
        </p:nvSpPr>
        <p:spPr>
          <a:xfrm>
            <a:off x="3452191" y="428732"/>
            <a:ext cx="8739809" cy="4572000"/>
          </a:xfrm>
        </p:spPr>
        <p:txBody>
          <a:bodyPr>
            <a:normAutofit/>
          </a:bodyPr>
          <a:lstStyle/>
          <a:p>
            <a:r>
              <a:rPr lang="en-US" sz="2400" b="0" i="0" dirty="0">
                <a:effectLst/>
                <a:latin typeface="Roboto"/>
              </a:rPr>
              <a:t>A </a:t>
            </a:r>
            <a:r>
              <a:rPr lang="en-US" sz="2400" b="1" i="0" dirty="0">
                <a:effectLst/>
                <a:latin typeface="Roboto"/>
              </a:rPr>
              <a:t>data structure</a:t>
            </a:r>
            <a:r>
              <a:rPr lang="en-US" sz="2400" b="0" i="0" dirty="0">
                <a:effectLst/>
                <a:latin typeface="Roboto"/>
              </a:rPr>
              <a:t> is a particular way of organizing data in a computer so that it can be used effectively.</a:t>
            </a:r>
          </a:p>
          <a:p>
            <a:endParaRPr lang="en-US" sz="2400" b="0" i="0" dirty="0">
              <a:effectLst/>
              <a:latin typeface="Roboto"/>
            </a:endParaRPr>
          </a:p>
          <a:p>
            <a:endParaRPr lang="en-US" sz="2400" dirty="0">
              <a:latin typeface="Roboto"/>
            </a:endParaRPr>
          </a:p>
          <a:p>
            <a:r>
              <a:rPr lang="en-US" sz="2400" b="0" i="0" dirty="0">
                <a:effectLst/>
                <a:latin typeface="Roboto"/>
              </a:rPr>
              <a:t>For example, we can store a list of items having the same data-type using the </a:t>
            </a:r>
            <a:r>
              <a:rPr lang="en-US" sz="2400" b="0" i="1" dirty="0">
                <a:effectLst/>
                <a:latin typeface="Roboto"/>
              </a:rPr>
              <a:t>array</a:t>
            </a:r>
            <a:r>
              <a:rPr lang="en-US" sz="2400" b="0" i="0" dirty="0">
                <a:effectLst/>
                <a:latin typeface="Roboto"/>
              </a:rPr>
              <a:t> data structure.</a:t>
            </a:r>
          </a:p>
          <a:p>
            <a:endParaRPr lang="en-IN" sz="2800" dirty="0"/>
          </a:p>
        </p:txBody>
      </p:sp>
      <p:pic>
        <p:nvPicPr>
          <p:cNvPr id="10" name="Picture 9">
            <a:extLst>
              <a:ext uri="{FF2B5EF4-FFF2-40B4-BE49-F238E27FC236}">
                <a16:creationId xmlns:a16="http://schemas.microsoft.com/office/drawing/2014/main" id="{16B476F5-F02E-42C1-9476-CB913F461130}"/>
              </a:ext>
            </a:extLst>
          </p:cNvPr>
          <p:cNvPicPr>
            <a:picLocks noChangeAspect="1"/>
          </p:cNvPicPr>
          <p:nvPr/>
        </p:nvPicPr>
        <p:blipFill>
          <a:blip r:embed="rId2"/>
          <a:stretch>
            <a:fillRect/>
          </a:stretch>
        </p:blipFill>
        <p:spPr>
          <a:xfrm>
            <a:off x="3585877" y="3786058"/>
            <a:ext cx="5344566" cy="2429348"/>
          </a:xfrm>
          <a:prstGeom prst="rect">
            <a:avLst/>
          </a:prstGeom>
        </p:spPr>
      </p:pic>
    </p:spTree>
    <p:extLst>
      <p:ext uri="{BB962C8B-B14F-4D97-AF65-F5344CB8AC3E}">
        <p14:creationId xmlns:p14="http://schemas.microsoft.com/office/powerpoint/2010/main" val="173849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1AA6-4ED8-0180-522B-99D703EE0B2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264A4BA-9290-E46C-4CE8-DAB0C63F0D32}"/>
              </a:ext>
            </a:extLst>
          </p:cNvPr>
          <p:cNvSpPr>
            <a:spLocks noGrp="1"/>
          </p:cNvSpPr>
          <p:nvPr>
            <p:ph idx="1"/>
          </p:nvPr>
        </p:nvSpPr>
        <p:spPr/>
        <p:txBody>
          <a:bodyPr/>
          <a:lstStyle/>
          <a:p>
            <a:endParaRPr lang="en-IN"/>
          </a:p>
        </p:txBody>
      </p:sp>
      <p:pic>
        <p:nvPicPr>
          <p:cNvPr id="11266" name="Picture 2">
            <a:extLst>
              <a:ext uri="{FF2B5EF4-FFF2-40B4-BE49-F238E27FC236}">
                <a16:creationId xmlns:a16="http://schemas.microsoft.com/office/drawing/2014/main" id="{947F4DDB-7038-A81E-F51E-4C67156B6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72" y="208722"/>
            <a:ext cx="101504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1C126C7-E4D2-C468-B53A-252FCBCB6256}"/>
              </a:ext>
            </a:extLst>
          </p:cNvPr>
          <p:cNvSpPr/>
          <p:nvPr/>
        </p:nvSpPr>
        <p:spPr>
          <a:xfrm>
            <a:off x="1726660" y="4681331"/>
            <a:ext cx="171714" cy="139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627DCAB-0A8A-5EDE-3429-029193E19B26}"/>
                  </a:ext>
                </a:extLst>
              </p:cNvPr>
              <p:cNvSpPr txBox="1"/>
              <p:nvPr/>
            </p:nvSpPr>
            <p:spPr>
              <a:xfrm>
                <a:off x="1719469" y="4621693"/>
                <a:ext cx="21686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1" smtClean="0">
                          <a:latin typeface="Cambria Math" panose="02040503050406030204" pitchFamily="18" charset="0"/>
                        </a:rPr>
                        <m:t>&lt;</m:t>
                      </m:r>
                    </m:oMath>
                  </m:oMathPara>
                </a14:m>
                <a:endParaRPr lang="en-IN" b="1" dirty="0"/>
              </a:p>
            </p:txBody>
          </p:sp>
        </mc:Choice>
        <mc:Fallback xmlns="">
          <p:sp>
            <p:nvSpPr>
              <p:cNvPr id="12" name="TextBox 11">
                <a:extLst>
                  <a:ext uri="{FF2B5EF4-FFF2-40B4-BE49-F238E27FC236}">
                    <a16:creationId xmlns:a16="http://schemas.microsoft.com/office/drawing/2014/main" id="{F627DCAB-0A8A-5EDE-3429-029193E19B26}"/>
                  </a:ext>
                </a:extLst>
              </p:cNvPr>
              <p:cNvSpPr txBox="1">
                <a:spLocks noRot="1" noChangeAspect="1" noMove="1" noResize="1" noEditPoints="1" noAdjustHandles="1" noChangeArrowheads="1" noChangeShapeType="1" noTextEdit="1"/>
              </p:cNvSpPr>
              <p:nvPr/>
            </p:nvSpPr>
            <p:spPr>
              <a:xfrm>
                <a:off x="1719469" y="4621693"/>
                <a:ext cx="216863" cy="276999"/>
              </a:xfrm>
              <a:prstGeom prst="rect">
                <a:avLst/>
              </a:prstGeom>
              <a:blipFill>
                <a:blip r:embed="rId3"/>
                <a:stretch>
                  <a:fillRect l="-22222" r="-22222" b="-4348"/>
                </a:stretch>
              </a:blipFill>
            </p:spPr>
            <p:txBody>
              <a:bodyPr/>
              <a:lstStyle/>
              <a:p>
                <a:r>
                  <a:rPr lang="en-IN">
                    <a:noFill/>
                  </a:rPr>
                  <a:t> </a:t>
                </a:r>
              </a:p>
            </p:txBody>
          </p:sp>
        </mc:Fallback>
      </mc:AlternateContent>
    </p:spTree>
    <p:extLst>
      <p:ext uri="{BB962C8B-B14F-4D97-AF65-F5344CB8AC3E}">
        <p14:creationId xmlns:p14="http://schemas.microsoft.com/office/powerpoint/2010/main" val="167621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7B86-43BF-4CD6-84B2-F8AAF419E517}"/>
              </a:ext>
            </a:extLst>
          </p:cNvPr>
          <p:cNvSpPr>
            <a:spLocks noGrp="1"/>
          </p:cNvSpPr>
          <p:nvPr>
            <p:ph type="title"/>
          </p:nvPr>
        </p:nvSpPr>
        <p:spPr/>
        <p:txBody>
          <a:bodyPr/>
          <a:lstStyle/>
          <a:p>
            <a:r>
              <a:rPr lang="en-US" dirty="0"/>
              <a:t>Quicksort</a:t>
            </a:r>
            <a:endParaRPr lang="en-IN" dirty="0"/>
          </a:p>
        </p:txBody>
      </p:sp>
      <p:sp>
        <p:nvSpPr>
          <p:cNvPr id="3" name="Content Placeholder 2">
            <a:extLst>
              <a:ext uri="{FF2B5EF4-FFF2-40B4-BE49-F238E27FC236}">
                <a16:creationId xmlns:a16="http://schemas.microsoft.com/office/drawing/2014/main" id="{B9C232B5-EB3C-49A2-B0DA-CCE457283028}"/>
              </a:ext>
            </a:extLst>
          </p:cNvPr>
          <p:cNvSpPr>
            <a:spLocks noGrp="1"/>
          </p:cNvSpPr>
          <p:nvPr>
            <p:ph idx="1"/>
          </p:nvPr>
        </p:nvSpPr>
        <p:spPr/>
        <p:txBody>
          <a:bodyPr>
            <a:normAutofit/>
          </a:bodyPr>
          <a:lstStyle/>
          <a:p>
            <a:pPr algn="just"/>
            <a:r>
              <a:rPr lang="en-US" b="0" i="0" dirty="0">
                <a:solidFill>
                  <a:srgbClr val="333333"/>
                </a:solidFill>
                <a:effectLst/>
                <a:latin typeface="Open Sans" panose="020B0606030504020204" pitchFamily="34" charset="0"/>
              </a:rPr>
              <a:t>Quick sort is a fast sorting algorithm used to sort a list of elements. Quick sort algorithm is invented by </a:t>
            </a:r>
            <a:r>
              <a:rPr lang="en-US" b="1" i="0" dirty="0">
                <a:solidFill>
                  <a:srgbClr val="333333"/>
                </a:solidFill>
                <a:effectLst/>
                <a:latin typeface="Open Sans" panose="020B0606030504020204" pitchFamily="34" charset="0"/>
              </a:rPr>
              <a:t>C. A. R. Hoare</a:t>
            </a:r>
            <a:r>
              <a:rPr lang="en-US" b="0" i="0" dirty="0">
                <a:solidFill>
                  <a:srgbClr val="333333"/>
                </a:solidFill>
                <a:effectLst/>
                <a:latin typeface="Open Sans" panose="020B0606030504020204" pitchFamily="34" charset="0"/>
              </a:rPr>
              <a:t>.</a:t>
            </a:r>
          </a:p>
          <a:p>
            <a:pPr algn="just"/>
            <a:br>
              <a:rPr lang="en-US" dirty="0"/>
            </a:br>
            <a:r>
              <a:rPr lang="en-US" b="0" i="0" dirty="0">
                <a:solidFill>
                  <a:srgbClr val="333333"/>
                </a:solidFill>
                <a:effectLst/>
                <a:latin typeface="Open Sans" panose="020B0606030504020204" pitchFamily="34" charset="0"/>
              </a:rPr>
              <a:t>The quick sort algorithm attempts to separate the list of elements into two parts and then sort each part recursively. That means it use </a:t>
            </a:r>
            <a:r>
              <a:rPr lang="en-US" b="1" i="0" u="sng" dirty="0">
                <a:solidFill>
                  <a:srgbClr val="333333"/>
                </a:solidFill>
                <a:effectLst/>
                <a:latin typeface="Open Sans" panose="020B0606030504020204" pitchFamily="34" charset="0"/>
              </a:rPr>
              <a:t>divide and conquer</a:t>
            </a:r>
            <a:r>
              <a:rPr lang="en-US" b="0" i="0" dirty="0">
                <a:solidFill>
                  <a:srgbClr val="333333"/>
                </a:solidFill>
                <a:effectLst/>
                <a:latin typeface="Open Sans" panose="020B0606030504020204" pitchFamily="34" charset="0"/>
              </a:rPr>
              <a:t> strategy. </a:t>
            </a:r>
          </a:p>
          <a:p>
            <a:pPr algn="just"/>
            <a:r>
              <a:rPr lang="en-US" b="0" i="0" dirty="0">
                <a:solidFill>
                  <a:srgbClr val="333333"/>
                </a:solidFill>
                <a:effectLst/>
                <a:latin typeface="Open Sans" panose="020B0606030504020204" pitchFamily="34" charset="0"/>
              </a:rPr>
              <a:t>In quick sort, the partition of the list is performed based on the element called </a:t>
            </a:r>
            <a:r>
              <a:rPr lang="en-US" b="1" i="1" dirty="0">
                <a:solidFill>
                  <a:srgbClr val="333333"/>
                </a:solidFill>
                <a:effectLst/>
                <a:latin typeface="Open Sans" panose="020B0606030504020204" pitchFamily="34" charset="0"/>
              </a:rPr>
              <a:t>pivot</a:t>
            </a:r>
            <a:r>
              <a:rPr lang="en-US" b="0" i="0" dirty="0">
                <a:solidFill>
                  <a:srgbClr val="333333"/>
                </a:solidFill>
                <a:effectLst/>
                <a:latin typeface="Open Sans" panose="020B0606030504020204" pitchFamily="34" charset="0"/>
              </a:rPr>
              <a:t>. Here pivot element is one of the elements in the list.</a:t>
            </a:r>
            <a:br>
              <a:rPr lang="en-US" dirty="0"/>
            </a:br>
            <a:endParaRPr lang="en-US" dirty="0"/>
          </a:p>
          <a:p>
            <a:pPr algn="just"/>
            <a:r>
              <a:rPr lang="en-US" b="0" i="0" dirty="0">
                <a:solidFill>
                  <a:srgbClr val="333333"/>
                </a:solidFill>
                <a:effectLst/>
                <a:latin typeface="Open Sans" panose="020B0606030504020204" pitchFamily="34" charset="0"/>
              </a:rPr>
              <a:t>The list is divided into two partitions such that </a:t>
            </a:r>
            <a:r>
              <a:rPr lang="en-US" b="1" i="0" dirty="0">
                <a:solidFill>
                  <a:srgbClr val="333333"/>
                </a:solidFill>
                <a:effectLst/>
                <a:latin typeface="Open Sans" panose="020B0606030504020204" pitchFamily="34" charset="0"/>
              </a:rPr>
              <a:t>"all elements to the left of pivot are smaller than the pivot and all elements to the right of pivot are greater than or equal to the pivot"</a:t>
            </a:r>
            <a:r>
              <a:rPr lang="en-US" b="0" i="0" dirty="0">
                <a:solidFill>
                  <a:srgbClr val="333333"/>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327236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C5A7-5371-4C93-B5DC-9D73A96F57C4}"/>
              </a:ext>
            </a:extLst>
          </p:cNvPr>
          <p:cNvSpPr>
            <a:spLocks noGrp="1"/>
          </p:cNvSpPr>
          <p:nvPr>
            <p:ph type="title"/>
          </p:nvPr>
        </p:nvSpPr>
        <p:spPr/>
        <p:txBody>
          <a:bodyPr/>
          <a:lstStyle/>
          <a:p>
            <a:r>
              <a:rPr lang="en-IN" dirty="0"/>
              <a:t>Steps of quick sort</a:t>
            </a:r>
          </a:p>
        </p:txBody>
      </p:sp>
      <p:sp>
        <p:nvSpPr>
          <p:cNvPr id="5" name="TextBox 4">
            <a:extLst>
              <a:ext uri="{FF2B5EF4-FFF2-40B4-BE49-F238E27FC236}">
                <a16:creationId xmlns:a16="http://schemas.microsoft.com/office/drawing/2014/main" id="{3D7924DF-B621-4F5F-B24F-62F84B65AD01}"/>
              </a:ext>
            </a:extLst>
          </p:cNvPr>
          <p:cNvSpPr txBox="1"/>
          <p:nvPr/>
        </p:nvSpPr>
        <p:spPr>
          <a:xfrm>
            <a:off x="3518086" y="436197"/>
            <a:ext cx="8673914" cy="6124754"/>
          </a:xfrm>
          <a:prstGeom prst="rect">
            <a:avLst/>
          </a:prstGeom>
          <a:noFill/>
        </p:spPr>
        <p:txBody>
          <a:bodyPr wrap="square">
            <a:spAutoFit/>
          </a:bodyPr>
          <a:lstStyle/>
          <a:p>
            <a:r>
              <a:rPr lang="en-US" sz="2800" b="1" dirty="0"/>
              <a:t>Step by Step Proces</a:t>
            </a:r>
            <a:r>
              <a:rPr lang="en-US" sz="2800" dirty="0"/>
              <a:t>s</a:t>
            </a:r>
          </a:p>
          <a:p>
            <a:endParaRPr lang="en-US" sz="2800" dirty="0"/>
          </a:p>
          <a:p>
            <a:r>
              <a:rPr lang="en-US" sz="2800" dirty="0"/>
              <a:t>In Quick sort algorithm, partitioning of the list is performed using following steps...</a:t>
            </a:r>
          </a:p>
          <a:p>
            <a:endParaRPr lang="en-US" sz="2800" dirty="0"/>
          </a:p>
          <a:p>
            <a:r>
              <a:rPr lang="en-US" sz="2800" dirty="0"/>
              <a:t>Step 1 - Consider the first element of the list as pivot (i.e., Element at first position in the list).</a:t>
            </a:r>
          </a:p>
          <a:p>
            <a:r>
              <a:rPr lang="en-US" sz="2800" dirty="0"/>
              <a:t>Step 2 - Define two variables </a:t>
            </a:r>
            <a:r>
              <a:rPr lang="en-US" sz="2800" dirty="0" err="1"/>
              <a:t>i</a:t>
            </a:r>
            <a:r>
              <a:rPr lang="en-US" sz="2800" dirty="0"/>
              <a:t> and j. Set </a:t>
            </a:r>
            <a:r>
              <a:rPr lang="en-US" sz="2800" dirty="0" err="1"/>
              <a:t>i</a:t>
            </a:r>
            <a:r>
              <a:rPr lang="en-US" sz="2800" dirty="0"/>
              <a:t> and j to first and last elements of the list respectively.</a:t>
            </a:r>
          </a:p>
          <a:p>
            <a:r>
              <a:rPr lang="en-US" sz="2800" dirty="0"/>
              <a:t>Step 3 - Increment </a:t>
            </a:r>
            <a:r>
              <a:rPr lang="en-US" sz="2800" dirty="0" err="1"/>
              <a:t>i</a:t>
            </a:r>
            <a:r>
              <a:rPr lang="en-US" sz="2800" dirty="0"/>
              <a:t> until list[</a:t>
            </a:r>
            <a:r>
              <a:rPr lang="en-US" sz="2800" dirty="0" err="1"/>
              <a:t>i</a:t>
            </a:r>
            <a:r>
              <a:rPr lang="en-US" sz="2800" dirty="0"/>
              <a:t>] &gt; pivot then stop.</a:t>
            </a:r>
          </a:p>
          <a:p>
            <a:r>
              <a:rPr lang="en-US" sz="2800" dirty="0"/>
              <a:t>Step 4 - Decrement j until list[j] &lt; pivot then stop.</a:t>
            </a:r>
          </a:p>
          <a:p>
            <a:r>
              <a:rPr lang="en-US" sz="2800" dirty="0"/>
              <a:t>Step 5 - If </a:t>
            </a:r>
            <a:r>
              <a:rPr lang="en-US" sz="2800" dirty="0" err="1"/>
              <a:t>i</a:t>
            </a:r>
            <a:r>
              <a:rPr lang="en-US" sz="2800" dirty="0"/>
              <a:t> &lt; j then exchange list[</a:t>
            </a:r>
            <a:r>
              <a:rPr lang="en-US" sz="2800" dirty="0" err="1"/>
              <a:t>i</a:t>
            </a:r>
            <a:r>
              <a:rPr lang="en-US" sz="2800" dirty="0"/>
              <a:t>] and list[j].</a:t>
            </a:r>
          </a:p>
          <a:p>
            <a:r>
              <a:rPr lang="en-US" sz="2800" dirty="0"/>
              <a:t>Step 6 - Repeat steps 3,4 &amp; 5 until </a:t>
            </a:r>
            <a:r>
              <a:rPr lang="en-US" sz="2800" dirty="0" err="1"/>
              <a:t>i</a:t>
            </a:r>
            <a:r>
              <a:rPr lang="en-US" sz="2800" dirty="0"/>
              <a:t> &gt; j.</a:t>
            </a:r>
          </a:p>
          <a:p>
            <a:r>
              <a:rPr lang="en-US" sz="2800" dirty="0"/>
              <a:t>Step 7 - Exchange the pivot element with list[j] element.</a:t>
            </a:r>
            <a:endParaRPr lang="en-IN" sz="2800" dirty="0"/>
          </a:p>
        </p:txBody>
      </p:sp>
    </p:spTree>
    <p:extLst>
      <p:ext uri="{BB962C8B-B14F-4D97-AF65-F5344CB8AC3E}">
        <p14:creationId xmlns:p14="http://schemas.microsoft.com/office/powerpoint/2010/main" val="2656604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C080-C186-1211-EB51-3B436A38A3FF}"/>
              </a:ext>
            </a:extLst>
          </p:cNvPr>
          <p:cNvSpPr>
            <a:spLocks noGrp="1"/>
          </p:cNvSpPr>
          <p:nvPr>
            <p:ph type="title"/>
          </p:nvPr>
        </p:nvSpPr>
        <p:spPr/>
        <p:txBody>
          <a:bodyPr/>
          <a:lstStyle/>
          <a:p>
            <a:r>
              <a:rPr lang="en-IN" dirty="0"/>
              <a:t>Merge sort</a:t>
            </a:r>
          </a:p>
        </p:txBody>
      </p:sp>
      <p:sp>
        <p:nvSpPr>
          <p:cNvPr id="3" name="Content Placeholder 2">
            <a:extLst>
              <a:ext uri="{FF2B5EF4-FFF2-40B4-BE49-F238E27FC236}">
                <a16:creationId xmlns:a16="http://schemas.microsoft.com/office/drawing/2014/main" id="{887FF2EC-360F-76DD-0418-92BDD8B6B81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0866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DA23-0F1F-6337-3887-01BFF73477BB}"/>
              </a:ext>
            </a:extLst>
          </p:cNvPr>
          <p:cNvSpPr>
            <a:spLocks noGrp="1"/>
          </p:cNvSpPr>
          <p:nvPr>
            <p:ph type="title"/>
          </p:nvPr>
        </p:nvSpPr>
        <p:spPr/>
        <p:txBody>
          <a:bodyPr/>
          <a:lstStyle/>
          <a:p>
            <a:r>
              <a:rPr lang="en-US" dirty="0"/>
              <a:t>Quick sort</a:t>
            </a:r>
            <a:endParaRPr lang="en-IN" dirty="0"/>
          </a:p>
        </p:txBody>
      </p:sp>
      <p:sp>
        <p:nvSpPr>
          <p:cNvPr id="3" name="Content Placeholder 2">
            <a:extLst>
              <a:ext uri="{FF2B5EF4-FFF2-40B4-BE49-F238E27FC236}">
                <a16:creationId xmlns:a16="http://schemas.microsoft.com/office/drawing/2014/main" id="{74A117DA-A31D-1F82-F6DB-774978153197}"/>
              </a:ext>
            </a:extLst>
          </p:cNvPr>
          <p:cNvSpPr>
            <a:spLocks noGrp="1"/>
          </p:cNvSpPr>
          <p:nvPr>
            <p:ph idx="1"/>
          </p:nvPr>
        </p:nvSpPr>
        <p:spPr/>
        <p:txBody>
          <a:bodyPr/>
          <a:lstStyle/>
          <a:p>
            <a:endParaRPr lang="en-IN"/>
          </a:p>
        </p:txBody>
      </p:sp>
      <p:pic>
        <p:nvPicPr>
          <p:cNvPr id="1026" name="Picture 2" descr="Quicksort Algorithm – C++ - MikroByte">
            <a:extLst>
              <a:ext uri="{FF2B5EF4-FFF2-40B4-BE49-F238E27FC236}">
                <a16:creationId xmlns:a16="http://schemas.microsoft.com/office/drawing/2014/main" id="{067AF231-ED6C-FBEB-5299-1BFCE65D2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735" y="1399032"/>
            <a:ext cx="9127265" cy="405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782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C489-13F0-D1C1-B39E-71D053396F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6CD251-7FBE-0C7F-3425-983DBC98B806}"/>
              </a:ext>
            </a:extLst>
          </p:cNvPr>
          <p:cNvSpPr>
            <a:spLocks noGrp="1"/>
          </p:cNvSpPr>
          <p:nvPr>
            <p:ph idx="1"/>
          </p:nvPr>
        </p:nvSpPr>
        <p:spPr/>
        <p:txBody>
          <a:bodyPr/>
          <a:lstStyle/>
          <a:p>
            <a:endParaRPr lang="en-IN"/>
          </a:p>
        </p:txBody>
      </p:sp>
      <p:pic>
        <p:nvPicPr>
          <p:cNvPr id="2050" name="Picture 2" descr="Quick Sort Algorithm">
            <a:extLst>
              <a:ext uri="{FF2B5EF4-FFF2-40B4-BE49-F238E27FC236}">
                <a16:creationId xmlns:a16="http://schemas.microsoft.com/office/drawing/2014/main" id="{FC574C9E-E92F-6117-5225-D1D2F63FC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1431234"/>
            <a:ext cx="7830016" cy="439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26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A0E1-EEEF-80D2-8A32-A8B7A91EBC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B72EF5-2DFE-6A74-EDA9-5086C53A543D}"/>
              </a:ext>
            </a:extLst>
          </p:cNvPr>
          <p:cNvSpPr>
            <a:spLocks noGrp="1"/>
          </p:cNvSpPr>
          <p:nvPr>
            <p:ph idx="1"/>
          </p:nvPr>
        </p:nvSpPr>
        <p:spPr/>
        <p:txBody>
          <a:bodyPr/>
          <a:lstStyle/>
          <a:p>
            <a:endParaRPr lang="en-IN"/>
          </a:p>
        </p:txBody>
      </p:sp>
      <p:pic>
        <p:nvPicPr>
          <p:cNvPr id="3074" name="Picture 2" descr="Merge Sort Algorithm | 101 Computing">
            <a:extLst>
              <a:ext uri="{FF2B5EF4-FFF2-40B4-BE49-F238E27FC236}">
                <a16:creationId xmlns:a16="http://schemas.microsoft.com/office/drawing/2014/main" id="{E04AEC3D-CF5E-EA23-4D42-66BAA89DA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153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1EB5-ACA4-ABF0-B343-2B1B67577934}"/>
              </a:ext>
            </a:extLst>
          </p:cNvPr>
          <p:cNvSpPr>
            <a:spLocks noGrp="1"/>
          </p:cNvSpPr>
          <p:nvPr>
            <p:ph type="title"/>
          </p:nvPr>
        </p:nvSpPr>
        <p:spPr/>
        <p:txBody>
          <a:bodyPr/>
          <a:lstStyle/>
          <a:p>
            <a:r>
              <a:rPr lang="en-IN" dirty="0"/>
              <a:t>Merge Sort</a:t>
            </a:r>
          </a:p>
        </p:txBody>
      </p:sp>
      <p:sp>
        <p:nvSpPr>
          <p:cNvPr id="3" name="Content Placeholder 2">
            <a:extLst>
              <a:ext uri="{FF2B5EF4-FFF2-40B4-BE49-F238E27FC236}">
                <a16:creationId xmlns:a16="http://schemas.microsoft.com/office/drawing/2014/main" id="{B19C9060-DC8C-FDBA-79F3-D4535EA697F2}"/>
              </a:ext>
            </a:extLst>
          </p:cNvPr>
          <p:cNvSpPr>
            <a:spLocks noGrp="1"/>
          </p:cNvSpPr>
          <p:nvPr>
            <p:ph idx="1"/>
          </p:nvPr>
        </p:nvSpPr>
        <p:spPr/>
        <p:txBody>
          <a:bodyPr/>
          <a:lstStyle/>
          <a:p>
            <a:endParaRPr lang="en-IN" dirty="0"/>
          </a:p>
        </p:txBody>
      </p:sp>
      <p:pic>
        <p:nvPicPr>
          <p:cNvPr id="4102" name="Picture 6" descr="Merge sort - Wikipedia">
            <a:extLst>
              <a:ext uri="{FF2B5EF4-FFF2-40B4-BE49-F238E27FC236}">
                <a16:creationId xmlns:a16="http://schemas.microsoft.com/office/drawing/2014/main" id="{F98079B8-0467-B92A-8941-8B43398B1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023" y="407505"/>
            <a:ext cx="6737286" cy="649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00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B510-9949-4BF6-9DC3-7E0C981A6587}"/>
              </a:ext>
            </a:extLst>
          </p:cNvPr>
          <p:cNvSpPr>
            <a:spLocks noGrp="1"/>
          </p:cNvSpPr>
          <p:nvPr>
            <p:ph type="title"/>
          </p:nvPr>
        </p:nvSpPr>
        <p:spPr/>
        <p:txBody>
          <a:bodyPr/>
          <a:lstStyle/>
          <a:p>
            <a:r>
              <a:rPr lang="en-US" dirty="0"/>
              <a:t>Linear List</a:t>
            </a:r>
            <a:endParaRPr lang="en-IN" dirty="0"/>
          </a:p>
        </p:txBody>
      </p:sp>
      <p:pic>
        <p:nvPicPr>
          <p:cNvPr id="5" name="Content Placeholder 4">
            <a:extLst>
              <a:ext uri="{FF2B5EF4-FFF2-40B4-BE49-F238E27FC236}">
                <a16:creationId xmlns:a16="http://schemas.microsoft.com/office/drawing/2014/main" id="{16F07601-2D6F-4B49-AE3C-69A40D1CEC88}"/>
              </a:ext>
            </a:extLst>
          </p:cNvPr>
          <p:cNvPicPr>
            <a:picLocks noGrp="1" noChangeAspect="1"/>
          </p:cNvPicPr>
          <p:nvPr>
            <p:ph idx="1"/>
          </p:nvPr>
        </p:nvPicPr>
        <p:blipFill>
          <a:blip r:embed="rId2">
            <a:lum bright="-20000" contrast="40000"/>
          </a:blip>
          <a:stretch>
            <a:fillRect/>
          </a:stretch>
        </p:blipFill>
        <p:spPr>
          <a:xfrm>
            <a:off x="3573014" y="1380931"/>
            <a:ext cx="8582910" cy="4796032"/>
          </a:xfrm>
        </p:spPr>
      </p:pic>
    </p:spTree>
    <p:extLst>
      <p:ext uri="{BB962C8B-B14F-4D97-AF65-F5344CB8AC3E}">
        <p14:creationId xmlns:p14="http://schemas.microsoft.com/office/powerpoint/2010/main" val="2178262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75D7-9C92-4A5F-959F-CC109796C68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77BCDE4-7B48-493F-94A1-18834EF5CC4A}"/>
              </a:ext>
            </a:extLst>
          </p:cNvPr>
          <p:cNvPicPr>
            <a:picLocks noGrp="1" noChangeAspect="1"/>
          </p:cNvPicPr>
          <p:nvPr>
            <p:ph idx="1"/>
          </p:nvPr>
        </p:nvPicPr>
        <p:blipFill>
          <a:blip r:embed="rId2">
            <a:lum bright="-20000" contrast="40000"/>
          </a:blip>
          <a:stretch>
            <a:fillRect/>
          </a:stretch>
        </p:blipFill>
        <p:spPr>
          <a:xfrm>
            <a:off x="3627784" y="1286408"/>
            <a:ext cx="8564216" cy="4729389"/>
          </a:xfrm>
        </p:spPr>
      </p:pic>
    </p:spTree>
    <p:extLst>
      <p:ext uri="{BB962C8B-B14F-4D97-AF65-F5344CB8AC3E}">
        <p14:creationId xmlns:p14="http://schemas.microsoft.com/office/powerpoint/2010/main" val="5389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7F9F03-26EA-43A6-92FE-826A4D78C37A}"/>
              </a:ext>
            </a:extLst>
          </p:cNvPr>
          <p:cNvSpPr>
            <a:spLocks noGrp="1"/>
          </p:cNvSpPr>
          <p:nvPr>
            <p:ph idx="1"/>
          </p:nvPr>
        </p:nvSpPr>
        <p:spPr>
          <a:xfrm>
            <a:off x="3766929" y="626744"/>
            <a:ext cx="8279297" cy="6022534"/>
          </a:xfrm>
        </p:spPr>
        <p:txBody>
          <a:bodyPr>
            <a:noAutofit/>
          </a:bodyPr>
          <a:lstStyle/>
          <a:p>
            <a:pPr>
              <a:buFont typeface="Wingdings" panose="05000000000000000000" pitchFamily="2" charset="2"/>
              <a:buChar char="Ø"/>
            </a:pPr>
            <a:r>
              <a:rPr lang="en-US" sz="2400" dirty="0"/>
              <a:t>The representation of particular data structure in the main memory of a computer is called as storage structure. </a:t>
            </a:r>
          </a:p>
          <a:p>
            <a:pPr>
              <a:buFont typeface="Wingdings" panose="05000000000000000000" pitchFamily="2" charset="2"/>
              <a:buChar char="Ø"/>
            </a:pPr>
            <a:r>
              <a:rPr lang="en-US" sz="2400" dirty="0"/>
              <a:t>The storage structure representation in auxiliary memory is called as file structure. </a:t>
            </a:r>
          </a:p>
          <a:p>
            <a:pPr>
              <a:buFont typeface="Wingdings" panose="05000000000000000000" pitchFamily="2" charset="2"/>
              <a:buChar char="Ø"/>
            </a:pPr>
            <a:r>
              <a:rPr lang="en-US" sz="2400" dirty="0"/>
              <a:t>It is define as the way of storing and manipulating data in organized form so that it can be used efficiently </a:t>
            </a:r>
          </a:p>
          <a:p>
            <a:pPr>
              <a:buFont typeface="Wingdings" panose="05000000000000000000" pitchFamily="2" charset="2"/>
              <a:buChar char="Ø"/>
            </a:pPr>
            <a:r>
              <a:rPr lang="en-US" sz="2400" b="1" dirty="0"/>
              <a:t>Data Structure mainly specifies the following four things</a:t>
            </a:r>
            <a:r>
              <a:rPr lang="en-US" sz="2400" dirty="0"/>
              <a:t>:  </a:t>
            </a:r>
          </a:p>
          <a:p>
            <a:pPr marL="0" indent="0">
              <a:buNone/>
            </a:pPr>
            <a:r>
              <a:rPr lang="en-US" sz="2400" dirty="0"/>
              <a:t>      </a:t>
            </a:r>
            <a:r>
              <a:rPr lang="en-US" sz="2400" dirty="0">
                <a:solidFill>
                  <a:srgbClr val="FF0000"/>
                </a:solidFill>
              </a:rPr>
              <a:t>1)organization of data  2)accessing method 3)degree of associativity 4) processing alternative for information </a:t>
            </a:r>
          </a:p>
          <a:p>
            <a:pPr>
              <a:buFont typeface="Wingdings" panose="05000000000000000000" pitchFamily="2" charset="2"/>
              <a:buChar char="Ø"/>
            </a:pPr>
            <a:r>
              <a:rPr lang="en-US" sz="2400" b="1" dirty="0"/>
              <a:t>Algorithm + Data Structure = Program </a:t>
            </a:r>
          </a:p>
          <a:p>
            <a:pPr>
              <a:buFont typeface="Wingdings" panose="05000000000000000000" pitchFamily="2" charset="2"/>
              <a:buChar char="Ø"/>
            </a:pPr>
            <a:r>
              <a:rPr lang="en-US" sz="2400" b="1" dirty="0"/>
              <a:t>Data Structure study Covers the following points </a:t>
            </a:r>
          </a:p>
          <a:p>
            <a:pPr marL="0" indent="0">
              <a:buNone/>
            </a:pPr>
            <a:r>
              <a:rPr lang="en-US" sz="2400" dirty="0"/>
              <a:t>        1) Amount of memory require to store </a:t>
            </a:r>
          </a:p>
          <a:p>
            <a:pPr marL="0" indent="0">
              <a:buNone/>
            </a:pPr>
            <a:r>
              <a:rPr lang="en-US" sz="2400" dirty="0"/>
              <a:t>        2) Amount of time require to process</a:t>
            </a:r>
          </a:p>
          <a:p>
            <a:pPr marL="0" indent="0">
              <a:buNone/>
            </a:pPr>
            <a:r>
              <a:rPr lang="en-US" sz="2400" dirty="0"/>
              <a:t>        3) Representation of data in memory</a:t>
            </a:r>
          </a:p>
          <a:p>
            <a:pPr marL="0" indent="0">
              <a:buNone/>
            </a:pPr>
            <a:r>
              <a:rPr lang="en-US" sz="2400" dirty="0"/>
              <a:t>        4) Operations performed on data </a:t>
            </a:r>
          </a:p>
          <a:p>
            <a:pPr marL="0" indent="0">
              <a:buNone/>
            </a:pPr>
            <a:r>
              <a:rPr lang="en-US" sz="2400" dirty="0"/>
              <a:t>        </a:t>
            </a:r>
            <a:endParaRPr lang="en-IN" sz="2400" dirty="0"/>
          </a:p>
        </p:txBody>
      </p:sp>
    </p:spTree>
    <p:extLst>
      <p:ext uri="{BB962C8B-B14F-4D97-AF65-F5344CB8AC3E}">
        <p14:creationId xmlns:p14="http://schemas.microsoft.com/office/powerpoint/2010/main" val="3100636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9F98-7093-4799-AAD2-B318D1578C2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415D40-251E-4A2F-913E-3F0216DE019F}"/>
              </a:ext>
            </a:extLst>
          </p:cNvPr>
          <p:cNvSpPr>
            <a:spLocks noGrp="1"/>
          </p:cNvSpPr>
          <p:nvPr>
            <p:ph idx="1"/>
          </p:nvPr>
        </p:nvSpPr>
        <p:spPr>
          <a:xfrm>
            <a:off x="3869268" y="417443"/>
            <a:ext cx="7315200" cy="6132443"/>
          </a:xfrm>
        </p:spPr>
        <p:txBody>
          <a:bodyPr>
            <a:normAutofit/>
          </a:bodyPr>
          <a:lstStyle/>
          <a:p>
            <a:r>
              <a:rPr lang="en-US" sz="2400" b="1" dirty="0"/>
              <a:t>List Operations:</a:t>
            </a:r>
          </a:p>
          <a:p>
            <a:r>
              <a:rPr lang="en-US" sz="2400" b="1" dirty="0"/>
              <a:t> Traversal: Traversal of a data structure means processing all the data elements of it, </a:t>
            </a:r>
            <a:r>
              <a:rPr lang="en-US" sz="2400" b="1" dirty="0" err="1"/>
              <a:t>sequentlly</a:t>
            </a:r>
            <a:r>
              <a:rPr lang="en-US" sz="2400" b="1" dirty="0"/>
              <a:t>.</a:t>
            </a:r>
          </a:p>
          <a:p>
            <a:r>
              <a:rPr lang="en-US" sz="2400" b="1" dirty="0"/>
              <a:t> Insertion: Insertion means addition of a new data element in a data structure.</a:t>
            </a:r>
          </a:p>
          <a:p>
            <a:r>
              <a:rPr lang="en-US" sz="2400" b="1" dirty="0"/>
              <a:t> Deletion: Deletion means removal of a data element from a data structure. The data element</a:t>
            </a:r>
          </a:p>
          <a:p>
            <a:r>
              <a:rPr lang="en-US" sz="2400" b="1" dirty="0"/>
              <a:t>is searched for before its removal.</a:t>
            </a:r>
          </a:p>
          <a:p>
            <a:r>
              <a:rPr lang="en-US" sz="2400" b="1" dirty="0"/>
              <a:t> Searching: Searching involves searching for the specified data element in a data structure.</a:t>
            </a:r>
          </a:p>
          <a:p>
            <a:r>
              <a:rPr lang="en-US" sz="2400" b="1" dirty="0"/>
              <a:t> Sorting: Arranging data elements of a data structure in a specified order is called sorting.</a:t>
            </a:r>
          </a:p>
          <a:p>
            <a:r>
              <a:rPr lang="en-US" sz="2400" b="1" dirty="0"/>
              <a:t> Merging: Combining elements of two similar data structures to form a new data structure of same type, is called merging.</a:t>
            </a:r>
            <a:endParaRPr lang="en-IN" sz="2400" b="1" dirty="0"/>
          </a:p>
        </p:txBody>
      </p:sp>
    </p:spTree>
    <p:extLst>
      <p:ext uri="{BB962C8B-B14F-4D97-AF65-F5344CB8AC3E}">
        <p14:creationId xmlns:p14="http://schemas.microsoft.com/office/powerpoint/2010/main" val="2883247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74F8-A8F2-45AC-91D8-8AEEA0819FF0}"/>
              </a:ext>
            </a:extLst>
          </p:cNvPr>
          <p:cNvSpPr>
            <a:spLocks noGrp="1"/>
          </p:cNvSpPr>
          <p:nvPr>
            <p:ph type="title"/>
          </p:nvPr>
        </p:nvSpPr>
        <p:spPr/>
        <p:txBody>
          <a:bodyPr/>
          <a:lstStyle/>
          <a:p>
            <a:r>
              <a:rPr lang="en-IN" dirty="0"/>
              <a:t>Insert an element</a:t>
            </a:r>
          </a:p>
        </p:txBody>
      </p:sp>
      <p:sp>
        <p:nvSpPr>
          <p:cNvPr id="3" name="Content Placeholder 2">
            <a:extLst>
              <a:ext uri="{FF2B5EF4-FFF2-40B4-BE49-F238E27FC236}">
                <a16:creationId xmlns:a16="http://schemas.microsoft.com/office/drawing/2014/main" id="{045CFD39-9505-4017-81BA-DA9B320893CA}"/>
              </a:ext>
            </a:extLst>
          </p:cNvPr>
          <p:cNvSpPr>
            <a:spLocks noGrp="1"/>
          </p:cNvSpPr>
          <p:nvPr>
            <p:ph idx="1"/>
          </p:nvPr>
        </p:nvSpPr>
        <p:spPr/>
        <p:txBody>
          <a:bodyPr/>
          <a:lstStyle/>
          <a:p>
            <a:pPr marL="0" indent="0">
              <a:buNone/>
            </a:pPr>
            <a:endParaRPr lang="en-IN" dirty="0"/>
          </a:p>
        </p:txBody>
      </p:sp>
      <p:sp>
        <p:nvSpPr>
          <p:cNvPr id="6" name="TextBox 5">
            <a:extLst>
              <a:ext uri="{FF2B5EF4-FFF2-40B4-BE49-F238E27FC236}">
                <a16:creationId xmlns:a16="http://schemas.microsoft.com/office/drawing/2014/main" id="{DA5E0CBA-0B1A-43C2-9531-00CE914B8938}"/>
              </a:ext>
            </a:extLst>
          </p:cNvPr>
          <p:cNvSpPr txBox="1"/>
          <p:nvPr/>
        </p:nvSpPr>
        <p:spPr>
          <a:xfrm>
            <a:off x="2872409" y="140878"/>
            <a:ext cx="9319591" cy="6740307"/>
          </a:xfrm>
          <a:prstGeom prst="rect">
            <a:avLst/>
          </a:prstGeom>
          <a:noFill/>
        </p:spPr>
        <p:txBody>
          <a:bodyPr wrap="square">
            <a:spAutoFit/>
          </a:bodyPr>
          <a:lstStyle/>
          <a:p>
            <a:r>
              <a:rPr lang="en-US" sz="2400" dirty="0"/>
              <a:t>Algorithm </a:t>
            </a:r>
            <a:r>
              <a:rPr lang="en-US" sz="2400" dirty="0" err="1"/>
              <a:t>InsertLA</a:t>
            </a:r>
            <a:r>
              <a:rPr lang="en-US" sz="2400" dirty="0"/>
              <a:t> (DATA, N, ITEM, LOC)</a:t>
            </a:r>
          </a:p>
          <a:p>
            <a:r>
              <a:rPr lang="en-US" sz="2400" dirty="0"/>
              <a:t>Desc: This algorithm inserts new element ITEM in linear array DATA with N elements</a:t>
            </a:r>
          </a:p>
          <a:p>
            <a:r>
              <a:rPr lang="en-US" sz="2400" dirty="0"/>
              <a:t>If LOC=1 it means the element has to insert in beginning</a:t>
            </a:r>
          </a:p>
          <a:p>
            <a:r>
              <a:rPr lang="en-US" sz="2400" dirty="0"/>
              <a:t>If LOC =N+1 it means the element have to be inserted at the end</a:t>
            </a:r>
          </a:p>
          <a:p>
            <a:r>
              <a:rPr lang="en-US" sz="2400" dirty="0"/>
              <a:t>If LOC = J it means the elements have to be inserted at </a:t>
            </a:r>
            <a:r>
              <a:rPr lang="en-US" sz="2400" dirty="0" err="1"/>
              <a:t>Jth</a:t>
            </a:r>
            <a:r>
              <a:rPr lang="en-US" sz="2400" dirty="0"/>
              <a:t> Location</a:t>
            </a:r>
          </a:p>
          <a:p>
            <a:r>
              <a:rPr lang="en-US" sz="2400" dirty="0"/>
              <a:t>Begin</a:t>
            </a:r>
          </a:p>
          <a:p>
            <a:r>
              <a:rPr lang="en-US" sz="2400" dirty="0"/>
              <a:t>Step 1: [Initialize counter I with index of last element]         I=N</a:t>
            </a:r>
          </a:p>
          <a:p>
            <a:r>
              <a:rPr lang="en-US" sz="2400" dirty="0"/>
              <a:t>Step 2: While I &gt;=LOC repeat steps 3 and 4</a:t>
            </a:r>
          </a:p>
          <a:p>
            <a:r>
              <a:rPr lang="en-US" sz="2400" dirty="0"/>
              <a:t>Step 3: [Move the current element one position backwards]</a:t>
            </a:r>
          </a:p>
          <a:p>
            <a:r>
              <a:rPr lang="en-US" sz="2400" dirty="0"/>
              <a:t>        DATA[I+1]=DATA[I]</a:t>
            </a:r>
          </a:p>
          <a:p>
            <a:r>
              <a:rPr lang="en-US" sz="2400" dirty="0"/>
              <a:t>Step 4: [Decrement counter I]</a:t>
            </a:r>
          </a:p>
          <a:p>
            <a:r>
              <a:rPr lang="en-US" sz="2400" dirty="0"/>
              <a:t>        I=I-1</a:t>
            </a:r>
          </a:p>
          <a:p>
            <a:r>
              <a:rPr lang="en-US" sz="2400" dirty="0"/>
              <a:t>Step 5:[Insert new element at the Location]</a:t>
            </a:r>
          </a:p>
          <a:p>
            <a:r>
              <a:rPr lang="en-US" sz="2400" dirty="0"/>
              <a:t>        DATA[LOC]=ITEM</a:t>
            </a:r>
          </a:p>
          <a:p>
            <a:r>
              <a:rPr lang="en-US" sz="2400" dirty="0"/>
              <a:t>Step 6:[ Update total under of array elements]</a:t>
            </a:r>
          </a:p>
          <a:p>
            <a:r>
              <a:rPr lang="en-US" sz="2400" dirty="0"/>
              <a:t>       N=N+1</a:t>
            </a:r>
          </a:p>
          <a:p>
            <a:r>
              <a:rPr lang="en-US" sz="2400" dirty="0"/>
              <a:t>Exit</a:t>
            </a:r>
            <a:endParaRPr lang="en-IN" sz="2400" dirty="0"/>
          </a:p>
        </p:txBody>
      </p:sp>
    </p:spTree>
    <p:extLst>
      <p:ext uri="{BB962C8B-B14F-4D97-AF65-F5344CB8AC3E}">
        <p14:creationId xmlns:p14="http://schemas.microsoft.com/office/powerpoint/2010/main" val="1325149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5A38-C2BA-4D9E-B0C1-AF0C144CBA5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4F066DC-07B8-4154-96E1-EA9A0F551CEC}"/>
              </a:ext>
            </a:extLst>
          </p:cNvPr>
          <p:cNvSpPr>
            <a:spLocks noGrp="1"/>
          </p:cNvSpPr>
          <p:nvPr>
            <p:ph idx="1"/>
          </p:nvPr>
        </p:nvSpPr>
        <p:spPr>
          <a:xfrm>
            <a:off x="3869268" y="29220"/>
            <a:ext cx="7315200" cy="5120640"/>
          </a:xfrm>
        </p:spPr>
        <p:txBody>
          <a:bodyPr/>
          <a:lstStyle/>
          <a:p>
            <a:pPr algn="just"/>
            <a:r>
              <a:rPr lang="en-US" sz="2400" b="0" i="0" dirty="0">
                <a:solidFill>
                  <a:srgbClr val="000000"/>
                </a:solidFill>
                <a:effectLst/>
                <a:latin typeface="verdana" panose="020B0604030504040204" pitchFamily="34" charset="0"/>
              </a:rPr>
              <a:t>It is a process of deleting a particular element from an array. If an element to be deleted </a:t>
            </a:r>
            <a:r>
              <a:rPr lang="en-US" sz="2400" b="0" i="0" dirty="0" err="1">
                <a:solidFill>
                  <a:srgbClr val="000000"/>
                </a:solidFill>
                <a:effectLst/>
                <a:latin typeface="verdana" panose="020B0604030504040204" pitchFamily="34" charset="0"/>
              </a:rPr>
              <a:t>ith</a:t>
            </a:r>
            <a:r>
              <a:rPr lang="en-US" sz="2400" b="0" i="0" dirty="0">
                <a:solidFill>
                  <a:srgbClr val="000000"/>
                </a:solidFill>
                <a:effectLst/>
                <a:latin typeface="verdana" panose="020B0604030504040204" pitchFamily="34" charset="0"/>
              </a:rPr>
              <a:t> location then all elements from the (i+1)</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location we have to be shifted one step towards left.</a:t>
            </a:r>
            <a:br>
              <a:rPr lang="en-US" sz="2400" b="0" i="0" dirty="0">
                <a:solidFill>
                  <a:srgbClr val="000000"/>
                </a:solidFill>
                <a:effectLst/>
                <a:latin typeface="verdana" panose="020B0604030504040204" pitchFamily="34" charset="0"/>
              </a:rPr>
            </a:br>
            <a:r>
              <a:rPr lang="en-US" sz="2400" b="0" i="0" dirty="0">
                <a:solidFill>
                  <a:srgbClr val="000000"/>
                </a:solidFill>
                <a:effectLst/>
                <a:latin typeface="verdana" panose="020B0604030504040204" pitchFamily="34" charset="0"/>
              </a:rPr>
              <a:t>So (i+1)</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element is copied to </a:t>
            </a:r>
            <a:r>
              <a:rPr lang="en-US" sz="2400" b="0" i="0" dirty="0" err="1">
                <a:solidFill>
                  <a:srgbClr val="000000"/>
                </a:solidFill>
                <a:effectLst/>
                <a:latin typeface="verdana" panose="020B0604030504040204" pitchFamily="34" charset="0"/>
              </a:rPr>
              <a:t>ith</a:t>
            </a:r>
            <a:r>
              <a:rPr lang="en-US" sz="2400" b="0" i="0" dirty="0">
                <a:solidFill>
                  <a:srgbClr val="000000"/>
                </a:solidFill>
                <a:effectLst/>
                <a:latin typeface="verdana" panose="020B0604030504040204" pitchFamily="34" charset="0"/>
              </a:rPr>
              <a:t> location and (i+2)</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to (i+1)</a:t>
            </a:r>
            <a:r>
              <a:rPr lang="en-US" sz="2400" b="0" i="0" dirty="0" err="1">
                <a:solidFill>
                  <a:srgbClr val="000000"/>
                </a:solidFill>
                <a:effectLst/>
                <a:latin typeface="verdana" panose="020B0604030504040204" pitchFamily="34" charset="0"/>
              </a:rPr>
              <a:t>th</a:t>
            </a:r>
            <a:r>
              <a:rPr lang="en-US" sz="2400" b="0" i="0" dirty="0">
                <a:solidFill>
                  <a:srgbClr val="000000"/>
                </a:solidFill>
                <a:effectLst/>
                <a:latin typeface="verdana" panose="020B0604030504040204" pitchFamily="34" charset="0"/>
              </a:rPr>
              <a:t> location and so on.</a:t>
            </a:r>
          </a:p>
          <a:p>
            <a:br>
              <a:rPr lang="en-US" dirty="0"/>
            </a:br>
            <a:endParaRPr lang="en-IN" dirty="0"/>
          </a:p>
        </p:txBody>
      </p:sp>
      <p:sp>
        <p:nvSpPr>
          <p:cNvPr id="5" name="TextBox 4">
            <a:extLst>
              <a:ext uri="{FF2B5EF4-FFF2-40B4-BE49-F238E27FC236}">
                <a16:creationId xmlns:a16="http://schemas.microsoft.com/office/drawing/2014/main" id="{6A728BE9-1E04-4D44-A240-73093765C857}"/>
              </a:ext>
            </a:extLst>
          </p:cNvPr>
          <p:cNvSpPr txBox="1"/>
          <p:nvPr/>
        </p:nvSpPr>
        <p:spPr>
          <a:xfrm>
            <a:off x="4625652" y="3520188"/>
            <a:ext cx="6097554" cy="3139321"/>
          </a:xfrm>
          <a:prstGeom prst="rect">
            <a:avLst/>
          </a:prstGeom>
          <a:noFill/>
        </p:spPr>
        <p:txBody>
          <a:bodyPr wrap="square">
            <a:spAutoFit/>
          </a:bodyPr>
          <a:lstStyle/>
          <a:p>
            <a:r>
              <a:rPr lang="en-US" b="1" dirty="0"/>
              <a:t>Algorithm: In this algorithm a value is being deleted from </a:t>
            </a:r>
            <a:r>
              <a:rPr lang="en-US" b="1" dirty="0" err="1"/>
              <a:t>ith</a:t>
            </a:r>
            <a:r>
              <a:rPr lang="en-US" b="1" dirty="0"/>
              <a:t> location of an array Reg[N]. Let us assume that last element in the array is at </a:t>
            </a:r>
            <a:r>
              <a:rPr lang="en-US" b="1" dirty="0" err="1"/>
              <a:t>Mth</a:t>
            </a:r>
            <a:r>
              <a:rPr lang="en-US" b="1" dirty="0"/>
              <a:t> position.</a:t>
            </a:r>
          </a:p>
          <a:p>
            <a:r>
              <a:rPr lang="en-US" b="1" dirty="0"/>
              <a:t>Steps</a:t>
            </a:r>
          </a:p>
          <a:p>
            <a:r>
              <a:rPr lang="en-US" b="1" dirty="0"/>
              <a:t>1. Back=</a:t>
            </a:r>
            <a:r>
              <a:rPr lang="en-US" b="1" dirty="0" err="1"/>
              <a:t>i</a:t>
            </a:r>
            <a:endParaRPr lang="en-US" b="1" dirty="0"/>
          </a:p>
          <a:p>
            <a:r>
              <a:rPr lang="en-US" b="1" dirty="0"/>
              <a:t>2. While (Back&lt;M) repeat 3 and 4</a:t>
            </a:r>
          </a:p>
          <a:p>
            <a:r>
              <a:rPr lang="en-US" b="1" dirty="0"/>
              <a:t>3. Reg[Back]= Reg[Back+1]</a:t>
            </a:r>
          </a:p>
          <a:p>
            <a:r>
              <a:rPr lang="en-US" b="1" dirty="0"/>
              <a:t>4. Back= Back+1</a:t>
            </a:r>
          </a:p>
          <a:p>
            <a:r>
              <a:rPr lang="en-US" b="1" dirty="0"/>
              <a:t>5. M=M-1</a:t>
            </a:r>
          </a:p>
          <a:p>
            <a:r>
              <a:rPr lang="en-US" b="1" dirty="0"/>
              <a:t>6. End</a:t>
            </a:r>
          </a:p>
          <a:p>
            <a:endParaRPr lang="en-US" dirty="0"/>
          </a:p>
        </p:txBody>
      </p:sp>
    </p:spTree>
    <p:extLst>
      <p:ext uri="{BB962C8B-B14F-4D97-AF65-F5344CB8AC3E}">
        <p14:creationId xmlns:p14="http://schemas.microsoft.com/office/powerpoint/2010/main" val="1496117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4969-B1A5-4887-9542-FD3B011574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42AB0C-32FF-41E6-AB6C-FD28CD6AA4EE}"/>
              </a:ext>
            </a:extLst>
          </p:cNvPr>
          <p:cNvSpPr>
            <a:spLocks noGrp="1"/>
          </p:cNvSpPr>
          <p:nvPr>
            <p:ph idx="1"/>
          </p:nvPr>
        </p:nvSpPr>
        <p:spPr/>
        <p:txBody>
          <a:bodyPr/>
          <a:lstStyle/>
          <a:p>
            <a:pPr marL="0" indent="0" algn="l" fontAlgn="base">
              <a:buNone/>
            </a:pPr>
            <a:r>
              <a:rPr lang="en-US" b="0" i="0" dirty="0">
                <a:solidFill>
                  <a:srgbClr val="273239"/>
                </a:solidFill>
                <a:effectLst/>
                <a:latin typeface="urw-din"/>
              </a:rPr>
              <a:t>There are 4 library functions provided by C defined under </a:t>
            </a:r>
            <a:r>
              <a:rPr lang="en-US" b="1" i="0" dirty="0">
                <a:solidFill>
                  <a:srgbClr val="273239"/>
                </a:solidFill>
                <a:effectLst/>
                <a:latin typeface="urw-din"/>
              </a:rPr>
              <a:t>&lt;</a:t>
            </a:r>
            <a:r>
              <a:rPr lang="en-US" b="1" i="0" dirty="0" err="1">
                <a:solidFill>
                  <a:srgbClr val="273239"/>
                </a:solidFill>
                <a:effectLst/>
                <a:latin typeface="urw-din"/>
              </a:rPr>
              <a:t>stdlib.h</a:t>
            </a:r>
            <a:r>
              <a:rPr lang="en-US" b="1" i="0" dirty="0">
                <a:solidFill>
                  <a:srgbClr val="273239"/>
                </a:solidFill>
                <a:effectLst/>
                <a:latin typeface="urw-din"/>
              </a:rPr>
              <a:t>&gt;</a:t>
            </a:r>
            <a:r>
              <a:rPr lang="en-US" b="0" i="0" dirty="0">
                <a:solidFill>
                  <a:srgbClr val="273239"/>
                </a:solidFill>
                <a:effectLst/>
                <a:latin typeface="urw-din"/>
              </a:rPr>
              <a:t> header file to facilitate dynamic memory allocation in C programming. They are: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malloc()</a:t>
            </a:r>
          </a:p>
          <a:p>
            <a:pPr algn="l" fontAlgn="base">
              <a:buFont typeface="+mj-lt"/>
              <a:buAutoNum type="arabicPeriod"/>
            </a:pPr>
            <a:r>
              <a:rPr lang="en-US" b="0" i="0" dirty="0" err="1">
                <a:solidFill>
                  <a:srgbClr val="273239"/>
                </a:solidFill>
                <a:effectLst/>
                <a:latin typeface="urw-din"/>
              </a:rPr>
              <a:t>calloc</a:t>
            </a:r>
            <a:r>
              <a:rPr lang="en-US" b="0" i="0" dirty="0">
                <a:solidFill>
                  <a:srgbClr val="273239"/>
                </a:solidFill>
                <a:effectLst/>
                <a:latin typeface="urw-din"/>
              </a:rPr>
              <a:t>()</a:t>
            </a:r>
          </a:p>
          <a:p>
            <a:pPr algn="l" fontAlgn="base">
              <a:buFont typeface="+mj-lt"/>
              <a:buAutoNum type="arabicPeriod"/>
            </a:pPr>
            <a:r>
              <a:rPr lang="en-US" b="0" i="0" dirty="0">
                <a:solidFill>
                  <a:srgbClr val="273239"/>
                </a:solidFill>
                <a:effectLst/>
                <a:latin typeface="urw-din"/>
              </a:rPr>
              <a:t>free()</a:t>
            </a:r>
          </a:p>
          <a:p>
            <a:pPr algn="l" fontAlgn="base">
              <a:buFont typeface="+mj-lt"/>
              <a:buAutoNum type="arabicPeriod"/>
            </a:pPr>
            <a:r>
              <a:rPr lang="en-US" b="0" i="0" dirty="0" err="1">
                <a:solidFill>
                  <a:srgbClr val="273239"/>
                </a:solidFill>
                <a:effectLst/>
                <a:latin typeface="urw-din"/>
              </a:rPr>
              <a:t>realloc</a:t>
            </a:r>
            <a:r>
              <a:rPr lang="en-US" b="0" i="0" dirty="0">
                <a:solidFill>
                  <a:srgbClr val="273239"/>
                </a:solidFill>
                <a:effectLst/>
                <a:latin typeface="urw-din"/>
              </a:rPr>
              <a:t>()</a:t>
            </a:r>
          </a:p>
          <a:p>
            <a:pPr marL="0" indent="0">
              <a:buNone/>
            </a:pPr>
            <a:endParaRPr lang="en-IN" dirty="0"/>
          </a:p>
        </p:txBody>
      </p:sp>
    </p:spTree>
    <p:extLst>
      <p:ext uri="{BB962C8B-B14F-4D97-AF65-F5344CB8AC3E}">
        <p14:creationId xmlns:p14="http://schemas.microsoft.com/office/powerpoint/2010/main" val="3840727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0361-A063-401D-B5AB-F3E2B610F5D0}"/>
              </a:ext>
            </a:extLst>
          </p:cNvPr>
          <p:cNvSpPr>
            <a:spLocks noGrp="1"/>
          </p:cNvSpPr>
          <p:nvPr>
            <p:ph type="title"/>
          </p:nvPr>
        </p:nvSpPr>
        <p:spPr/>
        <p:txBody>
          <a:bodyPr/>
          <a:lstStyle/>
          <a:p>
            <a:r>
              <a:rPr lang="en-US" dirty="0"/>
              <a:t>malloc() method</a:t>
            </a:r>
            <a:endParaRPr lang="en-IN" dirty="0"/>
          </a:p>
        </p:txBody>
      </p:sp>
      <p:sp>
        <p:nvSpPr>
          <p:cNvPr id="3" name="Content Placeholder 2">
            <a:extLst>
              <a:ext uri="{FF2B5EF4-FFF2-40B4-BE49-F238E27FC236}">
                <a16:creationId xmlns:a16="http://schemas.microsoft.com/office/drawing/2014/main" id="{88DB9A44-1225-4FC8-9450-906F6E5EE79E}"/>
              </a:ext>
            </a:extLst>
          </p:cNvPr>
          <p:cNvSpPr>
            <a:spLocks noGrp="1"/>
          </p:cNvSpPr>
          <p:nvPr>
            <p:ph idx="1"/>
          </p:nvPr>
        </p:nvSpPr>
        <p:spPr/>
        <p:txBody>
          <a:bodyPr>
            <a:normAutofit/>
          </a:bodyPr>
          <a:lstStyle/>
          <a:p>
            <a:pPr marL="0" indent="0" algn="just">
              <a:buNone/>
            </a:pPr>
            <a:r>
              <a:rPr lang="en-US" sz="2400" b="1" i="0" dirty="0">
                <a:solidFill>
                  <a:srgbClr val="273239"/>
                </a:solidFill>
                <a:effectLst/>
                <a:latin typeface="urw-din"/>
              </a:rPr>
              <a:t>The “malloc” or “memory allocation” method in C is used to dynamically allocate a single large block of memory with the specified size. </a:t>
            </a:r>
          </a:p>
          <a:p>
            <a:pPr marL="0" indent="0" algn="just">
              <a:buNone/>
            </a:pPr>
            <a:r>
              <a:rPr lang="en-US" sz="2400" b="1" i="0" dirty="0">
                <a:solidFill>
                  <a:srgbClr val="273239"/>
                </a:solidFill>
                <a:effectLst/>
                <a:latin typeface="urw-din"/>
              </a:rPr>
              <a:t>It returns a pointer of type void which can be cast into a pointer of any form. It doesn’t </a:t>
            </a:r>
            <a:r>
              <a:rPr lang="en-US" sz="2400" b="1" i="0" dirty="0" err="1">
                <a:solidFill>
                  <a:srgbClr val="273239"/>
                </a:solidFill>
                <a:effectLst/>
                <a:latin typeface="urw-din"/>
              </a:rPr>
              <a:t>Iniatialize</a:t>
            </a:r>
            <a:r>
              <a:rPr lang="en-US" sz="2400" b="1" i="0" dirty="0">
                <a:solidFill>
                  <a:srgbClr val="273239"/>
                </a:solidFill>
                <a:effectLst/>
                <a:latin typeface="urw-din"/>
              </a:rPr>
              <a:t> memory at execution time so that it has initializes each block with the default garbage value initially. </a:t>
            </a:r>
          </a:p>
          <a:p>
            <a:pPr marL="0" indent="0" algn="just">
              <a:buNone/>
            </a:pPr>
            <a:endParaRPr lang="en-IN" sz="2400" b="1" dirty="0"/>
          </a:p>
        </p:txBody>
      </p:sp>
      <p:sp>
        <p:nvSpPr>
          <p:cNvPr id="6" name="TextBox 5">
            <a:extLst>
              <a:ext uri="{FF2B5EF4-FFF2-40B4-BE49-F238E27FC236}">
                <a16:creationId xmlns:a16="http://schemas.microsoft.com/office/drawing/2014/main" id="{38E5B4BD-024D-4400-9CD6-BED345D7BEF9}"/>
              </a:ext>
            </a:extLst>
          </p:cNvPr>
          <p:cNvSpPr txBox="1"/>
          <p:nvPr/>
        </p:nvSpPr>
        <p:spPr>
          <a:xfrm>
            <a:off x="4385490" y="4516564"/>
            <a:ext cx="6097554" cy="1477328"/>
          </a:xfrm>
          <a:prstGeom prst="rect">
            <a:avLst/>
          </a:prstGeom>
          <a:noFill/>
        </p:spPr>
        <p:txBody>
          <a:bodyPr wrap="square">
            <a:spAutoFit/>
          </a:bodyPr>
          <a:lstStyle/>
          <a:p>
            <a:r>
              <a:rPr lang="en-US" b="1" dirty="0" err="1"/>
              <a:t>ptr</a:t>
            </a:r>
            <a:r>
              <a:rPr lang="en-US" b="1" dirty="0"/>
              <a:t> = (cast-type*) malloc(byte-size)</a:t>
            </a:r>
          </a:p>
          <a:p>
            <a:endParaRPr lang="en-US" b="1" dirty="0"/>
          </a:p>
          <a:p>
            <a:r>
              <a:rPr lang="en-US" b="1" dirty="0"/>
              <a:t>For Example:</a:t>
            </a:r>
          </a:p>
          <a:p>
            <a:endParaRPr lang="en-US" b="1" dirty="0"/>
          </a:p>
          <a:p>
            <a:r>
              <a:rPr lang="en-US" b="1" dirty="0" err="1"/>
              <a:t>ptr</a:t>
            </a:r>
            <a:r>
              <a:rPr lang="en-US" b="1" dirty="0"/>
              <a:t> = (int*) malloc(100 * </a:t>
            </a:r>
            <a:r>
              <a:rPr lang="en-US" b="1" dirty="0" err="1"/>
              <a:t>sizeof</a:t>
            </a:r>
            <a:r>
              <a:rPr lang="en-US" b="1" dirty="0"/>
              <a:t>(int));</a:t>
            </a:r>
            <a:endParaRPr lang="en-IN" b="1" dirty="0"/>
          </a:p>
        </p:txBody>
      </p:sp>
    </p:spTree>
    <p:extLst>
      <p:ext uri="{BB962C8B-B14F-4D97-AF65-F5344CB8AC3E}">
        <p14:creationId xmlns:p14="http://schemas.microsoft.com/office/powerpoint/2010/main" val="3316494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F48F-C4AE-4B43-AA5C-5244C7FF25A3}"/>
              </a:ext>
            </a:extLst>
          </p:cNvPr>
          <p:cNvSpPr>
            <a:spLocks noGrp="1"/>
          </p:cNvSpPr>
          <p:nvPr>
            <p:ph type="title"/>
          </p:nvPr>
        </p:nvSpPr>
        <p:spPr/>
        <p:txBody>
          <a:bodyPr/>
          <a:lstStyle/>
          <a:p>
            <a:r>
              <a:rPr lang="en-IN" b="1" i="0" dirty="0">
                <a:solidFill>
                  <a:srgbClr val="273239"/>
                </a:solidFill>
                <a:effectLst/>
                <a:latin typeface="urw-din"/>
              </a:rPr>
              <a:t>C </a:t>
            </a:r>
            <a:r>
              <a:rPr lang="en-IN" b="1" i="0" dirty="0" err="1">
                <a:solidFill>
                  <a:srgbClr val="273239"/>
                </a:solidFill>
                <a:effectLst/>
                <a:latin typeface="urw-din"/>
              </a:rPr>
              <a:t>calloc</a:t>
            </a:r>
            <a:r>
              <a:rPr lang="en-IN" b="1" i="0" dirty="0">
                <a:solidFill>
                  <a:srgbClr val="273239"/>
                </a:solidFill>
                <a:effectLst/>
                <a:latin typeface="urw-din"/>
              </a:rPr>
              <a:t>() method</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F16E04C0-99C4-43CC-B2AA-2298728143B0}"/>
              </a:ext>
            </a:extLst>
          </p:cNvPr>
          <p:cNvSpPr>
            <a:spLocks noGrp="1"/>
          </p:cNvSpPr>
          <p:nvPr>
            <p:ph idx="1"/>
          </p:nvPr>
        </p:nvSpPr>
        <p:spPr>
          <a:xfrm>
            <a:off x="3687417" y="735906"/>
            <a:ext cx="7517296" cy="4667250"/>
          </a:xfrm>
        </p:spPr>
        <p:txBody>
          <a:bodyPr/>
          <a:lstStyle/>
          <a:p>
            <a:pPr marL="0" indent="0" algn="l" fontAlgn="base">
              <a:buNone/>
            </a:pPr>
            <a:r>
              <a:rPr lang="en-US" b="1" i="0" dirty="0">
                <a:solidFill>
                  <a:srgbClr val="273239"/>
                </a:solidFill>
                <a:effectLst/>
                <a:latin typeface="urw-din"/>
              </a:rPr>
              <a:t>“</a:t>
            </a:r>
            <a:r>
              <a:rPr lang="en-US" b="1" i="0" dirty="0" err="1">
                <a:solidFill>
                  <a:srgbClr val="273239"/>
                </a:solidFill>
                <a:effectLst/>
                <a:latin typeface="urw-din"/>
              </a:rPr>
              <a:t>calloc</a:t>
            </a:r>
            <a:r>
              <a:rPr lang="en-US" b="1" i="0" dirty="0">
                <a:solidFill>
                  <a:srgbClr val="273239"/>
                </a:solidFill>
                <a:effectLst/>
                <a:latin typeface="urw-din"/>
              </a:rPr>
              <a:t>” or “contiguous allocation” method in C is used to dynamically allocate the specified number of blocks of memory of the specified type. it is very much similar to malloc() but has two different points and these are:</a:t>
            </a:r>
          </a:p>
          <a:p>
            <a:pPr algn="l" fontAlgn="base">
              <a:buFont typeface="+mj-lt"/>
              <a:buAutoNum type="arabicPeriod"/>
            </a:pPr>
            <a:r>
              <a:rPr lang="en-US" b="1" i="0" dirty="0">
                <a:solidFill>
                  <a:srgbClr val="273239"/>
                </a:solidFill>
                <a:effectLst/>
                <a:latin typeface="urw-din"/>
              </a:rPr>
              <a:t>It initializes each block with a default value ‘0’.</a:t>
            </a:r>
          </a:p>
          <a:p>
            <a:pPr algn="l" fontAlgn="base">
              <a:buFont typeface="+mj-lt"/>
              <a:buAutoNum type="arabicPeriod"/>
            </a:pPr>
            <a:r>
              <a:rPr lang="en-US" b="1" i="0" dirty="0">
                <a:solidFill>
                  <a:srgbClr val="273239"/>
                </a:solidFill>
                <a:effectLst/>
                <a:latin typeface="urw-din"/>
              </a:rPr>
              <a:t>It has two parameters or arguments as compare to malloc().</a:t>
            </a:r>
          </a:p>
          <a:p>
            <a:pPr marL="0" indent="0">
              <a:buNone/>
            </a:pPr>
            <a:endParaRPr lang="en-IN" b="1" dirty="0"/>
          </a:p>
        </p:txBody>
      </p:sp>
      <p:sp>
        <p:nvSpPr>
          <p:cNvPr id="6" name="TextBox 5">
            <a:extLst>
              <a:ext uri="{FF2B5EF4-FFF2-40B4-BE49-F238E27FC236}">
                <a16:creationId xmlns:a16="http://schemas.microsoft.com/office/drawing/2014/main" id="{AFC03959-435D-4D21-9DBF-9C5C18363F10}"/>
              </a:ext>
            </a:extLst>
          </p:cNvPr>
          <p:cNvSpPr txBox="1"/>
          <p:nvPr/>
        </p:nvSpPr>
        <p:spPr>
          <a:xfrm>
            <a:off x="3920379" y="4311447"/>
            <a:ext cx="6097554" cy="923330"/>
          </a:xfrm>
          <a:prstGeom prst="rect">
            <a:avLst/>
          </a:prstGeom>
          <a:noFill/>
        </p:spPr>
        <p:txBody>
          <a:bodyPr wrap="square">
            <a:spAutoFit/>
          </a:bodyPr>
          <a:lstStyle/>
          <a:p>
            <a:r>
              <a:rPr lang="en-US" dirty="0" err="1"/>
              <a:t>ptr</a:t>
            </a:r>
            <a:r>
              <a:rPr lang="en-US" dirty="0"/>
              <a:t> = (cast-type*)</a:t>
            </a:r>
            <a:r>
              <a:rPr lang="en-US" dirty="0" err="1"/>
              <a:t>calloc</a:t>
            </a:r>
            <a:r>
              <a:rPr lang="en-US" dirty="0"/>
              <a:t>(n, element-size);</a:t>
            </a:r>
          </a:p>
          <a:p>
            <a:r>
              <a:rPr lang="en-US" dirty="0"/>
              <a:t>n= no. of elements and </a:t>
            </a:r>
          </a:p>
          <a:p>
            <a:r>
              <a:rPr lang="en-US" dirty="0"/>
              <a:t>element-size is the size of each element.</a:t>
            </a:r>
            <a:endParaRPr lang="en-IN" dirty="0"/>
          </a:p>
        </p:txBody>
      </p:sp>
      <p:sp>
        <p:nvSpPr>
          <p:cNvPr id="8" name="TextBox 7">
            <a:extLst>
              <a:ext uri="{FF2B5EF4-FFF2-40B4-BE49-F238E27FC236}">
                <a16:creationId xmlns:a16="http://schemas.microsoft.com/office/drawing/2014/main" id="{DEFF5EC5-52BE-4CA7-9607-D0B9CCB6D77D}"/>
              </a:ext>
            </a:extLst>
          </p:cNvPr>
          <p:cNvSpPr txBox="1"/>
          <p:nvPr/>
        </p:nvSpPr>
        <p:spPr>
          <a:xfrm>
            <a:off x="3920379" y="5403156"/>
            <a:ext cx="6097554" cy="369332"/>
          </a:xfrm>
          <a:prstGeom prst="rect">
            <a:avLst/>
          </a:prstGeom>
          <a:noFill/>
        </p:spPr>
        <p:txBody>
          <a:bodyPr wrap="square">
            <a:spAutoFit/>
          </a:bodyPr>
          <a:lstStyle/>
          <a:p>
            <a:r>
              <a:rPr lang="en-US" dirty="0" err="1"/>
              <a:t>ptr</a:t>
            </a:r>
            <a:r>
              <a:rPr lang="en-US" dirty="0"/>
              <a:t> = (float*) </a:t>
            </a:r>
            <a:r>
              <a:rPr lang="en-US" dirty="0" err="1"/>
              <a:t>calloc</a:t>
            </a:r>
            <a:r>
              <a:rPr lang="en-US" dirty="0"/>
              <a:t>(25, </a:t>
            </a:r>
            <a:r>
              <a:rPr lang="en-US" dirty="0" err="1"/>
              <a:t>sizeof</a:t>
            </a:r>
            <a:r>
              <a:rPr lang="en-US" dirty="0"/>
              <a:t>(float));</a:t>
            </a:r>
            <a:endParaRPr lang="en-IN" dirty="0"/>
          </a:p>
        </p:txBody>
      </p:sp>
    </p:spTree>
    <p:extLst>
      <p:ext uri="{BB962C8B-B14F-4D97-AF65-F5344CB8AC3E}">
        <p14:creationId xmlns:p14="http://schemas.microsoft.com/office/powerpoint/2010/main" val="4261285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8F14-4664-4F2B-9286-C0B0FC2A5444}"/>
              </a:ext>
            </a:extLst>
          </p:cNvPr>
          <p:cNvSpPr>
            <a:spLocks noGrp="1"/>
          </p:cNvSpPr>
          <p:nvPr>
            <p:ph type="title"/>
          </p:nvPr>
        </p:nvSpPr>
        <p:spPr/>
        <p:txBody>
          <a:bodyPr/>
          <a:lstStyle/>
          <a:p>
            <a:r>
              <a:rPr lang="en-IN" b="1" i="0" dirty="0">
                <a:solidFill>
                  <a:srgbClr val="273239"/>
                </a:solidFill>
                <a:effectLst/>
                <a:latin typeface="urw-din"/>
              </a:rPr>
              <a:t>free() method</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4F8EFD74-3F12-47E7-A80F-EAFBD097B15F}"/>
              </a:ext>
            </a:extLst>
          </p:cNvPr>
          <p:cNvSpPr>
            <a:spLocks noGrp="1"/>
          </p:cNvSpPr>
          <p:nvPr>
            <p:ph idx="1"/>
          </p:nvPr>
        </p:nvSpPr>
        <p:spPr/>
        <p:txBody>
          <a:bodyPr/>
          <a:lstStyle/>
          <a:p>
            <a:pPr marL="0" indent="0">
              <a:buNone/>
            </a:pPr>
            <a:r>
              <a:rPr lang="en-US" b="1" dirty="0"/>
              <a:t> free() method in C is used to dynamically de-allocate the memory. </a:t>
            </a:r>
          </a:p>
          <a:p>
            <a:pPr marL="0" indent="0">
              <a:buNone/>
            </a:pPr>
            <a:r>
              <a:rPr lang="en-US" b="1" dirty="0"/>
              <a:t>The memory allocated using functions malloc() and </a:t>
            </a:r>
            <a:r>
              <a:rPr lang="en-US" b="1" dirty="0" err="1"/>
              <a:t>calloc</a:t>
            </a:r>
            <a:r>
              <a:rPr lang="en-US" b="1" dirty="0"/>
              <a:t>() is not de-allocated on their own. Hence the free() method is used, whenever the dynamic memory allocation takes place. It helps to reduce wastage of memory by freeing it.</a:t>
            </a:r>
          </a:p>
          <a:p>
            <a:pPr marL="0" indent="0">
              <a:buNone/>
            </a:pPr>
            <a:r>
              <a:rPr lang="en-US" b="1" dirty="0"/>
              <a:t>Syntax: </a:t>
            </a:r>
          </a:p>
          <a:p>
            <a:pPr marL="0" indent="0">
              <a:buNone/>
            </a:pPr>
            <a:r>
              <a:rPr lang="en-US" b="1" dirty="0"/>
              <a:t> free(</a:t>
            </a:r>
            <a:r>
              <a:rPr lang="en-US" b="1" dirty="0" err="1"/>
              <a:t>ptr</a:t>
            </a:r>
            <a:r>
              <a:rPr lang="en-US" b="1" dirty="0"/>
              <a:t>);</a:t>
            </a:r>
            <a:endParaRPr lang="en-IN" b="1" dirty="0"/>
          </a:p>
        </p:txBody>
      </p:sp>
    </p:spTree>
    <p:extLst>
      <p:ext uri="{BB962C8B-B14F-4D97-AF65-F5344CB8AC3E}">
        <p14:creationId xmlns:p14="http://schemas.microsoft.com/office/powerpoint/2010/main" val="1901653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18AF-FB18-46DC-BCF3-817BC1AC41BE}"/>
              </a:ext>
            </a:extLst>
          </p:cNvPr>
          <p:cNvSpPr>
            <a:spLocks noGrp="1"/>
          </p:cNvSpPr>
          <p:nvPr>
            <p:ph type="title"/>
          </p:nvPr>
        </p:nvSpPr>
        <p:spPr/>
        <p:txBody>
          <a:bodyPr/>
          <a:lstStyle/>
          <a:p>
            <a:r>
              <a:rPr lang="en-IN" b="1" i="0" dirty="0" err="1">
                <a:solidFill>
                  <a:srgbClr val="273239"/>
                </a:solidFill>
                <a:effectLst/>
                <a:latin typeface="urw-din"/>
              </a:rPr>
              <a:t>realloc</a:t>
            </a:r>
            <a:r>
              <a:rPr lang="en-IN" b="1" i="0" dirty="0">
                <a:solidFill>
                  <a:srgbClr val="273239"/>
                </a:solidFill>
                <a:effectLst/>
                <a:latin typeface="urw-din"/>
              </a:rPr>
              <a:t>() method</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E87C6E3B-CA0A-4884-BC48-AB7C26DEEB7D}"/>
              </a:ext>
            </a:extLst>
          </p:cNvPr>
          <p:cNvSpPr>
            <a:spLocks noGrp="1"/>
          </p:cNvSpPr>
          <p:nvPr>
            <p:ph idx="1"/>
          </p:nvPr>
        </p:nvSpPr>
        <p:spPr/>
        <p:txBody>
          <a:bodyPr>
            <a:normAutofit/>
          </a:bodyPr>
          <a:lstStyle/>
          <a:p>
            <a:pPr marL="0" indent="0" algn="just">
              <a:buNone/>
            </a:pPr>
            <a:r>
              <a:rPr lang="en-US" b="1" i="0" dirty="0">
                <a:solidFill>
                  <a:srgbClr val="273239"/>
                </a:solidFill>
                <a:effectLst/>
                <a:latin typeface="urw-din"/>
              </a:rPr>
              <a:t>“</a:t>
            </a:r>
            <a:r>
              <a:rPr lang="en-US" b="1" i="0" dirty="0" err="1">
                <a:solidFill>
                  <a:srgbClr val="273239"/>
                </a:solidFill>
                <a:effectLst/>
                <a:latin typeface="urw-din"/>
              </a:rPr>
              <a:t>realloc</a:t>
            </a:r>
            <a:r>
              <a:rPr lang="en-US" b="1" i="0" dirty="0">
                <a:solidFill>
                  <a:srgbClr val="273239"/>
                </a:solidFill>
                <a:effectLst/>
                <a:latin typeface="urw-din"/>
              </a:rPr>
              <a:t>” or “re-allocation” method in C is used to dynamically change the memory allocation of a previously allocated memory. In other words, if the memory previously allocated with the help of malloc or </a:t>
            </a:r>
            <a:r>
              <a:rPr lang="en-US" b="1" i="0" dirty="0" err="1">
                <a:solidFill>
                  <a:srgbClr val="273239"/>
                </a:solidFill>
                <a:effectLst/>
                <a:latin typeface="urw-din"/>
              </a:rPr>
              <a:t>calloc</a:t>
            </a:r>
            <a:r>
              <a:rPr lang="en-US" b="1" i="0" dirty="0">
                <a:solidFill>
                  <a:srgbClr val="273239"/>
                </a:solidFill>
                <a:effectLst/>
                <a:latin typeface="urw-din"/>
              </a:rPr>
              <a:t> is insufficient, </a:t>
            </a:r>
            <a:r>
              <a:rPr lang="en-US" b="1" i="0" dirty="0" err="1">
                <a:solidFill>
                  <a:srgbClr val="273239"/>
                </a:solidFill>
                <a:effectLst/>
                <a:latin typeface="urw-din"/>
              </a:rPr>
              <a:t>realloc</a:t>
            </a:r>
            <a:r>
              <a:rPr lang="en-US" b="1" i="0" dirty="0">
                <a:solidFill>
                  <a:srgbClr val="273239"/>
                </a:solidFill>
                <a:effectLst/>
                <a:latin typeface="urw-din"/>
              </a:rPr>
              <a:t> can be used to dynamically re-allocate memory. re-allocation of memory maintains the already present value and new blocks will be initialized with the default garbage value.</a:t>
            </a:r>
          </a:p>
          <a:p>
            <a:pPr marL="0" indent="0" algn="just">
              <a:buNone/>
            </a:pPr>
            <a:endParaRPr lang="en-US" dirty="0">
              <a:solidFill>
                <a:srgbClr val="273239"/>
              </a:solidFill>
              <a:latin typeface="urw-din"/>
            </a:endParaRPr>
          </a:p>
          <a:p>
            <a:pPr marL="0" indent="0" algn="just">
              <a:buNone/>
            </a:pPr>
            <a:r>
              <a:rPr lang="en-US" b="1" dirty="0" err="1"/>
              <a:t>ptr</a:t>
            </a:r>
            <a:r>
              <a:rPr lang="en-US" b="1" dirty="0"/>
              <a:t> = </a:t>
            </a:r>
            <a:r>
              <a:rPr lang="en-US" b="1" dirty="0" err="1"/>
              <a:t>realloc</a:t>
            </a:r>
            <a:r>
              <a:rPr lang="en-US" b="1" dirty="0"/>
              <a:t>(</a:t>
            </a:r>
            <a:r>
              <a:rPr lang="en-US" b="1" dirty="0" err="1"/>
              <a:t>ptr</a:t>
            </a:r>
            <a:r>
              <a:rPr lang="en-US" b="1" dirty="0"/>
              <a:t>, </a:t>
            </a:r>
            <a:r>
              <a:rPr lang="en-US" b="1" dirty="0" err="1"/>
              <a:t>newSize</a:t>
            </a:r>
            <a:r>
              <a:rPr lang="en-US" b="1" dirty="0"/>
              <a:t>);</a:t>
            </a:r>
          </a:p>
          <a:p>
            <a:pPr marL="0" indent="0" algn="just">
              <a:buNone/>
            </a:pPr>
            <a:endParaRPr lang="en-US" b="1" dirty="0"/>
          </a:p>
          <a:p>
            <a:pPr marL="0" indent="0" algn="just">
              <a:buNone/>
            </a:pPr>
            <a:r>
              <a:rPr lang="en-US" b="1" dirty="0"/>
              <a:t>where </a:t>
            </a:r>
            <a:r>
              <a:rPr lang="en-US" b="1" dirty="0" err="1"/>
              <a:t>ptr</a:t>
            </a:r>
            <a:r>
              <a:rPr lang="en-US" b="1" dirty="0"/>
              <a:t> is reallocated with new size '</a:t>
            </a:r>
            <a:r>
              <a:rPr lang="en-US" b="1" dirty="0" err="1"/>
              <a:t>newSize</a:t>
            </a:r>
            <a:r>
              <a:rPr lang="en-US" b="1" dirty="0"/>
              <a:t>'.</a:t>
            </a:r>
            <a:endParaRPr lang="en-IN" b="1" dirty="0"/>
          </a:p>
        </p:txBody>
      </p:sp>
    </p:spTree>
    <p:extLst>
      <p:ext uri="{BB962C8B-B14F-4D97-AF65-F5344CB8AC3E}">
        <p14:creationId xmlns:p14="http://schemas.microsoft.com/office/powerpoint/2010/main" val="3061126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0F48-905C-4A75-8B10-1FCFD0E4AAC7}"/>
              </a:ext>
            </a:extLst>
          </p:cNvPr>
          <p:cNvSpPr>
            <a:spLocks noGrp="1"/>
          </p:cNvSpPr>
          <p:nvPr>
            <p:ph type="title"/>
          </p:nvPr>
        </p:nvSpPr>
        <p:spPr/>
        <p:txBody>
          <a:bodyPr/>
          <a:lstStyle/>
          <a:p>
            <a:r>
              <a:rPr lang="en-US" dirty="0"/>
              <a:t>Linked List</a:t>
            </a:r>
            <a:endParaRPr lang="en-IN" dirty="0"/>
          </a:p>
        </p:txBody>
      </p:sp>
      <p:sp>
        <p:nvSpPr>
          <p:cNvPr id="3" name="Content Placeholder 2">
            <a:extLst>
              <a:ext uri="{FF2B5EF4-FFF2-40B4-BE49-F238E27FC236}">
                <a16:creationId xmlns:a16="http://schemas.microsoft.com/office/drawing/2014/main" id="{0A850240-FFFC-4923-BD95-746CBACE53F2}"/>
              </a:ext>
            </a:extLst>
          </p:cNvPr>
          <p:cNvSpPr>
            <a:spLocks noGrp="1"/>
          </p:cNvSpPr>
          <p:nvPr>
            <p:ph idx="1"/>
          </p:nvPr>
        </p:nvSpPr>
        <p:spPr>
          <a:xfrm>
            <a:off x="3697818" y="586409"/>
            <a:ext cx="7315200" cy="3130826"/>
          </a:xfrm>
        </p:spPr>
        <p:txBody>
          <a:bodyPr>
            <a:normAutofit lnSpcReduction="10000"/>
          </a:bodyPr>
          <a:lstStyle/>
          <a:p>
            <a:pPr marL="0" indent="0" algn="just">
              <a:buNone/>
            </a:pPr>
            <a:r>
              <a:rPr lang="en-US" sz="2400" dirty="0"/>
              <a:t>A linked list is a </a:t>
            </a:r>
            <a:r>
              <a:rPr lang="en-US" sz="2400" dirty="0">
                <a:solidFill>
                  <a:srgbClr val="FF0000"/>
                </a:solidFill>
              </a:rPr>
              <a:t>non-sequential collection of data items</a:t>
            </a:r>
            <a:r>
              <a:rPr lang="en-US" sz="2400" dirty="0"/>
              <a:t>. It is a </a:t>
            </a:r>
            <a:r>
              <a:rPr lang="en-US" sz="2400" dirty="0">
                <a:solidFill>
                  <a:srgbClr val="FF0000"/>
                </a:solidFill>
              </a:rPr>
              <a:t>dynamic data structure</a:t>
            </a:r>
            <a:r>
              <a:rPr lang="en-US" sz="2400" dirty="0"/>
              <a:t>. For every data item in a linked list, there is an associated pointer that would give the memory location of the next data item in the linked list. </a:t>
            </a:r>
          </a:p>
          <a:p>
            <a:pPr algn="just"/>
            <a:r>
              <a:rPr lang="en-US" sz="2400" dirty="0"/>
              <a:t>The data items in the linked list are not in consecutive memory locations. They may be anywhere, but the accessing of these data items is easier as each data item contains the address of the next data item. </a:t>
            </a:r>
            <a:endParaRPr lang="en-IN" sz="2400" dirty="0"/>
          </a:p>
        </p:txBody>
      </p:sp>
      <p:pic>
        <p:nvPicPr>
          <p:cNvPr id="1026" name="Picture 2" descr="DS Linked List">
            <a:extLst>
              <a:ext uri="{FF2B5EF4-FFF2-40B4-BE49-F238E27FC236}">
                <a16:creationId xmlns:a16="http://schemas.microsoft.com/office/drawing/2014/main" id="{097ABB8B-FE7E-DE9D-EF88-575244EDC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818" y="3995530"/>
            <a:ext cx="8431818" cy="205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353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65CC-DE23-490F-9E15-919BBAA27749}"/>
              </a:ext>
            </a:extLst>
          </p:cNvPr>
          <p:cNvSpPr>
            <a:spLocks noGrp="1"/>
          </p:cNvSpPr>
          <p:nvPr>
            <p:ph type="title"/>
          </p:nvPr>
        </p:nvSpPr>
        <p:spPr/>
        <p:txBody>
          <a:bodyPr/>
          <a:lstStyle/>
          <a:p>
            <a:r>
              <a:rPr lang="en-IN" dirty="0"/>
              <a:t>Advantages of linked lists</a:t>
            </a:r>
          </a:p>
        </p:txBody>
      </p:sp>
      <p:sp>
        <p:nvSpPr>
          <p:cNvPr id="3" name="Content Placeholder 2">
            <a:extLst>
              <a:ext uri="{FF2B5EF4-FFF2-40B4-BE49-F238E27FC236}">
                <a16:creationId xmlns:a16="http://schemas.microsoft.com/office/drawing/2014/main" id="{51C07399-47FF-4C6F-962B-3E148AEA8D64}"/>
              </a:ext>
            </a:extLst>
          </p:cNvPr>
          <p:cNvSpPr>
            <a:spLocks noGrp="1"/>
          </p:cNvSpPr>
          <p:nvPr>
            <p:ph idx="1"/>
          </p:nvPr>
        </p:nvSpPr>
        <p:spPr>
          <a:xfrm>
            <a:off x="3747052" y="1614196"/>
            <a:ext cx="7606748" cy="4562767"/>
          </a:xfrm>
        </p:spPr>
        <p:txBody>
          <a:bodyPr>
            <a:normAutofit fontScale="92500" lnSpcReduction="10000"/>
          </a:bodyPr>
          <a:lstStyle/>
          <a:p>
            <a:pPr marL="0" indent="0">
              <a:buNone/>
            </a:pPr>
            <a:r>
              <a:rPr lang="en-US" sz="2800" dirty="0"/>
              <a:t>1. Linked lists are dynamic data structures. i.e., they can grow or shrink during the execution of a program.</a:t>
            </a:r>
          </a:p>
          <a:p>
            <a:pPr marL="0" indent="0">
              <a:buNone/>
            </a:pPr>
            <a:r>
              <a:rPr lang="en-US" sz="2800" dirty="0"/>
              <a:t>2. Linked lists have efficient memory utilization. Here, memory is not pre-allocated. Memory is allocated whenever it is required and it is de-allocated (removed) when it is no longer needed.</a:t>
            </a:r>
          </a:p>
          <a:p>
            <a:pPr marL="0" indent="0">
              <a:buNone/>
            </a:pPr>
            <a:r>
              <a:rPr lang="en-US" sz="2800" dirty="0"/>
              <a:t>3. Insertion and Deletions are easier and efficient. Linked lists provide flexibility in inserting a data item at a specified position and deletion of the data item from the given position.</a:t>
            </a:r>
          </a:p>
          <a:p>
            <a:pPr marL="0" indent="0">
              <a:buNone/>
            </a:pPr>
            <a:r>
              <a:rPr lang="en-US" sz="2800" dirty="0"/>
              <a:t>4. Many complex applications can be easily carried out with linked lists.</a:t>
            </a:r>
            <a:endParaRPr lang="en-IN" sz="2800" dirty="0"/>
          </a:p>
        </p:txBody>
      </p:sp>
    </p:spTree>
    <p:extLst>
      <p:ext uri="{BB962C8B-B14F-4D97-AF65-F5344CB8AC3E}">
        <p14:creationId xmlns:p14="http://schemas.microsoft.com/office/powerpoint/2010/main" val="54757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8783F-83AF-407E-9CE3-2F13D573D4AB}"/>
              </a:ext>
            </a:extLst>
          </p:cNvPr>
          <p:cNvSpPr>
            <a:spLocks noGrp="1"/>
          </p:cNvSpPr>
          <p:nvPr>
            <p:ph type="title"/>
          </p:nvPr>
        </p:nvSpPr>
        <p:spPr>
          <a:xfrm>
            <a:off x="8595200" y="668750"/>
            <a:ext cx="3144774" cy="758571"/>
          </a:xfrm>
        </p:spPr>
        <p:txBody>
          <a:bodyPr/>
          <a:lstStyle/>
          <a:p>
            <a:r>
              <a:rPr lang="en-US" spc="0" dirty="0">
                <a:ln w="0"/>
                <a:solidFill>
                  <a:schemeClr val="tx1"/>
                </a:solidFill>
                <a:effectLst>
                  <a:outerShdw blurRad="38100" dist="19050" dir="2700000" algn="tl" rotWithShape="0">
                    <a:schemeClr val="dk1">
                      <a:alpha val="40000"/>
                    </a:schemeClr>
                  </a:outerShdw>
                </a:effectLst>
              </a:rPr>
              <a:t>   Types Of DS</a:t>
            </a:r>
            <a:endParaRPr lang="en-IN" spc="0" dirty="0">
              <a:ln w="0"/>
              <a:solidFill>
                <a:schemeClr val="tx1"/>
              </a:solidFill>
              <a:effectLst>
                <a:outerShdw blurRad="38100" dist="19050" dir="2700000" algn="tl" rotWithShape="0">
                  <a:schemeClr val="dk1">
                    <a:alpha val="40000"/>
                  </a:schemeClr>
                </a:outerShdw>
              </a:effectLst>
            </a:endParaRPr>
          </a:p>
        </p:txBody>
      </p:sp>
      <p:pic>
        <p:nvPicPr>
          <p:cNvPr id="28" name="Picture Placeholder 27">
            <a:extLst>
              <a:ext uri="{FF2B5EF4-FFF2-40B4-BE49-F238E27FC236}">
                <a16:creationId xmlns:a16="http://schemas.microsoft.com/office/drawing/2014/main" id="{5C525F53-0C70-4295-A6A3-C606410BD976}"/>
              </a:ext>
            </a:extLst>
          </p:cNvPr>
          <p:cNvPicPr>
            <a:picLocks noGrp="1" noChangeAspect="1"/>
          </p:cNvPicPr>
          <p:nvPr>
            <p:ph type="pic" idx="1"/>
          </p:nvPr>
        </p:nvPicPr>
        <p:blipFill>
          <a:blip r:embed="rId2"/>
          <a:stretch>
            <a:fillRect/>
          </a:stretch>
        </p:blipFill>
        <p:spPr>
          <a:xfrm>
            <a:off x="0" y="38958"/>
            <a:ext cx="8432800" cy="6727582"/>
          </a:xfrm>
          <a:prstGeom prst="rect">
            <a:avLst/>
          </a:prstGeom>
        </p:spPr>
      </p:pic>
      <p:sp>
        <p:nvSpPr>
          <p:cNvPr id="6" name="Text Placeholder 5">
            <a:extLst>
              <a:ext uri="{FF2B5EF4-FFF2-40B4-BE49-F238E27FC236}">
                <a16:creationId xmlns:a16="http://schemas.microsoft.com/office/drawing/2014/main" id="{F856F817-D802-40BD-A4F3-AD53C0F4E1A1}"/>
              </a:ext>
            </a:extLst>
          </p:cNvPr>
          <p:cNvSpPr>
            <a:spLocks noGrp="1"/>
          </p:cNvSpPr>
          <p:nvPr>
            <p:ph type="body" sz="half" idx="2"/>
          </p:nvPr>
        </p:nvSpPr>
        <p:spPr>
          <a:xfrm>
            <a:off x="8782049" y="1944243"/>
            <a:ext cx="3043649" cy="3511296"/>
          </a:xfrm>
        </p:spPr>
        <p:txBody>
          <a:bodyPr/>
          <a:lstStyle/>
          <a:p>
            <a:r>
              <a:rPr lang="en-US" dirty="0">
                <a:ln w="0"/>
                <a:solidFill>
                  <a:schemeClr val="tx1"/>
                </a:solidFill>
                <a:effectLst>
                  <a:outerShdw blurRad="38100" dist="19050" dir="2700000" algn="tl" rotWithShape="0">
                    <a:schemeClr val="dk1">
                      <a:alpha val="40000"/>
                    </a:schemeClr>
                  </a:outerShdw>
                </a:effectLst>
              </a:rPr>
              <a:t>The DS are divided into two types:</a:t>
            </a:r>
          </a:p>
          <a:p>
            <a:pPr marL="342900" indent="-342900">
              <a:buAutoNum type="arabicParenR"/>
            </a:pPr>
            <a:r>
              <a:rPr lang="en-US" dirty="0">
                <a:ln w="0"/>
                <a:solidFill>
                  <a:schemeClr val="tx1"/>
                </a:solidFill>
                <a:effectLst>
                  <a:outerShdw blurRad="38100" dist="19050" dir="2700000" algn="tl" rotWithShape="0">
                    <a:schemeClr val="dk1">
                      <a:alpha val="40000"/>
                    </a:schemeClr>
                  </a:outerShdw>
                </a:effectLst>
              </a:rPr>
              <a:t>Primitive</a:t>
            </a:r>
          </a:p>
          <a:p>
            <a:pPr marL="342900" indent="-342900">
              <a:buAutoNum type="arabicParenR"/>
            </a:pPr>
            <a:r>
              <a:rPr lang="en-US" dirty="0">
                <a:ln w="0"/>
                <a:solidFill>
                  <a:schemeClr val="tx1"/>
                </a:solidFill>
                <a:effectLst>
                  <a:outerShdw blurRad="38100" dist="19050" dir="2700000" algn="tl" rotWithShape="0">
                    <a:schemeClr val="dk1">
                      <a:alpha val="40000"/>
                    </a:schemeClr>
                  </a:outerShdw>
                </a:effectLst>
              </a:rPr>
              <a:t>Non primitive</a:t>
            </a:r>
          </a:p>
          <a:p>
            <a:r>
              <a:rPr lang="en-US" dirty="0">
                <a:ln w="0"/>
                <a:solidFill>
                  <a:schemeClr val="tx1"/>
                </a:solidFill>
                <a:effectLst>
                  <a:outerShdw blurRad="38100" dist="19050" dir="2700000" algn="tl" rotWithShape="0">
                    <a:schemeClr val="dk1">
                      <a:alpha val="40000"/>
                    </a:schemeClr>
                  </a:outerShdw>
                </a:effectLst>
              </a:rPr>
              <a:t>Non primitive divided into two type</a:t>
            </a:r>
          </a:p>
          <a:p>
            <a:pPr marL="342900" indent="-342900">
              <a:buAutoNum type="arabicParenR"/>
            </a:pPr>
            <a:r>
              <a:rPr lang="en-US" dirty="0">
                <a:ln w="0"/>
                <a:solidFill>
                  <a:schemeClr val="tx1"/>
                </a:solidFill>
                <a:effectLst>
                  <a:outerShdw blurRad="38100" dist="19050" dir="2700000" algn="tl" rotWithShape="0">
                    <a:schemeClr val="dk1">
                      <a:alpha val="40000"/>
                    </a:schemeClr>
                  </a:outerShdw>
                </a:effectLst>
              </a:rPr>
              <a:t> Linear DS</a:t>
            </a:r>
          </a:p>
          <a:p>
            <a:pPr marL="342900" indent="-342900">
              <a:buAutoNum type="arabicParenR"/>
            </a:pPr>
            <a:r>
              <a:rPr lang="en-US" dirty="0">
                <a:ln w="0"/>
                <a:solidFill>
                  <a:schemeClr val="tx1"/>
                </a:solidFill>
                <a:effectLst>
                  <a:outerShdw blurRad="38100" dist="19050" dir="2700000" algn="tl" rotWithShape="0">
                    <a:schemeClr val="dk1">
                      <a:alpha val="40000"/>
                    </a:schemeClr>
                  </a:outerShdw>
                </a:effectLst>
              </a:rPr>
              <a:t>Non linear DS</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69728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E1E0-6B84-A6F3-6738-6B2C2369B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183539-8595-F1B9-8A25-151F349DFFEE}"/>
              </a:ext>
            </a:extLst>
          </p:cNvPr>
          <p:cNvSpPr>
            <a:spLocks noGrp="1"/>
          </p:cNvSpPr>
          <p:nvPr>
            <p:ph idx="1"/>
          </p:nvPr>
        </p:nvSpPr>
        <p:spPr/>
        <p:txBody>
          <a:bodyPr>
            <a:normAutofit/>
          </a:bodyPr>
          <a:lstStyle/>
          <a:p>
            <a:pPr algn="just"/>
            <a:r>
              <a:rPr lang="en-US" sz="2400" b="1" i="0" dirty="0">
                <a:solidFill>
                  <a:srgbClr val="610B38"/>
                </a:solidFill>
                <a:effectLst/>
                <a:latin typeface="erdana"/>
              </a:rPr>
              <a:t>Uses of Linked List</a:t>
            </a:r>
          </a:p>
          <a:p>
            <a:pPr algn="just">
              <a:buFont typeface="Arial" panose="020B0604020202020204" pitchFamily="34" charset="0"/>
              <a:buChar char="•"/>
            </a:pPr>
            <a:r>
              <a:rPr lang="en-US" sz="2400" b="0" i="0" dirty="0">
                <a:solidFill>
                  <a:srgbClr val="000000"/>
                </a:solidFill>
                <a:effectLst/>
                <a:latin typeface="inter-regular"/>
              </a:rPr>
              <a:t>The list is not required to be contiguously present in the memory. The node can reside any where in the memory and linked together to make a list. This achieves optimized utilization of space.</a:t>
            </a:r>
          </a:p>
          <a:p>
            <a:pPr algn="just">
              <a:buFont typeface="Arial" panose="020B0604020202020204" pitchFamily="34" charset="0"/>
              <a:buChar char="•"/>
            </a:pPr>
            <a:r>
              <a:rPr lang="en-US" sz="2400" b="0" i="0" dirty="0">
                <a:solidFill>
                  <a:srgbClr val="000000"/>
                </a:solidFill>
                <a:effectLst/>
                <a:latin typeface="inter-regular"/>
              </a:rPr>
              <a:t>list size is limited to the memory size and doesn't need to be declared in advance.</a:t>
            </a:r>
          </a:p>
          <a:p>
            <a:pPr algn="just">
              <a:buFont typeface="Arial" panose="020B0604020202020204" pitchFamily="34" charset="0"/>
              <a:buChar char="•"/>
            </a:pPr>
            <a:r>
              <a:rPr lang="en-US" sz="2400" b="0" i="0" dirty="0">
                <a:solidFill>
                  <a:srgbClr val="000000"/>
                </a:solidFill>
                <a:effectLst/>
                <a:latin typeface="inter-regular"/>
              </a:rPr>
              <a:t>Empty node can not be present in the linked list.</a:t>
            </a:r>
          </a:p>
          <a:p>
            <a:pPr algn="just">
              <a:buFont typeface="Arial" panose="020B0604020202020204" pitchFamily="34" charset="0"/>
              <a:buChar char="•"/>
            </a:pPr>
            <a:r>
              <a:rPr lang="en-US" sz="2400" b="0" i="0" dirty="0">
                <a:solidFill>
                  <a:srgbClr val="000000"/>
                </a:solidFill>
                <a:effectLst/>
                <a:latin typeface="inter-regular"/>
              </a:rPr>
              <a:t>We can store values of primitive types or objects in the singly linked list.</a:t>
            </a:r>
          </a:p>
          <a:p>
            <a:endParaRPr lang="en-IN" dirty="0"/>
          </a:p>
        </p:txBody>
      </p:sp>
    </p:spTree>
    <p:extLst>
      <p:ext uri="{BB962C8B-B14F-4D97-AF65-F5344CB8AC3E}">
        <p14:creationId xmlns:p14="http://schemas.microsoft.com/office/powerpoint/2010/main" val="399593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F943-E149-9A0F-7A2C-B756A204042D}"/>
              </a:ext>
            </a:extLst>
          </p:cNvPr>
          <p:cNvSpPr>
            <a:spLocks noGrp="1"/>
          </p:cNvSpPr>
          <p:nvPr>
            <p:ph type="title"/>
          </p:nvPr>
        </p:nvSpPr>
        <p:spPr/>
        <p:txBody>
          <a:bodyPr/>
          <a:lstStyle/>
          <a:p>
            <a:r>
              <a:rPr lang="en-US" b="0" i="0" dirty="0">
                <a:solidFill>
                  <a:srgbClr val="610B38"/>
                </a:solidFill>
                <a:effectLst/>
                <a:latin typeface="erdana"/>
              </a:rPr>
              <a:t>Why use linked list over array?</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3F9F3E1-2170-5D32-428E-05BA676B904C}"/>
              </a:ext>
            </a:extLst>
          </p:cNvPr>
          <p:cNvSpPr>
            <a:spLocks noGrp="1"/>
          </p:cNvSpPr>
          <p:nvPr>
            <p:ph idx="1"/>
          </p:nvPr>
        </p:nvSpPr>
        <p:spPr/>
        <p:txBody>
          <a:bodyPr/>
          <a:lstStyle/>
          <a:p>
            <a:pPr algn="just"/>
            <a:r>
              <a:rPr lang="en-US" b="0" i="0" dirty="0">
                <a:solidFill>
                  <a:srgbClr val="333333"/>
                </a:solidFill>
                <a:effectLst/>
                <a:latin typeface="inter-regular"/>
              </a:rPr>
              <a:t>Array has the following limitations:</a:t>
            </a:r>
          </a:p>
          <a:p>
            <a:pPr algn="just">
              <a:buFont typeface="+mj-lt"/>
              <a:buAutoNum type="arabicPeriod"/>
            </a:pPr>
            <a:r>
              <a:rPr lang="en-US" b="0" i="0" dirty="0">
                <a:solidFill>
                  <a:srgbClr val="000000"/>
                </a:solidFill>
                <a:effectLst/>
                <a:latin typeface="inter-regular"/>
              </a:rPr>
              <a:t>The size of array must be known in advance before using it in the program.</a:t>
            </a:r>
          </a:p>
          <a:p>
            <a:pPr algn="just">
              <a:buFont typeface="+mj-lt"/>
              <a:buAutoNum type="arabicPeriod"/>
            </a:pPr>
            <a:r>
              <a:rPr lang="en-US" b="0" i="0" dirty="0">
                <a:solidFill>
                  <a:srgbClr val="000000"/>
                </a:solidFill>
                <a:effectLst/>
                <a:latin typeface="inter-regular"/>
              </a:rPr>
              <a:t>Increasing size of the array is a time taking process. It is almost impossible to expand the size of the array at run time.</a:t>
            </a:r>
          </a:p>
          <a:p>
            <a:pPr algn="just">
              <a:buFont typeface="+mj-lt"/>
              <a:buAutoNum type="arabicPeriod"/>
            </a:pPr>
            <a:r>
              <a:rPr lang="en-US" b="0" i="0" dirty="0">
                <a:solidFill>
                  <a:srgbClr val="000000"/>
                </a:solidFill>
                <a:effectLst/>
                <a:latin typeface="inter-regular"/>
              </a:rPr>
              <a:t>All the elements in the array need to be contiguously stored in the memory. Inserting any element in the array needs shifting of all its predecessors.</a:t>
            </a:r>
          </a:p>
          <a:p>
            <a:endParaRPr lang="en-IN" dirty="0"/>
          </a:p>
        </p:txBody>
      </p:sp>
    </p:spTree>
    <p:extLst>
      <p:ext uri="{BB962C8B-B14F-4D97-AF65-F5344CB8AC3E}">
        <p14:creationId xmlns:p14="http://schemas.microsoft.com/office/powerpoint/2010/main" val="3352008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FD9C-4257-4C17-8319-65A216884410}"/>
              </a:ext>
            </a:extLst>
          </p:cNvPr>
          <p:cNvSpPr>
            <a:spLocks noGrp="1"/>
          </p:cNvSpPr>
          <p:nvPr>
            <p:ph type="title"/>
          </p:nvPr>
        </p:nvSpPr>
        <p:spPr/>
        <p:txBody>
          <a:bodyPr/>
          <a:lstStyle/>
          <a:p>
            <a:r>
              <a:rPr lang="en-US" dirty="0"/>
              <a:t>Disadvantages of linked lists</a:t>
            </a:r>
            <a:br>
              <a:rPr lang="en-US" dirty="0"/>
            </a:br>
            <a:endParaRPr lang="en-IN" dirty="0"/>
          </a:p>
        </p:txBody>
      </p:sp>
      <p:sp>
        <p:nvSpPr>
          <p:cNvPr id="3" name="Content Placeholder 2">
            <a:extLst>
              <a:ext uri="{FF2B5EF4-FFF2-40B4-BE49-F238E27FC236}">
                <a16:creationId xmlns:a16="http://schemas.microsoft.com/office/drawing/2014/main" id="{67725168-0483-42F8-BAF9-A43C493B2008}"/>
              </a:ext>
            </a:extLst>
          </p:cNvPr>
          <p:cNvSpPr>
            <a:spLocks noGrp="1"/>
          </p:cNvSpPr>
          <p:nvPr>
            <p:ph idx="1"/>
          </p:nvPr>
        </p:nvSpPr>
        <p:spPr/>
        <p:txBody>
          <a:bodyPr>
            <a:normAutofit/>
          </a:bodyPr>
          <a:lstStyle/>
          <a:p>
            <a:pPr marL="457200" indent="-457200">
              <a:buFont typeface="+mj-lt"/>
              <a:buAutoNum type="arabicPeriod"/>
            </a:pPr>
            <a:r>
              <a:rPr lang="en-US" sz="2800" b="1" dirty="0"/>
              <a:t>It consumes more space because every node requires a additional pointer to store address of the next node.</a:t>
            </a:r>
          </a:p>
          <a:p>
            <a:pPr marL="457200" indent="-457200">
              <a:buFont typeface="+mj-lt"/>
              <a:buAutoNum type="arabicPeriod"/>
            </a:pPr>
            <a:r>
              <a:rPr lang="en-US" sz="2800" b="1" dirty="0"/>
              <a:t>Searching a particular element in list is difficult and also time consuming.</a:t>
            </a:r>
            <a:endParaRPr lang="en-IN" sz="2800" b="1" dirty="0"/>
          </a:p>
        </p:txBody>
      </p:sp>
    </p:spTree>
    <p:extLst>
      <p:ext uri="{BB962C8B-B14F-4D97-AF65-F5344CB8AC3E}">
        <p14:creationId xmlns:p14="http://schemas.microsoft.com/office/powerpoint/2010/main" val="3840290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0EDC-871B-454D-8829-36DE742B67CC}"/>
              </a:ext>
            </a:extLst>
          </p:cNvPr>
          <p:cNvSpPr>
            <a:spLocks noGrp="1"/>
          </p:cNvSpPr>
          <p:nvPr>
            <p:ph type="title"/>
          </p:nvPr>
        </p:nvSpPr>
        <p:spPr/>
        <p:txBody>
          <a:bodyPr/>
          <a:lstStyle/>
          <a:p>
            <a:r>
              <a:rPr lang="en-IN" dirty="0"/>
              <a:t>Types of Linked Lists</a:t>
            </a:r>
          </a:p>
        </p:txBody>
      </p:sp>
      <p:sp>
        <p:nvSpPr>
          <p:cNvPr id="3" name="Content Placeholder 2">
            <a:extLst>
              <a:ext uri="{FF2B5EF4-FFF2-40B4-BE49-F238E27FC236}">
                <a16:creationId xmlns:a16="http://schemas.microsoft.com/office/drawing/2014/main" id="{AE0D6441-17D7-4F71-9E07-011FDE1D22B2}"/>
              </a:ext>
            </a:extLst>
          </p:cNvPr>
          <p:cNvSpPr>
            <a:spLocks noGrp="1"/>
          </p:cNvSpPr>
          <p:nvPr>
            <p:ph idx="1"/>
          </p:nvPr>
        </p:nvSpPr>
        <p:spPr/>
        <p:txBody>
          <a:bodyPr>
            <a:normAutofit/>
          </a:bodyPr>
          <a:lstStyle/>
          <a:p>
            <a:pPr marL="514350" indent="-514350">
              <a:buAutoNum type="arabicPeriod"/>
            </a:pPr>
            <a:r>
              <a:rPr lang="en-US" sz="2800" dirty="0"/>
              <a:t>Single Linked List. </a:t>
            </a:r>
          </a:p>
          <a:p>
            <a:pPr marL="514350" indent="-514350">
              <a:buAutoNum type="arabicPeriod"/>
            </a:pPr>
            <a:r>
              <a:rPr lang="en-US" sz="2800" dirty="0"/>
              <a:t>Double Linked List. </a:t>
            </a:r>
          </a:p>
          <a:p>
            <a:pPr marL="514350" indent="-514350">
              <a:buAutoNum type="arabicPeriod"/>
            </a:pPr>
            <a:r>
              <a:rPr lang="en-US" sz="2800" dirty="0"/>
              <a:t>Circular Linked List. </a:t>
            </a:r>
          </a:p>
          <a:p>
            <a:pPr marL="514350" indent="-514350">
              <a:buAutoNum type="arabicPeriod"/>
            </a:pPr>
            <a:r>
              <a:rPr lang="en-US" sz="2800" dirty="0"/>
              <a:t>Circular Double Linked List.</a:t>
            </a:r>
            <a:endParaRPr lang="en-IN" sz="2800" dirty="0"/>
          </a:p>
        </p:txBody>
      </p:sp>
    </p:spTree>
    <p:extLst>
      <p:ext uri="{BB962C8B-B14F-4D97-AF65-F5344CB8AC3E}">
        <p14:creationId xmlns:p14="http://schemas.microsoft.com/office/powerpoint/2010/main" val="3988318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070E-1BC9-478B-943F-525BD26E8F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010EC0-BC1A-4C40-B2F3-BF826C54CA3E}"/>
              </a:ext>
            </a:extLst>
          </p:cNvPr>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A single linked list is one in which all nodes are linked together in some sequential manner. Hence, it is also called as linear linked list.</a:t>
            </a:r>
          </a:p>
          <a:p>
            <a:pPr marL="0" indent="0" algn="just">
              <a:buNone/>
            </a:pPr>
            <a:r>
              <a:rPr lang="en-US" b="1" dirty="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A double linked list is one in which all nodes are linked together by multiple links which helps in accessing both the successor node (next node) and predecessor node (previous node) from any arbitrary node within the list. Therefore each node in a double linked list has two link fields (pointers) to point to the left node (previous) and the right node (next). This helps to traverse in forward direction and backward direction.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 circular linked list is one, which has no beginning and no end. A single linked list can be made a circular linked list by simply storing address of the very first node in the link field of the last node.</a:t>
            </a:r>
          </a:p>
          <a:p>
            <a:pPr marL="0" indent="0" algn="just">
              <a:buNone/>
            </a:pPr>
            <a:r>
              <a:rPr lang="en-US" b="1" dirty="0">
                <a:latin typeface="Times New Roman" panose="02020603050405020304" pitchFamily="18" charset="0"/>
                <a:cs typeface="Times New Roman" panose="02020603050405020304" pitchFamily="18" charset="0"/>
              </a:rPr>
              <a:t>A circular double linked list is one, which has both the successor pointer and predecessor pointer in the circular manner.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511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6827-4BA4-47E3-8B78-BDFC7EC9A5DA}"/>
              </a:ext>
            </a:extLst>
          </p:cNvPr>
          <p:cNvSpPr>
            <a:spLocks noGrp="1"/>
          </p:cNvSpPr>
          <p:nvPr>
            <p:ph type="title"/>
          </p:nvPr>
        </p:nvSpPr>
        <p:spPr/>
        <p:txBody>
          <a:bodyPr/>
          <a:lstStyle/>
          <a:p>
            <a:r>
              <a:rPr lang="en-US" dirty="0"/>
              <a:t>Comparison between array and linked list</a:t>
            </a:r>
            <a:endParaRPr lang="en-IN" dirty="0"/>
          </a:p>
        </p:txBody>
      </p:sp>
      <p:pic>
        <p:nvPicPr>
          <p:cNvPr id="5" name="Content Placeholder 4">
            <a:extLst>
              <a:ext uri="{FF2B5EF4-FFF2-40B4-BE49-F238E27FC236}">
                <a16:creationId xmlns:a16="http://schemas.microsoft.com/office/drawing/2014/main" id="{32C56C08-AF88-4351-8892-E5DAD9C30789}"/>
              </a:ext>
            </a:extLst>
          </p:cNvPr>
          <p:cNvPicPr>
            <a:picLocks noGrp="1" noChangeAspect="1"/>
          </p:cNvPicPr>
          <p:nvPr>
            <p:ph idx="1"/>
          </p:nvPr>
        </p:nvPicPr>
        <p:blipFill>
          <a:blip r:embed="rId2"/>
          <a:stretch>
            <a:fillRect/>
          </a:stretch>
        </p:blipFill>
        <p:spPr>
          <a:xfrm>
            <a:off x="3944938" y="1319212"/>
            <a:ext cx="7162800" cy="4210050"/>
          </a:xfrm>
        </p:spPr>
      </p:pic>
    </p:spTree>
    <p:extLst>
      <p:ext uri="{BB962C8B-B14F-4D97-AF65-F5344CB8AC3E}">
        <p14:creationId xmlns:p14="http://schemas.microsoft.com/office/powerpoint/2010/main" val="1072453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0F8A-A61C-4065-A740-6A4B2F6A51DA}"/>
              </a:ext>
            </a:extLst>
          </p:cNvPr>
          <p:cNvSpPr>
            <a:spLocks noGrp="1"/>
          </p:cNvSpPr>
          <p:nvPr>
            <p:ph type="title"/>
          </p:nvPr>
        </p:nvSpPr>
        <p:spPr/>
        <p:txBody>
          <a:bodyPr/>
          <a:lstStyle/>
          <a:p>
            <a:r>
              <a:rPr lang="en-IN" dirty="0"/>
              <a:t>Applications of linked list</a:t>
            </a:r>
          </a:p>
        </p:txBody>
      </p:sp>
      <p:sp>
        <p:nvSpPr>
          <p:cNvPr id="3" name="Content Placeholder 2">
            <a:extLst>
              <a:ext uri="{FF2B5EF4-FFF2-40B4-BE49-F238E27FC236}">
                <a16:creationId xmlns:a16="http://schemas.microsoft.com/office/drawing/2014/main" id="{23D06200-6DD4-4A5E-85EC-F8ED96EC3C14}"/>
              </a:ext>
            </a:extLst>
          </p:cNvPr>
          <p:cNvSpPr>
            <a:spLocks noGrp="1"/>
          </p:cNvSpPr>
          <p:nvPr>
            <p:ph idx="1"/>
          </p:nvPr>
        </p:nvSpPr>
        <p:spPr/>
        <p:txBody>
          <a:bodyPr>
            <a:normAutofit/>
          </a:bodyPr>
          <a:lstStyle/>
          <a:p>
            <a:pPr marL="0" indent="0">
              <a:buNone/>
            </a:pPr>
            <a:r>
              <a:rPr lang="en-US" b="1" dirty="0"/>
              <a:t>1. Linked lists are used to represent and manipulate polynomial. Polynomials are expression containing terms with non zero coefficient and exponents. For</a:t>
            </a:r>
          </a:p>
          <a:p>
            <a:pPr marL="0" indent="0">
              <a:buNone/>
            </a:pPr>
            <a:r>
              <a:rPr lang="en-US" b="1" dirty="0"/>
              <a:t>example:</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2. Represent very large numbers and operations of the large number such as addition, multiplication and division.</a:t>
            </a:r>
          </a:p>
          <a:p>
            <a:pPr marL="0" indent="0">
              <a:buNone/>
            </a:pPr>
            <a:r>
              <a:rPr lang="en-US" b="1" dirty="0"/>
              <a:t>3. Linked lists are to implement stack, queue, trees and graphs.</a:t>
            </a:r>
          </a:p>
          <a:p>
            <a:pPr marL="0" indent="0">
              <a:buNone/>
            </a:pPr>
            <a:r>
              <a:rPr lang="en-US" b="1" dirty="0"/>
              <a:t>4. Implement the symbol table in compiler construction</a:t>
            </a:r>
            <a:endParaRPr lang="en-IN" b="1" dirty="0"/>
          </a:p>
        </p:txBody>
      </p:sp>
      <p:pic>
        <p:nvPicPr>
          <p:cNvPr id="5" name="Picture 4">
            <a:extLst>
              <a:ext uri="{FF2B5EF4-FFF2-40B4-BE49-F238E27FC236}">
                <a16:creationId xmlns:a16="http://schemas.microsoft.com/office/drawing/2014/main" id="{2DC98409-D029-4222-9528-6D7ADD7377B0}"/>
              </a:ext>
            </a:extLst>
          </p:cNvPr>
          <p:cNvPicPr>
            <a:picLocks noChangeAspect="1"/>
          </p:cNvPicPr>
          <p:nvPr/>
        </p:nvPicPr>
        <p:blipFill>
          <a:blip r:embed="rId3"/>
          <a:stretch>
            <a:fillRect/>
          </a:stretch>
        </p:blipFill>
        <p:spPr>
          <a:xfrm>
            <a:off x="4425085" y="5574792"/>
            <a:ext cx="3829050" cy="419100"/>
          </a:xfrm>
          <a:prstGeom prst="rect">
            <a:avLst/>
          </a:prstGeom>
        </p:spPr>
      </p:pic>
      <p:sp>
        <p:nvSpPr>
          <p:cNvPr id="8" name="TextBox 7">
            <a:extLst>
              <a:ext uri="{FF2B5EF4-FFF2-40B4-BE49-F238E27FC236}">
                <a16:creationId xmlns:a16="http://schemas.microsoft.com/office/drawing/2014/main" id="{D333C671-3EE6-4AA1-AAA6-F49B059B081F}"/>
              </a:ext>
            </a:extLst>
          </p:cNvPr>
          <p:cNvSpPr txBox="1"/>
          <p:nvPr/>
        </p:nvSpPr>
        <p:spPr>
          <a:xfrm>
            <a:off x="4955265" y="2427094"/>
            <a:ext cx="3128087" cy="1477328"/>
          </a:xfrm>
          <a:prstGeom prst="rect">
            <a:avLst/>
          </a:prstGeom>
          <a:noFill/>
        </p:spPr>
        <p:txBody>
          <a:bodyPr wrap="square">
            <a:spAutoFit/>
          </a:bodyPr>
          <a:lstStyle/>
          <a:p>
            <a:r>
              <a:rPr lang="en-US" dirty="0"/>
              <a:t>struct node</a:t>
            </a:r>
          </a:p>
          <a:p>
            <a:r>
              <a:rPr lang="en-US" dirty="0"/>
              <a:t>{</a:t>
            </a:r>
          </a:p>
          <a:p>
            <a:r>
              <a:rPr lang="en-US" dirty="0"/>
              <a:t>  int </a:t>
            </a:r>
            <a:r>
              <a:rPr lang="en-US" dirty="0" err="1"/>
              <a:t>coeff,pow</a:t>
            </a:r>
            <a:r>
              <a:rPr lang="en-US" dirty="0"/>
              <a:t>;</a:t>
            </a:r>
          </a:p>
          <a:p>
            <a:r>
              <a:rPr lang="en-US" dirty="0"/>
              <a:t>  struct node *next;</a:t>
            </a:r>
          </a:p>
          <a:p>
            <a:r>
              <a:rPr lang="en-US" dirty="0"/>
              <a:t>}</a:t>
            </a:r>
            <a:endParaRPr lang="en-IN" dirty="0"/>
          </a:p>
        </p:txBody>
      </p:sp>
    </p:spTree>
    <p:extLst>
      <p:ext uri="{BB962C8B-B14F-4D97-AF65-F5344CB8AC3E}">
        <p14:creationId xmlns:p14="http://schemas.microsoft.com/office/powerpoint/2010/main" val="959591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191A-0B5F-449B-BC4D-50BC376F5624}"/>
              </a:ext>
            </a:extLst>
          </p:cNvPr>
          <p:cNvSpPr>
            <a:spLocks noGrp="1"/>
          </p:cNvSpPr>
          <p:nvPr>
            <p:ph type="title"/>
          </p:nvPr>
        </p:nvSpPr>
        <p:spPr/>
        <p:txBody>
          <a:bodyPr/>
          <a:lstStyle/>
          <a:p>
            <a:r>
              <a:rPr lang="en-IN" dirty="0"/>
              <a:t>Single Linked List</a:t>
            </a:r>
          </a:p>
        </p:txBody>
      </p:sp>
      <p:pic>
        <p:nvPicPr>
          <p:cNvPr id="5" name="Content Placeholder 4">
            <a:extLst>
              <a:ext uri="{FF2B5EF4-FFF2-40B4-BE49-F238E27FC236}">
                <a16:creationId xmlns:a16="http://schemas.microsoft.com/office/drawing/2014/main" id="{379DD8CF-2649-4C6D-A68D-B3270AA8D36C}"/>
              </a:ext>
            </a:extLst>
          </p:cNvPr>
          <p:cNvPicPr>
            <a:picLocks noGrp="1" noChangeAspect="1"/>
          </p:cNvPicPr>
          <p:nvPr>
            <p:ph idx="1"/>
          </p:nvPr>
        </p:nvPicPr>
        <p:blipFill>
          <a:blip r:embed="rId2"/>
          <a:stretch>
            <a:fillRect/>
          </a:stretch>
        </p:blipFill>
        <p:spPr>
          <a:xfrm>
            <a:off x="3973513" y="2257425"/>
            <a:ext cx="7105650" cy="2333625"/>
          </a:xfrm>
        </p:spPr>
      </p:pic>
    </p:spTree>
    <p:extLst>
      <p:ext uri="{BB962C8B-B14F-4D97-AF65-F5344CB8AC3E}">
        <p14:creationId xmlns:p14="http://schemas.microsoft.com/office/powerpoint/2010/main" val="40890640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CFCB-C00A-4A54-ACB4-EE2B8C9DC1DA}"/>
              </a:ext>
            </a:extLst>
          </p:cNvPr>
          <p:cNvSpPr>
            <a:spLocks noGrp="1"/>
          </p:cNvSpPr>
          <p:nvPr>
            <p:ph type="title"/>
          </p:nvPr>
        </p:nvSpPr>
        <p:spPr/>
        <p:txBody>
          <a:bodyPr/>
          <a:lstStyle/>
          <a:p>
            <a:r>
              <a:rPr lang="en-US" dirty="0"/>
              <a:t>Implementation of Single Linked List</a:t>
            </a:r>
            <a:endParaRPr lang="en-IN" dirty="0"/>
          </a:p>
        </p:txBody>
      </p:sp>
      <p:sp>
        <p:nvSpPr>
          <p:cNvPr id="3" name="Content Placeholder 2">
            <a:extLst>
              <a:ext uri="{FF2B5EF4-FFF2-40B4-BE49-F238E27FC236}">
                <a16:creationId xmlns:a16="http://schemas.microsoft.com/office/drawing/2014/main" id="{84B51FD0-3A2D-4C93-ABC2-9982518F0790}"/>
              </a:ext>
            </a:extLst>
          </p:cNvPr>
          <p:cNvSpPr>
            <a:spLocks noGrp="1"/>
          </p:cNvSpPr>
          <p:nvPr>
            <p:ph idx="1"/>
          </p:nvPr>
        </p:nvSpPr>
        <p:spPr/>
        <p:txBody>
          <a:bodyPr>
            <a:normAutofit/>
          </a:bodyPr>
          <a:lstStyle/>
          <a:p>
            <a:pPr marL="0" indent="0">
              <a:buNone/>
            </a:pPr>
            <a:r>
              <a:rPr lang="en-US" sz="2400" dirty="0"/>
              <a:t>Before writing the code to build the above list, we need to create a start node, used to create and access other nodes in the linked list.</a:t>
            </a:r>
          </a:p>
          <a:p>
            <a:r>
              <a:rPr lang="en-US" sz="2400" dirty="0"/>
              <a:t>Creating a structure with one data item and a next pointer, which will be pointing to next node of the list. This is called as self-referential structure.</a:t>
            </a:r>
          </a:p>
          <a:p>
            <a:r>
              <a:rPr lang="en-US" sz="2400" dirty="0"/>
              <a:t>Initialize the start pointer to be NULL.</a:t>
            </a:r>
            <a:endParaRPr lang="en-IN" sz="2400" dirty="0"/>
          </a:p>
        </p:txBody>
      </p:sp>
    </p:spTree>
    <p:extLst>
      <p:ext uri="{BB962C8B-B14F-4D97-AF65-F5344CB8AC3E}">
        <p14:creationId xmlns:p14="http://schemas.microsoft.com/office/powerpoint/2010/main" val="2002777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5C28-BEDC-499B-A1CB-A80F948B4D3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6FB08C6-A54B-412B-9BD2-B88FFC93B419}"/>
              </a:ext>
            </a:extLst>
          </p:cNvPr>
          <p:cNvPicPr>
            <a:picLocks noGrp="1" noChangeAspect="1"/>
          </p:cNvPicPr>
          <p:nvPr>
            <p:ph idx="1"/>
          </p:nvPr>
        </p:nvPicPr>
        <p:blipFill>
          <a:blip r:embed="rId2"/>
          <a:stretch>
            <a:fillRect/>
          </a:stretch>
        </p:blipFill>
        <p:spPr>
          <a:xfrm>
            <a:off x="4059751" y="2193001"/>
            <a:ext cx="6991350" cy="2789546"/>
          </a:xfrm>
        </p:spPr>
      </p:pic>
    </p:spTree>
    <p:extLst>
      <p:ext uri="{BB962C8B-B14F-4D97-AF65-F5344CB8AC3E}">
        <p14:creationId xmlns:p14="http://schemas.microsoft.com/office/powerpoint/2010/main" val="320756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353CB-50EE-4906-BE4E-C6A1F284516B}"/>
              </a:ext>
            </a:extLst>
          </p:cNvPr>
          <p:cNvSpPr>
            <a:spLocks noGrp="1"/>
          </p:cNvSpPr>
          <p:nvPr>
            <p:ph type="title"/>
          </p:nvPr>
        </p:nvSpPr>
        <p:spPr/>
        <p:txBody>
          <a:bodyPr/>
          <a:lstStyle/>
          <a:p>
            <a:r>
              <a:rPr lang="en-US" dirty="0">
                <a:solidFill>
                  <a:schemeClr val="tx1"/>
                </a:solidFill>
              </a:rPr>
              <a:t>Applications of Arrays</a:t>
            </a:r>
            <a:endParaRPr lang="en-IN" dirty="0">
              <a:solidFill>
                <a:schemeClr val="tx1"/>
              </a:solidFill>
            </a:endParaRPr>
          </a:p>
        </p:txBody>
      </p:sp>
      <p:sp>
        <p:nvSpPr>
          <p:cNvPr id="6" name="Content Placeholder 5">
            <a:extLst>
              <a:ext uri="{FF2B5EF4-FFF2-40B4-BE49-F238E27FC236}">
                <a16:creationId xmlns:a16="http://schemas.microsoft.com/office/drawing/2014/main" id="{80561DC6-B123-4884-A411-3FD3A5D7067D}"/>
              </a:ext>
            </a:extLst>
          </p:cNvPr>
          <p:cNvSpPr>
            <a:spLocks noGrp="1"/>
          </p:cNvSpPr>
          <p:nvPr>
            <p:ph idx="1"/>
          </p:nvPr>
        </p:nvSpPr>
        <p:spPr/>
        <p:txBody>
          <a:bodyPr>
            <a:normAutofit/>
          </a:bodyPr>
          <a:lstStyle/>
          <a:p>
            <a:r>
              <a:rPr lang="en-US" sz="2800" dirty="0"/>
              <a:t>Arrays </a:t>
            </a:r>
          </a:p>
          <a:p>
            <a:pPr marL="0" indent="0">
              <a:buNone/>
            </a:pPr>
            <a:r>
              <a:rPr lang="en-US" sz="2800" dirty="0"/>
              <a:t>Arrangement of leader-board of a game can be done simply through arrays to store the score and arrange them in descending order to clearly make out the rank of each player in the game.</a:t>
            </a:r>
          </a:p>
          <a:p>
            <a:pPr marL="0" indent="0">
              <a:buNone/>
            </a:pPr>
            <a:r>
              <a:rPr lang="en-US" sz="2800" dirty="0"/>
              <a:t>2D arrays, commonly known as, matrix, are used in image processing.</a:t>
            </a:r>
          </a:p>
          <a:p>
            <a:pPr marL="0" indent="0">
              <a:buNone/>
            </a:pPr>
            <a:r>
              <a:rPr lang="en-US" sz="2800" dirty="0"/>
              <a:t>It is also used in speech processing, in which each speech signal is an array. </a:t>
            </a:r>
            <a:endParaRPr lang="en-IN" sz="2800" dirty="0"/>
          </a:p>
        </p:txBody>
      </p:sp>
    </p:spTree>
    <p:extLst>
      <p:ext uri="{BB962C8B-B14F-4D97-AF65-F5344CB8AC3E}">
        <p14:creationId xmlns:p14="http://schemas.microsoft.com/office/powerpoint/2010/main" val="1128774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7321-E6B8-48CC-8775-734FA75CE868}"/>
              </a:ext>
            </a:extLst>
          </p:cNvPr>
          <p:cNvSpPr>
            <a:spLocks noGrp="1"/>
          </p:cNvSpPr>
          <p:nvPr>
            <p:ph type="title"/>
          </p:nvPr>
        </p:nvSpPr>
        <p:spPr/>
        <p:txBody>
          <a:bodyPr/>
          <a:lstStyle/>
          <a:p>
            <a:r>
              <a:rPr lang="en-IN" dirty="0"/>
              <a:t>Creating a node for Single Linked List</a:t>
            </a:r>
          </a:p>
        </p:txBody>
      </p:sp>
      <p:pic>
        <p:nvPicPr>
          <p:cNvPr id="5" name="Content Placeholder 4">
            <a:extLst>
              <a:ext uri="{FF2B5EF4-FFF2-40B4-BE49-F238E27FC236}">
                <a16:creationId xmlns:a16="http://schemas.microsoft.com/office/drawing/2014/main" id="{1F442A9A-B087-4362-81A9-23D311750141}"/>
              </a:ext>
            </a:extLst>
          </p:cNvPr>
          <p:cNvPicPr>
            <a:picLocks noGrp="1" noChangeAspect="1"/>
          </p:cNvPicPr>
          <p:nvPr>
            <p:ph idx="1"/>
          </p:nvPr>
        </p:nvPicPr>
        <p:blipFill>
          <a:blip r:embed="rId2"/>
          <a:stretch>
            <a:fillRect/>
          </a:stretch>
        </p:blipFill>
        <p:spPr>
          <a:xfrm>
            <a:off x="3790346" y="2147523"/>
            <a:ext cx="8148735" cy="2384720"/>
          </a:xfrm>
        </p:spPr>
      </p:pic>
    </p:spTree>
    <p:extLst>
      <p:ext uri="{BB962C8B-B14F-4D97-AF65-F5344CB8AC3E}">
        <p14:creationId xmlns:p14="http://schemas.microsoft.com/office/powerpoint/2010/main" val="3641158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7BCF-013F-42BA-9EF2-A637E3F22D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1EDFAA-B626-4A00-BEEF-CB692590D1E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9409E6D-D798-46F9-B57C-7F0E6639526A}"/>
              </a:ext>
            </a:extLst>
          </p:cNvPr>
          <p:cNvPicPr>
            <a:picLocks noChangeAspect="1"/>
          </p:cNvPicPr>
          <p:nvPr/>
        </p:nvPicPr>
        <p:blipFill>
          <a:blip r:embed="rId2"/>
          <a:stretch>
            <a:fillRect/>
          </a:stretch>
        </p:blipFill>
        <p:spPr>
          <a:xfrm>
            <a:off x="1184988" y="314325"/>
            <a:ext cx="8481526" cy="6229350"/>
          </a:xfrm>
          <a:prstGeom prst="rect">
            <a:avLst/>
          </a:prstGeom>
        </p:spPr>
      </p:pic>
    </p:spTree>
    <p:extLst>
      <p:ext uri="{BB962C8B-B14F-4D97-AF65-F5344CB8AC3E}">
        <p14:creationId xmlns:p14="http://schemas.microsoft.com/office/powerpoint/2010/main" val="2030563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388EED-AADE-44EC-91C0-23903DDD9AE7}"/>
              </a:ext>
            </a:extLst>
          </p:cNvPr>
          <p:cNvSpPr txBox="1"/>
          <p:nvPr/>
        </p:nvSpPr>
        <p:spPr>
          <a:xfrm>
            <a:off x="4857700" y="365014"/>
            <a:ext cx="6097554" cy="6555641"/>
          </a:xfrm>
          <a:prstGeom prst="rect">
            <a:avLst/>
          </a:prstGeom>
          <a:noFill/>
        </p:spPr>
        <p:txBody>
          <a:bodyPr wrap="square">
            <a:spAutoFit/>
          </a:bodyPr>
          <a:lstStyle/>
          <a:p>
            <a:r>
              <a:rPr lang="en-IN" sz="2000" b="1" dirty="0"/>
              <a:t>void </a:t>
            </a:r>
            <a:r>
              <a:rPr lang="en-IN" sz="2000" b="1" dirty="0" err="1"/>
              <a:t>createlist</a:t>
            </a:r>
            <a:r>
              <a:rPr lang="en-IN" sz="2000" b="1" dirty="0"/>
              <a:t>(int n)</a:t>
            </a:r>
          </a:p>
          <a:p>
            <a:r>
              <a:rPr lang="en-IN" sz="2000" b="1" dirty="0"/>
              <a:t>{</a:t>
            </a:r>
          </a:p>
          <a:p>
            <a:r>
              <a:rPr lang="en-IN" sz="2000" b="1" dirty="0"/>
              <a:t>int </a:t>
            </a:r>
            <a:r>
              <a:rPr lang="en-IN" sz="2000" b="1" dirty="0" err="1"/>
              <a:t>i</a:t>
            </a:r>
            <a:r>
              <a:rPr lang="en-IN" sz="2000" b="1" dirty="0"/>
              <a:t>;</a:t>
            </a:r>
          </a:p>
          <a:p>
            <a:r>
              <a:rPr lang="en-IN" sz="2000" b="1" dirty="0"/>
              <a:t>node * </a:t>
            </a:r>
            <a:r>
              <a:rPr lang="en-IN" sz="2000" b="1" dirty="0" err="1"/>
              <a:t>newnode</a:t>
            </a:r>
            <a:r>
              <a:rPr lang="en-IN" sz="2000" b="1" dirty="0"/>
              <a:t>;</a:t>
            </a:r>
          </a:p>
          <a:p>
            <a:r>
              <a:rPr lang="en-IN" sz="2000" b="1" dirty="0"/>
              <a:t>node *temp;</a:t>
            </a:r>
          </a:p>
          <a:p>
            <a:r>
              <a:rPr lang="en-IN" sz="2000" b="1" dirty="0"/>
              <a:t>for(</a:t>
            </a:r>
            <a:r>
              <a:rPr lang="en-IN" sz="2000" b="1" dirty="0" err="1"/>
              <a:t>i</a:t>
            </a:r>
            <a:r>
              <a:rPr lang="en-IN" sz="2000" b="1" dirty="0"/>
              <a:t> = 0; </a:t>
            </a:r>
            <a:r>
              <a:rPr lang="en-IN" sz="2000" b="1" dirty="0" err="1"/>
              <a:t>i</a:t>
            </a:r>
            <a:r>
              <a:rPr lang="en-IN" sz="2000" b="1" dirty="0"/>
              <a:t> &lt; n ; </a:t>
            </a:r>
            <a:r>
              <a:rPr lang="en-IN" sz="2000" b="1" dirty="0" err="1"/>
              <a:t>i</a:t>
            </a:r>
            <a:r>
              <a:rPr lang="en-IN" sz="2000" b="1" dirty="0"/>
              <a:t>+ +)</a:t>
            </a:r>
          </a:p>
          <a:p>
            <a:r>
              <a:rPr lang="en-IN" sz="2000" b="1" dirty="0"/>
              <a:t>{</a:t>
            </a:r>
          </a:p>
          <a:p>
            <a:r>
              <a:rPr lang="en-IN" sz="2000" b="1" dirty="0" err="1"/>
              <a:t>newnode</a:t>
            </a:r>
            <a:r>
              <a:rPr lang="en-IN" sz="2000" b="1" dirty="0"/>
              <a:t> = </a:t>
            </a:r>
            <a:r>
              <a:rPr lang="en-IN" sz="2000" b="1" dirty="0" err="1"/>
              <a:t>getnode</a:t>
            </a:r>
            <a:r>
              <a:rPr lang="en-IN" sz="2000" b="1" dirty="0"/>
              <a:t>();</a:t>
            </a:r>
          </a:p>
          <a:p>
            <a:r>
              <a:rPr lang="en-IN" sz="2000" b="1" dirty="0"/>
              <a:t>if(start = = NULL)</a:t>
            </a:r>
          </a:p>
          <a:p>
            <a:r>
              <a:rPr lang="en-IN" sz="2000" b="1" dirty="0"/>
              <a:t>{</a:t>
            </a:r>
          </a:p>
          <a:p>
            <a:r>
              <a:rPr lang="en-IN" sz="2000" b="1" dirty="0"/>
              <a:t>start = new node;</a:t>
            </a:r>
          </a:p>
          <a:p>
            <a:r>
              <a:rPr lang="en-IN" sz="2000" b="1" dirty="0"/>
              <a:t>}</a:t>
            </a:r>
          </a:p>
          <a:p>
            <a:r>
              <a:rPr lang="en-IN" sz="2000" b="1" dirty="0"/>
              <a:t>else</a:t>
            </a:r>
          </a:p>
          <a:p>
            <a:r>
              <a:rPr lang="en-IN" sz="2000" b="1" dirty="0"/>
              <a:t>{</a:t>
            </a:r>
          </a:p>
          <a:p>
            <a:r>
              <a:rPr lang="en-IN" sz="2000" b="1" dirty="0"/>
              <a:t>temp = start;</a:t>
            </a:r>
          </a:p>
          <a:p>
            <a:r>
              <a:rPr lang="en-IN" sz="2000" b="1" dirty="0"/>
              <a:t>while(temp - &gt; next != NULL)</a:t>
            </a:r>
          </a:p>
          <a:p>
            <a:r>
              <a:rPr lang="en-IN" sz="2000" b="1" dirty="0"/>
              <a:t>temp = temp - &gt; next;</a:t>
            </a:r>
          </a:p>
          <a:p>
            <a:r>
              <a:rPr lang="en-IN" sz="2000" b="1" dirty="0"/>
              <a:t>temp - &gt; next = new node;</a:t>
            </a:r>
          </a:p>
          <a:p>
            <a:r>
              <a:rPr lang="en-IN" sz="2000" b="1" dirty="0"/>
              <a:t>}</a:t>
            </a:r>
          </a:p>
          <a:p>
            <a:r>
              <a:rPr lang="en-IN" sz="2000" b="1" dirty="0"/>
              <a:t>}</a:t>
            </a:r>
          </a:p>
          <a:p>
            <a:r>
              <a:rPr lang="en-IN" sz="2000" b="1" dirty="0"/>
              <a:t>}</a:t>
            </a:r>
          </a:p>
        </p:txBody>
      </p:sp>
    </p:spTree>
    <p:extLst>
      <p:ext uri="{BB962C8B-B14F-4D97-AF65-F5344CB8AC3E}">
        <p14:creationId xmlns:p14="http://schemas.microsoft.com/office/powerpoint/2010/main" val="2274782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4BB5-3CD1-4A8D-9B53-B899D0E3E52E}"/>
              </a:ext>
            </a:extLst>
          </p:cNvPr>
          <p:cNvSpPr>
            <a:spLocks noGrp="1"/>
          </p:cNvSpPr>
          <p:nvPr>
            <p:ph type="title"/>
          </p:nvPr>
        </p:nvSpPr>
        <p:spPr/>
        <p:txBody>
          <a:bodyPr/>
          <a:lstStyle/>
          <a:p>
            <a:r>
              <a:rPr lang="en-IN" dirty="0"/>
              <a:t>Insertion of a Node</a:t>
            </a:r>
          </a:p>
        </p:txBody>
      </p:sp>
      <p:sp>
        <p:nvSpPr>
          <p:cNvPr id="3" name="Content Placeholder 2">
            <a:extLst>
              <a:ext uri="{FF2B5EF4-FFF2-40B4-BE49-F238E27FC236}">
                <a16:creationId xmlns:a16="http://schemas.microsoft.com/office/drawing/2014/main" id="{8100DA2D-285A-4121-AE5F-60EC3AF4FCA6}"/>
              </a:ext>
            </a:extLst>
          </p:cNvPr>
          <p:cNvSpPr>
            <a:spLocks noGrp="1"/>
          </p:cNvSpPr>
          <p:nvPr>
            <p:ph idx="1"/>
          </p:nvPr>
        </p:nvSpPr>
        <p:spPr>
          <a:xfrm>
            <a:off x="3869268" y="864108"/>
            <a:ext cx="7315200" cy="2405866"/>
          </a:xfrm>
        </p:spPr>
        <p:txBody>
          <a:bodyPr/>
          <a:lstStyle/>
          <a:p>
            <a:r>
              <a:rPr lang="en-US" b="1" dirty="0"/>
              <a:t>Inserting a node at the beginning.</a:t>
            </a:r>
          </a:p>
          <a:p>
            <a:r>
              <a:rPr lang="en-US" b="1" dirty="0"/>
              <a:t> Inserting a node at the end. </a:t>
            </a:r>
          </a:p>
          <a:p>
            <a:r>
              <a:rPr lang="en-US" b="1" dirty="0"/>
              <a:t>Inserting a node at intermediate position. </a:t>
            </a:r>
            <a:endParaRPr lang="en-IN" b="1" dirty="0"/>
          </a:p>
        </p:txBody>
      </p:sp>
      <p:sp>
        <p:nvSpPr>
          <p:cNvPr id="5" name="TextBox 4">
            <a:extLst>
              <a:ext uri="{FF2B5EF4-FFF2-40B4-BE49-F238E27FC236}">
                <a16:creationId xmlns:a16="http://schemas.microsoft.com/office/drawing/2014/main" id="{96DFA579-27B2-4F0F-A9BF-5800523BD6AD}"/>
              </a:ext>
            </a:extLst>
          </p:cNvPr>
          <p:cNvSpPr txBox="1"/>
          <p:nvPr/>
        </p:nvSpPr>
        <p:spPr>
          <a:xfrm>
            <a:off x="3667200" y="3041374"/>
            <a:ext cx="6097554" cy="2585323"/>
          </a:xfrm>
          <a:prstGeom prst="rect">
            <a:avLst/>
          </a:prstGeom>
          <a:noFill/>
        </p:spPr>
        <p:txBody>
          <a:bodyPr wrap="square">
            <a:spAutoFit/>
          </a:bodyPr>
          <a:lstStyle/>
          <a:p>
            <a:r>
              <a:rPr lang="en-US" b="1" dirty="0"/>
              <a:t>Inserting a node at the beginning:</a:t>
            </a:r>
          </a:p>
          <a:p>
            <a:r>
              <a:rPr lang="en-US" b="1" dirty="0"/>
              <a:t>The following steps are to be followed to insert a new node at the beginning of the list:</a:t>
            </a:r>
          </a:p>
          <a:p>
            <a:r>
              <a:rPr lang="en-US" b="1" dirty="0"/>
              <a:t>Get the new node using </a:t>
            </a:r>
            <a:r>
              <a:rPr lang="en-US" b="1" dirty="0" err="1"/>
              <a:t>getnode</a:t>
            </a:r>
            <a:r>
              <a:rPr lang="en-US" b="1" dirty="0"/>
              <a:t>().</a:t>
            </a:r>
          </a:p>
          <a:p>
            <a:r>
              <a:rPr lang="en-US" b="1" dirty="0" err="1"/>
              <a:t>newnode</a:t>
            </a:r>
            <a:r>
              <a:rPr lang="en-US" b="1" dirty="0"/>
              <a:t> = </a:t>
            </a:r>
            <a:r>
              <a:rPr lang="en-US" b="1" dirty="0" err="1"/>
              <a:t>getnode</a:t>
            </a:r>
            <a:r>
              <a:rPr lang="en-US" b="1" dirty="0"/>
              <a:t>();</a:t>
            </a:r>
          </a:p>
          <a:p>
            <a:r>
              <a:rPr lang="en-US" b="1" dirty="0"/>
              <a:t>If the list is empty then start = </a:t>
            </a:r>
            <a:r>
              <a:rPr lang="en-US" b="1" dirty="0" err="1"/>
              <a:t>newnode</a:t>
            </a:r>
            <a:r>
              <a:rPr lang="en-US" b="1" dirty="0"/>
              <a:t>.</a:t>
            </a:r>
          </a:p>
          <a:p>
            <a:r>
              <a:rPr lang="en-US" b="1" dirty="0"/>
              <a:t>If the list is not empty, follow the steps given below:</a:t>
            </a:r>
          </a:p>
          <a:p>
            <a:r>
              <a:rPr lang="en-US" b="1" dirty="0" err="1"/>
              <a:t>newnode</a:t>
            </a:r>
            <a:r>
              <a:rPr lang="en-US" b="1" dirty="0"/>
              <a:t> -&gt; next = start;</a:t>
            </a:r>
          </a:p>
          <a:p>
            <a:r>
              <a:rPr lang="en-US" b="1" dirty="0"/>
              <a:t>start = </a:t>
            </a:r>
            <a:r>
              <a:rPr lang="en-US" b="1" dirty="0" err="1"/>
              <a:t>newnode</a:t>
            </a:r>
            <a:r>
              <a:rPr lang="en-US" b="1" dirty="0"/>
              <a:t>;</a:t>
            </a:r>
            <a:endParaRPr lang="en-IN" b="1" dirty="0"/>
          </a:p>
        </p:txBody>
      </p:sp>
    </p:spTree>
    <p:extLst>
      <p:ext uri="{BB962C8B-B14F-4D97-AF65-F5344CB8AC3E}">
        <p14:creationId xmlns:p14="http://schemas.microsoft.com/office/powerpoint/2010/main" val="14722519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6849-1AA8-453E-B348-A1B86474A878}"/>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88151CE7-042A-483A-B6C8-1A04E24ADF53}"/>
              </a:ext>
            </a:extLst>
          </p:cNvPr>
          <p:cNvPicPr>
            <a:picLocks noGrp="1" noChangeAspect="1"/>
          </p:cNvPicPr>
          <p:nvPr>
            <p:ph idx="1"/>
          </p:nvPr>
        </p:nvPicPr>
        <p:blipFill>
          <a:blip r:embed="rId2"/>
          <a:stretch>
            <a:fillRect/>
          </a:stretch>
        </p:blipFill>
        <p:spPr>
          <a:xfrm>
            <a:off x="4010231" y="0"/>
            <a:ext cx="7153275" cy="2247900"/>
          </a:xfrm>
          <a:prstGeom prst="rect">
            <a:avLst/>
          </a:prstGeom>
        </p:spPr>
      </p:pic>
      <p:sp>
        <p:nvSpPr>
          <p:cNvPr id="7" name="TextBox 6">
            <a:extLst>
              <a:ext uri="{FF2B5EF4-FFF2-40B4-BE49-F238E27FC236}">
                <a16:creationId xmlns:a16="http://schemas.microsoft.com/office/drawing/2014/main" id="{0FCC6403-5549-4B68-BEE2-9B51CA82B934}"/>
              </a:ext>
            </a:extLst>
          </p:cNvPr>
          <p:cNvSpPr txBox="1"/>
          <p:nvPr/>
        </p:nvSpPr>
        <p:spPr>
          <a:xfrm>
            <a:off x="4633563" y="2321151"/>
            <a:ext cx="6097554" cy="3970318"/>
          </a:xfrm>
          <a:prstGeom prst="rect">
            <a:avLst/>
          </a:prstGeom>
          <a:noFill/>
        </p:spPr>
        <p:txBody>
          <a:bodyPr wrap="square">
            <a:spAutoFit/>
          </a:bodyPr>
          <a:lstStyle/>
          <a:p>
            <a:r>
              <a:rPr lang="en-IN" b="1" dirty="0"/>
              <a:t>void </a:t>
            </a:r>
            <a:r>
              <a:rPr lang="en-IN" b="1" dirty="0" err="1"/>
              <a:t>insert_at_beg</a:t>
            </a:r>
            <a:r>
              <a:rPr lang="en-IN" b="1" dirty="0"/>
              <a:t>()</a:t>
            </a:r>
          </a:p>
          <a:p>
            <a:r>
              <a:rPr lang="en-IN" b="1" dirty="0"/>
              <a:t>{</a:t>
            </a:r>
          </a:p>
          <a:p>
            <a:r>
              <a:rPr lang="en-IN" b="1" dirty="0"/>
              <a:t>node *</a:t>
            </a:r>
            <a:r>
              <a:rPr lang="en-IN" b="1" dirty="0" err="1"/>
              <a:t>newnode</a:t>
            </a:r>
            <a:r>
              <a:rPr lang="en-IN" b="1" dirty="0"/>
              <a:t>;</a:t>
            </a:r>
          </a:p>
          <a:p>
            <a:r>
              <a:rPr lang="en-IN" b="1" dirty="0" err="1"/>
              <a:t>newnode</a:t>
            </a:r>
            <a:r>
              <a:rPr lang="en-IN" b="1" dirty="0"/>
              <a:t> = </a:t>
            </a:r>
            <a:r>
              <a:rPr lang="en-IN" b="1" dirty="0" err="1"/>
              <a:t>getnode</a:t>
            </a:r>
            <a:r>
              <a:rPr lang="en-IN" b="1" dirty="0"/>
              <a:t>();</a:t>
            </a:r>
          </a:p>
          <a:p>
            <a:r>
              <a:rPr lang="en-IN" b="1" dirty="0"/>
              <a:t>if(start == NULL)</a:t>
            </a:r>
          </a:p>
          <a:p>
            <a:r>
              <a:rPr lang="en-IN" b="1" dirty="0"/>
              <a:t>{</a:t>
            </a:r>
          </a:p>
          <a:p>
            <a:r>
              <a:rPr lang="en-IN" b="1" dirty="0"/>
              <a:t>start = </a:t>
            </a:r>
            <a:r>
              <a:rPr lang="en-IN" b="1" dirty="0" err="1"/>
              <a:t>newnode</a:t>
            </a:r>
            <a:r>
              <a:rPr lang="en-IN" b="1" dirty="0"/>
              <a:t>;</a:t>
            </a:r>
          </a:p>
          <a:p>
            <a:r>
              <a:rPr lang="en-IN" b="1" dirty="0"/>
              <a:t>}</a:t>
            </a:r>
          </a:p>
          <a:p>
            <a:r>
              <a:rPr lang="en-IN" b="1" dirty="0"/>
              <a:t>else</a:t>
            </a:r>
          </a:p>
          <a:p>
            <a:r>
              <a:rPr lang="en-IN" b="1" dirty="0"/>
              <a:t>{</a:t>
            </a:r>
          </a:p>
          <a:p>
            <a:r>
              <a:rPr lang="en-IN" b="1" dirty="0" err="1"/>
              <a:t>newnode</a:t>
            </a:r>
            <a:r>
              <a:rPr lang="en-IN" b="1" dirty="0"/>
              <a:t> -&gt; next = start;</a:t>
            </a:r>
          </a:p>
          <a:p>
            <a:r>
              <a:rPr lang="en-IN" b="1" dirty="0"/>
              <a:t>start = </a:t>
            </a:r>
            <a:r>
              <a:rPr lang="en-IN" b="1" dirty="0" err="1"/>
              <a:t>newnode</a:t>
            </a:r>
            <a:r>
              <a:rPr lang="en-IN" b="1" dirty="0"/>
              <a:t>;</a:t>
            </a:r>
          </a:p>
          <a:p>
            <a:r>
              <a:rPr lang="en-IN" b="1" dirty="0"/>
              <a:t>}</a:t>
            </a:r>
          </a:p>
          <a:p>
            <a:r>
              <a:rPr lang="en-IN" b="1" dirty="0"/>
              <a:t>}</a:t>
            </a:r>
          </a:p>
        </p:txBody>
      </p:sp>
    </p:spTree>
    <p:extLst>
      <p:ext uri="{BB962C8B-B14F-4D97-AF65-F5344CB8AC3E}">
        <p14:creationId xmlns:p14="http://schemas.microsoft.com/office/powerpoint/2010/main" val="16023257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BAD5-FB0F-4B90-8323-1F6D4C206909}"/>
              </a:ext>
            </a:extLst>
          </p:cNvPr>
          <p:cNvSpPr>
            <a:spLocks noGrp="1"/>
          </p:cNvSpPr>
          <p:nvPr>
            <p:ph type="title"/>
          </p:nvPr>
        </p:nvSpPr>
        <p:spPr/>
        <p:txBody>
          <a:bodyPr/>
          <a:lstStyle/>
          <a:p>
            <a:r>
              <a:rPr lang="en-US" dirty="0"/>
              <a:t>Inserting a node at the end</a:t>
            </a:r>
            <a:endParaRPr lang="en-IN" dirty="0"/>
          </a:p>
        </p:txBody>
      </p:sp>
      <p:sp>
        <p:nvSpPr>
          <p:cNvPr id="5" name="TextBox 4">
            <a:extLst>
              <a:ext uri="{FF2B5EF4-FFF2-40B4-BE49-F238E27FC236}">
                <a16:creationId xmlns:a16="http://schemas.microsoft.com/office/drawing/2014/main" id="{CE11E127-9AE1-42F5-B052-DBDA76B57497}"/>
              </a:ext>
            </a:extLst>
          </p:cNvPr>
          <p:cNvSpPr txBox="1"/>
          <p:nvPr/>
        </p:nvSpPr>
        <p:spPr>
          <a:xfrm>
            <a:off x="3501720" y="932849"/>
            <a:ext cx="4638428" cy="5262979"/>
          </a:xfrm>
          <a:prstGeom prst="rect">
            <a:avLst/>
          </a:prstGeom>
          <a:noFill/>
        </p:spPr>
        <p:txBody>
          <a:bodyPr wrap="square">
            <a:spAutoFit/>
          </a:bodyPr>
          <a:lstStyle/>
          <a:p>
            <a:r>
              <a:rPr lang="en-US" sz="2400" b="1" dirty="0"/>
              <a:t>The following steps are followed to insert a new node at the end of the list:</a:t>
            </a:r>
          </a:p>
          <a:p>
            <a:pPr marL="285750" indent="-285750">
              <a:buFont typeface="Arial" panose="020B0604020202020204" pitchFamily="34" charset="0"/>
              <a:buChar char="•"/>
            </a:pPr>
            <a:r>
              <a:rPr lang="en-US" sz="2400" b="1" dirty="0"/>
              <a:t>Get the new node using </a:t>
            </a:r>
            <a:r>
              <a:rPr lang="en-US" sz="2400" b="1" dirty="0" err="1"/>
              <a:t>getnode</a:t>
            </a:r>
            <a:r>
              <a:rPr lang="en-US" sz="2400" b="1" dirty="0"/>
              <a:t>()</a:t>
            </a:r>
          </a:p>
          <a:p>
            <a:pPr marL="285750" indent="-285750">
              <a:buFont typeface="Arial" panose="020B0604020202020204" pitchFamily="34" charset="0"/>
              <a:buChar char="•"/>
            </a:pPr>
            <a:r>
              <a:rPr lang="en-US" sz="2400" b="1" dirty="0" err="1"/>
              <a:t>newnode</a:t>
            </a:r>
            <a:r>
              <a:rPr lang="en-US" sz="2400" b="1" dirty="0"/>
              <a:t> = </a:t>
            </a:r>
            <a:r>
              <a:rPr lang="en-US" sz="2400" b="1" dirty="0" err="1"/>
              <a:t>getnode</a:t>
            </a:r>
            <a:r>
              <a:rPr lang="en-US" sz="2400" b="1" dirty="0"/>
              <a:t>();</a:t>
            </a:r>
          </a:p>
          <a:p>
            <a:pPr marL="285750" indent="-285750">
              <a:buFont typeface="Arial" panose="020B0604020202020204" pitchFamily="34" charset="0"/>
              <a:buChar char="•"/>
            </a:pPr>
            <a:r>
              <a:rPr lang="en-US" sz="2400" b="1" dirty="0"/>
              <a:t>If the list is empty then start = </a:t>
            </a:r>
            <a:r>
              <a:rPr lang="en-US" sz="2400" b="1" dirty="0" err="1"/>
              <a:t>newnode</a:t>
            </a:r>
            <a:r>
              <a:rPr lang="en-US" sz="2400" b="1" dirty="0"/>
              <a:t>.</a:t>
            </a:r>
          </a:p>
          <a:p>
            <a:pPr marL="285750" indent="-285750">
              <a:buFont typeface="Arial" panose="020B0604020202020204" pitchFamily="34" charset="0"/>
              <a:buChar char="•"/>
            </a:pPr>
            <a:r>
              <a:rPr lang="en-US" sz="2400" b="1" dirty="0"/>
              <a:t>If the list is not empty follow the steps given below:</a:t>
            </a:r>
          </a:p>
          <a:p>
            <a:pPr marL="285750" indent="-285750">
              <a:buFont typeface="Arial" panose="020B0604020202020204" pitchFamily="34" charset="0"/>
              <a:buChar char="•"/>
            </a:pPr>
            <a:r>
              <a:rPr lang="en-US" sz="2400" b="1" dirty="0"/>
              <a:t>	temp = start;</a:t>
            </a:r>
          </a:p>
          <a:p>
            <a:pPr marL="285750" indent="-285750">
              <a:buFont typeface="Arial" panose="020B0604020202020204" pitchFamily="34" charset="0"/>
              <a:buChar char="•"/>
            </a:pPr>
            <a:r>
              <a:rPr lang="en-US" sz="2400" b="1" dirty="0"/>
              <a:t>	while(temp -&gt; next != NULL)</a:t>
            </a:r>
          </a:p>
          <a:p>
            <a:pPr marL="285750" indent="-285750">
              <a:buFont typeface="Arial" panose="020B0604020202020204" pitchFamily="34" charset="0"/>
              <a:buChar char="•"/>
            </a:pPr>
            <a:r>
              <a:rPr lang="en-US" sz="2400" b="1" dirty="0"/>
              <a:t>		temp = temp -&gt; next;</a:t>
            </a:r>
          </a:p>
          <a:p>
            <a:pPr marL="285750" indent="-285750">
              <a:buFont typeface="Arial" panose="020B0604020202020204" pitchFamily="34" charset="0"/>
              <a:buChar char="•"/>
            </a:pPr>
            <a:r>
              <a:rPr lang="en-US" sz="2400" b="1" dirty="0"/>
              <a:t>	temp -&gt; next = </a:t>
            </a:r>
            <a:r>
              <a:rPr lang="en-US" sz="2400" b="1" dirty="0" err="1"/>
              <a:t>newnode</a:t>
            </a:r>
            <a:r>
              <a:rPr lang="en-US" sz="2400" b="1" dirty="0"/>
              <a:t>;</a:t>
            </a:r>
            <a:endParaRPr lang="en-IN" sz="2400" b="1" dirty="0"/>
          </a:p>
        </p:txBody>
      </p:sp>
      <p:sp>
        <p:nvSpPr>
          <p:cNvPr id="7" name="TextBox 6">
            <a:extLst>
              <a:ext uri="{FF2B5EF4-FFF2-40B4-BE49-F238E27FC236}">
                <a16:creationId xmlns:a16="http://schemas.microsoft.com/office/drawing/2014/main" id="{C357EF7D-82C4-41D7-9D16-0BCEB9B59EB9}"/>
              </a:ext>
            </a:extLst>
          </p:cNvPr>
          <p:cNvSpPr txBox="1"/>
          <p:nvPr/>
        </p:nvSpPr>
        <p:spPr>
          <a:xfrm>
            <a:off x="8746436" y="1123837"/>
            <a:ext cx="3106900" cy="4524315"/>
          </a:xfrm>
          <a:prstGeom prst="rect">
            <a:avLst/>
          </a:prstGeom>
          <a:noFill/>
        </p:spPr>
        <p:txBody>
          <a:bodyPr wrap="square">
            <a:spAutoFit/>
          </a:bodyPr>
          <a:lstStyle/>
          <a:p>
            <a:r>
              <a:rPr lang="en-IN" b="1" dirty="0"/>
              <a:t>void </a:t>
            </a:r>
            <a:r>
              <a:rPr lang="en-IN" b="1" dirty="0" err="1"/>
              <a:t>insert_at_end</a:t>
            </a:r>
            <a:r>
              <a:rPr lang="en-IN" b="1" dirty="0"/>
              <a:t>()</a:t>
            </a:r>
          </a:p>
          <a:p>
            <a:r>
              <a:rPr lang="en-IN" b="1" dirty="0"/>
              <a:t>{</a:t>
            </a:r>
          </a:p>
          <a:p>
            <a:r>
              <a:rPr lang="en-IN" b="1" dirty="0"/>
              <a:t>node *</a:t>
            </a:r>
            <a:r>
              <a:rPr lang="en-IN" b="1" dirty="0" err="1"/>
              <a:t>newnode</a:t>
            </a:r>
            <a:r>
              <a:rPr lang="en-IN" b="1" dirty="0"/>
              <a:t>, *temp;</a:t>
            </a:r>
          </a:p>
          <a:p>
            <a:r>
              <a:rPr lang="en-IN" b="1" dirty="0" err="1"/>
              <a:t>newnode</a:t>
            </a:r>
            <a:r>
              <a:rPr lang="en-IN" b="1" dirty="0"/>
              <a:t> = </a:t>
            </a:r>
            <a:r>
              <a:rPr lang="en-IN" b="1" dirty="0" err="1"/>
              <a:t>getnode</a:t>
            </a:r>
            <a:r>
              <a:rPr lang="en-IN" b="1" dirty="0"/>
              <a:t>();</a:t>
            </a:r>
          </a:p>
          <a:p>
            <a:r>
              <a:rPr lang="en-IN" b="1" dirty="0"/>
              <a:t>if(start == NULL)</a:t>
            </a:r>
          </a:p>
          <a:p>
            <a:r>
              <a:rPr lang="en-IN" b="1" dirty="0"/>
              <a:t>{</a:t>
            </a:r>
          </a:p>
          <a:p>
            <a:r>
              <a:rPr lang="en-IN" b="1" dirty="0"/>
              <a:t>start = </a:t>
            </a:r>
            <a:r>
              <a:rPr lang="en-IN" b="1" dirty="0" err="1"/>
              <a:t>newnode</a:t>
            </a:r>
            <a:r>
              <a:rPr lang="en-IN" b="1" dirty="0"/>
              <a:t>;</a:t>
            </a:r>
          </a:p>
          <a:p>
            <a:r>
              <a:rPr lang="en-IN" b="1" dirty="0"/>
              <a:t>}</a:t>
            </a:r>
          </a:p>
          <a:p>
            <a:r>
              <a:rPr lang="en-IN" b="1" dirty="0"/>
              <a:t>else</a:t>
            </a:r>
          </a:p>
          <a:p>
            <a:r>
              <a:rPr lang="en-IN" b="1" dirty="0"/>
              <a:t>{</a:t>
            </a:r>
          </a:p>
          <a:p>
            <a:r>
              <a:rPr lang="en-IN" b="1" dirty="0"/>
              <a:t>temp = start;</a:t>
            </a:r>
          </a:p>
          <a:p>
            <a:r>
              <a:rPr lang="en-IN" b="1" dirty="0"/>
              <a:t>while(temp -&gt; next != NULL)</a:t>
            </a:r>
          </a:p>
          <a:p>
            <a:r>
              <a:rPr lang="en-IN" b="1" dirty="0"/>
              <a:t>temp = temp -&gt; next;</a:t>
            </a:r>
          </a:p>
          <a:p>
            <a:r>
              <a:rPr lang="en-IN" b="1" dirty="0"/>
              <a:t>temp -&gt; next = </a:t>
            </a:r>
            <a:r>
              <a:rPr lang="en-IN" b="1" dirty="0" err="1"/>
              <a:t>newnode</a:t>
            </a:r>
            <a:r>
              <a:rPr lang="en-IN" b="1" dirty="0"/>
              <a:t>;</a:t>
            </a:r>
          </a:p>
          <a:p>
            <a:r>
              <a:rPr lang="en-IN" b="1" dirty="0"/>
              <a:t>}</a:t>
            </a:r>
          </a:p>
          <a:p>
            <a:r>
              <a:rPr lang="en-IN" b="1" dirty="0"/>
              <a:t>}</a:t>
            </a:r>
          </a:p>
        </p:txBody>
      </p:sp>
    </p:spTree>
    <p:extLst>
      <p:ext uri="{BB962C8B-B14F-4D97-AF65-F5344CB8AC3E}">
        <p14:creationId xmlns:p14="http://schemas.microsoft.com/office/powerpoint/2010/main" val="1694352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130C-4D25-4610-81B5-D14948D59F0C}"/>
              </a:ext>
            </a:extLst>
          </p:cNvPr>
          <p:cNvSpPr>
            <a:spLocks noGrp="1"/>
          </p:cNvSpPr>
          <p:nvPr>
            <p:ph type="title"/>
          </p:nvPr>
        </p:nvSpPr>
        <p:spPr/>
        <p:txBody>
          <a:bodyPr/>
          <a:lstStyle/>
          <a:p>
            <a:r>
              <a:rPr lang="en-IN" b="1" dirty="0"/>
              <a:t>Inserting a node at intermediate position</a:t>
            </a:r>
          </a:p>
        </p:txBody>
      </p:sp>
      <p:sp>
        <p:nvSpPr>
          <p:cNvPr id="8" name="TextBox 7">
            <a:extLst>
              <a:ext uri="{FF2B5EF4-FFF2-40B4-BE49-F238E27FC236}">
                <a16:creationId xmlns:a16="http://schemas.microsoft.com/office/drawing/2014/main" id="{37D259FF-2E62-472F-AD98-FDD591076CEB}"/>
              </a:ext>
            </a:extLst>
          </p:cNvPr>
          <p:cNvSpPr txBox="1"/>
          <p:nvPr/>
        </p:nvSpPr>
        <p:spPr>
          <a:xfrm>
            <a:off x="3668857" y="1223825"/>
            <a:ext cx="7756071" cy="4401205"/>
          </a:xfrm>
          <a:prstGeom prst="rect">
            <a:avLst/>
          </a:prstGeom>
          <a:noFill/>
        </p:spPr>
        <p:txBody>
          <a:bodyPr wrap="square">
            <a:spAutoFit/>
          </a:bodyPr>
          <a:lstStyle/>
          <a:p>
            <a:pPr algn="just"/>
            <a:r>
              <a:rPr lang="en-US" sz="2000" b="1" dirty="0"/>
              <a:t>Get the new node using </a:t>
            </a:r>
            <a:r>
              <a:rPr lang="en-US" sz="2000" b="1" dirty="0" err="1"/>
              <a:t>getnode</a:t>
            </a:r>
            <a:r>
              <a:rPr lang="en-US" sz="2000" b="1" dirty="0"/>
              <a:t>(). </a:t>
            </a:r>
          </a:p>
          <a:p>
            <a:pPr algn="just"/>
            <a:r>
              <a:rPr lang="en-US" sz="2000" b="1" dirty="0" err="1"/>
              <a:t>newnode</a:t>
            </a:r>
            <a:r>
              <a:rPr lang="en-US" sz="2000" b="1" dirty="0"/>
              <a:t> = </a:t>
            </a:r>
            <a:r>
              <a:rPr lang="en-US" sz="2000" b="1" dirty="0" err="1"/>
              <a:t>getnode</a:t>
            </a:r>
            <a:r>
              <a:rPr lang="en-US" sz="2000" b="1" dirty="0"/>
              <a:t>();</a:t>
            </a:r>
          </a:p>
          <a:p>
            <a:pPr algn="just"/>
            <a:r>
              <a:rPr lang="en-US" sz="2000" b="1" dirty="0"/>
              <a:t> </a:t>
            </a:r>
          </a:p>
          <a:p>
            <a:pPr algn="just"/>
            <a:r>
              <a:rPr lang="en-US" sz="2000" b="1" dirty="0"/>
              <a:t>Ensure that the specified position is in between first node and last node. If not, specified position is invalid. This is done by </a:t>
            </a:r>
            <a:r>
              <a:rPr lang="en-US" sz="2000" b="1" dirty="0" err="1"/>
              <a:t>countnode</a:t>
            </a:r>
            <a:r>
              <a:rPr lang="en-US" sz="2000" b="1" dirty="0"/>
              <a:t>() function.</a:t>
            </a:r>
          </a:p>
          <a:p>
            <a:pPr algn="just"/>
            <a:endParaRPr lang="en-US" sz="2000" b="1" dirty="0"/>
          </a:p>
          <a:p>
            <a:pPr algn="just"/>
            <a:r>
              <a:rPr lang="en-US" sz="2000" b="1" dirty="0"/>
              <a:t>Store the starting address (which is in start pointer) in temp and </a:t>
            </a:r>
            <a:r>
              <a:rPr lang="en-US" sz="2000" b="1" dirty="0" err="1"/>
              <a:t>prev</a:t>
            </a:r>
            <a:r>
              <a:rPr lang="en-US" sz="2000" b="1" dirty="0"/>
              <a:t> </a:t>
            </a:r>
          </a:p>
          <a:p>
            <a:pPr algn="just"/>
            <a:r>
              <a:rPr lang="en-US" sz="2000" b="1" dirty="0"/>
              <a:t>pointers. Then traverse the temp pointer </a:t>
            </a:r>
            <a:r>
              <a:rPr lang="en-US" sz="2000" b="1" dirty="0" err="1"/>
              <a:t>upto</a:t>
            </a:r>
            <a:r>
              <a:rPr lang="en-US" sz="2000" b="1" dirty="0"/>
              <a:t> the specified position followed by </a:t>
            </a:r>
            <a:r>
              <a:rPr lang="en-US" sz="2000" b="1" dirty="0" err="1"/>
              <a:t>prev</a:t>
            </a:r>
            <a:r>
              <a:rPr lang="en-US" sz="2000" b="1" dirty="0"/>
              <a:t> pointer.</a:t>
            </a:r>
          </a:p>
          <a:p>
            <a:pPr algn="just"/>
            <a:endParaRPr lang="en-US" sz="2000" b="1" dirty="0"/>
          </a:p>
          <a:p>
            <a:pPr algn="just"/>
            <a:r>
              <a:rPr lang="en-US" sz="2000" b="1" dirty="0"/>
              <a:t>After reaching the specified position, follow the steps given below:</a:t>
            </a:r>
          </a:p>
          <a:p>
            <a:pPr algn="just"/>
            <a:r>
              <a:rPr lang="en-US" sz="2000" b="1" dirty="0" err="1"/>
              <a:t>prev</a:t>
            </a:r>
            <a:r>
              <a:rPr lang="en-US" sz="2000" b="1" dirty="0"/>
              <a:t> -&gt; next = </a:t>
            </a:r>
            <a:r>
              <a:rPr lang="en-US" sz="2000" b="1" dirty="0" err="1"/>
              <a:t>newnode</a:t>
            </a:r>
            <a:r>
              <a:rPr lang="en-US" sz="2000" b="1" dirty="0"/>
              <a:t>;</a:t>
            </a:r>
          </a:p>
          <a:p>
            <a:pPr algn="just"/>
            <a:r>
              <a:rPr lang="en-US" sz="2000" b="1" dirty="0" err="1"/>
              <a:t>newnode</a:t>
            </a:r>
            <a:r>
              <a:rPr lang="en-US" sz="2000" b="1" dirty="0"/>
              <a:t> -&gt; next = temp;</a:t>
            </a:r>
            <a:endParaRPr lang="en-IN" sz="2000" b="1" dirty="0"/>
          </a:p>
        </p:txBody>
      </p:sp>
    </p:spTree>
    <p:extLst>
      <p:ext uri="{BB962C8B-B14F-4D97-AF65-F5344CB8AC3E}">
        <p14:creationId xmlns:p14="http://schemas.microsoft.com/office/powerpoint/2010/main" val="290035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B70A-B15B-4D2C-9344-6E61FB47890C}"/>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E3A55611-2398-4F52-8C04-59A5A6E90C34}"/>
              </a:ext>
            </a:extLst>
          </p:cNvPr>
          <p:cNvSpPr txBox="1"/>
          <p:nvPr/>
        </p:nvSpPr>
        <p:spPr>
          <a:xfrm>
            <a:off x="3658163" y="915579"/>
            <a:ext cx="7737410" cy="5632311"/>
          </a:xfrm>
          <a:prstGeom prst="rect">
            <a:avLst/>
          </a:prstGeom>
          <a:noFill/>
        </p:spPr>
        <p:txBody>
          <a:bodyPr wrap="square">
            <a:spAutoFit/>
          </a:bodyPr>
          <a:lstStyle/>
          <a:p>
            <a:r>
              <a:rPr lang="en-IN" sz="2000" b="1" dirty="0"/>
              <a:t>void </a:t>
            </a:r>
            <a:r>
              <a:rPr lang="en-IN" sz="2000" b="1" dirty="0" err="1"/>
              <a:t>insert_at_mid</a:t>
            </a:r>
            <a:r>
              <a:rPr lang="en-IN" sz="2000" b="1" dirty="0"/>
              <a:t>()</a:t>
            </a:r>
          </a:p>
          <a:p>
            <a:r>
              <a:rPr lang="en-IN" sz="2000" b="1" dirty="0"/>
              <a:t>{</a:t>
            </a:r>
          </a:p>
          <a:p>
            <a:r>
              <a:rPr lang="en-IN" sz="2000" b="1" dirty="0"/>
              <a:t>node *</a:t>
            </a:r>
            <a:r>
              <a:rPr lang="en-IN" sz="2000" b="1" dirty="0" err="1"/>
              <a:t>newnode</a:t>
            </a:r>
            <a:r>
              <a:rPr lang="en-IN" sz="2000" b="1" dirty="0"/>
              <a:t>, *temp, *</a:t>
            </a:r>
            <a:r>
              <a:rPr lang="en-IN" sz="2000" b="1" dirty="0" err="1"/>
              <a:t>prev</a:t>
            </a:r>
            <a:r>
              <a:rPr lang="en-IN" sz="2000" b="1" dirty="0"/>
              <a:t>;</a:t>
            </a:r>
          </a:p>
          <a:p>
            <a:r>
              <a:rPr lang="en-IN" sz="2000" b="1" dirty="0"/>
              <a:t>int </a:t>
            </a:r>
            <a:r>
              <a:rPr lang="en-IN" sz="2000" b="1" dirty="0" err="1"/>
              <a:t>pos</a:t>
            </a:r>
            <a:r>
              <a:rPr lang="en-IN" sz="2000" b="1" dirty="0"/>
              <a:t>, </a:t>
            </a:r>
            <a:r>
              <a:rPr lang="en-IN" sz="2000" b="1" dirty="0" err="1"/>
              <a:t>nodectr</a:t>
            </a:r>
            <a:r>
              <a:rPr lang="en-IN" sz="2000" b="1" dirty="0"/>
              <a:t>, </a:t>
            </a:r>
            <a:r>
              <a:rPr lang="en-IN" sz="2000" b="1" dirty="0" err="1"/>
              <a:t>ctr</a:t>
            </a:r>
            <a:r>
              <a:rPr lang="en-IN" sz="2000" b="1" dirty="0"/>
              <a:t> = 1;</a:t>
            </a:r>
          </a:p>
          <a:p>
            <a:r>
              <a:rPr lang="en-IN" sz="2000" b="1" dirty="0" err="1"/>
              <a:t>newnode</a:t>
            </a:r>
            <a:r>
              <a:rPr lang="en-IN" sz="2000" b="1" dirty="0"/>
              <a:t> = </a:t>
            </a:r>
            <a:r>
              <a:rPr lang="en-IN" sz="2000" b="1" dirty="0" err="1"/>
              <a:t>getnode</a:t>
            </a:r>
            <a:r>
              <a:rPr lang="en-IN" sz="2000" b="1" dirty="0"/>
              <a:t>();</a:t>
            </a:r>
          </a:p>
          <a:p>
            <a:r>
              <a:rPr lang="en-IN" sz="2000" b="1" dirty="0" err="1"/>
              <a:t>printf</a:t>
            </a:r>
            <a:r>
              <a:rPr lang="en-IN" sz="2000" b="1" dirty="0"/>
              <a:t>("\n Enter the position: ");</a:t>
            </a:r>
          </a:p>
          <a:p>
            <a:r>
              <a:rPr lang="en-IN" sz="2000" b="1" dirty="0" err="1"/>
              <a:t>scanf</a:t>
            </a:r>
            <a:r>
              <a:rPr lang="en-IN" sz="2000" b="1" dirty="0"/>
              <a:t>("%d", &amp;</a:t>
            </a:r>
            <a:r>
              <a:rPr lang="en-IN" sz="2000" b="1" dirty="0" err="1"/>
              <a:t>pos</a:t>
            </a:r>
            <a:r>
              <a:rPr lang="en-IN" sz="2000" b="1" dirty="0"/>
              <a:t>);</a:t>
            </a:r>
          </a:p>
          <a:p>
            <a:r>
              <a:rPr lang="en-IN" sz="2000" b="1" dirty="0" err="1"/>
              <a:t>nodectr</a:t>
            </a:r>
            <a:r>
              <a:rPr lang="en-IN" sz="2000" b="1" dirty="0"/>
              <a:t> = </a:t>
            </a:r>
            <a:r>
              <a:rPr lang="en-IN" sz="2000" b="1" dirty="0" err="1"/>
              <a:t>countnode</a:t>
            </a:r>
            <a:r>
              <a:rPr lang="en-IN" sz="2000" b="1" dirty="0"/>
              <a:t>(start);</a:t>
            </a:r>
          </a:p>
          <a:p>
            <a:r>
              <a:rPr lang="en-IN" sz="2000" b="1" dirty="0"/>
              <a:t>if(</a:t>
            </a:r>
            <a:r>
              <a:rPr lang="en-IN" sz="2000" b="1" dirty="0" err="1"/>
              <a:t>pos</a:t>
            </a:r>
            <a:r>
              <a:rPr lang="en-IN" sz="2000" b="1" dirty="0"/>
              <a:t> &gt; 1 &amp;&amp; </a:t>
            </a:r>
            <a:r>
              <a:rPr lang="en-IN" sz="2000" b="1" dirty="0" err="1"/>
              <a:t>pos</a:t>
            </a:r>
            <a:r>
              <a:rPr lang="en-IN" sz="2000" b="1" dirty="0"/>
              <a:t> &lt; </a:t>
            </a:r>
            <a:r>
              <a:rPr lang="en-IN" sz="2000" b="1" dirty="0" err="1"/>
              <a:t>nodectr</a:t>
            </a:r>
            <a:r>
              <a:rPr lang="en-IN" sz="2000" b="1" dirty="0"/>
              <a:t>)</a:t>
            </a:r>
          </a:p>
          <a:p>
            <a:r>
              <a:rPr lang="en-IN" sz="2000" b="1" dirty="0"/>
              <a:t>{</a:t>
            </a:r>
          </a:p>
          <a:p>
            <a:r>
              <a:rPr lang="en-IN" sz="2000" b="1" dirty="0"/>
              <a:t>temp = </a:t>
            </a:r>
            <a:r>
              <a:rPr lang="en-IN" sz="2000" b="1" dirty="0" err="1"/>
              <a:t>prev</a:t>
            </a:r>
            <a:r>
              <a:rPr lang="en-IN" sz="2000" b="1" dirty="0"/>
              <a:t> = start;</a:t>
            </a:r>
          </a:p>
          <a:p>
            <a:r>
              <a:rPr lang="en-IN" sz="2000" b="1" dirty="0"/>
              <a:t>while(</a:t>
            </a:r>
            <a:r>
              <a:rPr lang="en-IN" sz="2000" b="1" dirty="0" err="1"/>
              <a:t>ctr</a:t>
            </a:r>
            <a:r>
              <a:rPr lang="en-IN" sz="2000" b="1" dirty="0"/>
              <a:t> &lt; </a:t>
            </a:r>
            <a:r>
              <a:rPr lang="en-IN" sz="2000" b="1" dirty="0" err="1"/>
              <a:t>pos</a:t>
            </a:r>
            <a:r>
              <a:rPr lang="en-IN" sz="2000" b="1" dirty="0"/>
              <a:t>)</a:t>
            </a:r>
          </a:p>
          <a:p>
            <a:r>
              <a:rPr lang="en-IN" sz="2000" b="1" dirty="0"/>
              <a:t>{</a:t>
            </a:r>
          </a:p>
          <a:p>
            <a:r>
              <a:rPr lang="en-IN" sz="2000" b="1" dirty="0" err="1"/>
              <a:t>prev</a:t>
            </a:r>
            <a:r>
              <a:rPr lang="en-IN" sz="2000" b="1" dirty="0"/>
              <a:t> = temp;</a:t>
            </a:r>
          </a:p>
          <a:p>
            <a:r>
              <a:rPr lang="en-IN" sz="2000" b="1" dirty="0"/>
              <a:t>temp = temp -&gt; next;</a:t>
            </a:r>
          </a:p>
          <a:p>
            <a:r>
              <a:rPr lang="en-IN" sz="2000" b="1" dirty="0" err="1"/>
              <a:t>ctr</a:t>
            </a:r>
            <a:r>
              <a:rPr lang="en-IN" sz="2000" b="1" dirty="0"/>
              <a:t>++;</a:t>
            </a:r>
          </a:p>
          <a:p>
            <a:r>
              <a:rPr lang="en-IN" sz="2000" b="1" dirty="0"/>
              <a:t>}</a:t>
            </a:r>
          </a:p>
          <a:p>
            <a:endParaRPr lang="en-IN" sz="2000" b="1" dirty="0"/>
          </a:p>
        </p:txBody>
      </p:sp>
      <p:sp>
        <p:nvSpPr>
          <p:cNvPr id="7" name="TextBox 6">
            <a:extLst>
              <a:ext uri="{FF2B5EF4-FFF2-40B4-BE49-F238E27FC236}">
                <a16:creationId xmlns:a16="http://schemas.microsoft.com/office/drawing/2014/main" id="{8BDFA0D3-3BCA-45A9-BA34-97473A06DA49}"/>
              </a:ext>
            </a:extLst>
          </p:cNvPr>
          <p:cNvSpPr txBox="1"/>
          <p:nvPr/>
        </p:nvSpPr>
        <p:spPr>
          <a:xfrm>
            <a:off x="7994475" y="3535884"/>
            <a:ext cx="4959525" cy="2862322"/>
          </a:xfrm>
          <a:prstGeom prst="rect">
            <a:avLst/>
          </a:prstGeom>
          <a:noFill/>
        </p:spPr>
        <p:txBody>
          <a:bodyPr wrap="square">
            <a:spAutoFit/>
          </a:bodyPr>
          <a:lstStyle/>
          <a:p>
            <a:r>
              <a:rPr lang="en-IN" sz="2000" b="1" dirty="0" err="1"/>
              <a:t>prev</a:t>
            </a:r>
            <a:r>
              <a:rPr lang="en-IN" sz="2000" b="1" dirty="0"/>
              <a:t> -&gt; next = </a:t>
            </a:r>
            <a:r>
              <a:rPr lang="en-IN" sz="2000" b="1" dirty="0" err="1"/>
              <a:t>newnode</a:t>
            </a:r>
            <a:r>
              <a:rPr lang="en-IN" sz="2000" b="1" dirty="0"/>
              <a:t>;</a:t>
            </a:r>
          </a:p>
          <a:p>
            <a:r>
              <a:rPr lang="en-IN" sz="2000" b="1" dirty="0" err="1"/>
              <a:t>newnode</a:t>
            </a:r>
            <a:r>
              <a:rPr lang="en-IN" sz="2000" b="1" dirty="0"/>
              <a:t> -&gt; next = temp;</a:t>
            </a:r>
          </a:p>
          <a:p>
            <a:r>
              <a:rPr lang="en-IN" sz="2000" b="1" dirty="0"/>
              <a:t>}</a:t>
            </a:r>
          </a:p>
          <a:p>
            <a:r>
              <a:rPr lang="en-IN" sz="2000" b="1" dirty="0"/>
              <a:t>else</a:t>
            </a:r>
          </a:p>
          <a:p>
            <a:r>
              <a:rPr lang="en-IN" sz="2000" b="1" dirty="0"/>
              <a:t>{</a:t>
            </a:r>
          </a:p>
          <a:p>
            <a:r>
              <a:rPr lang="en-IN" sz="2000" b="1" dirty="0" err="1"/>
              <a:t>printf</a:t>
            </a:r>
            <a:r>
              <a:rPr lang="en-IN" sz="2000" b="1" dirty="0"/>
              <a:t>("position %d is not a middle position", </a:t>
            </a:r>
            <a:r>
              <a:rPr lang="en-IN" sz="2000" b="1" dirty="0" err="1"/>
              <a:t>pos</a:t>
            </a:r>
            <a:r>
              <a:rPr lang="en-IN" sz="2000" b="1" dirty="0"/>
              <a:t>);</a:t>
            </a:r>
          </a:p>
          <a:p>
            <a:r>
              <a:rPr lang="en-IN" sz="2000" b="1" dirty="0"/>
              <a:t>}</a:t>
            </a:r>
          </a:p>
          <a:p>
            <a:r>
              <a:rPr lang="en-IN" sz="2000" b="1" dirty="0"/>
              <a:t>}</a:t>
            </a:r>
          </a:p>
        </p:txBody>
      </p:sp>
    </p:spTree>
    <p:extLst>
      <p:ext uri="{BB962C8B-B14F-4D97-AF65-F5344CB8AC3E}">
        <p14:creationId xmlns:p14="http://schemas.microsoft.com/office/powerpoint/2010/main" val="19356812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4C4F-24BF-4148-8B75-55A342D2B214}"/>
              </a:ext>
            </a:extLst>
          </p:cNvPr>
          <p:cNvSpPr>
            <a:spLocks noGrp="1"/>
          </p:cNvSpPr>
          <p:nvPr>
            <p:ph type="title"/>
          </p:nvPr>
        </p:nvSpPr>
        <p:spPr/>
        <p:txBody>
          <a:bodyPr/>
          <a:lstStyle/>
          <a:p>
            <a:r>
              <a:rPr lang="en-IN" dirty="0"/>
              <a:t>Deletion of a node</a:t>
            </a:r>
          </a:p>
        </p:txBody>
      </p:sp>
      <p:sp>
        <p:nvSpPr>
          <p:cNvPr id="3" name="Content Placeholder 2">
            <a:extLst>
              <a:ext uri="{FF2B5EF4-FFF2-40B4-BE49-F238E27FC236}">
                <a16:creationId xmlns:a16="http://schemas.microsoft.com/office/drawing/2014/main" id="{070EFA8A-1DAC-4E41-A3D0-1BBFF0476BDD}"/>
              </a:ext>
            </a:extLst>
          </p:cNvPr>
          <p:cNvSpPr>
            <a:spLocks noGrp="1"/>
          </p:cNvSpPr>
          <p:nvPr>
            <p:ph idx="1"/>
          </p:nvPr>
        </p:nvSpPr>
        <p:spPr/>
        <p:txBody>
          <a:bodyPr>
            <a:normAutofit/>
          </a:bodyPr>
          <a:lstStyle/>
          <a:p>
            <a:pPr marL="0" indent="0">
              <a:buNone/>
            </a:pPr>
            <a:r>
              <a:rPr lang="en-US" sz="2400" b="1" dirty="0"/>
              <a:t>Another primitive operation that can be done in a singly linked list is the deletion of a node. Memory is to be released for the node to be deleted. A node can be deleted from  the list from three different places namely.</a:t>
            </a:r>
          </a:p>
          <a:p>
            <a:pPr marL="0" indent="0">
              <a:buNone/>
            </a:pPr>
            <a:r>
              <a:rPr lang="en-US" sz="2400" b="1" dirty="0"/>
              <a:t>Deleting a node at the beginning.</a:t>
            </a:r>
          </a:p>
          <a:p>
            <a:pPr marL="0" indent="0">
              <a:buNone/>
            </a:pPr>
            <a:r>
              <a:rPr lang="en-US" sz="2400" b="1" dirty="0"/>
              <a:t>Deleting a node at the end.</a:t>
            </a:r>
          </a:p>
          <a:p>
            <a:pPr marL="0" indent="0">
              <a:buNone/>
            </a:pPr>
            <a:r>
              <a:rPr lang="en-US" sz="2400" b="1" dirty="0"/>
              <a:t>Deleting a node at intermediate position</a:t>
            </a:r>
            <a:endParaRPr lang="en-IN" sz="2400" b="1" dirty="0"/>
          </a:p>
        </p:txBody>
      </p:sp>
    </p:spTree>
    <p:extLst>
      <p:ext uri="{BB962C8B-B14F-4D97-AF65-F5344CB8AC3E}">
        <p14:creationId xmlns:p14="http://schemas.microsoft.com/office/powerpoint/2010/main" val="42023456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F448-D389-4B2B-B215-AA41EEB799CD}"/>
              </a:ext>
            </a:extLst>
          </p:cNvPr>
          <p:cNvSpPr>
            <a:spLocks noGrp="1"/>
          </p:cNvSpPr>
          <p:nvPr>
            <p:ph type="title"/>
          </p:nvPr>
        </p:nvSpPr>
        <p:spPr/>
        <p:txBody>
          <a:bodyPr/>
          <a:lstStyle/>
          <a:p>
            <a:r>
              <a:rPr lang="en-US" dirty="0"/>
              <a:t>Deleting a node at the beginning</a:t>
            </a:r>
            <a:endParaRPr lang="en-IN" dirty="0"/>
          </a:p>
        </p:txBody>
      </p:sp>
      <p:sp>
        <p:nvSpPr>
          <p:cNvPr id="5" name="TextBox 4">
            <a:extLst>
              <a:ext uri="{FF2B5EF4-FFF2-40B4-BE49-F238E27FC236}">
                <a16:creationId xmlns:a16="http://schemas.microsoft.com/office/drawing/2014/main" id="{E7719073-6FFB-44AD-8880-9F0AA39E27E2}"/>
              </a:ext>
            </a:extLst>
          </p:cNvPr>
          <p:cNvSpPr txBox="1"/>
          <p:nvPr/>
        </p:nvSpPr>
        <p:spPr>
          <a:xfrm>
            <a:off x="3595227" y="1410257"/>
            <a:ext cx="4326260" cy="3046988"/>
          </a:xfrm>
          <a:prstGeom prst="rect">
            <a:avLst/>
          </a:prstGeom>
          <a:noFill/>
        </p:spPr>
        <p:txBody>
          <a:bodyPr wrap="square">
            <a:spAutoFit/>
          </a:bodyPr>
          <a:lstStyle/>
          <a:p>
            <a:r>
              <a:rPr lang="en-US" sz="2400" b="1" dirty="0"/>
              <a:t>The following steps are followed, to delete a node at the beginning of the list:</a:t>
            </a:r>
          </a:p>
          <a:p>
            <a:r>
              <a:rPr lang="en-US" sz="2400" b="1" dirty="0"/>
              <a:t>If the list is not empty, follow the steps given below: </a:t>
            </a:r>
          </a:p>
          <a:p>
            <a:r>
              <a:rPr lang="en-US" sz="2400" b="1" dirty="0"/>
              <a:t>temp = start;</a:t>
            </a:r>
          </a:p>
          <a:p>
            <a:r>
              <a:rPr lang="en-US" sz="2400" b="1" dirty="0"/>
              <a:t>start = start -&gt; next; </a:t>
            </a:r>
          </a:p>
          <a:p>
            <a:r>
              <a:rPr lang="en-US" sz="2400" b="1" dirty="0"/>
              <a:t>free(temp);</a:t>
            </a:r>
            <a:endParaRPr lang="en-IN" sz="2400" b="1" dirty="0"/>
          </a:p>
        </p:txBody>
      </p:sp>
      <p:sp>
        <p:nvSpPr>
          <p:cNvPr id="7" name="TextBox 6">
            <a:extLst>
              <a:ext uri="{FF2B5EF4-FFF2-40B4-BE49-F238E27FC236}">
                <a16:creationId xmlns:a16="http://schemas.microsoft.com/office/drawing/2014/main" id="{801434B7-417D-45AA-A0F2-08F51C74A367}"/>
              </a:ext>
            </a:extLst>
          </p:cNvPr>
          <p:cNvSpPr txBox="1"/>
          <p:nvPr/>
        </p:nvSpPr>
        <p:spPr>
          <a:xfrm>
            <a:off x="8316313" y="1200705"/>
            <a:ext cx="3474740" cy="4524315"/>
          </a:xfrm>
          <a:prstGeom prst="rect">
            <a:avLst/>
          </a:prstGeom>
          <a:noFill/>
        </p:spPr>
        <p:txBody>
          <a:bodyPr wrap="square">
            <a:spAutoFit/>
          </a:bodyPr>
          <a:lstStyle/>
          <a:p>
            <a:r>
              <a:rPr lang="en-IN" b="1" dirty="0"/>
              <a:t>void </a:t>
            </a:r>
            <a:r>
              <a:rPr lang="en-IN" b="1" dirty="0" err="1"/>
              <a:t>delete_at_beg</a:t>
            </a:r>
            <a:r>
              <a:rPr lang="en-IN" b="1" dirty="0"/>
              <a:t>()</a:t>
            </a:r>
          </a:p>
          <a:p>
            <a:r>
              <a:rPr lang="en-IN" b="1" dirty="0"/>
              <a:t>{</a:t>
            </a:r>
          </a:p>
          <a:p>
            <a:r>
              <a:rPr lang="en-IN" b="1" dirty="0"/>
              <a:t>node *temp;</a:t>
            </a:r>
          </a:p>
          <a:p>
            <a:r>
              <a:rPr lang="en-IN" b="1" dirty="0"/>
              <a:t>if(start == NULL)</a:t>
            </a:r>
          </a:p>
          <a:p>
            <a:r>
              <a:rPr lang="en-IN" b="1" dirty="0"/>
              <a:t>{</a:t>
            </a:r>
          </a:p>
          <a:p>
            <a:r>
              <a:rPr lang="en-IN" b="1" dirty="0" err="1"/>
              <a:t>printf</a:t>
            </a:r>
            <a:r>
              <a:rPr lang="en-IN" b="1" dirty="0"/>
              <a:t>("\n No nodes are exist..");</a:t>
            </a:r>
          </a:p>
          <a:p>
            <a:r>
              <a:rPr lang="en-IN" b="1" dirty="0"/>
              <a:t>return ;</a:t>
            </a:r>
          </a:p>
          <a:p>
            <a:r>
              <a:rPr lang="en-IN" b="1" dirty="0"/>
              <a:t>}</a:t>
            </a:r>
          </a:p>
          <a:p>
            <a:r>
              <a:rPr lang="en-IN" b="1" dirty="0"/>
              <a:t>else</a:t>
            </a:r>
          </a:p>
          <a:p>
            <a:r>
              <a:rPr lang="en-IN" b="1" dirty="0"/>
              <a:t>{</a:t>
            </a:r>
          </a:p>
          <a:p>
            <a:r>
              <a:rPr lang="en-IN" b="1" dirty="0"/>
              <a:t>temp = start;</a:t>
            </a:r>
          </a:p>
          <a:p>
            <a:r>
              <a:rPr lang="en-IN" b="1" dirty="0"/>
              <a:t>start = temp -&gt; next;</a:t>
            </a:r>
          </a:p>
          <a:p>
            <a:r>
              <a:rPr lang="en-IN" b="1" dirty="0"/>
              <a:t>free(temp);</a:t>
            </a:r>
          </a:p>
          <a:p>
            <a:r>
              <a:rPr lang="en-IN" b="1" dirty="0" err="1"/>
              <a:t>printf</a:t>
            </a:r>
            <a:r>
              <a:rPr lang="en-IN" b="1" dirty="0"/>
              <a:t>("\n Node deleted ");</a:t>
            </a:r>
          </a:p>
          <a:p>
            <a:r>
              <a:rPr lang="en-IN" b="1" dirty="0"/>
              <a:t>}</a:t>
            </a:r>
          </a:p>
          <a:p>
            <a:r>
              <a:rPr lang="en-IN" b="1" dirty="0"/>
              <a:t>}</a:t>
            </a:r>
          </a:p>
        </p:txBody>
      </p:sp>
    </p:spTree>
    <p:extLst>
      <p:ext uri="{BB962C8B-B14F-4D97-AF65-F5344CB8AC3E}">
        <p14:creationId xmlns:p14="http://schemas.microsoft.com/office/powerpoint/2010/main" val="416646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4776-DABA-1131-1BEE-7D53FA5785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CE61EF-8B97-8037-F13E-BD8ABC3902A2}"/>
              </a:ext>
            </a:extLst>
          </p:cNvPr>
          <p:cNvSpPr>
            <a:spLocks noGrp="1"/>
          </p:cNvSpPr>
          <p:nvPr>
            <p:ph idx="1"/>
          </p:nvPr>
        </p:nvSpPr>
        <p:spPr/>
        <p:txBody>
          <a:bodyPr/>
          <a:lstStyle/>
          <a:p>
            <a:endParaRPr lang="en-IN"/>
          </a:p>
        </p:txBody>
      </p:sp>
      <p:pic>
        <p:nvPicPr>
          <p:cNvPr id="1026" name="Picture 2" descr="C Arrays (With Examples)">
            <a:extLst>
              <a:ext uri="{FF2B5EF4-FFF2-40B4-BE49-F238E27FC236}">
                <a16:creationId xmlns:a16="http://schemas.microsoft.com/office/drawing/2014/main" id="{1F5DB177-7C98-ABFA-19D7-1FFC3F069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70" t="6435" r="21986" b="40608"/>
          <a:stretch/>
        </p:blipFill>
        <p:spPr bwMode="auto">
          <a:xfrm>
            <a:off x="4341376" y="450592"/>
            <a:ext cx="7027869" cy="29784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ltidimensional Arrays in C / C++ - GeeksforGeeks">
            <a:extLst>
              <a:ext uri="{FF2B5EF4-FFF2-40B4-BE49-F238E27FC236}">
                <a16:creationId xmlns:a16="http://schemas.microsoft.com/office/drawing/2014/main" id="{02F37C82-2D5E-668A-C040-19717203A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576" y="3537088"/>
            <a:ext cx="70485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45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ADC6-1740-462C-844C-FB2F00D2643C}"/>
              </a:ext>
            </a:extLst>
          </p:cNvPr>
          <p:cNvSpPr>
            <a:spLocks noGrp="1"/>
          </p:cNvSpPr>
          <p:nvPr>
            <p:ph type="title"/>
          </p:nvPr>
        </p:nvSpPr>
        <p:spPr/>
        <p:txBody>
          <a:bodyPr/>
          <a:lstStyle/>
          <a:p>
            <a:r>
              <a:rPr lang="en-US" dirty="0"/>
              <a:t>Deleting a node at the end</a:t>
            </a:r>
            <a:endParaRPr lang="en-IN" dirty="0"/>
          </a:p>
        </p:txBody>
      </p:sp>
      <p:sp>
        <p:nvSpPr>
          <p:cNvPr id="5" name="TextBox 4">
            <a:extLst>
              <a:ext uri="{FF2B5EF4-FFF2-40B4-BE49-F238E27FC236}">
                <a16:creationId xmlns:a16="http://schemas.microsoft.com/office/drawing/2014/main" id="{71011770-3E6A-4F58-AA2B-6AC6F5A1AFAA}"/>
              </a:ext>
            </a:extLst>
          </p:cNvPr>
          <p:cNvSpPr txBox="1"/>
          <p:nvPr/>
        </p:nvSpPr>
        <p:spPr>
          <a:xfrm>
            <a:off x="4166208" y="457330"/>
            <a:ext cx="4738839" cy="3693319"/>
          </a:xfrm>
          <a:prstGeom prst="rect">
            <a:avLst/>
          </a:prstGeom>
          <a:noFill/>
        </p:spPr>
        <p:txBody>
          <a:bodyPr wrap="square">
            <a:spAutoFit/>
          </a:bodyPr>
          <a:lstStyle/>
          <a:p>
            <a:r>
              <a:rPr lang="en-US" b="1" dirty="0"/>
              <a:t>The following steps are followed to delete a node at the end of the list:</a:t>
            </a:r>
          </a:p>
          <a:p>
            <a:r>
              <a:rPr lang="en-US" b="1" dirty="0"/>
              <a:t>If the list is empty, display error message</a:t>
            </a:r>
          </a:p>
          <a:p>
            <a:r>
              <a:rPr lang="en-US" b="1" dirty="0"/>
              <a:t>If the list is not empty, follow the steps given below:</a:t>
            </a:r>
          </a:p>
          <a:p>
            <a:r>
              <a:rPr lang="en-US" b="1" dirty="0"/>
              <a:t>temp = </a:t>
            </a:r>
            <a:r>
              <a:rPr lang="en-US" b="1" dirty="0" err="1"/>
              <a:t>prev</a:t>
            </a:r>
            <a:r>
              <a:rPr lang="en-US" b="1" dirty="0"/>
              <a:t> = start;</a:t>
            </a:r>
          </a:p>
          <a:p>
            <a:r>
              <a:rPr lang="en-US" b="1" dirty="0"/>
              <a:t>while(temp -&gt; next != NULL)</a:t>
            </a:r>
          </a:p>
          <a:p>
            <a:r>
              <a:rPr lang="en-US" b="1" dirty="0"/>
              <a:t>{</a:t>
            </a:r>
          </a:p>
          <a:p>
            <a:r>
              <a:rPr lang="en-US" b="1" dirty="0" err="1"/>
              <a:t>prev</a:t>
            </a:r>
            <a:r>
              <a:rPr lang="en-US" b="1" dirty="0"/>
              <a:t> = temp;</a:t>
            </a:r>
          </a:p>
          <a:p>
            <a:r>
              <a:rPr lang="en-US" b="1" dirty="0"/>
              <a:t>temp = temp -&gt; next;</a:t>
            </a:r>
          </a:p>
          <a:p>
            <a:r>
              <a:rPr lang="en-US" b="1" dirty="0"/>
              <a:t>}</a:t>
            </a:r>
          </a:p>
          <a:p>
            <a:r>
              <a:rPr lang="en-US" b="1" dirty="0" err="1"/>
              <a:t>prev</a:t>
            </a:r>
            <a:r>
              <a:rPr lang="en-US" b="1" dirty="0"/>
              <a:t> -&gt; next = NULL;</a:t>
            </a:r>
          </a:p>
          <a:p>
            <a:r>
              <a:rPr lang="en-US" b="1" dirty="0"/>
              <a:t>free(temp);</a:t>
            </a:r>
            <a:endParaRPr lang="en-IN" b="1" dirty="0"/>
          </a:p>
        </p:txBody>
      </p:sp>
      <p:sp>
        <p:nvSpPr>
          <p:cNvPr id="7" name="TextBox 6">
            <a:extLst>
              <a:ext uri="{FF2B5EF4-FFF2-40B4-BE49-F238E27FC236}">
                <a16:creationId xmlns:a16="http://schemas.microsoft.com/office/drawing/2014/main" id="{EB252766-FFB2-42DE-81CE-3A2393D0677B}"/>
              </a:ext>
            </a:extLst>
          </p:cNvPr>
          <p:cNvSpPr txBox="1"/>
          <p:nvPr/>
        </p:nvSpPr>
        <p:spPr>
          <a:xfrm>
            <a:off x="9573914" y="205217"/>
            <a:ext cx="3058717" cy="6186309"/>
          </a:xfrm>
          <a:prstGeom prst="rect">
            <a:avLst/>
          </a:prstGeom>
          <a:noFill/>
        </p:spPr>
        <p:txBody>
          <a:bodyPr wrap="square">
            <a:spAutoFit/>
          </a:bodyPr>
          <a:lstStyle/>
          <a:p>
            <a:r>
              <a:rPr lang="en-IN" b="1" dirty="0"/>
              <a:t>void </a:t>
            </a:r>
            <a:r>
              <a:rPr lang="en-IN" b="1" dirty="0" err="1"/>
              <a:t>delete_at_last</a:t>
            </a:r>
            <a:r>
              <a:rPr lang="en-IN" b="1" dirty="0"/>
              <a:t>()</a:t>
            </a:r>
          </a:p>
          <a:p>
            <a:r>
              <a:rPr lang="en-IN" b="1" dirty="0"/>
              <a:t>{</a:t>
            </a:r>
          </a:p>
          <a:p>
            <a:r>
              <a:rPr lang="en-IN" b="1" dirty="0"/>
              <a:t>node *temp, *</a:t>
            </a:r>
            <a:r>
              <a:rPr lang="en-IN" b="1" dirty="0" err="1"/>
              <a:t>prev</a:t>
            </a:r>
            <a:r>
              <a:rPr lang="en-IN" b="1" dirty="0"/>
              <a:t>;</a:t>
            </a:r>
          </a:p>
          <a:p>
            <a:r>
              <a:rPr lang="en-IN" b="1" dirty="0"/>
              <a:t>if(start == NULL)</a:t>
            </a:r>
          </a:p>
          <a:p>
            <a:r>
              <a:rPr lang="en-IN" b="1" dirty="0"/>
              <a:t>{</a:t>
            </a:r>
          </a:p>
          <a:p>
            <a:r>
              <a:rPr lang="en-IN" b="1" dirty="0" err="1"/>
              <a:t>printf</a:t>
            </a:r>
            <a:r>
              <a:rPr lang="en-IN" b="1" dirty="0"/>
              <a:t>("\n Empty List..");</a:t>
            </a:r>
          </a:p>
          <a:p>
            <a:r>
              <a:rPr lang="en-IN" b="1" dirty="0"/>
              <a:t>return ;</a:t>
            </a:r>
          </a:p>
          <a:p>
            <a:r>
              <a:rPr lang="en-IN" b="1" dirty="0"/>
              <a:t>}</a:t>
            </a:r>
          </a:p>
          <a:p>
            <a:r>
              <a:rPr lang="en-IN" b="1" dirty="0"/>
              <a:t>else</a:t>
            </a:r>
          </a:p>
          <a:p>
            <a:r>
              <a:rPr lang="en-IN" b="1" dirty="0"/>
              <a:t>{</a:t>
            </a:r>
          </a:p>
          <a:p>
            <a:r>
              <a:rPr lang="en-IN" b="1" dirty="0"/>
              <a:t>temp = start;</a:t>
            </a:r>
          </a:p>
          <a:p>
            <a:r>
              <a:rPr lang="en-IN" b="1" dirty="0" err="1"/>
              <a:t>prev</a:t>
            </a:r>
            <a:r>
              <a:rPr lang="en-IN" b="1" dirty="0"/>
              <a:t> = start;</a:t>
            </a:r>
          </a:p>
          <a:p>
            <a:r>
              <a:rPr lang="en-IN" b="1" dirty="0"/>
              <a:t>while(temp -&gt; next != NULL)</a:t>
            </a:r>
          </a:p>
          <a:p>
            <a:r>
              <a:rPr lang="en-IN" b="1" dirty="0"/>
              <a:t>{</a:t>
            </a:r>
          </a:p>
          <a:p>
            <a:r>
              <a:rPr lang="en-IN" b="1" dirty="0" err="1"/>
              <a:t>prev</a:t>
            </a:r>
            <a:r>
              <a:rPr lang="en-IN" b="1" dirty="0"/>
              <a:t> = temp;</a:t>
            </a:r>
          </a:p>
          <a:p>
            <a:r>
              <a:rPr lang="en-IN" b="1" dirty="0"/>
              <a:t>temp = temp -&gt; next;</a:t>
            </a:r>
          </a:p>
          <a:p>
            <a:r>
              <a:rPr lang="en-IN" b="1" dirty="0"/>
              <a:t>}</a:t>
            </a:r>
          </a:p>
          <a:p>
            <a:r>
              <a:rPr lang="en-IN" b="1" dirty="0" err="1"/>
              <a:t>prev</a:t>
            </a:r>
            <a:r>
              <a:rPr lang="en-IN" b="1" dirty="0"/>
              <a:t> -&gt; next = NULL;</a:t>
            </a:r>
          </a:p>
          <a:p>
            <a:r>
              <a:rPr lang="en-IN" b="1" dirty="0"/>
              <a:t>free(temp);</a:t>
            </a:r>
          </a:p>
          <a:p>
            <a:r>
              <a:rPr lang="en-IN" b="1" dirty="0" err="1"/>
              <a:t>printf</a:t>
            </a:r>
            <a:r>
              <a:rPr lang="en-IN" b="1" dirty="0"/>
              <a:t>("\n Node deleted ");</a:t>
            </a:r>
          </a:p>
          <a:p>
            <a:r>
              <a:rPr lang="en-IN" b="1" dirty="0"/>
              <a:t>}</a:t>
            </a:r>
          </a:p>
          <a:p>
            <a:r>
              <a:rPr lang="en-IN" b="1" dirty="0"/>
              <a:t>}</a:t>
            </a:r>
          </a:p>
        </p:txBody>
      </p:sp>
    </p:spTree>
    <p:extLst>
      <p:ext uri="{BB962C8B-B14F-4D97-AF65-F5344CB8AC3E}">
        <p14:creationId xmlns:p14="http://schemas.microsoft.com/office/powerpoint/2010/main" val="7806244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D319-D9FF-4D16-9D5B-3CABCD0C5758}"/>
              </a:ext>
            </a:extLst>
          </p:cNvPr>
          <p:cNvSpPr>
            <a:spLocks noGrp="1"/>
          </p:cNvSpPr>
          <p:nvPr>
            <p:ph type="title"/>
          </p:nvPr>
        </p:nvSpPr>
        <p:spPr/>
        <p:txBody>
          <a:bodyPr/>
          <a:lstStyle/>
          <a:p>
            <a:r>
              <a:rPr lang="en-IN" dirty="0"/>
              <a:t>Deleting a node at Intermediate position</a:t>
            </a:r>
          </a:p>
        </p:txBody>
      </p:sp>
      <p:sp>
        <p:nvSpPr>
          <p:cNvPr id="5" name="TextBox 4">
            <a:extLst>
              <a:ext uri="{FF2B5EF4-FFF2-40B4-BE49-F238E27FC236}">
                <a16:creationId xmlns:a16="http://schemas.microsoft.com/office/drawing/2014/main" id="{AC66B7B3-E5E7-4892-86D1-24DC281C31FD}"/>
              </a:ext>
            </a:extLst>
          </p:cNvPr>
          <p:cNvSpPr txBox="1"/>
          <p:nvPr/>
        </p:nvSpPr>
        <p:spPr>
          <a:xfrm>
            <a:off x="4198471" y="962503"/>
            <a:ext cx="6097554" cy="4247317"/>
          </a:xfrm>
          <a:prstGeom prst="rect">
            <a:avLst/>
          </a:prstGeom>
          <a:noFill/>
        </p:spPr>
        <p:txBody>
          <a:bodyPr wrap="square">
            <a:spAutoFit/>
          </a:bodyPr>
          <a:lstStyle/>
          <a:p>
            <a:r>
              <a:rPr lang="en-IN" b="1" dirty="0"/>
              <a:t>If the list is empty, then display ‘empty list message’</a:t>
            </a:r>
          </a:p>
          <a:p>
            <a:r>
              <a:rPr lang="en-IN" b="1" dirty="0"/>
              <a:t>If the list is not empty, follow the steps given below. </a:t>
            </a:r>
          </a:p>
          <a:p>
            <a:r>
              <a:rPr lang="en-IN" b="1" dirty="0"/>
              <a:t>if(</a:t>
            </a:r>
            <a:r>
              <a:rPr lang="en-IN" b="1" dirty="0" err="1"/>
              <a:t>pos</a:t>
            </a:r>
            <a:r>
              <a:rPr lang="en-IN" b="1" dirty="0"/>
              <a:t> &gt; 1 &amp;&amp; </a:t>
            </a:r>
            <a:r>
              <a:rPr lang="en-IN" b="1" dirty="0" err="1"/>
              <a:t>pos</a:t>
            </a:r>
            <a:r>
              <a:rPr lang="en-IN" b="1" dirty="0"/>
              <a:t> &lt; </a:t>
            </a:r>
            <a:r>
              <a:rPr lang="en-IN" b="1" dirty="0" err="1"/>
              <a:t>nodectr</a:t>
            </a:r>
            <a:r>
              <a:rPr lang="en-IN" b="1" dirty="0"/>
              <a:t>)</a:t>
            </a:r>
          </a:p>
          <a:p>
            <a:r>
              <a:rPr lang="en-IN" b="1" dirty="0"/>
              <a:t>{</a:t>
            </a:r>
          </a:p>
          <a:p>
            <a:r>
              <a:rPr lang="en-IN" b="1" dirty="0"/>
              <a:t>temp = </a:t>
            </a:r>
            <a:r>
              <a:rPr lang="en-IN" b="1" dirty="0" err="1"/>
              <a:t>prev</a:t>
            </a:r>
            <a:r>
              <a:rPr lang="en-IN" b="1" dirty="0"/>
              <a:t> = start; </a:t>
            </a:r>
          </a:p>
          <a:p>
            <a:r>
              <a:rPr lang="en-IN" b="1" dirty="0" err="1"/>
              <a:t>ctr</a:t>
            </a:r>
            <a:r>
              <a:rPr lang="en-IN" b="1" dirty="0"/>
              <a:t> = 1;</a:t>
            </a:r>
          </a:p>
          <a:p>
            <a:r>
              <a:rPr lang="en-IN" b="1" dirty="0"/>
              <a:t>while(</a:t>
            </a:r>
            <a:r>
              <a:rPr lang="en-IN" b="1" dirty="0" err="1"/>
              <a:t>ctr</a:t>
            </a:r>
            <a:r>
              <a:rPr lang="en-IN" b="1" dirty="0"/>
              <a:t> &lt; </a:t>
            </a:r>
            <a:r>
              <a:rPr lang="en-IN" b="1" dirty="0" err="1"/>
              <a:t>pos</a:t>
            </a:r>
            <a:r>
              <a:rPr lang="en-IN" b="1" dirty="0"/>
              <a:t>)</a:t>
            </a:r>
          </a:p>
          <a:p>
            <a:r>
              <a:rPr lang="en-IN" b="1" dirty="0"/>
              <a:t>{</a:t>
            </a:r>
          </a:p>
          <a:p>
            <a:r>
              <a:rPr lang="en-IN" b="1" dirty="0" err="1"/>
              <a:t>prev</a:t>
            </a:r>
            <a:r>
              <a:rPr lang="en-IN" b="1" dirty="0"/>
              <a:t> = temp;</a:t>
            </a:r>
          </a:p>
          <a:p>
            <a:r>
              <a:rPr lang="en-IN" b="1" dirty="0"/>
              <a:t>temp = temp -&gt; next; </a:t>
            </a:r>
          </a:p>
          <a:p>
            <a:r>
              <a:rPr lang="en-IN" b="1" dirty="0" err="1"/>
              <a:t>ctr</a:t>
            </a:r>
            <a:r>
              <a:rPr lang="en-IN" b="1" dirty="0"/>
              <a:t>++;</a:t>
            </a:r>
          </a:p>
          <a:p>
            <a:r>
              <a:rPr lang="en-IN" b="1" dirty="0"/>
              <a:t>}</a:t>
            </a:r>
          </a:p>
          <a:p>
            <a:r>
              <a:rPr lang="en-IN" b="1" dirty="0" err="1"/>
              <a:t>prev</a:t>
            </a:r>
            <a:r>
              <a:rPr lang="en-IN" b="1" dirty="0"/>
              <a:t> -&gt; next = temp -&gt; next; </a:t>
            </a:r>
          </a:p>
          <a:p>
            <a:r>
              <a:rPr lang="en-IN" b="1" dirty="0"/>
              <a:t>free(temp);</a:t>
            </a:r>
          </a:p>
          <a:p>
            <a:r>
              <a:rPr lang="en-IN" b="1" dirty="0" err="1"/>
              <a:t>printf</a:t>
            </a:r>
            <a:r>
              <a:rPr lang="en-IN" b="1" dirty="0"/>
              <a:t>("\n node deleted..");</a:t>
            </a:r>
          </a:p>
        </p:txBody>
      </p:sp>
    </p:spTree>
    <p:extLst>
      <p:ext uri="{BB962C8B-B14F-4D97-AF65-F5344CB8AC3E}">
        <p14:creationId xmlns:p14="http://schemas.microsoft.com/office/powerpoint/2010/main" val="12002842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45F3-7032-4709-82AB-620D8F5776B8}"/>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0C0B06CF-00CA-4041-A41D-D39217E18B53}"/>
              </a:ext>
            </a:extLst>
          </p:cNvPr>
          <p:cNvSpPr txBox="1"/>
          <p:nvPr/>
        </p:nvSpPr>
        <p:spPr>
          <a:xfrm>
            <a:off x="3610038" y="716308"/>
            <a:ext cx="4652105" cy="5355312"/>
          </a:xfrm>
          <a:prstGeom prst="rect">
            <a:avLst/>
          </a:prstGeom>
          <a:noFill/>
          <a:ln>
            <a:solidFill>
              <a:schemeClr val="tx1"/>
            </a:solidFill>
          </a:ln>
        </p:spPr>
        <p:txBody>
          <a:bodyPr wrap="square">
            <a:spAutoFit/>
          </a:bodyPr>
          <a:lstStyle/>
          <a:p>
            <a:r>
              <a:rPr lang="en-IN" b="1" dirty="0"/>
              <a:t>void </a:t>
            </a:r>
            <a:r>
              <a:rPr lang="en-IN" b="1" dirty="0" err="1"/>
              <a:t>delete_at_mid</a:t>
            </a:r>
            <a:r>
              <a:rPr lang="en-IN" b="1" dirty="0"/>
              <a:t>()</a:t>
            </a:r>
          </a:p>
          <a:p>
            <a:r>
              <a:rPr lang="en-IN" b="1" dirty="0"/>
              <a:t>{</a:t>
            </a:r>
          </a:p>
          <a:p>
            <a:r>
              <a:rPr lang="en-IN" b="1" dirty="0"/>
              <a:t>int </a:t>
            </a:r>
            <a:r>
              <a:rPr lang="en-IN" b="1" dirty="0" err="1"/>
              <a:t>ctr</a:t>
            </a:r>
            <a:r>
              <a:rPr lang="en-IN" b="1" dirty="0"/>
              <a:t> = 1, </a:t>
            </a:r>
            <a:r>
              <a:rPr lang="en-IN" b="1" dirty="0" err="1"/>
              <a:t>pos</a:t>
            </a:r>
            <a:r>
              <a:rPr lang="en-IN" b="1" dirty="0"/>
              <a:t>, </a:t>
            </a:r>
            <a:r>
              <a:rPr lang="en-IN" b="1" dirty="0" err="1"/>
              <a:t>nodectr</a:t>
            </a:r>
            <a:r>
              <a:rPr lang="en-IN" b="1" dirty="0"/>
              <a:t>;</a:t>
            </a:r>
          </a:p>
          <a:p>
            <a:r>
              <a:rPr lang="en-IN" b="1" dirty="0"/>
              <a:t>node *temp, *</a:t>
            </a:r>
            <a:r>
              <a:rPr lang="en-IN" b="1" dirty="0" err="1"/>
              <a:t>prev</a:t>
            </a:r>
            <a:r>
              <a:rPr lang="en-IN" b="1" dirty="0"/>
              <a:t>;</a:t>
            </a:r>
          </a:p>
          <a:p>
            <a:r>
              <a:rPr lang="en-IN" b="1" dirty="0"/>
              <a:t>if(start == NULL)</a:t>
            </a:r>
          </a:p>
          <a:p>
            <a:r>
              <a:rPr lang="en-IN" b="1" dirty="0"/>
              <a:t>{</a:t>
            </a:r>
          </a:p>
          <a:p>
            <a:r>
              <a:rPr lang="en-IN" b="1" dirty="0" err="1"/>
              <a:t>printf</a:t>
            </a:r>
            <a:r>
              <a:rPr lang="en-IN" b="1" dirty="0"/>
              <a:t>("\n Empty List..");</a:t>
            </a:r>
          </a:p>
          <a:p>
            <a:r>
              <a:rPr lang="en-IN" b="1" dirty="0"/>
              <a:t>return ;</a:t>
            </a:r>
          </a:p>
          <a:p>
            <a:r>
              <a:rPr lang="en-IN" b="1" dirty="0"/>
              <a:t>}</a:t>
            </a:r>
          </a:p>
          <a:p>
            <a:r>
              <a:rPr lang="en-IN" b="1" dirty="0"/>
              <a:t>else</a:t>
            </a:r>
          </a:p>
          <a:p>
            <a:r>
              <a:rPr lang="en-IN" b="1" dirty="0"/>
              <a:t>{</a:t>
            </a:r>
          </a:p>
          <a:p>
            <a:r>
              <a:rPr lang="en-IN" b="1" dirty="0" err="1"/>
              <a:t>printf</a:t>
            </a:r>
            <a:r>
              <a:rPr lang="en-IN" b="1" dirty="0"/>
              <a:t>("\n Enter position of node to delete: ");</a:t>
            </a:r>
          </a:p>
          <a:p>
            <a:r>
              <a:rPr lang="en-IN" b="1" dirty="0" err="1"/>
              <a:t>scanf</a:t>
            </a:r>
            <a:r>
              <a:rPr lang="en-IN" b="1" dirty="0"/>
              <a:t>("%d", &amp;</a:t>
            </a:r>
            <a:r>
              <a:rPr lang="en-IN" b="1" dirty="0" err="1"/>
              <a:t>pos</a:t>
            </a:r>
            <a:r>
              <a:rPr lang="en-IN" b="1" dirty="0"/>
              <a:t>);</a:t>
            </a:r>
          </a:p>
          <a:p>
            <a:r>
              <a:rPr lang="en-IN" b="1" dirty="0" err="1"/>
              <a:t>nodectr</a:t>
            </a:r>
            <a:r>
              <a:rPr lang="en-IN" b="1" dirty="0"/>
              <a:t> = </a:t>
            </a:r>
            <a:r>
              <a:rPr lang="en-IN" b="1" dirty="0" err="1"/>
              <a:t>countnode</a:t>
            </a:r>
            <a:r>
              <a:rPr lang="en-IN" b="1" dirty="0"/>
              <a:t>(start);</a:t>
            </a:r>
          </a:p>
          <a:p>
            <a:r>
              <a:rPr lang="en-IN" b="1" dirty="0"/>
              <a:t>if(</a:t>
            </a:r>
            <a:r>
              <a:rPr lang="en-IN" b="1" dirty="0" err="1"/>
              <a:t>pos</a:t>
            </a:r>
            <a:r>
              <a:rPr lang="en-IN" b="1" dirty="0"/>
              <a:t> &gt; </a:t>
            </a:r>
            <a:r>
              <a:rPr lang="en-IN" b="1" dirty="0" err="1"/>
              <a:t>nodectr</a:t>
            </a:r>
            <a:r>
              <a:rPr lang="en-IN" b="1" dirty="0"/>
              <a:t>)</a:t>
            </a:r>
          </a:p>
          <a:p>
            <a:r>
              <a:rPr lang="en-IN" b="1" dirty="0"/>
              <a:t>{</a:t>
            </a:r>
          </a:p>
          <a:p>
            <a:r>
              <a:rPr lang="en-IN" b="1" dirty="0" err="1"/>
              <a:t>printf</a:t>
            </a:r>
            <a:r>
              <a:rPr lang="en-IN" b="1" dirty="0"/>
              <a:t>("\</a:t>
            </a:r>
            <a:r>
              <a:rPr lang="en-IN" b="1" dirty="0" err="1"/>
              <a:t>nThis</a:t>
            </a:r>
            <a:r>
              <a:rPr lang="en-IN" b="1" dirty="0"/>
              <a:t> node </a:t>
            </a:r>
            <a:r>
              <a:rPr lang="en-IN" b="1" dirty="0" err="1"/>
              <a:t>doesnot</a:t>
            </a:r>
            <a:r>
              <a:rPr lang="en-IN" b="1" dirty="0"/>
              <a:t> exist");</a:t>
            </a:r>
          </a:p>
          <a:p>
            <a:r>
              <a:rPr lang="en-IN" b="1" dirty="0"/>
              <a:t>}</a:t>
            </a:r>
          </a:p>
          <a:p>
            <a:r>
              <a:rPr lang="en-IN" b="1" dirty="0"/>
              <a:t> </a:t>
            </a:r>
          </a:p>
        </p:txBody>
      </p:sp>
      <p:sp>
        <p:nvSpPr>
          <p:cNvPr id="7" name="TextBox 6">
            <a:extLst>
              <a:ext uri="{FF2B5EF4-FFF2-40B4-BE49-F238E27FC236}">
                <a16:creationId xmlns:a16="http://schemas.microsoft.com/office/drawing/2014/main" id="{E843AA9D-F6C6-44EC-BDB7-6ECB0452CE16}"/>
              </a:ext>
            </a:extLst>
          </p:cNvPr>
          <p:cNvSpPr txBox="1"/>
          <p:nvPr/>
        </p:nvSpPr>
        <p:spPr>
          <a:xfrm>
            <a:off x="8470862" y="608272"/>
            <a:ext cx="3721138" cy="5632311"/>
          </a:xfrm>
          <a:prstGeom prst="rect">
            <a:avLst/>
          </a:prstGeom>
          <a:noFill/>
          <a:ln>
            <a:solidFill>
              <a:schemeClr val="tx1"/>
            </a:solidFill>
          </a:ln>
        </p:spPr>
        <p:txBody>
          <a:bodyPr wrap="square">
            <a:spAutoFit/>
          </a:bodyPr>
          <a:lstStyle/>
          <a:p>
            <a:r>
              <a:rPr lang="en-IN" b="1" dirty="0"/>
              <a:t>if(</a:t>
            </a:r>
            <a:r>
              <a:rPr lang="en-IN" b="1" dirty="0" err="1"/>
              <a:t>pos</a:t>
            </a:r>
            <a:r>
              <a:rPr lang="en-IN" b="1" dirty="0"/>
              <a:t> &gt; 1 &amp;&amp; </a:t>
            </a:r>
            <a:r>
              <a:rPr lang="en-IN" b="1" dirty="0" err="1"/>
              <a:t>pos</a:t>
            </a:r>
            <a:r>
              <a:rPr lang="en-IN" b="1" dirty="0"/>
              <a:t> &lt; </a:t>
            </a:r>
            <a:r>
              <a:rPr lang="en-IN" b="1" dirty="0" err="1"/>
              <a:t>nodectr</a:t>
            </a:r>
            <a:r>
              <a:rPr lang="en-IN" b="1" dirty="0"/>
              <a:t>)</a:t>
            </a:r>
          </a:p>
          <a:p>
            <a:r>
              <a:rPr lang="en-IN" b="1" dirty="0"/>
              <a:t>{</a:t>
            </a:r>
          </a:p>
          <a:p>
            <a:r>
              <a:rPr lang="en-IN" b="1" dirty="0"/>
              <a:t>temp = </a:t>
            </a:r>
            <a:r>
              <a:rPr lang="en-IN" b="1" dirty="0" err="1"/>
              <a:t>prev</a:t>
            </a:r>
            <a:r>
              <a:rPr lang="en-IN" b="1" dirty="0"/>
              <a:t> = start;</a:t>
            </a:r>
          </a:p>
          <a:p>
            <a:r>
              <a:rPr lang="en-IN" b="1" dirty="0"/>
              <a:t>while(</a:t>
            </a:r>
            <a:r>
              <a:rPr lang="en-IN" b="1" dirty="0" err="1"/>
              <a:t>ctr</a:t>
            </a:r>
            <a:r>
              <a:rPr lang="en-IN" b="1" dirty="0"/>
              <a:t> &lt; </a:t>
            </a:r>
            <a:r>
              <a:rPr lang="en-IN" b="1" dirty="0" err="1"/>
              <a:t>pos</a:t>
            </a:r>
            <a:r>
              <a:rPr lang="en-IN" b="1" dirty="0"/>
              <a:t>)</a:t>
            </a:r>
          </a:p>
          <a:p>
            <a:r>
              <a:rPr lang="en-IN" b="1" dirty="0"/>
              <a:t>{</a:t>
            </a:r>
          </a:p>
          <a:p>
            <a:r>
              <a:rPr lang="en-IN" b="1" dirty="0" err="1"/>
              <a:t>prev</a:t>
            </a:r>
            <a:r>
              <a:rPr lang="en-IN" b="1" dirty="0"/>
              <a:t> = temp;</a:t>
            </a:r>
          </a:p>
          <a:p>
            <a:r>
              <a:rPr lang="en-IN" b="1" dirty="0"/>
              <a:t>temp = temp -&gt; next;</a:t>
            </a:r>
          </a:p>
          <a:p>
            <a:r>
              <a:rPr lang="en-IN" b="1" dirty="0" err="1"/>
              <a:t>ctr</a:t>
            </a:r>
            <a:r>
              <a:rPr lang="en-IN" b="1" dirty="0"/>
              <a:t> ++;</a:t>
            </a:r>
          </a:p>
          <a:p>
            <a:r>
              <a:rPr lang="en-IN" b="1" dirty="0"/>
              <a:t>}</a:t>
            </a:r>
          </a:p>
          <a:p>
            <a:r>
              <a:rPr lang="en-IN" b="1" dirty="0" err="1"/>
              <a:t>prev</a:t>
            </a:r>
            <a:r>
              <a:rPr lang="en-IN" b="1" dirty="0"/>
              <a:t> -&gt; next = temp -&gt; next;</a:t>
            </a:r>
          </a:p>
          <a:p>
            <a:r>
              <a:rPr lang="en-IN" b="1" dirty="0"/>
              <a:t>free(temp);</a:t>
            </a:r>
          </a:p>
          <a:p>
            <a:r>
              <a:rPr lang="en-IN" b="1" dirty="0" err="1"/>
              <a:t>printf</a:t>
            </a:r>
            <a:r>
              <a:rPr lang="en-IN" b="1" dirty="0"/>
              <a:t>("\n Node deleted..");</a:t>
            </a:r>
          </a:p>
          <a:p>
            <a:r>
              <a:rPr lang="en-IN" b="1" dirty="0"/>
              <a:t>}</a:t>
            </a:r>
          </a:p>
          <a:p>
            <a:r>
              <a:rPr lang="en-IN" b="1" dirty="0"/>
              <a:t>else</a:t>
            </a:r>
          </a:p>
          <a:p>
            <a:r>
              <a:rPr lang="en-IN" b="1" dirty="0"/>
              <a:t>{</a:t>
            </a:r>
          </a:p>
          <a:p>
            <a:r>
              <a:rPr lang="en-IN" b="1" dirty="0" err="1"/>
              <a:t>printf</a:t>
            </a:r>
            <a:r>
              <a:rPr lang="en-IN" b="1" dirty="0"/>
              <a:t>("\n Invalid position..");</a:t>
            </a:r>
          </a:p>
          <a:p>
            <a:r>
              <a:rPr lang="en-IN" b="1" dirty="0" err="1"/>
              <a:t>getch</a:t>
            </a:r>
            <a:r>
              <a:rPr lang="en-IN" b="1" dirty="0"/>
              <a:t>();</a:t>
            </a:r>
          </a:p>
          <a:p>
            <a:r>
              <a:rPr lang="en-IN" b="1" dirty="0"/>
              <a:t>}</a:t>
            </a:r>
          </a:p>
          <a:p>
            <a:r>
              <a:rPr lang="en-IN" b="1" dirty="0"/>
              <a:t>}</a:t>
            </a:r>
          </a:p>
          <a:p>
            <a:r>
              <a:rPr lang="en-IN" b="1" dirty="0"/>
              <a:t>}</a:t>
            </a:r>
          </a:p>
        </p:txBody>
      </p:sp>
    </p:spTree>
    <p:extLst>
      <p:ext uri="{BB962C8B-B14F-4D97-AF65-F5344CB8AC3E}">
        <p14:creationId xmlns:p14="http://schemas.microsoft.com/office/powerpoint/2010/main" val="13053986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A798-B26B-42B0-91E5-3B094E2071F2}"/>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D4C0AAE3-6EEA-4BB2-ADE1-97F3AC854965}"/>
              </a:ext>
            </a:extLst>
          </p:cNvPr>
          <p:cNvSpPr txBox="1"/>
          <p:nvPr/>
        </p:nvSpPr>
        <p:spPr>
          <a:xfrm>
            <a:off x="4621189" y="1670101"/>
            <a:ext cx="6097554" cy="3508653"/>
          </a:xfrm>
          <a:prstGeom prst="rect">
            <a:avLst/>
          </a:prstGeom>
          <a:noFill/>
        </p:spPr>
        <p:txBody>
          <a:bodyPr wrap="square">
            <a:spAutoFit/>
          </a:bodyPr>
          <a:lstStyle/>
          <a:p>
            <a:r>
              <a:rPr lang="en-US" b="1" dirty="0"/>
              <a:t>Counting the Number of Nodes:</a:t>
            </a:r>
          </a:p>
          <a:p>
            <a:r>
              <a:rPr lang="en-US" b="1" dirty="0"/>
              <a:t>The following code will count the number of nodes exist in the list using recursion.</a:t>
            </a:r>
          </a:p>
          <a:p>
            <a:r>
              <a:rPr lang="en-US" sz="2400" b="1" dirty="0">
                <a:solidFill>
                  <a:srgbClr val="FF0000"/>
                </a:solidFill>
              </a:rPr>
              <a:t>int </a:t>
            </a:r>
            <a:r>
              <a:rPr lang="en-US" sz="2400" b="1" dirty="0" err="1">
                <a:solidFill>
                  <a:srgbClr val="FF0000"/>
                </a:solidFill>
              </a:rPr>
              <a:t>countnode</a:t>
            </a:r>
            <a:r>
              <a:rPr lang="en-US" sz="2400" b="1" dirty="0">
                <a:solidFill>
                  <a:srgbClr val="FF0000"/>
                </a:solidFill>
              </a:rPr>
              <a:t>(node *</a:t>
            </a:r>
            <a:r>
              <a:rPr lang="en-US" sz="2400" b="1" dirty="0" err="1">
                <a:solidFill>
                  <a:srgbClr val="FF0000"/>
                </a:solidFill>
              </a:rPr>
              <a:t>st</a:t>
            </a:r>
            <a:r>
              <a:rPr lang="en-US" sz="2400" b="1" dirty="0">
                <a:solidFill>
                  <a:srgbClr val="FF0000"/>
                </a:solidFill>
              </a:rPr>
              <a:t>)</a:t>
            </a:r>
          </a:p>
          <a:p>
            <a:r>
              <a:rPr lang="en-US" sz="2400" b="1" dirty="0">
                <a:solidFill>
                  <a:srgbClr val="FF0000"/>
                </a:solidFill>
              </a:rPr>
              <a:t>{</a:t>
            </a:r>
          </a:p>
          <a:p>
            <a:r>
              <a:rPr lang="en-US" sz="2400" b="1" dirty="0">
                <a:solidFill>
                  <a:srgbClr val="FF0000"/>
                </a:solidFill>
              </a:rPr>
              <a:t>if(</a:t>
            </a:r>
            <a:r>
              <a:rPr lang="en-US" sz="2400" b="1" dirty="0" err="1">
                <a:solidFill>
                  <a:srgbClr val="FF0000"/>
                </a:solidFill>
              </a:rPr>
              <a:t>st</a:t>
            </a:r>
            <a:r>
              <a:rPr lang="en-US" sz="2400" b="1" dirty="0">
                <a:solidFill>
                  <a:srgbClr val="FF0000"/>
                </a:solidFill>
              </a:rPr>
              <a:t> = = NULL)</a:t>
            </a:r>
          </a:p>
          <a:p>
            <a:r>
              <a:rPr lang="en-US" sz="2400" b="1" dirty="0">
                <a:solidFill>
                  <a:srgbClr val="FF0000"/>
                </a:solidFill>
              </a:rPr>
              <a:t>return 0;</a:t>
            </a:r>
          </a:p>
          <a:p>
            <a:r>
              <a:rPr lang="en-US" sz="2400" b="1" dirty="0">
                <a:solidFill>
                  <a:srgbClr val="FF0000"/>
                </a:solidFill>
              </a:rPr>
              <a:t>else</a:t>
            </a:r>
          </a:p>
          <a:p>
            <a:r>
              <a:rPr lang="en-US" sz="2400" b="1" dirty="0">
                <a:solidFill>
                  <a:srgbClr val="FF0000"/>
                </a:solidFill>
              </a:rPr>
              <a:t>return(1 + </a:t>
            </a:r>
            <a:r>
              <a:rPr lang="en-US" sz="2400" b="1" dirty="0" err="1">
                <a:solidFill>
                  <a:srgbClr val="FF0000"/>
                </a:solidFill>
              </a:rPr>
              <a:t>countnode</a:t>
            </a:r>
            <a:r>
              <a:rPr lang="en-US" sz="2400" b="1" dirty="0">
                <a:solidFill>
                  <a:srgbClr val="FF0000"/>
                </a:solidFill>
              </a:rPr>
              <a:t>(</a:t>
            </a:r>
            <a:r>
              <a:rPr lang="en-US" sz="2400" b="1" dirty="0" err="1">
                <a:solidFill>
                  <a:srgbClr val="FF0000"/>
                </a:solidFill>
              </a:rPr>
              <a:t>st</a:t>
            </a:r>
            <a:r>
              <a:rPr lang="en-US" sz="2400" b="1" dirty="0">
                <a:solidFill>
                  <a:srgbClr val="FF0000"/>
                </a:solidFill>
              </a:rPr>
              <a:t> - &gt; next));</a:t>
            </a:r>
          </a:p>
          <a:p>
            <a:r>
              <a:rPr lang="en-US" sz="2400" b="1" dirty="0">
                <a:solidFill>
                  <a:srgbClr val="FF0000"/>
                </a:solidFill>
              </a:rPr>
              <a:t>}</a:t>
            </a:r>
            <a:endParaRPr lang="en-IN" sz="2400" b="1" dirty="0">
              <a:solidFill>
                <a:srgbClr val="FF0000"/>
              </a:solidFill>
            </a:endParaRPr>
          </a:p>
        </p:txBody>
      </p:sp>
    </p:spTree>
    <p:extLst>
      <p:ext uri="{BB962C8B-B14F-4D97-AF65-F5344CB8AC3E}">
        <p14:creationId xmlns:p14="http://schemas.microsoft.com/office/powerpoint/2010/main" val="31960321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2DB1-0A32-4C9C-AC6A-DBC4EA4654EA}"/>
              </a:ext>
            </a:extLst>
          </p:cNvPr>
          <p:cNvSpPr>
            <a:spLocks noGrp="1"/>
          </p:cNvSpPr>
          <p:nvPr>
            <p:ph type="title"/>
          </p:nvPr>
        </p:nvSpPr>
        <p:spPr/>
        <p:txBody>
          <a:bodyPr/>
          <a:lstStyle/>
          <a:p>
            <a:r>
              <a:rPr lang="en-US" dirty="0"/>
              <a:t>Traversal and displaying a list (Left to Right)</a:t>
            </a:r>
            <a:endParaRPr lang="en-IN" dirty="0"/>
          </a:p>
        </p:txBody>
      </p:sp>
      <p:sp>
        <p:nvSpPr>
          <p:cNvPr id="5" name="TextBox 4">
            <a:extLst>
              <a:ext uri="{FF2B5EF4-FFF2-40B4-BE49-F238E27FC236}">
                <a16:creationId xmlns:a16="http://schemas.microsoft.com/office/drawing/2014/main" id="{1E840051-7EA6-4952-82DA-379FC05202E4}"/>
              </a:ext>
            </a:extLst>
          </p:cNvPr>
          <p:cNvSpPr txBox="1"/>
          <p:nvPr/>
        </p:nvSpPr>
        <p:spPr>
          <a:xfrm>
            <a:off x="4399958" y="923706"/>
            <a:ext cx="6097554" cy="5078313"/>
          </a:xfrm>
          <a:prstGeom prst="rect">
            <a:avLst/>
          </a:prstGeom>
          <a:noFill/>
        </p:spPr>
        <p:txBody>
          <a:bodyPr wrap="square">
            <a:spAutoFit/>
          </a:bodyPr>
          <a:lstStyle/>
          <a:p>
            <a:r>
              <a:rPr lang="en-IN" b="1" dirty="0"/>
              <a:t>void traverse()</a:t>
            </a:r>
          </a:p>
          <a:p>
            <a:r>
              <a:rPr lang="en-IN" b="1" dirty="0"/>
              <a:t>{</a:t>
            </a:r>
          </a:p>
          <a:p>
            <a:r>
              <a:rPr lang="en-IN" b="1" dirty="0"/>
              <a:t>node *temp;</a:t>
            </a:r>
          </a:p>
          <a:p>
            <a:r>
              <a:rPr lang="en-IN" b="1" dirty="0"/>
              <a:t>temp = start;</a:t>
            </a:r>
          </a:p>
          <a:p>
            <a:r>
              <a:rPr lang="en-IN" b="1" dirty="0" err="1"/>
              <a:t>printf</a:t>
            </a:r>
            <a:r>
              <a:rPr lang="en-IN" b="1" dirty="0"/>
              <a:t>("\n The contents of List (Left to Right): </a:t>
            </a:r>
          </a:p>
          <a:p>
            <a:r>
              <a:rPr lang="en-IN" b="1" dirty="0"/>
              <a:t>\n"); </a:t>
            </a:r>
          </a:p>
          <a:p>
            <a:r>
              <a:rPr lang="en-IN" b="1" dirty="0"/>
              <a:t>if(start == NULL )</a:t>
            </a:r>
          </a:p>
          <a:p>
            <a:r>
              <a:rPr lang="en-IN" b="1" dirty="0" err="1"/>
              <a:t>printf</a:t>
            </a:r>
            <a:r>
              <a:rPr lang="en-IN" b="1" dirty="0"/>
              <a:t>("\n Empty List");</a:t>
            </a:r>
          </a:p>
          <a:p>
            <a:r>
              <a:rPr lang="en-IN" b="1" dirty="0"/>
              <a:t>else</a:t>
            </a:r>
          </a:p>
          <a:p>
            <a:r>
              <a:rPr lang="en-IN" b="1" dirty="0"/>
              <a:t>{</a:t>
            </a:r>
          </a:p>
          <a:p>
            <a:r>
              <a:rPr lang="en-IN" b="1" dirty="0"/>
              <a:t>while (temp != NULL)</a:t>
            </a:r>
          </a:p>
          <a:p>
            <a:r>
              <a:rPr lang="en-IN" b="1" dirty="0"/>
              <a:t>{</a:t>
            </a:r>
          </a:p>
          <a:p>
            <a:r>
              <a:rPr lang="en-IN" b="1" dirty="0" err="1"/>
              <a:t>printf</a:t>
            </a:r>
            <a:r>
              <a:rPr lang="en-IN" b="1" dirty="0"/>
              <a:t>("%d -&gt;", temp -&gt; data);</a:t>
            </a:r>
          </a:p>
          <a:p>
            <a:r>
              <a:rPr lang="en-IN" b="1" dirty="0"/>
              <a:t>temp = temp -&gt; next;</a:t>
            </a:r>
          </a:p>
          <a:p>
            <a:r>
              <a:rPr lang="en-IN" b="1" dirty="0"/>
              <a:t>}</a:t>
            </a:r>
          </a:p>
          <a:p>
            <a:r>
              <a:rPr lang="en-IN" b="1" dirty="0"/>
              <a:t>}</a:t>
            </a:r>
          </a:p>
          <a:p>
            <a:r>
              <a:rPr lang="en-IN" b="1" dirty="0" err="1"/>
              <a:t>printf</a:t>
            </a:r>
            <a:r>
              <a:rPr lang="en-IN" b="1" dirty="0"/>
              <a:t>("X");</a:t>
            </a:r>
          </a:p>
          <a:p>
            <a:r>
              <a:rPr lang="en-IN" b="1" dirty="0"/>
              <a:t>}</a:t>
            </a:r>
          </a:p>
        </p:txBody>
      </p:sp>
    </p:spTree>
    <p:extLst>
      <p:ext uri="{BB962C8B-B14F-4D97-AF65-F5344CB8AC3E}">
        <p14:creationId xmlns:p14="http://schemas.microsoft.com/office/powerpoint/2010/main" val="821112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6EDC-0DE3-B857-400F-A0A8901FA534}"/>
              </a:ext>
            </a:extLst>
          </p:cNvPr>
          <p:cNvSpPr>
            <a:spLocks noGrp="1"/>
          </p:cNvSpPr>
          <p:nvPr>
            <p:ph type="title"/>
          </p:nvPr>
        </p:nvSpPr>
        <p:spPr/>
        <p:txBody>
          <a:bodyPr/>
          <a:lstStyle/>
          <a:p>
            <a:r>
              <a:rPr lang="en-US" dirty="0"/>
              <a:t>Infix to Postfix</a:t>
            </a:r>
            <a:endParaRPr lang="en-IN" dirty="0"/>
          </a:p>
        </p:txBody>
      </p:sp>
      <p:pic>
        <p:nvPicPr>
          <p:cNvPr id="5" name="Content Placeholder 4">
            <a:extLst>
              <a:ext uri="{FF2B5EF4-FFF2-40B4-BE49-F238E27FC236}">
                <a16:creationId xmlns:a16="http://schemas.microsoft.com/office/drawing/2014/main" id="{BA1203E3-5792-4745-7DD2-AC6402EEB478}"/>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18134"/>
          <a:stretch/>
        </p:blipFill>
        <p:spPr>
          <a:xfrm>
            <a:off x="4770784" y="98677"/>
            <a:ext cx="6062868" cy="5387724"/>
          </a:xfrm>
        </p:spPr>
      </p:pic>
    </p:spTree>
    <p:extLst>
      <p:ext uri="{BB962C8B-B14F-4D97-AF65-F5344CB8AC3E}">
        <p14:creationId xmlns:p14="http://schemas.microsoft.com/office/powerpoint/2010/main" val="33834706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94A-19E7-4E66-935E-A8A8D9D91627}"/>
              </a:ext>
            </a:extLst>
          </p:cNvPr>
          <p:cNvSpPr>
            <a:spLocks noGrp="1"/>
          </p:cNvSpPr>
          <p:nvPr>
            <p:ph type="title"/>
          </p:nvPr>
        </p:nvSpPr>
        <p:spPr/>
        <p:txBody>
          <a:bodyPr/>
          <a:lstStyle/>
          <a:p>
            <a:r>
              <a:rPr lang="en-US" dirty="0"/>
              <a:t>Infix to Postfix</a:t>
            </a:r>
            <a:endParaRPr lang="en-IN" dirty="0"/>
          </a:p>
        </p:txBody>
      </p:sp>
      <p:sp>
        <p:nvSpPr>
          <p:cNvPr id="3" name="Content Placeholder 2">
            <a:extLst>
              <a:ext uri="{FF2B5EF4-FFF2-40B4-BE49-F238E27FC236}">
                <a16:creationId xmlns:a16="http://schemas.microsoft.com/office/drawing/2014/main" id="{CF627F46-8C41-4692-A647-EACC550FE196}"/>
              </a:ext>
            </a:extLst>
          </p:cNvPr>
          <p:cNvSpPr>
            <a:spLocks noGrp="1"/>
          </p:cNvSpPr>
          <p:nvPr>
            <p:ph idx="1"/>
          </p:nvPr>
        </p:nvSpPr>
        <p:spPr/>
        <p:txBody>
          <a:bodyPr>
            <a:normAutofit/>
          </a:bodyPr>
          <a:lstStyle/>
          <a:p>
            <a:r>
              <a:rPr lang="en-US" b="1" i="0" dirty="0">
                <a:solidFill>
                  <a:srgbClr val="273239"/>
                </a:solidFill>
                <a:effectLst/>
                <a:latin typeface="urw-din"/>
              </a:rPr>
              <a:t>Algorithm</a:t>
            </a:r>
            <a:r>
              <a:rPr lang="en-US" b="0" i="0" dirty="0">
                <a:solidFill>
                  <a:srgbClr val="273239"/>
                </a:solidFill>
                <a:effectLst/>
                <a:latin typeface="urw-din"/>
              </a:rPr>
              <a:t> </a:t>
            </a:r>
            <a:br>
              <a:rPr lang="en-US" dirty="0"/>
            </a:br>
            <a:r>
              <a:rPr lang="en-US" b="1" i="0" dirty="0">
                <a:solidFill>
                  <a:srgbClr val="273239"/>
                </a:solidFill>
                <a:effectLst/>
                <a:latin typeface="urw-din"/>
              </a:rPr>
              <a:t>1.</a:t>
            </a:r>
            <a:r>
              <a:rPr lang="en-US" b="0" i="0" dirty="0">
                <a:solidFill>
                  <a:srgbClr val="273239"/>
                </a:solidFill>
                <a:effectLst/>
                <a:latin typeface="urw-din"/>
              </a:rPr>
              <a:t> Scan the infix expression from left to right. </a:t>
            </a:r>
            <a:br>
              <a:rPr lang="en-US" dirty="0"/>
            </a:br>
            <a:r>
              <a:rPr lang="en-US" b="1" i="0" dirty="0">
                <a:solidFill>
                  <a:srgbClr val="273239"/>
                </a:solidFill>
                <a:effectLst/>
                <a:latin typeface="urw-din"/>
              </a:rPr>
              <a:t>2.</a:t>
            </a:r>
            <a:r>
              <a:rPr lang="en-US" b="0" i="0" dirty="0">
                <a:solidFill>
                  <a:srgbClr val="273239"/>
                </a:solidFill>
                <a:effectLst/>
                <a:latin typeface="urw-din"/>
              </a:rPr>
              <a:t> If the scanned character is an operand, output it. </a:t>
            </a:r>
            <a:br>
              <a:rPr lang="en-US" dirty="0"/>
            </a:br>
            <a:r>
              <a:rPr lang="en-US" b="1" i="0" dirty="0">
                <a:solidFill>
                  <a:srgbClr val="273239"/>
                </a:solidFill>
                <a:effectLst/>
                <a:latin typeface="urw-din"/>
              </a:rPr>
              <a:t>3. </a:t>
            </a:r>
            <a:r>
              <a:rPr lang="en-US" b="0" i="0" dirty="0">
                <a:solidFill>
                  <a:srgbClr val="273239"/>
                </a:solidFill>
                <a:effectLst/>
                <a:latin typeface="urw-din"/>
              </a:rPr>
              <a:t>Else, </a:t>
            </a:r>
            <a:br>
              <a:rPr lang="en-US" dirty="0"/>
            </a:br>
            <a:r>
              <a:rPr lang="en-US" b="1" i="0" dirty="0">
                <a:solidFill>
                  <a:srgbClr val="273239"/>
                </a:solidFill>
                <a:effectLst/>
                <a:latin typeface="urw-din"/>
              </a:rPr>
              <a:t>      1</a:t>
            </a:r>
            <a:r>
              <a:rPr lang="en-US" b="0" i="0" dirty="0">
                <a:solidFill>
                  <a:srgbClr val="273239"/>
                </a:solidFill>
                <a:effectLst/>
                <a:latin typeface="urw-din"/>
              </a:rPr>
              <a:t> If the precedence of the scanned operator is greater than the precedence of the operator in the stack(or the stack is empty or the stack contains a ‘(‘ ), push it. </a:t>
            </a:r>
            <a:br>
              <a:rPr lang="en-US" dirty="0"/>
            </a:br>
            <a:r>
              <a:rPr lang="en-US" b="1" i="0" dirty="0">
                <a:solidFill>
                  <a:srgbClr val="273239"/>
                </a:solidFill>
                <a:effectLst/>
                <a:latin typeface="urw-din"/>
              </a:rPr>
              <a:t>      2</a:t>
            </a:r>
            <a:r>
              <a:rPr lang="en-US" b="0" i="0" dirty="0">
                <a:solidFill>
                  <a:srgbClr val="273239"/>
                </a:solidFill>
                <a:effectLst/>
                <a:latin typeface="urw-din"/>
              </a:rPr>
              <a:t>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 </a:t>
            </a:r>
            <a:br>
              <a:rPr lang="en-US" dirty="0"/>
            </a:br>
            <a:r>
              <a:rPr lang="en-US" b="1" i="0" dirty="0">
                <a:solidFill>
                  <a:srgbClr val="273239"/>
                </a:solidFill>
                <a:effectLst/>
                <a:latin typeface="urw-din"/>
              </a:rPr>
              <a:t>4.</a:t>
            </a:r>
            <a:r>
              <a:rPr lang="en-US" b="0" i="0" dirty="0">
                <a:solidFill>
                  <a:srgbClr val="273239"/>
                </a:solidFill>
                <a:effectLst/>
                <a:latin typeface="urw-din"/>
              </a:rPr>
              <a:t> If the scanned character is an ‘(‘, push it to the stack. </a:t>
            </a:r>
            <a:br>
              <a:rPr lang="en-US" dirty="0"/>
            </a:br>
            <a:r>
              <a:rPr lang="en-US" b="1" i="0" dirty="0">
                <a:solidFill>
                  <a:srgbClr val="273239"/>
                </a:solidFill>
                <a:effectLst/>
                <a:latin typeface="urw-din"/>
              </a:rPr>
              <a:t>5.</a:t>
            </a:r>
            <a:r>
              <a:rPr lang="en-US" b="0" i="0" dirty="0">
                <a:solidFill>
                  <a:srgbClr val="273239"/>
                </a:solidFill>
                <a:effectLst/>
                <a:latin typeface="urw-din"/>
              </a:rPr>
              <a:t> If the scanned character is an ‘)’, pop the stack and output it until a ‘(‘ is encountered, and discard both the parenthesis. </a:t>
            </a:r>
            <a:br>
              <a:rPr lang="en-US" dirty="0"/>
            </a:br>
            <a:r>
              <a:rPr lang="en-US" b="1" i="0" dirty="0">
                <a:solidFill>
                  <a:srgbClr val="273239"/>
                </a:solidFill>
                <a:effectLst/>
                <a:latin typeface="urw-din"/>
              </a:rPr>
              <a:t>6.</a:t>
            </a:r>
            <a:r>
              <a:rPr lang="en-US" b="0" i="0" dirty="0">
                <a:solidFill>
                  <a:srgbClr val="273239"/>
                </a:solidFill>
                <a:effectLst/>
                <a:latin typeface="urw-din"/>
              </a:rPr>
              <a:t> Repeat steps 2-6 until infix expression is scanned. </a:t>
            </a:r>
            <a:br>
              <a:rPr lang="en-US" dirty="0"/>
            </a:br>
            <a:r>
              <a:rPr lang="en-US" b="1" i="0" dirty="0">
                <a:solidFill>
                  <a:srgbClr val="273239"/>
                </a:solidFill>
                <a:effectLst/>
                <a:latin typeface="urw-din"/>
              </a:rPr>
              <a:t>7.</a:t>
            </a:r>
            <a:r>
              <a:rPr lang="en-US" b="0" i="0" dirty="0">
                <a:solidFill>
                  <a:srgbClr val="273239"/>
                </a:solidFill>
                <a:effectLst/>
                <a:latin typeface="urw-din"/>
              </a:rPr>
              <a:t> Print the output </a:t>
            </a:r>
            <a:br>
              <a:rPr lang="en-US" dirty="0"/>
            </a:br>
            <a:r>
              <a:rPr lang="en-US" b="1" i="0" dirty="0">
                <a:solidFill>
                  <a:srgbClr val="273239"/>
                </a:solidFill>
                <a:effectLst/>
                <a:latin typeface="urw-din"/>
              </a:rPr>
              <a:t>8. </a:t>
            </a:r>
            <a:r>
              <a:rPr lang="en-US" b="0" i="0" dirty="0">
                <a:solidFill>
                  <a:srgbClr val="273239"/>
                </a:solidFill>
                <a:effectLst/>
                <a:latin typeface="urw-din"/>
              </a:rPr>
              <a:t>Pop and output from the stack until it is not empty.</a:t>
            </a:r>
            <a:endParaRPr lang="en-IN" dirty="0"/>
          </a:p>
        </p:txBody>
      </p:sp>
    </p:spTree>
    <p:extLst>
      <p:ext uri="{BB962C8B-B14F-4D97-AF65-F5344CB8AC3E}">
        <p14:creationId xmlns:p14="http://schemas.microsoft.com/office/powerpoint/2010/main" val="7078696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9C0D-BB50-E271-1666-4312ADCE3D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06BB0A-A01A-6B80-FF65-49E2BED216CE}"/>
              </a:ext>
            </a:extLst>
          </p:cNvPr>
          <p:cNvSpPr>
            <a:spLocks noGrp="1"/>
          </p:cNvSpPr>
          <p:nvPr>
            <p:ph idx="1"/>
          </p:nvPr>
        </p:nvSpPr>
        <p:spPr/>
        <p:txBody>
          <a:bodyPr/>
          <a:lstStyle/>
          <a:p>
            <a:endParaRPr lang="en-IN"/>
          </a:p>
        </p:txBody>
      </p:sp>
      <p:pic>
        <p:nvPicPr>
          <p:cNvPr id="1026" name="Picture 2" descr="Infix to Posting Conversion in C using Stacks">
            <a:extLst>
              <a:ext uri="{FF2B5EF4-FFF2-40B4-BE49-F238E27FC236}">
                <a16:creationId xmlns:a16="http://schemas.microsoft.com/office/drawing/2014/main" id="{110D961C-23CB-2D60-54DA-1332D8F5144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6357" t="8261" r="4045" b="10435"/>
          <a:stretch/>
        </p:blipFill>
        <p:spPr bwMode="auto">
          <a:xfrm>
            <a:off x="1878496" y="158464"/>
            <a:ext cx="10329573" cy="654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641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58DF-0065-4122-974D-1EDCDB64EDBC}"/>
              </a:ext>
            </a:extLst>
          </p:cNvPr>
          <p:cNvSpPr>
            <a:spLocks noGrp="1"/>
          </p:cNvSpPr>
          <p:nvPr>
            <p:ph type="title"/>
          </p:nvPr>
        </p:nvSpPr>
        <p:spPr/>
        <p:txBody>
          <a:bodyPr/>
          <a:lstStyle/>
          <a:p>
            <a:r>
              <a:rPr lang="en-US" b="1" i="0" dirty="0">
                <a:solidFill>
                  <a:srgbClr val="273239"/>
                </a:solidFill>
                <a:effectLst/>
                <a:latin typeface="urw-din"/>
              </a:rPr>
              <a:t>D</a:t>
            </a:r>
            <a:r>
              <a:rPr lang="en-US" b="0" i="0" dirty="0">
                <a:solidFill>
                  <a:srgbClr val="273239"/>
                </a:solidFill>
                <a:effectLst/>
                <a:latin typeface="urw-din"/>
              </a:rPr>
              <a:t>oubly </a:t>
            </a:r>
            <a:r>
              <a:rPr lang="en-US" b="1" i="0" dirty="0">
                <a:solidFill>
                  <a:srgbClr val="273239"/>
                </a:solidFill>
                <a:effectLst/>
                <a:latin typeface="urw-din"/>
              </a:rPr>
              <a:t>L</a:t>
            </a:r>
            <a:r>
              <a:rPr lang="en-US" b="0" i="0" dirty="0">
                <a:solidFill>
                  <a:srgbClr val="273239"/>
                </a:solidFill>
                <a:effectLst/>
                <a:latin typeface="urw-din"/>
              </a:rPr>
              <a:t>inked </a:t>
            </a:r>
            <a:r>
              <a:rPr lang="en-US" b="1" i="0" dirty="0">
                <a:solidFill>
                  <a:srgbClr val="273239"/>
                </a:solidFill>
                <a:effectLst/>
                <a:latin typeface="urw-din"/>
              </a:rPr>
              <a:t>L</a:t>
            </a:r>
            <a:r>
              <a:rPr lang="en-US" b="0" i="0" dirty="0">
                <a:solidFill>
                  <a:srgbClr val="273239"/>
                </a:solidFill>
                <a:effectLst/>
                <a:latin typeface="urw-din"/>
              </a:rPr>
              <a:t>ist</a:t>
            </a:r>
            <a:endParaRPr lang="en-IN" dirty="0"/>
          </a:p>
        </p:txBody>
      </p:sp>
      <p:sp>
        <p:nvSpPr>
          <p:cNvPr id="3" name="Content Placeholder 2">
            <a:extLst>
              <a:ext uri="{FF2B5EF4-FFF2-40B4-BE49-F238E27FC236}">
                <a16:creationId xmlns:a16="http://schemas.microsoft.com/office/drawing/2014/main" id="{7E222A0F-1948-4394-9CA7-E610E9CD6582}"/>
              </a:ext>
            </a:extLst>
          </p:cNvPr>
          <p:cNvSpPr>
            <a:spLocks noGrp="1"/>
          </p:cNvSpPr>
          <p:nvPr>
            <p:ph idx="1"/>
          </p:nvPr>
        </p:nvSpPr>
        <p:spPr>
          <a:xfrm>
            <a:off x="3796748" y="706714"/>
            <a:ext cx="7238594" cy="4351338"/>
          </a:xfrm>
        </p:spPr>
        <p:txBody>
          <a:bodyPr/>
          <a:lstStyle/>
          <a:p>
            <a:pPr marL="0" indent="0">
              <a:buNone/>
            </a:pPr>
            <a:r>
              <a:rPr lang="en-US" b="0" i="0" dirty="0">
                <a:solidFill>
                  <a:srgbClr val="273239"/>
                </a:solidFill>
                <a:effectLst/>
                <a:latin typeface="urw-din"/>
              </a:rPr>
              <a:t>A </a:t>
            </a:r>
            <a:r>
              <a:rPr lang="en-US" b="1" i="0" dirty="0">
                <a:solidFill>
                  <a:srgbClr val="273239"/>
                </a:solidFill>
                <a:effectLst/>
                <a:latin typeface="urw-din"/>
              </a:rPr>
              <a:t>D</a:t>
            </a:r>
            <a:r>
              <a:rPr lang="en-US" b="0" i="0" dirty="0">
                <a:solidFill>
                  <a:srgbClr val="273239"/>
                </a:solidFill>
                <a:effectLst/>
                <a:latin typeface="urw-din"/>
              </a:rPr>
              <a:t>oubly </a:t>
            </a:r>
            <a:r>
              <a:rPr lang="en-US" b="1" i="0" dirty="0">
                <a:solidFill>
                  <a:srgbClr val="273239"/>
                </a:solidFill>
                <a:effectLst/>
                <a:latin typeface="urw-din"/>
              </a:rPr>
              <a:t>L</a:t>
            </a:r>
            <a:r>
              <a:rPr lang="en-US" b="0" i="0" dirty="0">
                <a:solidFill>
                  <a:srgbClr val="273239"/>
                </a:solidFill>
                <a:effectLst/>
                <a:latin typeface="urw-din"/>
              </a:rPr>
              <a:t>inked </a:t>
            </a:r>
            <a:r>
              <a:rPr lang="en-US" b="1" i="0" dirty="0">
                <a:solidFill>
                  <a:srgbClr val="273239"/>
                </a:solidFill>
                <a:effectLst/>
                <a:latin typeface="urw-din"/>
              </a:rPr>
              <a:t>L</a:t>
            </a:r>
            <a:r>
              <a:rPr lang="en-US" b="0" i="0" dirty="0">
                <a:solidFill>
                  <a:srgbClr val="273239"/>
                </a:solidFill>
                <a:effectLst/>
                <a:latin typeface="urw-din"/>
              </a:rPr>
              <a:t>ist (DLL) contains an extra pointer, typically called </a:t>
            </a:r>
            <a:r>
              <a:rPr lang="en-US" b="0" i="1" dirty="0">
                <a:solidFill>
                  <a:srgbClr val="273239"/>
                </a:solidFill>
                <a:effectLst/>
                <a:latin typeface="urw-din"/>
              </a:rPr>
              <a:t>previous pointer</a:t>
            </a:r>
            <a:r>
              <a:rPr lang="en-US" b="0" i="0" dirty="0">
                <a:solidFill>
                  <a:srgbClr val="273239"/>
                </a:solidFill>
                <a:effectLst/>
                <a:latin typeface="urw-din"/>
              </a:rPr>
              <a:t>, together with next pointer and data which are there in singly linked list.</a:t>
            </a:r>
            <a:br>
              <a:rPr lang="en-US" dirty="0"/>
            </a:br>
            <a:r>
              <a:rPr lang="en-US" b="0" i="0" dirty="0">
                <a:solidFill>
                  <a:srgbClr val="273239"/>
                </a:solidFill>
                <a:effectLst/>
                <a:latin typeface="urw-din"/>
              </a:rPr>
              <a:t> </a:t>
            </a:r>
            <a:endParaRPr lang="en-IN" dirty="0"/>
          </a:p>
        </p:txBody>
      </p:sp>
      <p:pic>
        <p:nvPicPr>
          <p:cNvPr id="1026" name="Picture 2" descr="Lightbox">
            <a:extLst>
              <a:ext uri="{FF2B5EF4-FFF2-40B4-BE49-F238E27FC236}">
                <a16:creationId xmlns:a16="http://schemas.microsoft.com/office/drawing/2014/main" id="{0DAEDA5C-E600-462C-B68E-C3D69C857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586" y="3631766"/>
            <a:ext cx="863917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17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332B-4E34-439E-9186-05FC27BE30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D5D91A-B136-4244-8EAA-FC650C34F7D8}"/>
              </a:ext>
            </a:extLst>
          </p:cNvPr>
          <p:cNvSpPr>
            <a:spLocks noGrp="1"/>
          </p:cNvSpPr>
          <p:nvPr>
            <p:ph idx="1"/>
          </p:nvPr>
        </p:nvSpPr>
        <p:spPr/>
        <p:txBody>
          <a:bodyPr/>
          <a:lstStyle/>
          <a:p>
            <a:pPr marL="0" indent="0">
              <a:buNone/>
            </a:pPr>
            <a:r>
              <a:rPr lang="en-US" b="1" i="0" dirty="0">
                <a:solidFill>
                  <a:srgbClr val="273239"/>
                </a:solidFill>
                <a:effectLst/>
                <a:latin typeface="urw-din"/>
              </a:rPr>
              <a:t>Advantages over singly linked list</a:t>
            </a:r>
            <a:r>
              <a:rPr lang="en-US" b="0" i="0" dirty="0">
                <a:solidFill>
                  <a:srgbClr val="273239"/>
                </a:solidFill>
                <a:effectLst/>
                <a:latin typeface="urw-din"/>
              </a:rPr>
              <a:t> </a:t>
            </a:r>
            <a:br>
              <a:rPr lang="en-US" dirty="0"/>
            </a:br>
            <a:r>
              <a:rPr lang="en-US" b="1" i="0" dirty="0">
                <a:solidFill>
                  <a:srgbClr val="273239"/>
                </a:solidFill>
                <a:effectLst/>
                <a:latin typeface="urw-din"/>
              </a:rPr>
              <a:t>1)</a:t>
            </a:r>
            <a:r>
              <a:rPr lang="en-US" b="0" i="0" dirty="0">
                <a:solidFill>
                  <a:srgbClr val="273239"/>
                </a:solidFill>
                <a:effectLst/>
                <a:latin typeface="urw-din"/>
              </a:rPr>
              <a:t> A DLL can be traversed in both forward and backward direction. </a:t>
            </a:r>
            <a:br>
              <a:rPr lang="en-US" dirty="0"/>
            </a:br>
            <a:r>
              <a:rPr lang="en-US" b="1" i="0" dirty="0">
                <a:solidFill>
                  <a:srgbClr val="273239"/>
                </a:solidFill>
                <a:effectLst/>
                <a:latin typeface="urw-din"/>
              </a:rPr>
              <a:t>2)</a:t>
            </a:r>
            <a:r>
              <a:rPr lang="en-US" b="0" i="0" dirty="0">
                <a:solidFill>
                  <a:srgbClr val="273239"/>
                </a:solidFill>
                <a:effectLst/>
                <a:latin typeface="urw-din"/>
              </a:rPr>
              <a:t> The delete operation in DLL is more efficient if pointer to the node to be deleted is given. </a:t>
            </a:r>
            <a:br>
              <a:rPr lang="en-US" dirty="0"/>
            </a:br>
            <a:r>
              <a:rPr lang="en-US" b="1" i="0" dirty="0">
                <a:solidFill>
                  <a:srgbClr val="273239"/>
                </a:solidFill>
                <a:effectLst/>
                <a:latin typeface="urw-din"/>
              </a:rPr>
              <a:t>3) </a:t>
            </a:r>
            <a:r>
              <a:rPr lang="en-US" b="0" i="0" dirty="0">
                <a:solidFill>
                  <a:srgbClr val="273239"/>
                </a:solidFill>
                <a:effectLst/>
                <a:latin typeface="urw-din"/>
              </a:rPr>
              <a:t>We can quickly insert a new node before a given node. </a:t>
            </a:r>
            <a:br>
              <a:rPr lang="en-US" dirty="0"/>
            </a:br>
            <a:r>
              <a:rPr lang="en-US" b="0" i="0" dirty="0">
                <a:solidFill>
                  <a:srgbClr val="273239"/>
                </a:solidFill>
                <a:effectLst/>
                <a:latin typeface="urw-din"/>
              </a:rPr>
              <a:t>In singly linked list, to delete a node, pointer to the previous node is needed. To get this previous node, sometimes the list is traversed. In DLL, we can get the previous node using previous pointer. </a:t>
            </a:r>
            <a:endParaRPr lang="en-IN" dirty="0"/>
          </a:p>
        </p:txBody>
      </p:sp>
    </p:spTree>
    <p:extLst>
      <p:ext uri="{BB962C8B-B14F-4D97-AF65-F5344CB8AC3E}">
        <p14:creationId xmlns:p14="http://schemas.microsoft.com/office/powerpoint/2010/main" val="337815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0741-4F64-4A8C-8713-5C84BB5805AA}"/>
              </a:ext>
            </a:extLst>
          </p:cNvPr>
          <p:cNvSpPr>
            <a:spLocks noGrp="1"/>
          </p:cNvSpPr>
          <p:nvPr>
            <p:ph type="title"/>
          </p:nvPr>
        </p:nvSpPr>
        <p:spPr/>
        <p:txBody>
          <a:bodyPr/>
          <a:lstStyle/>
          <a:p>
            <a:r>
              <a:rPr lang="en-US" dirty="0">
                <a:solidFill>
                  <a:srgbClr val="273239"/>
                </a:solidFill>
                <a:latin typeface="urw-din"/>
              </a:rPr>
              <a:t>A</a:t>
            </a:r>
            <a:r>
              <a:rPr lang="en-US" b="0" i="0" dirty="0">
                <a:solidFill>
                  <a:srgbClr val="273239"/>
                </a:solidFill>
                <a:effectLst/>
                <a:latin typeface="urw-din"/>
              </a:rPr>
              <a:t>pplications of the linked list</a:t>
            </a:r>
            <a:endParaRPr lang="en-IN" dirty="0"/>
          </a:p>
        </p:txBody>
      </p:sp>
      <p:sp>
        <p:nvSpPr>
          <p:cNvPr id="3" name="Content Placeholder 2">
            <a:extLst>
              <a:ext uri="{FF2B5EF4-FFF2-40B4-BE49-F238E27FC236}">
                <a16:creationId xmlns:a16="http://schemas.microsoft.com/office/drawing/2014/main" id="{69D9ABE2-D1E0-4D80-B4C8-E19FBD023EE2}"/>
              </a:ext>
            </a:extLst>
          </p:cNvPr>
          <p:cNvSpPr>
            <a:spLocks noGrp="1"/>
          </p:cNvSpPr>
          <p:nvPr>
            <p:ph idx="1"/>
          </p:nvPr>
        </p:nvSpPr>
        <p:spPr/>
        <p:txBody>
          <a:bodyPr>
            <a:normAutofit/>
          </a:bodyPr>
          <a:lstStyle/>
          <a:p>
            <a:pPr algn="l" fontAlgn="base">
              <a:buFont typeface="+mj-lt"/>
              <a:buAutoNum type="arabicPeriod"/>
            </a:pPr>
            <a:r>
              <a:rPr lang="en-US" sz="2800" b="0" i="0" dirty="0">
                <a:solidFill>
                  <a:srgbClr val="273239"/>
                </a:solidFill>
                <a:effectLst/>
                <a:latin typeface="urw-din"/>
              </a:rPr>
              <a:t>Images in a location are linked with each other. So, an image viewer software uses a linked list to view the previous and the next images using the previous and next buttons.</a:t>
            </a:r>
          </a:p>
          <a:p>
            <a:pPr algn="l" fontAlgn="base">
              <a:buFont typeface="+mj-lt"/>
              <a:buAutoNum type="arabicPeriod"/>
            </a:pPr>
            <a:r>
              <a:rPr lang="en-US" sz="2800" b="0" i="0" dirty="0">
                <a:solidFill>
                  <a:srgbClr val="273239"/>
                </a:solidFill>
                <a:effectLst/>
                <a:latin typeface="urw-din"/>
              </a:rPr>
              <a:t>Web pages can be accessed using the previous and the next URL links which are linked using linked list.</a:t>
            </a:r>
          </a:p>
          <a:p>
            <a:pPr algn="l" fontAlgn="base">
              <a:buFont typeface="+mj-lt"/>
              <a:buAutoNum type="arabicPeriod"/>
            </a:pPr>
            <a:r>
              <a:rPr lang="en-US" sz="2800" b="0" i="0" dirty="0">
                <a:solidFill>
                  <a:srgbClr val="273239"/>
                </a:solidFill>
                <a:effectLst/>
                <a:latin typeface="urw-din"/>
              </a:rPr>
              <a:t>The music players also use the same technique to switch between music.</a:t>
            </a:r>
          </a:p>
          <a:p>
            <a:pPr algn="l" fontAlgn="base">
              <a:buFont typeface="+mj-lt"/>
              <a:buAutoNum type="arabicPeriod"/>
            </a:pPr>
            <a:r>
              <a:rPr lang="en-US" sz="2800" b="0" i="0" dirty="0">
                <a:solidFill>
                  <a:srgbClr val="273239"/>
                </a:solidFill>
                <a:effectLst/>
                <a:latin typeface="urw-din"/>
              </a:rPr>
              <a:t>To keep the track of turns in a multi player game, a circular linked list is used. </a:t>
            </a:r>
          </a:p>
          <a:p>
            <a:pPr marL="0" indent="0">
              <a:buNone/>
            </a:pPr>
            <a:endParaRPr lang="en-IN" dirty="0"/>
          </a:p>
        </p:txBody>
      </p:sp>
    </p:spTree>
    <p:extLst>
      <p:ext uri="{BB962C8B-B14F-4D97-AF65-F5344CB8AC3E}">
        <p14:creationId xmlns:p14="http://schemas.microsoft.com/office/powerpoint/2010/main" val="2086238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E75B-73FB-4DA0-AD2E-72AEBB347D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EEF024-6A1C-4516-A632-7DDAA1F69DEC}"/>
              </a:ext>
            </a:extLst>
          </p:cNvPr>
          <p:cNvSpPr>
            <a:spLocks noGrp="1"/>
          </p:cNvSpPr>
          <p:nvPr>
            <p:ph idx="1"/>
          </p:nvPr>
        </p:nvSpPr>
        <p:spPr/>
        <p:txBody>
          <a:bodyPr/>
          <a:lstStyle/>
          <a:p>
            <a:pPr marL="0" indent="0">
              <a:buNone/>
            </a:pPr>
            <a:r>
              <a:rPr lang="en-US" b="1" i="0" dirty="0">
                <a:solidFill>
                  <a:srgbClr val="273239"/>
                </a:solidFill>
                <a:effectLst/>
                <a:latin typeface="urw-din"/>
              </a:rPr>
              <a:t>Disadvantages over singly linked list</a:t>
            </a:r>
            <a:r>
              <a:rPr lang="en-US" b="0" i="0" dirty="0">
                <a:solidFill>
                  <a:srgbClr val="273239"/>
                </a:solidFill>
                <a:effectLst/>
                <a:latin typeface="urw-din"/>
              </a:rPr>
              <a:t> </a:t>
            </a:r>
            <a:br>
              <a:rPr lang="en-US" dirty="0"/>
            </a:br>
            <a:r>
              <a:rPr lang="en-US" b="1" i="0" dirty="0">
                <a:solidFill>
                  <a:srgbClr val="273239"/>
                </a:solidFill>
                <a:effectLst/>
                <a:latin typeface="urw-din"/>
              </a:rPr>
              <a:t>1)</a:t>
            </a:r>
            <a:r>
              <a:rPr lang="en-US" b="0" i="0" dirty="0">
                <a:solidFill>
                  <a:srgbClr val="273239"/>
                </a:solidFill>
                <a:effectLst/>
                <a:latin typeface="urw-din"/>
              </a:rPr>
              <a:t> Every node of DLL Require extra space for an previous pointer. It is possible to implement DLL with single pointer though</a:t>
            </a:r>
            <a:br>
              <a:rPr lang="en-US" dirty="0"/>
            </a:br>
            <a:r>
              <a:rPr lang="en-US" b="1" i="0" dirty="0">
                <a:solidFill>
                  <a:srgbClr val="273239"/>
                </a:solidFill>
                <a:effectLst/>
                <a:latin typeface="urw-din"/>
              </a:rPr>
              <a:t>2)</a:t>
            </a:r>
            <a:r>
              <a:rPr lang="en-US" b="0" i="0" dirty="0">
                <a:solidFill>
                  <a:srgbClr val="273239"/>
                </a:solidFill>
                <a:effectLst/>
                <a:latin typeface="urw-din"/>
              </a:rPr>
              <a:t> All operations require an extra pointer previous to be maintained. For example, in insertion, we need to modify previous pointers together with next pointers. </a:t>
            </a:r>
            <a:endParaRPr lang="en-IN" dirty="0"/>
          </a:p>
        </p:txBody>
      </p:sp>
    </p:spTree>
    <p:extLst>
      <p:ext uri="{BB962C8B-B14F-4D97-AF65-F5344CB8AC3E}">
        <p14:creationId xmlns:p14="http://schemas.microsoft.com/office/powerpoint/2010/main" val="25542973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D787-502D-4E9D-9D02-EB9B20A08B5F}"/>
              </a:ext>
            </a:extLst>
          </p:cNvPr>
          <p:cNvSpPr>
            <a:spLocks noGrp="1"/>
          </p:cNvSpPr>
          <p:nvPr>
            <p:ph type="title"/>
          </p:nvPr>
        </p:nvSpPr>
        <p:spPr/>
        <p:txBody>
          <a:bodyPr/>
          <a:lstStyle/>
          <a:p>
            <a:r>
              <a:rPr lang="en-IN" sz="1800" spc="-40" dirty="0">
                <a:solidFill>
                  <a:srgbClr val="444444"/>
                </a:solidFill>
                <a:effectLst/>
                <a:latin typeface="inherit"/>
                <a:ea typeface="Times New Roman" panose="02020603050405020304" pitchFamily="18" charset="0"/>
                <a:cs typeface="Times New Roman" panose="02020603050405020304" pitchFamily="18" charset="0"/>
              </a:rPr>
              <a:t>Creating a Node in Doubly Linked List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A08310-B885-422C-A4C6-DAA15FB04920}"/>
              </a:ext>
            </a:extLst>
          </p:cNvPr>
          <p:cNvSpPr>
            <a:spLocks noGrp="1"/>
          </p:cNvSpPr>
          <p:nvPr>
            <p:ph idx="1"/>
          </p:nvPr>
        </p:nvSpPr>
        <p:spPr/>
        <p:txBody>
          <a:bodyPr/>
          <a:lstStyle/>
          <a:p>
            <a:pPr marL="0" indent="0" fontAlgn="base">
              <a:lnSpc>
                <a:spcPts val="1920"/>
              </a:lnSpc>
              <a:spcAft>
                <a:spcPts val="1200"/>
              </a:spcAft>
              <a:buNone/>
            </a:pPr>
            <a: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Each node in a doubly linked list has data as well pointers. Therefore, we use a structure to create the node.</a:t>
            </a:r>
            <a:b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The structure template for the node looks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struct Node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777777"/>
                </a:solidFill>
                <a:effectLst/>
                <a:latin typeface="inherit"/>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int data; </a:t>
            </a:r>
            <a:r>
              <a:rPr lang="en-IN" sz="1800" dirty="0">
                <a:solidFill>
                  <a:srgbClr val="3F7F5F"/>
                </a:solidFill>
                <a:effectLst/>
                <a:latin typeface="inherit"/>
                <a:ea typeface="Times New Roman" panose="02020603050405020304" pitchFamily="18" charset="0"/>
                <a:cs typeface="Times New Roman" panose="02020603050405020304" pitchFamily="18" charset="0"/>
              </a:rPr>
              <a:t>//The data point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struct Node *</a:t>
            </a:r>
            <a:r>
              <a:rPr lang="en-IN" sz="1800" dirty="0" err="1">
                <a:solidFill>
                  <a:srgbClr val="000000"/>
                </a:solidFill>
                <a:effectLst/>
                <a:latin typeface="inherit"/>
                <a:ea typeface="Times New Roman" panose="02020603050405020304" pitchFamily="18" charset="0"/>
                <a:cs typeface="Times New Roman" panose="02020603050405020304" pitchFamily="18" charset="0"/>
              </a:rPr>
              <a:t>Prev</a:t>
            </a:r>
            <a:r>
              <a:rPr lang="en-IN" sz="1800" dirty="0">
                <a:solidFill>
                  <a:srgbClr val="000000"/>
                </a:solidFill>
                <a:effectLst/>
                <a:latin typeface="inherit"/>
                <a:ea typeface="Times New Roman" panose="02020603050405020304" pitchFamily="18" charset="0"/>
                <a:cs typeface="Times New Roman" panose="02020603050405020304" pitchFamily="18" charset="0"/>
              </a:rPr>
              <a:t>; </a:t>
            </a:r>
            <a:r>
              <a:rPr lang="en-IN" sz="1800" dirty="0">
                <a:solidFill>
                  <a:srgbClr val="3F7F5F"/>
                </a:solidFill>
                <a:effectLst/>
                <a:latin typeface="inherit"/>
                <a:ea typeface="Times New Roman" panose="02020603050405020304" pitchFamily="18" charset="0"/>
                <a:cs typeface="Times New Roman" panose="02020603050405020304" pitchFamily="18" charset="0"/>
              </a:rPr>
              <a:t>//Pointer to the previous node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000000"/>
                </a:solidFill>
                <a:effectLst/>
                <a:latin typeface="inherit"/>
                <a:ea typeface="Times New Roman" panose="02020603050405020304" pitchFamily="18" charset="0"/>
                <a:cs typeface="Times New Roman" panose="02020603050405020304" pitchFamily="18" charset="0"/>
              </a:rPr>
              <a:t>struct Node *Next; </a:t>
            </a:r>
            <a:r>
              <a:rPr lang="en-IN" sz="1800" dirty="0">
                <a:solidFill>
                  <a:srgbClr val="3F7F5F"/>
                </a:solidFill>
                <a:effectLst/>
                <a:latin typeface="inherit"/>
                <a:ea typeface="Times New Roman" panose="02020603050405020304" pitchFamily="18" charset="0"/>
                <a:cs typeface="Times New Roman" panose="02020603050405020304" pitchFamily="18" charset="0"/>
              </a:rPr>
              <a:t>//Pointer to the next node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ts val="1620"/>
              </a:lnSpc>
              <a:spcAft>
                <a:spcPts val="800"/>
              </a:spcAft>
              <a:buNone/>
            </a:pPr>
            <a:r>
              <a:rPr lang="en-IN" sz="1800" dirty="0">
                <a:solidFill>
                  <a:srgbClr val="777777"/>
                </a:solidFill>
                <a:effectLst/>
                <a:latin typeface="inherit"/>
                <a:ea typeface="Times New Roman" panose="02020603050405020304" pitchFamily="18" charset="0"/>
                <a:cs typeface="Times New Roman" panose="02020603050405020304" pitchFamily="18" charset="0"/>
              </a:rPr>
              <a:t>}</a:t>
            </a:r>
            <a:r>
              <a:rPr lang="en-IN" sz="1800" dirty="0">
                <a:solidFill>
                  <a:srgbClr val="000000"/>
                </a:solidFill>
                <a:effectLst/>
                <a:latin typeface="inherit"/>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527507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41CC-C721-45D0-9A5A-AD5392122AFF}"/>
              </a:ext>
            </a:extLst>
          </p:cNvPr>
          <p:cNvSpPr>
            <a:spLocks noGrp="1"/>
          </p:cNvSpPr>
          <p:nvPr>
            <p:ph type="title"/>
          </p:nvPr>
        </p:nvSpPr>
        <p:spPr/>
        <p:txBody>
          <a:bodyPr/>
          <a:lstStyle/>
          <a:p>
            <a:r>
              <a:rPr lang="en-IN" sz="2800" spc="-40" dirty="0">
                <a:solidFill>
                  <a:srgbClr val="444444"/>
                </a:solidFill>
                <a:effectLst/>
                <a:latin typeface="inherit"/>
                <a:ea typeface="Times New Roman" panose="02020603050405020304" pitchFamily="18" charset="0"/>
                <a:cs typeface="Times New Roman" panose="02020603050405020304" pitchFamily="18" charset="0"/>
              </a:rPr>
              <a:t>Traversal in a Doubly Linked List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5371DCE-F794-4E42-8073-B38971AD11C9}"/>
              </a:ext>
            </a:extLst>
          </p:cNvPr>
          <p:cNvSpPr>
            <a:spLocks noGrp="1"/>
          </p:cNvSpPr>
          <p:nvPr>
            <p:ph idx="1"/>
          </p:nvPr>
        </p:nvSpPr>
        <p:spPr/>
        <p:txBody>
          <a:bodyPr>
            <a:normAutofit/>
          </a:bodyPr>
          <a:lstStyle/>
          <a:p>
            <a:pPr marL="0" indent="0">
              <a:buNone/>
            </a:pPr>
            <a:r>
              <a:rPr lang="en-IN" dirty="0" err="1"/>
              <a:t>List_traversal</a:t>
            </a:r>
            <a:r>
              <a:rPr lang="en-IN" dirty="0"/>
              <a:t>(struct Node *Head)</a:t>
            </a:r>
          </a:p>
          <a:p>
            <a:pPr marL="0" indent="0">
              <a:buNone/>
            </a:pPr>
            <a:r>
              <a:rPr lang="en-IN" dirty="0"/>
              <a:t>{</a:t>
            </a:r>
          </a:p>
          <a:p>
            <a:pPr marL="0" indent="0">
              <a:buNone/>
            </a:pPr>
            <a:r>
              <a:rPr lang="en-IN" dirty="0" err="1"/>
              <a:t>Prev</a:t>
            </a:r>
            <a:r>
              <a:rPr lang="en-IN" dirty="0"/>
              <a:t> = (struct Node *)malloc(</a:t>
            </a:r>
            <a:r>
              <a:rPr lang="en-IN" dirty="0" err="1"/>
              <a:t>sizeof</a:t>
            </a:r>
            <a:r>
              <a:rPr lang="en-IN" dirty="0"/>
              <a:t>(struct Node));</a:t>
            </a:r>
          </a:p>
          <a:p>
            <a:pPr marL="0" indent="0">
              <a:buNone/>
            </a:pPr>
            <a:r>
              <a:rPr lang="en-IN" dirty="0"/>
              <a:t>Next = (struct Node *)malloc(</a:t>
            </a:r>
            <a:r>
              <a:rPr lang="en-IN" dirty="0" err="1"/>
              <a:t>sizeof</a:t>
            </a:r>
            <a:r>
              <a:rPr lang="en-IN" dirty="0"/>
              <a:t>(struct Node));</a:t>
            </a:r>
          </a:p>
          <a:p>
            <a:pPr marL="0" indent="0">
              <a:buNone/>
            </a:pPr>
            <a:r>
              <a:rPr lang="en-IN" dirty="0"/>
              <a:t>if(Head == NULL) //If the list is empty</a:t>
            </a:r>
          </a:p>
          <a:p>
            <a:pPr marL="0" indent="0">
              <a:buNone/>
            </a:pPr>
            <a:r>
              <a:rPr lang="en-IN" dirty="0"/>
              <a:t>return;</a:t>
            </a:r>
          </a:p>
          <a:p>
            <a:pPr marL="0" indent="0">
              <a:buNone/>
            </a:pPr>
            <a:r>
              <a:rPr lang="en-IN" dirty="0"/>
              <a:t>while(Next-&gt;data != NULL)</a:t>
            </a:r>
          </a:p>
          <a:p>
            <a:pPr marL="0" indent="0">
              <a:buNone/>
            </a:pPr>
            <a:r>
              <a:rPr lang="en-IN" dirty="0"/>
              <a:t>{</a:t>
            </a:r>
          </a:p>
          <a:p>
            <a:pPr marL="0" indent="0">
              <a:buNone/>
            </a:pPr>
            <a:r>
              <a:rPr lang="en-IN" dirty="0"/>
              <a:t>Print(Next-&gt;data); //The display operation</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2904586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6161-ADB6-48D5-99F7-C9E405A861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733570-737B-403A-B946-7134CB08390D}"/>
              </a:ext>
            </a:extLst>
          </p:cNvPr>
          <p:cNvSpPr>
            <a:spLocks noGrp="1"/>
          </p:cNvSpPr>
          <p:nvPr>
            <p:ph idx="1"/>
          </p:nvPr>
        </p:nvSpPr>
        <p:spPr/>
        <p:txBody>
          <a:bodyPr>
            <a:normAutofit/>
          </a:bodyPr>
          <a:lstStyle/>
          <a:p>
            <a:pPr marL="0" indent="0">
              <a:buNone/>
            </a:pPr>
            <a:r>
              <a:rPr lang="en-US" sz="2800" b="1" i="0" dirty="0">
                <a:solidFill>
                  <a:srgbClr val="273239"/>
                </a:solidFill>
                <a:effectLst/>
                <a:latin typeface="urw-din"/>
              </a:rPr>
              <a:t>Insertion</a:t>
            </a:r>
            <a:r>
              <a:rPr lang="en-US" sz="2800" b="0" i="0" dirty="0">
                <a:solidFill>
                  <a:srgbClr val="273239"/>
                </a:solidFill>
                <a:effectLst/>
                <a:latin typeface="urw-din"/>
              </a:rPr>
              <a:t> </a:t>
            </a:r>
            <a:br>
              <a:rPr lang="en-US" sz="2800" dirty="0"/>
            </a:br>
            <a:r>
              <a:rPr lang="en-US" sz="2800" b="0" i="0" dirty="0">
                <a:solidFill>
                  <a:srgbClr val="273239"/>
                </a:solidFill>
                <a:effectLst/>
                <a:latin typeface="urw-din"/>
              </a:rPr>
              <a:t>A node can be added in four ways </a:t>
            </a:r>
            <a:br>
              <a:rPr lang="en-US" sz="2800" dirty="0"/>
            </a:br>
            <a:r>
              <a:rPr lang="en-US" sz="2800" b="1" i="0" dirty="0">
                <a:solidFill>
                  <a:srgbClr val="273239"/>
                </a:solidFill>
                <a:effectLst/>
                <a:latin typeface="urw-din"/>
              </a:rPr>
              <a:t>1) </a:t>
            </a:r>
            <a:r>
              <a:rPr lang="en-US" sz="2800" b="0" i="0" dirty="0">
                <a:solidFill>
                  <a:srgbClr val="273239"/>
                </a:solidFill>
                <a:effectLst/>
                <a:latin typeface="urw-din"/>
              </a:rPr>
              <a:t>At the front of the DLL </a:t>
            </a:r>
            <a:br>
              <a:rPr lang="en-US" sz="2800" dirty="0"/>
            </a:br>
            <a:r>
              <a:rPr lang="en-US" sz="2800" b="1" i="0" dirty="0">
                <a:solidFill>
                  <a:srgbClr val="273239"/>
                </a:solidFill>
                <a:effectLst/>
                <a:latin typeface="urw-din"/>
              </a:rPr>
              <a:t>2)</a:t>
            </a:r>
            <a:r>
              <a:rPr lang="en-US" sz="2800" b="0" i="0" dirty="0">
                <a:solidFill>
                  <a:srgbClr val="273239"/>
                </a:solidFill>
                <a:effectLst/>
                <a:latin typeface="urw-din"/>
              </a:rPr>
              <a:t> After a given node. </a:t>
            </a:r>
            <a:br>
              <a:rPr lang="en-US" sz="2800" dirty="0"/>
            </a:br>
            <a:r>
              <a:rPr lang="en-US" sz="2800" b="1" i="0" dirty="0">
                <a:solidFill>
                  <a:srgbClr val="273239"/>
                </a:solidFill>
                <a:effectLst/>
                <a:latin typeface="urw-din"/>
              </a:rPr>
              <a:t>3)</a:t>
            </a:r>
            <a:r>
              <a:rPr lang="en-US" sz="2800" b="0" i="0" dirty="0">
                <a:solidFill>
                  <a:srgbClr val="273239"/>
                </a:solidFill>
                <a:effectLst/>
                <a:latin typeface="urw-din"/>
              </a:rPr>
              <a:t> At the end of the DLL </a:t>
            </a:r>
            <a:br>
              <a:rPr lang="en-US" sz="2800" dirty="0"/>
            </a:br>
            <a:r>
              <a:rPr lang="en-US" sz="2800" b="1" i="0" dirty="0">
                <a:solidFill>
                  <a:srgbClr val="273239"/>
                </a:solidFill>
                <a:effectLst/>
                <a:latin typeface="urw-din"/>
              </a:rPr>
              <a:t>4)</a:t>
            </a:r>
            <a:r>
              <a:rPr lang="en-US" sz="2800" b="0" i="0" dirty="0">
                <a:solidFill>
                  <a:srgbClr val="273239"/>
                </a:solidFill>
                <a:effectLst/>
                <a:latin typeface="urw-din"/>
              </a:rPr>
              <a:t> Before a given node.</a:t>
            </a:r>
            <a:endParaRPr lang="en-IN" sz="2800" dirty="0"/>
          </a:p>
        </p:txBody>
      </p:sp>
    </p:spTree>
    <p:extLst>
      <p:ext uri="{BB962C8B-B14F-4D97-AF65-F5344CB8AC3E}">
        <p14:creationId xmlns:p14="http://schemas.microsoft.com/office/powerpoint/2010/main" val="3933173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87FC-B21B-48D4-9324-BF274A27FBA3}"/>
              </a:ext>
            </a:extLst>
          </p:cNvPr>
          <p:cNvSpPr>
            <a:spLocks noGrp="1"/>
          </p:cNvSpPr>
          <p:nvPr>
            <p:ph type="title"/>
          </p:nvPr>
        </p:nvSpPr>
        <p:spPr>
          <a:xfrm>
            <a:off x="92765" y="979678"/>
            <a:ext cx="3316357" cy="689234"/>
          </a:xfrm>
        </p:spPr>
        <p:txBody>
          <a:bodyPr>
            <a:normAutofit fontScale="90000"/>
          </a:bodyPr>
          <a:lstStyle/>
          <a:p>
            <a:r>
              <a:rPr lang="en-US" dirty="0"/>
              <a:t>Insert a node at front (5 Steps)</a:t>
            </a:r>
            <a:endParaRPr lang="en-IN" dirty="0"/>
          </a:p>
        </p:txBody>
      </p:sp>
      <p:pic>
        <p:nvPicPr>
          <p:cNvPr id="2050" name="Picture 2" descr="dll_add_front">
            <a:extLst>
              <a:ext uri="{FF2B5EF4-FFF2-40B4-BE49-F238E27FC236}">
                <a16:creationId xmlns:a16="http://schemas.microsoft.com/office/drawing/2014/main" id="{1D7496DD-9DFD-480A-941D-BECF1CAACA68}"/>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5138" r="12343" b="25968"/>
          <a:stretch/>
        </p:blipFill>
        <p:spPr bwMode="auto">
          <a:xfrm>
            <a:off x="0" y="2902227"/>
            <a:ext cx="6157386" cy="39262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D1DE46-8BBD-4AAD-9A1A-FAE62B68BD17}"/>
              </a:ext>
            </a:extLst>
          </p:cNvPr>
          <p:cNvSpPr txBox="1"/>
          <p:nvPr/>
        </p:nvSpPr>
        <p:spPr>
          <a:xfrm>
            <a:off x="6052931" y="365126"/>
            <a:ext cx="6142483" cy="6740307"/>
          </a:xfrm>
          <a:prstGeom prst="rect">
            <a:avLst/>
          </a:prstGeom>
          <a:noFill/>
        </p:spPr>
        <p:txBody>
          <a:bodyPr wrap="square">
            <a:spAutoFit/>
          </a:bodyPr>
          <a:lstStyle/>
          <a:p>
            <a:r>
              <a:rPr lang="en-US" dirty="0"/>
              <a:t>/* Given a reference (pointer to pointer) to the head of a list</a:t>
            </a:r>
          </a:p>
          <a:p>
            <a:r>
              <a:rPr lang="en-US" dirty="0"/>
              <a:t>   and an int, inserts a new node on the front of the list. */</a:t>
            </a:r>
          </a:p>
          <a:p>
            <a:endParaRPr lang="en-US" dirty="0"/>
          </a:p>
          <a:p>
            <a:r>
              <a:rPr lang="en-US" dirty="0"/>
              <a:t>void push(struct Node** </a:t>
            </a:r>
            <a:r>
              <a:rPr lang="en-US" dirty="0" err="1"/>
              <a:t>head_ref</a:t>
            </a:r>
            <a:r>
              <a:rPr lang="en-US" dirty="0"/>
              <a:t>, int </a:t>
            </a:r>
            <a:r>
              <a:rPr lang="en-US" dirty="0" err="1"/>
              <a:t>new_data</a:t>
            </a:r>
            <a:r>
              <a:rPr lang="en-US" dirty="0"/>
              <a:t>)</a:t>
            </a:r>
          </a:p>
          <a:p>
            <a:r>
              <a:rPr lang="en-US" dirty="0"/>
              <a:t>{</a:t>
            </a:r>
          </a:p>
          <a:p>
            <a:r>
              <a:rPr lang="en-US" dirty="0"/>
              <a:t>    /* 1. allocate node */</a:t>
            </a:r>
          </a:p>
          <a:p>
            <a:r>
              <a:rPr lang="en-US" dirty="0"/>
              <a:t>    struct Node* </a:t>
            </a:r>
            <a:r>
              <a:rPr lang="en-US" dirty="0" err="1"/>
              <a:t>new_node</a:t>
            </a:r>
            <a:r>
              <a:rPr lang="en-US" dirty="0"/>
              <a:t> = (struct Node*)malloc(</a:t>
            </a:r>
            <a:r>
              <a:rPr lang="en-US" dirty="0" err="1"/>
              <a:t>sizeof</a:t>
            </a:r>
            <a:r>
              <a:rPr lang="en-US" dirty="0"/>
              <a:t>(struct Node));</a:t>
            </a:r>
          </a:p>
          <a:p>
            <a:r>
              <a:rPr lang="en-US" dirty="0"/>
              <a:t> </a:t>
            </a:r>
          </a:p>
          <a:p>
            <a:r>
              <a:rPr lang="en-US" dirty="0"/>
              <a:t>    /* 2. put in the data  */</a:t>
            </a:r>
          </a:p>
          <a:p>
            <a:r>
              <a:rPr lang="en-US" dirty="0"/>
              <a:t>    </a:t>
            </a:r>
            <a:r>
              <a:rPr lang="en-US" dirty="0" err="1"/>
              <a:t>new_node</a:t>
            </a:r>
            <a:r>
              <a:rPr lang="en-US" dirty="0"/>
              <a:t>-&gt;data = </a:t>
            </a:r>
            <a:r>
              <a:rPr lang="en-US" dirty="0" err="1"/>
              <a:t>new_data</a:t>
            </a:r>
            <a:r>
              <a:rPr lang="en-US" dirty="0"/>
              <a:t>;</a:t>
            </a:r>
          </a:p>
          <a:p>
            <a:r>
              <a:rPr lang="en-US" dirty="0"/>
              <a:t> </a:t>
            </a:r>
          </a:p>
          <a:p>
            <a:r>
              <a:rPr lang="en-US" dirty="0"/>
              <a:t>    /* 3. Make next of new node point to earlier head and previous as NULL */</a:t>
            </a:r>
          </a:p>
          <a:p>
            <a:r>
              <a:rPr lang="en-US" dirty="0"/>
              <a:t>    </a:t>
            </a:r>
            <a:r>
              <a:rPr lang="en-US" dirty="0" err="1"/>
              <a:t>new_node</a:t>
            </a:r>
            <a:r>
              <a:rPr lang="en-US" dirty="0"/>
              <a:t>-&gt;next = (*</a:t>
            </a:r>
            <a:r>
              <a:rPr lang="en-US" dirty="0" err="1"/>
              <a:t>head_ref</a:t>
            </a:r>
            <a:r>
              <a:rPr lang="en-US" dirty="0"/>
              <a:t>);</a:t>
            </a:r>
          </a:p>
          <a:p>
            <a:r>
              <a:rPr lang="en-US" dirty="0"/>
              <a:t>    </a:t>
            </a:r>
            <a:r>
              <a:rPr lang="en-US" dirty="0" err="1"/>
              <a:t>new_node</a:t>
            </a:r>
            <a:r>
              <a:rPr lang="en-US" dirty="0"/>
              <a:t>-&gt;</a:t>
            </a:r>
            <a:r>
              <a:rPr lang="en-US" dirty="0" err="1"/>
              <a:t>prev</a:t>
            </a:r>
            <a:r>
              <a:rPr lang="en-US" dirty="0"/>
              <a:t> = NULL;</a:t>
            </a:r>
          </a:p>
          <a:p>
            <a:r>
              <a:rPr lang="en-US" dirty="0"/>
              <a:t> </a:t>
            </a:r>
          </a:p>
          <a:p>
            <a:r>
              <a:rPr lang="en-US" dirty="0"/>
              <a:t>    /* 4. change </a:t>
            </a:r>
            <a:r>
              <a:rPr lang="en-US" dirty="0" err="1"/>
              <a:t>prev</a:t>
            </a:r>
            <a:r>
              <a:rPr lang="en-US" dirty="0"/>
              <a:t> of earlier head node to new node */</a:t>
            </a:r>
          </a:p>
          <a:p>
            <a:r>
              <a:rPr lang="en-US" dirty="0"/>
              <a:t>    if ((*</a:t>
            </a:r>
            <a:r>
              <a:rPr lang="en-US" dirty="0" err="1"/>
              <a:t>head_ref</a:t>
            </a:r>
            <a:r>
              <a:rPr lang="en-US" dirty="0"/>
              <a:t>) != NULL)</a:t>
            </a:r>
          </a:p>
          <a:p>
            <a:r>
              <a:rPr lang="en-US" dirty="0"/>
              <a:t>        (*</a:t>
            </a:r>
            <a:r>
              <a:rPr lang="en-US" dirty="0" err="1"/>
              <a:t>head_ref</a:t>
            </a:r>
            <a:r>
              <a:rPr lang="en-US" dirty="0"/>
              <a:t>)-&gt;</a:t>
            </a:r>
            <a:r>
              <a:rPr lang="en-US" dirty="0" err="1"/>
              <a:t>prev</a:t>
            </a:r>
            <a:r>
              <a:rPr lang="en-US" dirty="0"/>
              <a:t> = </a:t>
            </a:r>
            <a:r>
              <a:rPr lang="en-US" dirty="0" err="1"/>
              <a:t>new_node</a:t>
            </a:r>
            <a:r>
              <a:rPr lang="en-US" dirty="0"/>
              <a:t>;</a:t>
            </a:r>
          </a:p>
          <a:p>
            <a:r>
              <a:rPr lang="en-US" dirty="0"/>
              <a:t> </a:t>
            </a:r>
          </a:p>
          <a:p>
            <a:r>
              <a:rPr lang="en-US" dirty="0"/>
              <a:t>    /* 5. move the head to point to the new node */</a:t>
            </a:r>
          </a:p>
          <a:p>
            <a:r>
              <a:rPr lang="en-US" dirty="0"/>
              <a:t>    (*</a:t>
            </a:r>
            <a:r>
              <a:rPr lang="en-US" dirty="0" err="1"/>
              <a:t>head_ref</a:t>
            </a:r>
            <a:r>
              <a:rPr lang="en-US" dirty="0"/>
              <a:t>) = </a:t>
            </a:r>
            <a:r>
              <a:rPr lang="en-US" dirty="0" err="1"/>
              <a:t>new_node</a:t>
            </a:r>
            <a:r>
              <a:rPr lang="en-US" dirty="0"/>
              <a:t>;</a:t>
            </a:r>
          </a:p>
          <a:p>
            <a:r>
              <a:rPr lang="en-US" dirty="0"/>
              <a:t>}</a:t>
            </a:r>
            <a:endParaRPr lang="en-IN" dirty="0"/>
          </a:p>
        </p:txBody>
      </p:sp>
    </p:spTree>
    <p:extLst>
      <p:ext uri="{BB962C8B-B14F-4D97-AF65-F5344CB8AC3E}">
        <p14:creationId xmlns:p14="http://schemas.microsoft.com/office/powerpoint/2010/main" val="16378770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364B-4A09-493C-8A80-4DB4233BB748}"/>
              </a:ext>
            </a:extLst>
          </p:cNvPr>
          <p:cNvSpPr>
            <a:spLocks noGrp="1"/>
          </p:cNvSpPr>
          <p:nvPr>
            <p:ph type="title"/>
          </p:nvPr>
        </p:nvSpPr>
        <p:spPr/>
        <p:txBody>
          <a:bodyPr/>
          <a:lstStyle/>
          <a:p>
            <a:r>
              <a:rPr lang="en-US" b="1" i="0" dirty="0">
                <a:solidFill>
                  <a:srgbClr val="273239"/>
                </a:solidFill>
                <a:effectLst/>
                <a:latin typeface="urw-din"/>
              </a:rPr>
              <a:t>Add a node after a given node</a:t>
            </a:r>
            <a:endParaRPr lang="en-IN" dirty="0"/>
          </a:p>
        </p:txBody>
      </p:sp>
      <p:pic>
        <p:nvPicPr>
          <p:cNvPr id="3074" name="Picture 2" descr="dll_add_middle">
            <a:extLst>
              <a:ext uri="{FF2B5EF4-FFF2-40B4-BE49-F238E27FC236}">
                <a16:creationId xmlns:a16="http://schemas.microsoft.com/office/drawing/2014/main" id="{840B5867-82E4-45B4-BECD-9AAB6DE8578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57" r="19463" b="25334"/>
          <a:stretch/>
        </p:blipFill>
        <p:spPr bwMode="auto">
          <a:xfrm>
            <a:off x="3727174" y="1908312"/>
            <a:ext cx="7329994" cy="211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7600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252F-6ECE-411A-A7B8-2628748165DD}"/>
              </a:ext>
            </a:extLst>
          </p:cNvPr>
          <p:cNvSpPr>
            <a:spLocks noGrp="1"/>
          </p:cNvSpPr>
          <p:nvPr>
            <p:ph type="title"/>
          </p:nvPr>
        </p:nvSpPr>
        <p:spPr/>
        <p:txBody>
          <a:bodyPr/>
          <a:lstStyle/>
          <a:p>
            <a:r>
              <a:rPr lang="en-US" b="1" i="0" dirty="0">
                <a:solidFill>
                  <a:srgbClr val="273239"/>
                </a:solidFill>
                <a:effectLst/>
                <a:latin typeface="urw-din"/>
              </a:rPr>
              <a:t>Add a node after a given node</a:t>
            </a:r>
            <a:endParaRPr lang="en-IN" dirty="0"/>
          </a:p>
        </p:txBody>
      </p:sp>
      <p:sp>
        <p:nvSpPr>
          <p:cNvPr id="4" name="Rectangle 1">
            <a:extLst>
              <a:ext uri="{FF2B5EF4-FFF2-40B4-BE49-F238E27FC236}">
                <a16:creationId xmlns:a16="http://schemas.microsoft.com/office/drawing/2014/main" id="{476C6AE4-E1F6-4E05-A678-74425795128F}"/>
              </a:ext>
            </a:extLst>
          </p:cNvPr>
          <p:cNvSpPr>
            <a:spLocks noGrp="1" noChangeArrowheads="1"/>
          </p:cNvSpPr>
          <p:nvPr>
            <p:ph idx="1"/>
          </p:nvPr>
        </p:nvSpPr>
        <p:spPr bwMode="auto">
          <a:xfrm>
            <a:off x="3664360" y="-2711"/>
            <a:ext cx="7966925" cy="6863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Given a node as </a:t>
            </a:r>
            <a:r>
              <a:rPr kumimoji="0" lang="en-US" altLang="en-US" sz="1600" b="0" i="0" u="none" strike="noStrike" cap="none" normalizeH="0" baseline="0" dirty="0" err="1">
                <a:ln>
                  <a:noFill/>
                </a:ln>
                <a:solidFill>
                  <a:srgbClr val="008200"/>
                </a:solidFill>
                <a:effectLst/>
                <a:latin typeface="Consolas" panose="020B0609020204030204" pitchFamily="49" charset="0"/>
              </a:rPr>
              <a:t>prev_node</a:t>
            </a:r>
            <a:r>
              <a:rPr kumimoji="0" lang="en-US" altLang="en-US" sz="1600" b="0" i="0" u="none" strike="noStrike" cap="none" normalizeH="0" baseline="0" dirty="0">
                <a:ln>
                  <a:noFill/>
                </a:ln>
                <a:solidFill>
                  <a:srgbClr val="008200"/>
                </a:solidFill>
                <a:effectLst/>
                <a:latin typeface="Consolas" panose="020B0609020204030204" pitchFamily="49" charset="0"/>
              </a:rPr>
              <a:t>, insert a new node after the given node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void</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insertAfter</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6699"/>
                </a:solidFill>
                <a:effectLst/>
                <a:latin typeface="Consolas" panose="020B0609020204030204" pitchFamily="49" charset="0"/>
              </a:rPr>
              <a:t>struct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Node* </a:t>
            </a:r>
            <a:r>
              <a:rPr kumimoji="0" lang="en-US" altLang="en-US" sz="1600" b="0" i="0" u="none" strike="noStrike" cap="none" normalizeH="0" baseline="0" dirty="0" err="1">
                <a:ln>
                  <a:noFill/>
                </a:ln>
                <a:solidFill>
                  <a:srgbClr val="000000"/>
                </a:solidFill>
                <a:effectLst/>
                <a:latin typeface="Consolas" panose="020B0609020204030204" pitchFamily="49" charset="0"/>
              </a:rPr>
              <a:t>prev_node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new_data</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/*1. check if the given </a:t>
            </a:r>
            <a:r>
              <a:rPr kumimoji="0" lang="en-US" altLang="en-US" sz="1600" b="0" i="0" u="none" strike="noStrike" cap="none" normalizeH="0" baseline="0" dirty="0" err="1">
                <a:ln>
                  <a:noFill/>
                </a:ln>
                <a:solidFill>
                  <a:srgbClr val="008200"/>
                </a:solidFill>
                <a:effectLst/>
                <a:latin typeface="Consolas" panose="020B0609020204030204" pitchFamily="49" charset="0"/>
              </a:rPr>
              <a:t>prev_node</a:t>
            </a:r>
            <a:r>
              <a:rPr kumimoji="0" lang="en-US" altLang="en-US" sz="1600" b="0" i="0" u="none" strike="noStrike" cap="none" normalizeH="0" baseline="0" dirty="0">
                <a:ln>
                  <a:noFill/>
                </a:ln>
                <a:solidFill>
                  <a:srgbClr val="008200"/>
                </a:solidFill>
                <a:effectLst/>
                <a:latin typeface="Consolas" panose="020B0609020204030204" pitchFamily="49" charset="0"/>
              </a:rPr>
              <a:t> is NULL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prev_node</a:t>
            </a:r>
            <a:r>
              <a:rPr kumimoji="0" lang="en-US" altLang="en-US" sz="1600" b="0" i="0" u="none" strike="noStrike" cap="none" normalizeH="0" baseline="0" dirty="0">
                <a:ln>
                  <a:noFill/>
                </a:ln>
                <a:solidFill>
                  <a:srgbClr val="000000"/>
                </a:solidFill>
                <a:effectLst/>
                <a:latin typeface="Consolas" panose="020B0609020204030204" pitchFamily="49" charset="0"/>
              </a:rPr>
              <a:t> == NULL)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FF1493"/>
                </a:solidFill>
                <a:effectLst/>
                <a:latin typeface="Consolas" panose="020B0609020204030204" pitchFamily="49" charset="0"/>
              </a:rPr>
              <a:t>printf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"the given previous node cannot be NULL"</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2. allocate new node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struct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Node* </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6699"/>
                </a:solidFill>
                <a:effectLst/>
                <a:latin typeface="Consolas" panose="020B0609020204030204" pitchFamily="49" charset="0"/>
              </a:rPr>
              <a:t>struct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Node*)</a:t>
            </a:r>
            <a:r>
              <a:rPr kumimoji="0" lang="en-US" altLang="en-US" sz="1600" b="1" i="0" u="none" strike="noStrike" cap="none" normalizeH="0" baseline="0" dirty="0">
                <a:ln>
                  <a:noFill/>
                </a:ln>
                <a:solidFill>
                  <a:srgbClr val="FF1493"/>
                </a:solidFill>
                <a:effectLst/>
                <a:latin typeface="Consolas" panose="020B0609020204030204" pitchFamily="49" charset="0"/>
              </a:rPr>
              <a:t>malloc</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err="1">
                <a:ln>
                  <a:noFill/>
                </a:ln>
                <a:solidFill>
                  <a:srgbClr val="006699"/>
                </a:solidFill>
                <a:effectLst/>
                <a:latin typeface="Consolas" panose="020B0609020204030204" pitchFamily="49" charset="0"/>
              </a:rPr>
              <a:t>sizeof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6699"/>
                </a:solidFill>
                <a:effectLst/>
                <a:latin typeface="Consolas" panose="020B0609020204030204" pitchFamily="49" charset="0"/>
              </a:rPr>
              <a:t>struct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Node));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3. put in the data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-&gt;data = </a:t>
            </a:r>
            <a:r>
              <a:rPr kumimoji="0" lang="en-US" altLang="en-US" sz="1600" b="0" i="0" u="none" strike="noStrike" cap="none" normalizeH="0" baseline="0" dirty="0" err="1">
                <a:ln>
                  <a:noFill/>
                </a:ln>
                <a:solidFill>
                  <a:srgbClr val="000000"/>
                </a:solidFill>
                <a:effectLst/>
                <a:latin typeface="Consolas" panose="020B0609020204030204" pitchFamily="49" charset="0"/>
              </a:rPr>
              <a:t>new_data</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4. Make next of new node as next of </a:t>
            </a:r>
            <a:r>
              <a:rPr kumimoji="0" lang="en-US" altLang="en-US" sz="1600" b="0" i="0" u="none" strike="noStrike" cap="none" normalizeH="0" baseline="0" dirty="0" err="1">
                <a:ln>
                  <a:noFill/>
                </a:ln>
                <a:solidFill>
                  <a:srgbClr val="008200"/>
                </a:solidFill>
                <a:effectLst/>
                <a:latin typeface="Consolas" panose="020B0609020204030204" pitchFamily="49" charset="0"/>
              </a:rPr>
              <a:t>prev_node</a:t>
            </a:r>
            <a:r>
              <a:rPr kumimoji="0" lang="en-US" altLang="en-US" sz="1600" b="0" i="0" u="none" strike="noStrike" cap="none" normalizeH="0" baseline="0" dirty="0">
                <a:ln>
                  <a:noFill/>
                </a:ln>
                <a:solidFill>
                  <a:srgbClr val="0082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-&gt;next = </a:t>
            </a:r>
            <a:r>
              <a:rPr kumimoji="0" lang="en-US" altLang="en-US" sz="1600" b="0" i="0" u="none" strike="noStrike" cap="none" normalizeH="0" baseline="0" dirty="0" err="1">
                <a:ln>
                  <a:noFill/>
                </a:ln>
                <a:solidFill>
                  <a:srgbClr val="000000"/>
                </a:solidFill>
                <a:effectLst/>
                <a:latin typeface="Consolas" panose="020B0609020204030204" pitchFamily="49" charset="0"/>
              </a:rPr>
              <a:t>prev_node</a:t>
            </a:r>
            <a:r>
              <a:rPr kumimoji="0" lang="en-US" altLang="en-US" sz="1600" b="0" i="0" u="none" strike="noStrike" cap="none" normalizeH="0" baseline="0" dirty="0">
                <a:ln>
                  <a:noFill/>
                </a:ln>
                <a:solidFill>
                  <a:srgbClr val="000000"/>
                </a:solidFill>
                <a:effectLst/>
                <a:latin typeface="Consolas" panose="020B0609020204030204" pitchFamily="49" charset="0"/>
              </a:rPr>
              <a:t>-&gt;next;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5. Make the next of </a:t>
            </a:r>
            <a:r>
              <a:rPr kumimoji="0" lang="en-US" altLang="en-US" sz="1600" b="0" i="0" u="none" strike="noStrike" cap="none" normalizeH="0" baseline="0" dirty="0" err="1">
                <a:ln>
                  <a:noFill/>
                </a:ln>
                <a:solidFill>
                  <a:srgbClr val="008200"/>
                </a:solidFill>
                <a:effectLst/>
                <a:latin typeface="Consolas" panose="020B0609020204030204" pitchFamily="49" charset="0"/>
              </a:rPr>
              <a:t>prev_node</a:t>
            </a:r>
            <a:r>
              <a:rPr kumimoji="0" lang="en-US" altLang="en-US" sz="1600" b="0" i="0" u="none" strike="noStrike" cap="none" normalizeH="0" baseline="0" dirty="0">
                <a:ln>
                  <a:noFill/>
                </a:ln>
                <a:solidFill>
                  <a:srgbClr val="008200"/>
                </a:solidFill>
                <a:effectLst/>
                <a:latin typeface="Consolas" panose="020B0609020204030204" pitchFamily="49" charset="0"/>
              </a:rPr>
              <a:t> as </a:t>
            </a:r>
            <a:r>
              <a:rPr kumimoji="0" lang="en-US" altLang="en-US" sz="1600" b="0" i="0" u="none" strike="noStrike" cap="none" normalizeH="0" baseline="0" dirty="0" err="1">
                <a:ln>
                  <a:noFill/>
                </a:ln>
                <a:solidFill>
                  <a:srgbClr val="008200"/>
                </a:solidFill>
                <a:effectLst/>
                <a:latin typeface="Consolas" panose="020B0609020204030204" pitchFamily="49" charset="0"/>
              </a:rPr>
              <a:t>new_node</a:t>
            </a:r>
            <a:r>
              <a:rPr kumimoji="0" lang="en-US" altLang="en-US" sz="1600" b="0" i="0" u="none" strike="noStrike" cap="none" normalizeH="0" baseline="0" dirty="0">
                <a:ln>
                  <a:noFill/>
                </a:ln>
                <a:solidFill>
                  <a:srgbClr val="0082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prev_node</a:t>
            </a:r>
            <a:r>
              <a:rPr kumimoji="0" lang="en-US" altLang="en-US" sz="1600" b="0" i="0" u="none" strike="noStrike" cap="none" normalizeH="0" baseline="0" dirty="0">
                <a:ln>
                  <a:noFill/>
                </a:ln>
                <a:solidFill>
                  <a:srgbClr val="000000"/>
                </a:solidFill>
                <a:effectLst/>
                <a:latin typeface="Consolas" panose="020B0609020204030204" pitchFamily="49" charset="0"/>
              </a:rPr>
              <a:t>-&gt;next = </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6. Make </a:t>
            </a:r>
            <a:r>
              <a:rPr kumimoji="0" lang="en-US" altLang="en-US" sz="1600" b="0" i="0" u="none" strike="noStrike" cap="none" normalizeH="0" baseline="0" dirty="0" err="1">
                <a:ln>
                  <a:noFill/>
                </a:ln>
                <a:solidFill>
                  <a:srgbClr val="008200"/>
                </a:solidFill>
                <a:effectLst/>
                <a:latin typeface="Consolas" panose="020B0609020204030204" pitchFamily="49" charset="0"/>
              </a:rPr>
              <a:t>prev_node</a:t>
            </a:r>
            <a:r>
              <a:rPr kumimoji="0" lang="en-US" altLang="en-US" sz="1600" b="0" i="0" u="none" strike="noStrike" cap="none" normalizeH="0" baseline="0" dirty="0">
                <a:ln>
                  <a:noFill/>
                </a:ln>
                <a:solidFill>
                  <a:srgbClr val="008200"/>
                </a:solidFill>
                <a:effectLst/>
                <a:latin typeface="Consolas" panose="020B0609020204030204" pitchFamily="49" charset="0"/>
              </a:rPr>
              <a:t> as previous of </a:t>
            </a:r>
            <a:r>
              <a:rPr kumimoji="0" lang="en-US" altLang="en-US" sz="1600" b="0" i="0" u="none" strike="noStrike" cap="none" normalizeH="0" baseline="0" dirty="0" err="1">
                <a:ln>
                  <a:noFill/>
                </a:ln>
                <a:solidFill>
                  <a:srgbClr val="008200"/>
                </a:solidFill>
                <a:effectLst/>
                <a:latin typeface="Consolas" panose="020B0609020204030204" pitchFamily="49" charset="0"/>
              </a:rPr>
              <a:t>new_node</a:t>
            </a:r>
            <a:r>
              <a:rPr kumimoji="0" lang="en-US" altLang="en-US" sz="1600" b="0" i="0" u="none" strike="noStrike" cap="none" normalizeH="0" baseline="0" dirty="0">
                <a:ln>
                  <a:noFill/>
                </a:ln>
                <a:solidFill>
                  <a:srgbClr val="0082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-&gt;</a:t>
            </a:r>
            <a:r>
              <a:rPr kumimoji="0" lang="en-US" altLang="en-US" sz="1600" b="0" i="0" u="none" strike="noStrike" cap="none" normalizeH="0" baseline="0" dirty="0" err="1">
                <a:ln>
                  <a:noFill/>
                </a:ln>
                <a:solidFill>
                  <a:srgbClr val="000000"/>
                </a:solidFill>
                <a:effectLst/>
                <a:latin typeface="Consolas" panose="020B0609020204030204" pitchFamily="49" charset="0"/>
              </a:rPr>
              <a:t>prev</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prev_node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7. Change previous of </a:t>
            </a:r>
            <a:r>
              <a:rPr kumimoji="0" lang="en-US" altLang="en-US" sz="1600" b="0" i="0" u="none" strike="noStrike" cap="none" normalizeH="0" baseline="0" dirty="0" err="1">
                <a:ln>
                  <a:noFill/>
                </a:ln>
                <a:solidFill>
                  <a:srgbClr val="008200"/>
                </a:solidFill>
                <a:effectLst/>
                <a:latin typeface="Consolas" panose="020B0609020204030204" pitchFamily="49" charset="0"/>
              </a:rPr>
              <a:t>new_node's</a:t>
            </a:r>
            <a:r>
              <a:rPr kumimoji="0" lang="en-US" altLang="en-US" sz="1600" b="0" i="0" u="none" strike="noStrike" cap="none" normalizeH="0" baseline="0" dirty="0">
                <a:ln>
                  <a:noFill/>
                </a:ln>
                <a:solidFill>
                  <a:srgbClr val="008200"/>
                </a:solidFill>
                <a:effectLst/>
                <a:latin typeface="Consolas" panose="020B0609020204030204" pitchFamily="49" charset="0"/>
              </a:rPr>
              <a:t> next node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-&gt;next != NULL)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-&gt;next-&gt;</a:t>
            </a:r>
            <a:r>
              <a:rPr kumimoji="0" lang="en-US" altLang="en-US" sz="1600" b="0" i="0" u="none" strike="noStrike" cap="none" normalizeH="0" baseline="0" dirty="0" err="1">
                <a:ln>
                  <a:noFill/>
                </a:ln>
                <a:solidFill>
                  <a:srgbClr val="000000"/>
                </a:solidFill>
                <a:effectLst/>
                <a:latin typeface="Consolas" panose="020B0609020204030204" pitchFamily="49" charset="0"/>
              </a:rPr>
              <a:t>prev</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new_node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42492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26B1-B6CD-431F-A9BE-49D10489D0C4}"/>
              </a:ext>
            </a:extLst>
          </p:cNvPr>
          <p:cNvSpPr>
            <a:spLocks noGrp="1"/>
          </p:cNvSpPr>
          <p:nvPr>
            <p:ph type="title"/>
          </p:nvPr>
        </p:nvSpPr>
        <p:spPr/>
        <p:txBody>
          <a:bodyPr/>
          <a:lstStyle/>
          <a:p>
            <a:r>
              <a:rPr lang="en-US" b="1" i="0" dirty="0">
                <a:solidFill>
                  <a:srgbClr val="273239"/>
                </a:solidFill>
                <a:effectLst/>
                <a:latin typeface="urw-din"/>
              </a:rPr>
              <a:t>Add a node at the end</a:t>
            </a:r>
            <a:endParaRPr lang="en-IN" dirty="0"/>
          </a:p>
        </p:txBody>
      </p:sp>
      <p:pic>
        <p:nvPicPr>
          <p:cNvPr id="5122" name="Picture 2" descr="dll_add_end">
            <a:extLst>
              <a:ext uri="{FF2B5EF4-FFF2-40B4-BE49-F238E27FC236}">
                <a16:creationId xmlns:a16="http://schemas.microsoft.com/office/drawing/2014/main" id="{4D439504-5828-4DD9-A4B5-EE8CBF7563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69" r="13671" b="19458"/>
          <a:stretch/>
        </p:blipFill>
        <p:spPr bwMode="auto">
          <a:xfrm>
            <a:off x="4035287" y="2206487"/>
            <a:ext cx="7329534" cy="178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4727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492AE3-C2D8-4560-B111-95CC3DBD0802}"/>
              </a:ext>
            </a:extLst>
          </p:cNvPr>
          <p:cNvSpPr>
            <a:spLocks noGrp="1" noChangeArrowheads="1"/>
          </p:cNvSpPr>
          <p:nvPr>
            <p:ph idx="1"/>
          </p:nvPr>
        </p:nvSpPr>
        <p:spPr bwMode="auto">
          <a:xfrm>
            <a:off x="73090" y="4798"/>
            <a:ext cx="7410061" cy="76944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append(</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 </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new_data</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1. allocate node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a:t>
            </a:r>
            <a:r>
              <a:rPr kumimoji="0" lang="en-US" altLang="en-US" sz="2000" b="1" i="0" u="none" strike="noStrike" cap="none" normalizeH="0" baseline="0" dirty="0">
                <a:ln>
                  <a:noFill/>
                </a:ln>
                <a:solidFill>
                  <a:srgbClr val="FF1493"/>
                </a:solidFill>
                <a:effectLst/>
                <a:latin typeface="Consolas" panose="020B0609020204030204" pitchFamily="49" charset="0"/>
              </a:rPr>
              <a:t>malloc</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006699"/>
                </a:solidFill>
                <a:effectLst/>
                <a:latin typeface="Consolas" panose="020B0609020204030204" pitchFamily="49" charset="0"/>
              </a:rPr>
              <a:t>sizeof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struct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Node* last = *</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used in step 5*/</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2. put in the data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-&gt;data = </a:t>
            </a:r>
            <a:r>
              <a:rPr kumimoji="0" lang="en-US" altLang="en-US" sz="2000" b="0" i="0" u="none" strike="noStrike" cap="none" normalizeH="0" baseline="0" dirty="0" err="1">
                <a:ln>
                  <a:noFill/>
                </a:ln>
                <a:solidFill>
                  <a:srgbClr val="000000"/>
                </a:solidFill>
                <a:effectLst/>
                <a:latin typeface="Consolas" panose="020B0609020204030204" pitchFamily="49" charset="0"/>
              </a:rPr>
              <a:t>new_data</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3. This new node is going to be the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node, so make next of it as NULL*/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-&gt;next = NULL;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4. If the Linked List is empty, then make the new</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node as head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 NULL)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-&gt;</a:t>
            </a:r>
            <a:r>
              <a:rPr kumimoji="0" lang="en-US" altLang="en-US" sz="2000" b="0" i="0" u="none" strike="noStrike" cap="none" normalizeH="0" baseline="0" dirty="0" err="1">
                <a:ln>
                  <a:noFill/>
                </a:ln>
                <a:solidFill>
                  <a:srgbClr val="000000"/>
                </a:solidFill>
                <a:effectLst/>
                <a:latin typeface="Consolas" panose="020B0609020204030204" pitchFamily="49" charset="0"/>
              </a:rPr>
              <a:t>prev</a:t>
            </a:r>
            <a:r>
              <a:rPr kumimoji="0" lang="en-US" altLang="en-US" sz="2000" b="0" i="0" u="none" strike="noStrike" cap="none" normalizeH="0" baseline="0" dirty="0">
                <a:ln>
                  <a:noFill/>
                </a:ln>
                <a:solidFill>
                  <a:srgbClr val="000000"/>
                </a:solidFill>
                <a:effectLst/>
                <a:latin typeface="Consolas" panose="020B0609020204030204" pitchFamily="49" charset="0"/>
              </a:rPr>
              <a:t> = NULL;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head_ref</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err="1">
                <a:ln>
                  <a:noFill/>
                </a:ln>
                <a:solidFill>
                  <a:srgbClr val="000000"/>
                </a:solidFill>
                <a:effectLst/>
                <a:latin typeface="Consolas" panose="020B0609020204030204" pitchFamily="49" charset="0"/>
              </a:rPr>
              <a:t>new_node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985F71-40FC-441D-99D5-F6F089CAB0D3}"/>
              </a:ext>
            </a:extLst>
          </p:cNvPr>
          <p:cNvSpPr txBox="1"/>
          <p:nvPr/>
        </p:nvSpPr>
        <p:spPr>
          <a:xfrm>
            <a:off x="6363477" y="611957"/>
            <a:ext cx="613954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5. Else traverse till the last node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while</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(last-&gt;next != NULL)</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last = last-&gt;next;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6. Change the next of last node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last-&gt;next = </a:t>
            </a:r>
            <a:r>
              <a:rPr kumimoji="0" lang="en-US" altLang="en-US" sz="1800" b="0" i="0" u="none" strike="noStrike" cap="none" normalizeH="0" baseline="0" dirty="0" err="1">
                <a:ln>
                  <a:noFill/>
                </a:ln>
                <a:solidFill>
                  <a:srgbClr val="000000"/>
                </a:solidFill>
                <a:effectLst/>
                <a:latin typeface="Consolas" panose="020B0609020204030204" pitchFamily="49" charset="0"/>
              </a:rPr>
              <a:t>new_node</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7. Make last node as previous of new node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new_node</a:t>
            </a:r>
            <a:r>
              <a:rPr kumimoji="0" lang="en-US" altLang="en-US" sz="1800" b="0" i="0" u="none" strike="noStrike" cap="none" normalizeH="0" baseline="0" dirty="0">
                <a:ln>
                  <a:noFill/>
                </a:ln>
                <a:solidFill>
                  <a:srgbClr val="000000"/>
                </a:solidFill>
                <a:effectLst/>
                <a:latin typeface="Consolas" panose="020B0609020204030204" pitchFamily="49" charset="0"/>
              </a:rPr>
              <a:t>-&gt;</a:t>
            </a:r>
            <a:r>
              <a:rPr kumimoji="0" lang="en-US" altLang="en-US" sz="1800" b="0" i="0" u="none" strike="noStrike" cap="none" normalizeH="0" baseline="0" dirty="0" err="1">
                <a:ln>
                  <a:noFill/>
                </a:ln>
                <a:solidFill>
                  <a:srgbClr val="000000"/>
                </a:solidFill>
                <a:effectLst/>
                <a:latin typeface="Consolas" panose="020B0609020204030204" pitchFamily="49" charset="0"/>
              </a:rPr>
              <a:t>prev</a:t>
            </a:r>
            <a:r>
              <a:rPr kumimoji="0" lang="en-US" altLang="en-US" sz="1800" b="0" i="0" u="none" strike="noStrike" cap="none" normalizeH="0" baseline="0" dirty="0">
                <a:ln>
                  <a:noFill/>
                </a:ln>
                <a:solidFill>
                  <a:srgbClr val="000000"/>
                </a:solidFill>
                <a:effectLst/>
                <a:latin typeface="Consolas" panose="020B0609020204030204" pitchFamily="49" charset="0"/>
              </a:rPr>
              <a:t> = last;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return</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20758721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83CD-8D45-40B5-8B34-6B775331C901}"/>
              </a:ext>
            </a:extLst>
          </p:cNvPr>
          <p:cNvSpPr>
            <a:spLocks noGrp="1"/>
          </p:cNvSpPr>
          <p:nvPr>
            <p:ph type="title"/>
          </p:nvPr>
        </p:nvSpPr>
        <p:spPr/>
        <p:txBody>
          <a:bodyPr/>
          <a:lstStyle/>
          <a:p>
            <a:r>
              <a:rPr lang="en-US" dirty="0"/>
              <a:t>Add a node before a node</a:t>
            </a:r>
            <a:endParaRPr lang="en-IN" dirty="0"/>
          </a:p>
        </p:txBody>
      </p:sp>
      <p:sp>
        <p:nvSpPr>
          <p:cNvPr id="3" name="Content Placeholder 2">
            <a:extLst>
              <a:ext uri="{FF2B5EF4-FFF2-40B4-BE49-F238E27FC236}">
                <a16:creationId xmlns:a16="http://schemas.microsoft.com/office/drawing/2014/main" id="{A27A80B8-8F94-4A39-8FC1-3454DC7DFC2C}"/>
              </a:ext>
            </a:extLst>
          </p:cNvPr>
          <p:cNvSpPr>
            <a:spLocks noGrp="1"/>
          </p:cNvSpPr>
          <p:nvPr>
            <p:ph idx="1"/>
          </p:nvPr>
        </p:nvSpPr>
        <p:spPr/>
        <p:txBody>
          <a:bodyPr>
            <a:normAutofit/>
          </a:bodyPr>
          <a:lstStyle/>
          <a:p>
            <a:pPr marL="0" indent="0" algn="l" fontAlgn="base">
              <a:buNone/>
            </a:pPr>
            <a:br>
              <a:rPr lang="en-US" b="0" i="0" dirty="0">
                <a:solidFill>
                  <a:srgbClr val="273239"/>
                </a:solidFill>
                <a:effectLst/>
                <a:latin typeface="urw-din"/>
              </a:rPr>
            </a:br>
            <a:endParaRPr lang="en-IN" dirty="0"/>
          </a:p>
        </p:txBody>
      </p:sp>
      <p:pic>
        <p:nvPicPr>
          <p:cNvPr id="7172" name="Picture 4">
            <a:extLst>
              <a:ext uri="{FF2B5EF4-FFF2-40B4-BE49-F238E27FC236}">
                <a16:creationId xmlns:a16="http://schemas.microsoft.com/office/drawing/2014/main" id="{E687A868-D7E3-47BB-81B7-3D7150440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670" y="1861551"/>
            <a:ext cx="6830008" cy="3125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21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7E77-B27A-EE53-F8F0-DA08053FD3C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CF703B4-0CB5-BEF1-A55F-ADFD4884F7D8}"/>
              </a:ext>
            </a:extLst>
          </p:cNvPr>
          <p:cNvSpPr>
            <a:spLocks noGrp="1"/>
          </p:cNvSpPr>
          <p:nvPr>
            <p:ph idx="1"/>
          </p:nvPr>
        </p:nvSpPr>
        <p:spPr/>
        <p:txBody>
          <a:bodyPr/>
          <a:lstStyle/>
          <a:p>
            <a:endParaRPr lang="en-IN" dirty="0"/>
          </a:p>
        </p:txBody>
      </p:sp>
      <p:pic>
        <p:nvPicPr>
          <p:cNvPr id="2052" name="Picture 4" descr="Types of Linked List - GeeksforGeeks">
            <a:extLst>
              <a:ext uri="{FF2B5EF4-FFF2-40B4-BE49-F238E27FC236}">
                <a16:creationId xmlns:a16="http://schemas.microsoft.com/office/drawing/2014/main" id="{B85B51A7-4ECE-D328-49BD-9DB380BFC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765" y="-46586"/>
            <a:ext cx="6388838" cy="2089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ypes of Linked List - GeeksforGeeks">
            <a:extLst>
              <a:ext uri="{FF2B5EF4-FFF2-40B4-BE49-F238E27FC236}">
                <a16:creationId xmlns:a16="http://schemas.microsoft.com/office/drawing/2014/main" id="{FEB21E28-2728-EB81-57D0-0DC5A79C5F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364" y="1879311"/>
            <a:ext cx="6388838" cy="17320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ypes of Linked List - GeeksforGeeks">
            <a:extLst>
              <a:ext uri="{FF2B5EF4-FFF2-40B4-BE49-F238E27FC236}">
                <a16:creationId xmlns:a16="http://schemas.microsoft.com/office/drawing/2014/main" id="{5B302ABC-CE50-DB4A-7F70-0E11D3BA12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764" y="4721903"/>
            <a:ext cx="6303437" cy="211515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ypes of Linked List - GeeksforGeeks">
            <a:extLst>
              <a:ext uri="{FF2B5EF4-FFF2-40B4-BE49-F238E27FC236}">
                <a16:creationId xmlns:a16="http://schemas.microsoft.com/office/drawing/2014/main" id="{577A35CB-FD74-33AB-63B2-D01105452A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7044" y="3311480"/>
            <a:ext cx="6303437" cy="173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194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83CD-8D45-40B5-8B34-6B775331C901}"/>
              </a:ext>
            </a:extLst>
          </p:cNvPr>
          <p:cNvSpPr>
            <a:spLocks noGrp="1"/>
          </p:cNvSpPr>
          <p:nvPr>
            <p:ph type="title"/>
          </p:nvPr>
        </p:nvSpPr>
        <p:spPr/>
        <p:txBody>
          <a:bodyPr/>
          <a:lstStyle/>
          <a:p>
            <a:r>
              <a:rPr lang="en-US" dirty="0"/>
              <a:t>Add a node before a node</a:t>
            </a:r>
            <a:endParaRPr lang="en-IN" dirty="0"/>
          </a:p>
        </p:txBody>
      </p:sp>
      <p:sp>
        <p:nvSpPr>
          <p:cNvPr id="3" name="Content Placeholder 2">
            <a:extLst>
              <a:ext uri="{FF2B5EF4-FFF2-40B4-BE49-F238E27FC236}">
                <a16:creationId xmlns:a16="http://schemas.microsoft.com/office/drawing/2014/main" id="{A27A80B8-8F94-4A39-8FC1-3454DC7DFC2C}"/>
              </a:ext>
            </a:extLst>
          </p:cNvPr>
          <p:cNvSpPr>
            <a:spLocks noGrp="1"/>
          </p:cNvSpPr>
          <p:nvPr>
            <p:ph idx="1"/>
          </p:nvPr>
        </p:nvSpPr>
        <p:spPr>
          <a:xfrm>
            <a:off x="3869267" y="99391"/>
            <a:ext cx="7431523" cy="6629400"/>
          </a:xfrm>
        </p:spPr>
        <p:txBody>
          <a:bodyPr>
            <a:normAutofit fontScale="92500" lnSpcReduction="10000"/>
          </a:bodyPr>
          <a:lstStyle/>
          <a:p>
            <a:pPr marL="0" indent="0" algn="l" fontAlgn="base">
              <a:buNone/>
            </a:pPr>
            <a:br>
              <a:rPr lang="en-US" b="0" i="0" dirty="0">
                <a:solidFill>
                  <a:srgbClr val="273239"/>
                </a:solidFill>
                <a:effectLst/>
                <a:latin typeface="urw-din"/>
              </a:rPr>
            </a:br>
            <a:r>
              <a:rPr lang="en-US" b="0" i="0" dirty="0">
                <a:solidFill>
                  <a:srgbClr val="273239"/>
                </a:solidFill>
                <a:effectLst/>
                <a:latin typeface="urw-din"/>
              </a:rPr>
              <a:t>Let the pointer to this given node be </a:t>
            </a:r>
            <a:r>
              <a:rPr lang="en-US" b="0" i="0" dirty="0" err="1">
                <a:solidFill>
                  <a:srgbClr val="273239"/>
                </a:solidFill>
                <a:effectLst/>
                <a:latin typeface="urw-din"/>
              </a:rPr>
              <a:t>next_node</a:t>
            </a:r>
            <a:r>
              <a:rPr lang="en-US" b="0" i="0" dirty="0">
                <a:solidFill>
                  <a:srgbClr val="273239"/>
                </a:solidFill>
                <a:effectLst/>
                <a:latin typeface="urw-din"/>
              </a:rPr>
              <a:t> and the data of the new node to be added as </a:t>
            </a:r>
            <a:r>
              <a:rPr lang="en-US" b="0" i="0" dirty="0" err="1">
                <a:solidFill>
                  <a:srgbClr val="273239"/>
                </a:solidFill>
                <a:effectLst/>
                <a:latin typeface="urw-din"/>
              </a:rPr>
              <a:t>new_data</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Check if the </a:t>
            </a:r>
            <a:r>
              <a:rPr lang="en-US" b="0" i="0" dirty="0" err="1">
                <a:solidFill>
                  <a:srgbClr val="273239"/>
                </a:solidFill>
                <a:effectLst/>
                <a:latin typeface="urw-din"/>
              </a:rPr>
              <a:t>next_node</a:t>
            </a:r>
            <a:r>
              <a:rPr lang="en-US" b="0" i="0" dirty="0">
                <a:solidFill>
                  <a:srgbClr val="273239"/>
                </a:solidFill>
                <a:effectLst/>
                <a:latin typeface="urw-din"/>
              </a:rPr>
              <a:t> is NULL or not. If it’s NULL, return from the function because any new node can not be added before a NULL</a:t>
            </a:r>
          </a:p>
          <a:p>
            <a:pPr algn="l" fontAlgn="base">
              <a:buFont typeface="+mj-lt"/>
              <a:buAutoNum type="arabicPeriod"/>
            </a:pPr>
            <a:r>
              <a:rPr lang="en-US" b="0" i="0" dirty="0">
                <a:solidFill>
                  <a:srgbClr val="273239"/>
                </a:solidFill>
                <a:effectLst/>
                <a:latin typeface="urw-din"/>
              </a:rPr>
              <a:t>Allocate memory for the new node, let it be called </a:t>
            </a:r>
            <a:r>
              <a:rPr lang="en-US" b="0" i="0" dirty="0" err="1">
                <a:solidFill>
                  <a:srgbClr val="273239"/>
                </a:solidFill>
                <a:effectLst/>
                <a:latin typeface="urw-din"/>
              </a:rPr>
              <a:t>new_node</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Set </a:t>
            </a:r>
            <a:r>
              <a:rPr lang="en-US" b="0" i="0" dirty="0" err="1">
                <a:solidFill>
                  <a:srgbClr val="273239"/>
                </a:solidFill>
                <a:effectLst/>
                <a:latin typeface="urw-din"/>
              </a:rPr>
              <a:t>new_node</a:t>
            </a:r>
            <a:r>
              <a:rPr lang="en-US" b="0" i="0" dirty="0">
                <a:solidFill>
                  <a:srgbClr val="273239"/>
                </a:solidFill>
                <a:effectLst/>
                <a:latin typeface="urw-din"/>
              </a:rPr>
              <a:t>-&gt;data = </a:t>
            </a:r>
            <a:r>
              <a:rPr lang="en-US" b="0" i="0" dirty="0" err="1">
                <a:solidFill>
                  <a:srgbClr val="273239"/>
                </a:solidFill>
                <a:effectLst/>
                <a:latin typeface="urw-din"/>
              </a:rPr>
              <a:t>new_data</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Check for empty list</a:t>
            </a:r>
          </a:p>
          <a:p>
            <a:pPr algn="l" fontAlgn="base">
              <a:buFont typeface="+mj-lt"/>
              <a:buAutoNum type="arabicPeriod"/>
            </a:pPr>
            <a:r>
              <a:rPr lang="en-US" b="0" i="0" dirty="0">
                <a:solidFill>
                  <a:srgbClr val="273239"/>
                </a:solidFill>
                <a:effectLst/>
                <a:latin typeface="urw-din"/>
              </a:rPr>
              <a:t>Set the previous pointer of this </a:t>
            </a:r>
            <a:r>
              <a:rPr lang="en-US" b="0" i="0" dirty="0" err="1">
                <a:solidFill>
                  <a:srgbClr val="273239"/>
                </a:solidFill>
                <a:effectLst/>
                <a:latin typeface="urw-din"/>
              </a:rPr>
              <a:t>new_node</a:t>
            </a:r>
            <a:r>
              <a:rPr lang="en-US" b="0" i="0" dirty="0">
                <a:solidFill>
                  <a:srgbClr val="273239"/>
                </a:solidFill>
                <a:effectLst/>
                <a:latin typeface="urw-din"/>
              </a:rPr>
              <a:t> as the previous node of the </a:t>
            </a:r>
            <a:r>
              <a:rPr lang="en-US" b="0" i="0" dirty="0" err="1">
                <a:solidFill>
                  <a:srgbClr val="273239"/>
                </a:solidFill>
                <a:effectLst/>
                <a:latin typeface="urw-din"/>
              </a:rPr>
              <a:t>next_node</a:t>
            </a:r>
            <a:r>
              <a:rPr lang="en-US" b="0" i="0" dirty="0">
                <a:solidFill>
                  <a:srgbClr val="273239"/>
                </a:solidFill>
                <a:effectLst/>
                <a:latin typeface="urw-din"/>
              </a:rPr>
              <a:t>, </a:t>
            </a:r>
            <a:r>
              <a:rPr lang="en-US" b="0" i="0" dirty="0" err="1">
                <a:solidFill>
                  <a:srgbClr val="273239"/>
                </a:solidFill>
                <a:effectLst/>
                <a:latin typeface="urw-din"/>
              </a:rPr>
              <a:t>new_node</a:t>
            </a:r>
            <a:r>
              <a:rPr lang="en-US" b="0" i="0" dirty="0">
                <a:solidFill>
                  <a:srgbClr val="273239"/>
                </a:solidFill>
                <a:effectLst/>
                <a:latin typeface="urw-din"/>
              </a:rPr>
              <a:t>-&gt;</a:t>
            </a:r>
            <a:r>
              <a:rPr lang="en-US" b="0" i="0" dirty="0" err="1">
                <a:solidFill>
                  <a:srgbClr val="273239"/>
                </a:solidFill>
                <a:effectLst/>
                <a:latin typeface="urw-din"/>
              </a:rPr>
              <a:t>prev</a:t>
            </a:r>
            <a:r>
              <a:rPr lang="en-US" b="0" i="0" dirty="0">
                <a:solidFill>
                  <a:srgbClr val="273239"/>
                </a:solidFill>
                <a:effectLst/>
                <a:latin typeface="urw-din"/>
              </a:rPr>
              <a:t> = </a:t>
            </a:r>
            <a:r>
              <a:rPr lang="en-US" b="0" i="0" dirty="0" err="1">
                <a:solidFill>
                  <a:srgbClr val="273239"/>
                </a:solidFill>
                <a:effectLst/>
                <a:latin typeface="urw-din"/>
              </a:rPr>
              <a:t>next_node</a:t>
            </a:r>
            <a:r>
              <a:rPr lang="en-US" b="0" i="0" dirty="0">
                <a:solidFill>
                  <a:srgbClr val="273239"/>
                </a:solidFill>
                <a:effectLst/>
                <a:latin typeface="urw-din"/>
              </a:rPr>
              <a:t>-&gt;</a:t>
            </a:r>
            <a:r>
              <a:rPr lang="en-US" b="0" i="0" dirty="0" err="1">
                <a:solidFill>
                  <a:srgbClr val="273239"/>
                </a:solidFill>
                <a:effectLst/>
                <a:latin typeface="urw-din"/>
              </a:rPr>
              <a:t>prev</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Set the previous pointer of the </a:t>
            </a:r>
            <a:r>
              <a:rPr lang="en-US" b="0" i="0" dirty="0" err="1">
                <a:solidFill>
                  <a:srgbClr val="273239"/>
                </a:solidFill>
                <a:effectLst/>
                <a:latin typeface="urw-din"/>
              </a:rPr>
              <a:t>next_node</a:t>
            </a:r>
            <a:r>
              <a:rPr lang="en-US" b="0" i="0" dirty="0">
                <a:solidFill>
                  <a:srgbClr val="273239"/>
                </a:solidFill>
                <a:effectLst/>
                <a:latin typeface="urw-din"/>
              </a:rPr>
              <a:t> as the </a:t>
            </a:r>
            <a:r>
              <a:rPr lang="en-US" b="0" i="0" dirty="0" err="1">
                <a:solidFill>
                  <a:srgbClr val="273239"/>
                </a:solidFill>
                <a:effectLst/>
                <a:latin typeface="urw-din"/>
              </a:rPr>
              <a:t>new_node</a:t>
            </a:r>
            <a:r>
              <a:rPr lang="en-US" b="0" i="0" dirty="0">
                <a:solidFill>
                  <a:srgbClr val="273239"/>
                </a:solidFill>
                <a:effectLst/>
                <a:latin typeface="urw-din"/>
              </a:rPr>
              <a:t>, </a:t>
            </a:r>
            <a:r>
              <a:rPr lang="en-US" b="0" i="0" dirty="0" err="1">
                <a:solidFill>
                  <a:srgbClr val="273239"/>
                </a:solidFill>
                <a:effectLst/>
                <a:latin typeface="urw-din"/>
              </a:rPr>
              <a:t>next_node</a:t>
            </a:r>
            <a:r>
              <a:rPr lang="en-US" b="0" i="0" dirty="0">
                <a:solidFill>
                  <a:srgbClr val="273239"/>
                </a:solidFill>
                <a:effectLst/>
                <a:latin typeface="urw-din"/>
              </a:rPr>
              <a:t>-&gt;</a:t>
            </a:r>
            <a:r>
              <a:rPr lang="en-US" b="0" i="0" dirty="0" err="1">
                <a:solidFill>
                  <a:srgbClr val="273239"/>
                </a:solidFill>
                <a:effectLst/>
                <a:latin typeface="urw-din"/>
              </a:rPr>
              <a:t>prev</a:t>
            </a:r>
            <a:r>
              <a:rPr lang="en-US" b="0" i="0" dirty="0">
                <a:solidFill>
                  <a:srgbClr val="273239"/>
                </a:solidFill>
                <a:effectLst/>
                <a:latin typeface="urw-din"/>
              </a:rPr>
              <a:t> = </a:t>
            </a:r>
            <a:r>
              <a:rPr lang="en-US" b="0" i="0" dirty="0" err="1">
                <a:solidFill>
                  <a:srgbClr val="273239"/>
                </a:solidFill>
                <a:effectLst/>
                <a:latin typeface="urw-din"/>
              </a:rPr>
              <a:t>new_node</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Set the next pointer of this </a:t>
            </a:r>
            <a:r>
              <a:rPr lang="en-US" b="0" i="0" dirty="0" err="1">
                <a:solidFill>
                  <a:srgbClr val="273239"/>
                </a:solidFill>
                <a:effectLst/>
                <a:latin typeface="urw-din"/>
              </a:rPr>
              <a:t>new_node</a:t>
            </a:r>
            <a:r>
              <a:rPr lang="en-US" b="0" i="0" dirty="0">
                <a:solidFill>
                  <a:srgbClr val="273239"/>
                </a:solidFill>
                <a:effectLst/>
                <a:latin typeface="urw-din"/>
              </a:rPr>
              <a:t> as the </a:t>
            </a:r>
            <a:r>
              <a:rPr lang="en-US" b="0" i="0" dirty="0" err="1">
                <a:solidFill>
                  <a:srgbClr val="273239"/>
                </a:solidFill>
                <a:effectLst/>
                <a:latin typeface="urw-din"/>
              </a:rPr>
              <a:t>next_node</a:t>
            </a:r>
            <a:r>
              <a:rPr lang="en-US" b="0" i="0" dirty="0">
                <a:solidFill>
                  <a:srgbClr val="273239"/>
                </a:solidFill>
                <a:effectLst/>
                <a:latin typeface="urw-din"/>
              </a:rPr>
              <a:t>, </a:t>
            </a:r>
            <a:r>
              <a:rPr lang="en-US" b="0" i="0" dirty="0" err="1">
                <a:solidFill>
                  <a:srgbClr val="273239"/>
                </a:solidFill>
                <a:effectLst/>
                <a:latin typeface="urw-din"/>
              </a:rPr>
              <a:t>new_node</a:t>
            </a:r>
            <a:r>
              <a:rPr lang="en-US" b="0" i="0" dirty="0">
                <a:solidFill>
                  <a:srgbClr val="273239"/>
                </a:solidFill>
                <a:effectLst/>
                <a:latin typeface="urw-din"/>
              </a:rPr>
              <a:t>-&gt;next = </a:t>
            </a:r>
            <a:r>
              <a:rPr lang="en-US" b="0" i="0" dirty="0" err="1">
                <a:solidFill>
                  <a:srgbClr val="273239"/>
                </a:solidFill>
                <a:effectLst/>
                <a:latin typeface="urw-din"/>
              </a:rPr>
              <a:t>next_node</a:t>
            </a:r>
            <a:r>
              <a:rPr lang="en-US" b="0" i="0" dirty="0">
                <a:solidFill>
                  <a:srgbClr val="273239"/>
                </a:solidFill>
                <a:effectLst/>
                <a:latin typeface="urw-din"/>
              </a:rPr>
              <a:t>;</a:t>
            </a:r>
          </a:p>
          <a:p>
            <a:pPr algn="l" fontAlgn="base">
              <a:buFont typeface="+mj-lt"/>
              <a:buAutoNum type="arabicPeriod"/>
            </a:pPr>
            <a:r>
              <a:rPr lang="en-US" b="0" i="0" dirty="0">
                <a:solidFill>
                  <a:srgbClr val="273239"/>
                </a:solidFill>
                <a:effectLst/>
                <a:latin typeface="urw-din"/>
              </a:rPr>
              <a:t>If the previous node of the </a:t>
            </a:r>
            <a:r>
              <a:rPr lang="en-US" b="0" i="0" dirty="0" err="1">
                <a:solidFill>
                  <a:srgbClr val="273239"/>
                </a:solidFill>
                <a:effectLst/>
                <a:latin typeface="urw-din"/>
              </a:rPr>
              <a:t>new_node</a:t>
            </a:r>
            <a:r>
              <a:rPr lang="en-US" b="0" i="0" dirty="0">
                <a:solidFill>
                  <a:srgbClr val="273239"/>
                </a:solidFill>
                <a:effectLst/>
                <a:latin typeface="urw-din"/>
              </a:rPr>
              <a:t> is not NULL, then set the next pointer of this previous node as </a:t>
            </a:r>
            <a:r>
              <a:rPr lang="en-US" b="0" i="0" dirty="0" err="1">
                <a:solidFill>
                  <a:srgbClr val="273239"/>
                </a:solidFill>
                <a:effectLst/>
                <a:latin typeface="urw-din"/>
              </a:rPr>
              <a:t>new_node</a:t>
            </a:r>
            <a:r>
              <a:rPr lang="en-US" b="0" i="0" dirty="0">
                <a:solidFill>
                  <a:srgbClr val="273239"/>
                </a:solidFill>
                <a:effectLst/>
                <a:latin typeface="urw-din"/>
              </a:rPr>
              <a:t>, </a:t>
            </a:r>
            <a:r>
              <a:rPr lang="en-US" b="0" i="0" dirty="0" err="1">
                <a:solidFill>
                  <a:srgbClr val="273239"/>
                </a:solidFill>
                <a:effectLst/>
                <a:latin typeface="urw-din"/>
              </a:rPr>
              <a:t>new_node</a:t>
            </a:r>
            <a:r>
              <a:rPr lang="en-US" b="0" i="0" dirty="0">
                <a:solidFill>
                  <a:srgbClr val="273239"/>
                </a:solidFill>
                <a:effectLst/>
                <a:latin typeface="urw-din"/>
              </a:rPr>
              <a:t>-&gt;</a:t>
            </a:r>
            <a:r>
              <a:rPr lang="en-US" b="0" i="0" dirty="0" err="1">
                <a:solidFill>
                  <a:srgbClr val="273239"/>
                </a:solidFill>
                <a:effectLst/>
                <a:latin typeface="urw-din"/>
              </a:rPr>
              <a:t>prev</a:t>
            </a:r>
            <a:r>
              <a:rPr lang="en-US" b="0" i="0" dirty="0">
                <a:solidFill>
                  <a:srgbClr val="273239"/>
                </a:solidFill>
                <a:effectLst/>
                <a:latin typeface="urw-din"/>
              </a:rPr>
              <a:t>-&gt;next = </a:t>
            </a:r>
            <a:r>
              <a:rPr lang="en-US" b="0" i="0" dirty="0" err="1">
                <a:solidFill>
                  <a:srgbClr val="273239"/>
                </a:solidFill>
                <a:effectLst/>
                <a:latin typeface="urw-din"/>
              </a:rPr>
              <a:t>new_node</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Else, if the </a:t>
            </a:r>
            <a:r>
              <a:rPr lang="en-US" b="0" i="0" dirty="0" err="1">
                <a:solidFill>
                  <a:srgbClr val="273239"/>
                </a:solidFill>
                <a:effectLst/>
                <a:latin typeface="urw-din"/>
              </a:rPr>
              <a:t>prev</a:t>
            </a:r>
            <a:r>
              <a:rPr lang="en-US" b="0" i="0" dirty="0">
                <a:solidFill>
                  <a:srgbClr val="273239"/>
                </a:solidFill>
                <a:effectLst/>
                <a:latin typeface="urw-din"/>
              </a:rPr>
              <a:t> of </a:t>
            </a:r>
            <a:r>
              <a:rPr lang="en-US" b="0" i="0" dirty="0" err="1">
                <a:solidFill>
                  <a:srgbClr val="273239"/>
                </a:solidFill>
                <a:effectLst/>
                <a:latin typeface="urw-din"/>
              </a:rPr>
              <a:t>new_node</a:t>
            </a:r>
            <a:r>
              <a:rPr lang="en-US" b="0" i="0" dirty="0">
                <a:solidFill>
                  <a:srgbClr val="273239"/>
                </a:solidFill>
                <a:effectLst/>
                <a:latin typeface="urw-din"/>
              </a:rPr>
              <a:t> is NULL, it will be the new head node. So, make (*</a:t>
            </a:r>
            <a:r>
              <a:rPr lang="en-US" b="0" i="0" dirty="0" err="1">
                <a:solidFill>
                  <a:srgbClr val="273239"/>
                </a:solidFill>
                <a:effectLst/>
                <a:latin typeface="urw-din"/>
              </a:rPr>
              <a:t>head_ref</a:t>
            </a:r>
            <a:r>
              <a:rPr lang="en-US" b="0" i="0" dirty="0">
                <a:solidFill>
                  <a:srgbClr val="273239"/>
                </a:solidFill>
                <a:effectLst/>
                <a:latin typeface="urw-din"/>
              </a:rPr>
              <a:t>) = </a:t>
            </a:r>
            <a:r>
              <a:rPr lang="en-US" b="0" i="0" dirty="0" err="1">
                <a:solidFill>
                  <a:srgbClr val="273239"/>
                </a:solidFill>
                <a:effectLst/>
                <a:latin typeface="urw-din"/>
              </a:rPr>
              <a:t>new_node</a:t>
            </a:r>
            <a:r>
              <a:rPr lang="en-US" b="0" i="0" dirty="0">
                <a:solidFill>
                  <a:srgbClr val="273239"/>
                </a:solidFill>
                <a:effectLst/>
                <a:latin typeface="urw-din"/>
              </a:rPr>
              <a:t>.</a:t>
            </a:r>
          </a:p>
          <a:p>
            <a:pPr marL="0" indent="0">
              <a:buNone/>
            </a:pPr>
            <a:endParaRPr lang="en-IN" dirty="0"/>
          </a:p>
        </p:txBody>
      </p:sp>
    </p:spTree>
    <p:extLst>
      <p:ext uri="{BB962C8B-B14F-4D97-AF65-F5344CB8AC3E}">
        <p14:creationId xmlns:p14="http://schemas.microsoft.com/office/powerpoint/2010/main" val="4977095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61BB-CC3C-43CF-94F9-C692DE0C43DC}"/>
              </a:ext>
            </a:extLst>
          </p:cNvPr>
          <p:cNvSpPr>
            <a:spLocks noGrp="1"/>
          </p:cNvSpPr>
          <p:nvPr>
            <p:ph type="title"/>
          </p:nvPr>
        </p:nvSpPr>
        <p:spPr/>
        <p:txBody>
          <a:bodyPr/>
          <a:lstStyle/>
          <a:p>
            <a:r>
              <a:rPr lang="en-IN" dirty="0"/>
              <a:t>Deletion from a Linked List</a:t>
            </a:r>
          </a:p>
        </p:txBody>
      </p:sp>
      <p:sp>
        <p:nvSpPr>
          <p:cNvPr id="3" name="Content Placeholder 2">
            <a:extLst>
              <a:ext uri="{FF2B5EF4-FFF2-40B4-BE49-F238E27FC236}">
                <a16:creationId xmlns:a16="http://schemas.microsoft.com/office/drawing/2014/main" id="{054CA542-F5EF-4AC1-93CD-37CF25BB7CB6}"/>
              </a:ext>
            </a:extLst>
          </p:cNvPr>
          <p:cNvSpPr>
            <a:spLocks noGrp="1"/>
          </p:cNvSpPr>
          <p:nvPr>
            <p:ph idx="1"/>
          </p:nvPr>
        </p:nvSpPr>
        <p:spPr/>
        <p:txBody>
          <a:bodyPr/>
          <a:lstStyle/>
          <a:p>
            <a:pPr marL="0" indent="0">
              <a:buNone/>
            </a:pPr>
            <a:r>
              <a:rPr lang="en-US" dirty="0"/>
              <a:t>1. Deletion from beginning</a:t>
            </a:r>
          </a:p>
          <a:p>
            <a:pPr marL="0" indent="0">
              <a:buNone/>
            </a:pPr>
            <a:r>
              <a:rPr lang="en-US" dirty="0"/>
              <a:t>2. Deletion at the end</a:t>
            </a:r>
          </a:p>
          <a:p>
            <a:pPr marL="0" indent="0">
              <a:buNone/>
            </a:pPr>
            <a:r>
              <a:rPr lang="en-US" dirty="0"/>
              <a:t>3. Deleting a node other than the first and the last node</a:t>
            </a:r>
          </a:p>
          <a:p>
            <a:pPr marL="0" indent="0">
              <a:buNone/>
            </a:pPr>
            <a:endParaRPr lang="en-IN" dirty="0"/>
          </a:p>
        </p:txBody>
      </p:sp>
    </p:spTree>
    <p:extLst>
      <p:ext uri="{BB962C8B-B14F-4D97-AF65-F5344CB8AC3E}">
        <p14:creationId xmlns:p14="http://schemas.microsoft.com/office/powerpoint/2010/main" val="40768831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58DF-70EE-4584-8952-AA99F4FD93A8}"/>
              </a:ext>
            </a:extLst>
          </p:cNvPr>
          <p:cNvSpPr>
            <a:spLocks noGrp="1"/>
          </p:cNvSpPr>
          <p:nvPr>
            <p:ph type="title"/>
          </p:nvPr>
        </p:nvSpPr>
        <p:spPr/>
        <p:txBody>
          <a:bodyPr/>
          <a:lstStyle/>
          <a:p>
            <a:br>
              <a:rPr lang="en-IN" b="0" i="0" dirty="0">
                <a:solidFill>
                  <a:srgbClr val="444444"/>
                </a:solidFill>
                <a:effectLst/>
                <a:latin typeface="Georgia" panose="02040502050405020303" pitchFamily="18" charset="0"/>
              </a:rPr>
            </a:br>
            <a:br>
              <a:rPr lang="en-IN" b="0" i="0" dirty="0">
                <a:solidFill>
                  <a:srgbClr val="444444"/>
                </a:solidFill>
                <a:effectLst/>
                <a:latin typeface="Georgia" panose="02040502050405020303" pitchFamily="18" charset="0"/>
              </a:rPr>
            </a:br>
            <a:br>
              <a:rPr lang="en-IN" b="0" i="0" dirty="0">
                <a:solidFill>
                  <a:srgbClr val="444444"/>
                </a:solidFill>
                <a:effectLst/>
                <a:latin typeface="Georgia" panose="02040502050405020303" pitchFamily="18" charset="0"/>
              </a:rPr>
            </a:br>
            <a:r>
              <a:rPr lang="en-IN" b="0" i="0" dirty="0">
                <a:solidFill>
                  <a:srgbClr val="444444"/>
                </a:solidFill>
                <a:effectLst/>
                <a:latin typeface="Georgia" panose="02040502050405020303" pitchFamily="18" charset="0"/>
              </a:rPr>
              <a:t>Deletion from the beginning</a:t>
            </a:r>
            <a:br>
              <a:rPr lang="en-IN" b="0" i="0" dirty="0">
                <a:solidFill>
                  <a:srgbClr val="444444"/>
                </a:solidFill>
                <a:effectLst/>
                <a:latin typeface="Georgia" panose="02040502050405020303" pitchFamily="18" charset="0"/>
              </a:rPr>
            </a:br>
            <a:endParaRPr lang="en-IN" dirty="0"/>
          </a:p>
        </p:txBody>
      </p:sp>
      <p:pic>
        <p:nvPicPr>
          <p:cNvPr id="1028" name="Picture 4" descr="Deletion in doubly linked List">
            <a:extLst>
              <a:ext uri="{FF2B5EF4-FFF2-40B4-BE49-F238E27FC236}">
                <a16:creationId xmlns:a16="http://schemas.microsoft.com/office/drawing/2014/main" id="{A888A3F5-2BA1-4F2C-B621-189E8E1A1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391" y="4099685"/>
            <a:ext cx="6484775" cy="27225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DA0E646-E6EE-4021-B9E3-F8E84EF28878}"/>
              </a:ext>
            </a:extLst>
          </p:cNvPr>
          <p:cNvSpPr txBox="1"/>
          <p:nvPr/>
        </p:nvSpPr>
        <p:spPr>
          <a:xfrm>
            <a:off x="3992793" y="129367"/>
            <a:ext cx="6097554" cy="3970318"/>
          </a:xfrm>
          <a:prstGeom prst="rect">
            <a:avLst/>
          </a:prstGeom>
          <a:noFill/>
        </p:spPr>
        <p:txBody>
          <a:bodyPr wrap="square">
            <a:spAutoFit/>
          </a:bodyPr>
          <a:lstStyle/>
          <a:p>
            <a:r>
              <a:rPr lang="en-US" b="1" dirty="0"/>
              <a:t>Algorithm to delete node from beginning</a:t>
            </a:r>
          </a:p>
          <a:p>
            <a:r>
              <a:rPr lang="en-US" b="1" dirty="0"/>
              <a:t>%% Input: head {Pointer to first node of the linked list}</a:t>
            </a:r>
          </a:p>
          <a:p>
            <a:r>
              <a:rPr lang="en-US" b="1" dirty="0"/>
              <a:t>Begin:</a:t>
            </a:r>
          </a:p>
          <a:p>
            <a:r>
              <a:rPr lang="en-US" b="1" dirty="0"/>
              <a:t>    If (head == NULL) then</a:t>
            </a:r>
          </a:p>
          <a:p>
            <a:r>
              <a:rPr lang="en-US" b="1" dirty="0"/>
              <a:t>        write ('Can't delete from an empty list')</a:t>
            </a:r>
          </a:p>
          <a:p>
            <a:r>
              <a:rPr lang="en-US" b="1" dirty="0"/>
              <a:t>    End if</a:t>
            </a:r>
          </a:p>
          <a:p>
            <a:r>
              <a:rPr lang="en-US" b="1" dirty="0"/>
              <a:t>    Else then</a:t>
            </a:r>
          </a:p>
          <a:p>
            <a:r>
              <a:rPr lang="en-US" b="1" dirty="0"/>
              <a:t>        </a:t>
            </a:r>
            <a:r>
              <a:rPr lang="en-US" b="1" dirty="0" err="1"/>
              <a:t>toDelete</a:t>
            </a:r>
            <a:r>
              <a:rPr lang="en-US" b="1" dirty="0"/>
              <a:t> ← head;</a:t>
            </a:r>
          </a:p>
          <a:p>
            <a:r>
              <a:rPr lang="en-US" b="1" dirty="0"/>
              <a:t>        head ← </a:t>
            </a:r>
            <a:r>
              <a:rPr lang="en-US" b="1" dirty="0" err="1"/>
              <a:t>head.next</a:t>
            </a:r>
            <a:r>
              <a:rPr lang="en-US" b="1" dirty="0"/>
              <a:t>;</a:t>
            </a:r>
          </a:p>
          <a:p>
            <a:r>
              <a:rPr lang="en-US" b="1" dirty="0"/>
              <a:t>        </a:t>
            </a:r>
            <a:r>
              <a:rPr lang="en-US" b="1" dirty="0" err="1"/>
              <a:t>head.prev</a:t>
            </a:r>
            <a:r>
              <a:rPr lang="en-US" b="1" dirty="0"/>
              <a:t> ← NULL;</a:t>
            </a:r>
          </a:p>
          <a:p>
            <a:r>
              <a:rPr lang="en-US" b="1" dirty="0"/>
              <a:t>        </a:t>
            </a:r>
            <a:r>
              <a:rPr lang="en-US" b="1" dirty="0" err="1"/>
              <a:t>unalloc</a:t>
            </a:r>
            <a:r>
              <a:rPr lang="en-US" b="1" dirty="0"/>
              <a:t> (</a:t>
            </a:r>
            <a:r>
              <a:rPr lang="en-US" b="1" dirty="0" err="1"/>
              <a:t>toDelete</a:t>
            </a:r>
            <a:r>
              <a:rPr lang="en-US" b="1" dirty="0"/>
              <a:t>)</a:t>
            </a:r>
          </a:p>
          <a:p>
            <a:r>
              <a:rPr lang="en-US" b="1" dirty="0"/>
              <a:t>        write ('Successfully deleted first node from the list')</a:t>
            </a:r>
          </a:p>
          <a:p>
            <a:r>
              <a:rPr lang="en-US" b="1" dirty="0"/>
              <a:t>    End if</a:t>
            </a:r>
          </a:p>
          <a:p>
            <a:r>
              <a:rPr lang="en-US" b="1" dirty="0"/>
              <a:t>End</a:t>
            </a:r>
            <a:endParaRPr lang="en-IN" b="1" dirty="0"/>
          </a:p>
        </p:txBody>
      </p:sp>
    </p:spTree>
    <p:extLst>
      <p:ext uri="{BB962C8B-B14F-4D97-AF65-F5344CB8AC3E}">
        <p14:creationId xmlns:p14="http://schemas.microsoft.com/office/powerpoint/2010/main" val="26801312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664C-E095-4D7E-B17C-F31B69623327}"/>
              </a:ext>
            </a:extLst>
          </p:cNvPr>
          <p:cNvSpPr>
            <a:spLocks noGrp="1"/>
          </p:cNvSpPr>
          <p:nvPr>
            <p:ph type="title"/>
          </p:nvPr>
        </p:nvSpPr>
        <p:spPr>
          <a:xfrm>
            <a:off x="271385" y="1123836"/>
            <a:ext cx="2947482" cy="4601183"/>
          </a:xfrm>
        </p:spPr>
        <p:txBody>
          <a:bodyPr/>
          <a:lstStyle/>
          <a:p>
            <a:r>
              <a:rPr lang="en-IN" b="1" i="0" dirty="0">
                <a:solidFill>
                  <a:srgbClr val="444444"/>
                </a:solidFill>
                <a:effectLst/>
                <a:latin typeface="Georgia" panose="02040502050405020303" pitchFamily="18" charset="0"/>
              </a:rPr>
              <a:t>Deletion at the end</a:t>
            </a:r>
            <a:br>
              <a:rPr lang="en-IN" b="1" i="0" dirty="0">
                <a:solidFill>
                  <a:srgbClr val="444444"/>
                </a:solidFill>
                <a:effectLst/>
                <a:latin typeface="Georgia" panose="02040502050405020303" pitchFamily="18" charset="0"/>
              </a:rPr>
            </a:br>
            <a:endParaRPr lang="en-IN" b="1" dirty="0"/>
          </a:p>
        </p:txBody>
      </p:sp>
      <p:pic>
        <p:nvPicPr>
          <p:cNvPr id="2050" name="Picture 2" descr="Delete at the end in Doubly Linked List">
            <a:extLst>
              <a:ext uri="{FF2B5EF4-FFF2-40B4-BE49-F238E27FC236}">
                <a16:creationId xmlns:a16="http://schemas.microsoft.com/office/drawing/2014/main" id="{B9B0E5DC-4E14-4969-8266-9E2247690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869" y="4045225"/>
            <a:ext cx="6030480" cy="22240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EEE0868-F94C-4076-9D03-33EE846FC895}"/>
              </a:ext>
            </a:extLst>
          </p:cNvPr>
          <p:cNvSpPr txBox="1"/>
          <p:nvPr/>
        </p:nvSpPr>
        <p:spPr>
          <a:xfrm>
            <a:off x="3885931" y="165657"/>
            <a:ext cx="6097554" cy="4247317"/>
          </a:xfrm>
          <a:prstGeom prst="rect">
            <a:avLst/>
          </a:prstGeom>
          <a:noFill/>
        </p:spPr>
        <p:txBody>
          <a:bodyPr wrap="square">
            <a:spAutoFit/>
          </a:bodyPr>
          <a:lstStyle/>
          <a:p>
            <a:r>
              <a:rPr lang="en-IN" b="1" dirty="0"/>
              <a:t>Algorithm to delete node from end</a:t>
            </a:r>
          </a:p>
          <a:p>
            <a:r>
              <a:rPr lang="en-IN" b="1" dirty="0"/>
              <a:t>%% Input: last {Pointer to last node of the linked list}</a:t>
            </a:r>
          </a:p>
          <a:p>
            <a:r>
              <a:rPr lang="en-IN" b="1" dirty="0"/>
              <a:t>Begin:</a:t>
            </a:r>
          </a:p>
          <a:p>
            <a:r>
              <a:rPr lang="en-IN" b="1" dirty="0"/>
              <a:t>    If (last == NULL) then</a:t>
            </a:r>
          </a:p>
          <a:p>
            <a:r>
              <a:rPr lang="en-IN" b="1" dirty="0"/>
              <a:t>        write ('Can't delete from an empty list')</a:t>
            </a:r>
          </a:p>
          <a:p>
            <a:r>
              <a:rPr lang="en-IN" b="1" dirty="0"/>
              <a:t>    End if</a:t>
            </a:r>
          </a:p>
          <a:p>
            <a:r>
              <a:rPr lang="en-IN" b="1" dirty="0"/>
              <a:t>    Else then</a:t>
            </a:r>
          </a:p>
          <a:p>
            <a:r>
              <a:rPr lang="en-IN" b="1" dirty="0"/>
              <a:t>        </a:t>
            </a:r>
            <a:r>
              <a:rPr lang="en-IN" b="1" dirty="0" err="1"/>
              <a:t>toDelete</a:t>
            </a:r>
            <a:r>
              <a:rPr lang="en-IN" b="1" dirty="0"/>
              <a:t> ← last;</a:t>
            </a:r>
          </a:p>
          <a:p>
            <a:r>
              <a:rPr lang="en-IN" b="1" dirty="0"/>
              <a:t>        last ← </a:t>
            </a:r>
            <a:r>
              <a:rPr lang="en-IN" b="1" dirty="0" err="1"/>
              <a:t>last.prev</a:t>
            </a:r>
            <a:r>
              <a:rPr lang="en-IN" b="1" dirty="0"/>
              <a:t>;</a:t>
            </a:r>
          </a:p>
          <a:p>
            <a:r>
              <a:rPr lang="en-IN" b="1" dirty="0"/>
              <a:t>        </a:t>
            </a:r>
            <a:r>
              <a:rPr lang="en-IN" b="1" dirty="0" err="1"/>
              <a:t>last.next</a:t>
            </a:r>
            <a:r>
              <a:rPr lang="en-IN" b="1" dirty="0"/>
              <a:t> ← NULL;</a:t>
            </a:r>
          </a:p>
          <a:p>
            <a:r>
              <a:rPr lang="en-IN" b="1" dirty="0"/>
              <a:t>        </a:t>
            </a:r>
            <a:r>
              <a:rPr lang="en-IN" b="1" dirty="0" err="1"/>
              <a:t>unalloc</a:t>
            </a:r>
            <a:r>
              <a:rPr lang="en-IN" b="1" dirty="0"/>
              <a:t> (</a:t>
            </a:r>
            <a:r>
              <a:rPr lang="en-IN" b="1" dirty="0" err="1"/>
              <a:t>toDelete</a:t>
            </a:r>
            <a:r>
              <a:rPr lang="en-IN" b="1" dirty="0"/>
              <a:t>)</a:t>
            </a:r>
          </a:p>
          <a:p>
            <a:r>
              <a:rPr lang="en-IN" b="1" dirty="0"/>
              <a:t>        write ('Successfully deleted last node from the list')</a:t>
            </a:r>
          </a:p>
          <a:p>
            <a:endParaRPr lang="en-IN" b="1" dirty="0"/>
          </a:p>
          <a:p>
            <a:r>
              <a:rPr lang="en-IN" b="1" dirty="0"/>
              <a:t>    End if</a:t>
            </a:r>
          </a:p>
          <a:p>
            <a:r>
              <a:rPr lang="en-IN" b="1" dirty="0"/>
              <a:t>End</a:t>
            </a:r>
          </a:p>
        </p:txBody>
      </p:sp>
    </p:spTree>
    <p:extLst>
      <p:ext uri="{BB962C8B-B14F-4D97-AF65-F5344CB8AC3E}">
        <p14:creationId xmlns:p14="http://schemas.microsoft.com/office/powerpoint/2010/main" val="33477206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A23F-716D-4089-B217-24218FAF4DFA}"/>
              </a:ext>
            </a:extLst>
          </p:cNvPr>
          <p:cNvSpPr>
            <a:spLocks noGrp="1"/>
          </p:cNvSpPr>
          <p:nvPr>
            <p:ph type="title"/>
          </p:nvPr>
        </p:nvSpPr>
        <p:spPr/>
        <p:txBody>
          <a:bodyPr>
            <a:normAutofit/>
          </a:bodyPr>
          <a:lstStyle/>
          <a:p>
            <a:r>
              <a:rPr lang="en-US" b="1" i="0" dirty="0">
                <a:solidFill>
                  <a:srgbClr val="121213"/>
                </a:solidFill>
                <a:effectLst/>
                <a:latin typeface="Bitter"/>
              </a:rPr>
              <a:t>Algorithm to delete node from any position of a doubly linked list</a:t>
            </a:r>
            <a:br>
              <a:rPr lang="en-US" b="1" i="0" dirty="0">
                <a:solidFill>
                  <a:srgbClr val="121213"/>
                </a:solidFill>
                <a:effectLst/>
                <a:latin typeface="Bitter"/>
              </a:rPr>
            </a:br>
            <a:endParaRPr lang="en-IN" dirty="0"/>
          </a:p>
        </p:txBody>
      </p:sp>
      <p:sp>
        <p:nvSpPr>
          <p:cNvPr id="6" name="TextBox 5">
            <a:extLst>
              <a:ext uri="{FF2B5EF4-FFF2-40B4-BE49-F238E27FC236}">
                <a16:creationId xmlns:a16="http://schemas.microsoft.com/office/drawing/2014/main" id="{3DBE8836-18B5-40B7-9E76-FD69D2E49A22}"/>
              </a:ext>
            </a:extLst>
          </p:cNvPr>
          <p:cNvSpPr txBox="1"/>
          <p:nvPr/>
        </p:nvSpPr>
        <p:spPr>
          <a:xfrm>
            <a:off x="3493705" y="66769"/>
            <a:ext cx="6748365" cy="4524315"/>
          </a:xfrm>
          <a:prstGeom prst="rect">
            <a:avLst/>
          </a:prstGeom>
          <a:noFill/>
        </p:spPr>
        <p:txBody>
          <a:bodyPr wrap="square">
            <a:spAutoFit/>
          </a:bodyPr>
          <a:lstStyle/>
          <a:p>
            <a:r>
              <a:rPr lang="en-US" b="1" dirty="0"/>
              <a:t>Algorithm to delete node from any position</a:t>
            </a:r>
          </a:p>
          <a:p>
            <a:r>
              <a:rPr lang="en-US" b="1" dirty="0"/>
              <a:t>%% Input : head {Pointer to the first node of the list}</a:t>
            </a:r>
          </a:p>
          <a:p>
            <a:r>
              <a:rPr lang="en-US" b="1" dirty="0"/>
              <a:t>         last {Pointer to the last node of the list}</a:t>
            </a:r>
          </a:p>
          <a:p>
            <a:r>
              <a:rPr lang="en-US" b="1" dirty="0"/>
              <a:t>         N {Position to be deleted from list}</a:t>
            </a:r>
          </a:p>
          <a:p>
            <a:r>
              <a:rPr lang="en-US" b="1" dirty="0"/>
              <a:t>Begin:</a:t>
            </a:r>
          </a:p>
          <a:p>
            <a:r>
              <a:rPr lang="en-US" b="1" dirty="0"/>
              <a:t>    current ← head;</a:t>
            </a:r>
          </a:p>
          <a:p>
            <a:r>
              <a:rPr lang="en-US" b="1" dirty="0"/>
              <a:t>    For </a:t>
            </a:r>
            <a:r>
              <a:rPr lang="en-US" b="1" dirty="0" err="1"/>
              <a:t>i</a:t>
            </a:r>
            <a:r>
              <a:rPr lang="en-US" b="1" dirty="0"/>
              <a:t> ← 1 to N and current != NULL do</a:t>
            </a:r>
          </a:p>
          <a:p>
            <a:r>
              <a:rPr lang="en-US" b="1" dirty="0"/>
              <a:t>        current ← </a:t>
            </a:r>
            <a:r>
              <a:rPr lang="en-US" b="1" dirty="0" err="1"/>
              <a:t>current.next</a:t>
            </a:r>
            <a:r>
              <a:rPr lang="en-US" b="1" dirty="0"/>
              <a:t>;</a:t>
            </a:r>
          </a:p>
          <a:p>
            <a:r>
              <a:rPr lang="en-US" b="1" dirty="0"/>
              <a:t>    End for</a:t>
            </a:r>
          </a:p>
          <a:p>
            <a:r>
              <a:rPr lang="en-US" b="1" dirty="0"/>
              <a:t>    If (N == 1) then</a:t>
            </a:r>
          </a:p>
          <a:p>
            <a:r>
              <a:rPr lang="en-US" b="1" dirty="0"/>
              <a:t>        </a:t>
            </a:r>
            <a:r>
              <a:rPr lang="en-US" b="1" dirty="0" err="1"/>
              <a:t>deleteFromBeginning</a:t>
            </a:r>
            <a:r>
              <a:rPr lang="en-US" b="1" dirty="0"/>
              <a:t>()</a:t>
            </a:r>
          </a:p>
          <a:p>
            <a:r>
              <a:rPr lang="en-US" b="1" dirty="0"/>
              <a:t>    End if</a:t>
            </a:r>
          </a:p>
          <a:p>
            <a:r>
              <a:rPr lang="en-US" b="1" dirty="0"/>
              <a:t>    Else if (current == last) then </a:t>
            </a:r>
          </a:p>
          <a:p>
            <a:r>
              <a:rPr lang="en-US" b="1" dirty="0"/>
              <a:t>        </a:t>
            </a:r>
            <a:r>
              <a:rPr lang="en-US" b="1" dirty="0" err="1"/>
              <a:t>deleteFromEnd</a:t>
            </a:r>
            <a:r>
              <a:rPr lang="en-US" b="1" dirty="0"/>
              <a:t>()</a:t>
            </a:r>
          </a:p>
          <a:p>
            <a:r>
              <a:rPr lang="en-US" b="1" dirty="0"/>
              <a:t>    End if</a:t>
            </a:r>
          </a:p>
          <a:p>
            <a:r>
              <a:rPr lang="en-US" b="1" dirty="0"/>
              <a:t>    </a:t>
            </a:r>
            <a:endParaRPr lang="en-IN" b="1" dirty="0"/>
          </a:p>
        </p:txBody>
      </p:sp>
      <p:sp>
        <p:nvSpPr>
          <p:cNvPr id="8" name="TextBox 7">
            <a:extLst>
              <a:ext uri="{FF2B5EF4-FFF2-40B4-BE49-F238E27FC236}">
                <a16:creationId xmlns:a16="http://schemas.microsoft.com/office/drawing/2014/main" id="{0280CA4E-4985-412E-A23B-56C670CF3125}"/>
              </a:ext>
            </a:extLst>
          </p:cNvPr>
          <p:cNvSpPr txBox="1"/>
          <p:nvPr/>
        </p:nvSpPr>
        <p:spPr>
          <a:xfrm>
            <a:off x="6599730" y="3421879"/>
            <a:ext cx="6097554" cy="3416320"/>
          </a:xfrm>
          <a:prstGeom prst="rect">
            <a:avLst/>
          </a:prstGeom>
          <a:noFill/>
        </p:spPr>
        <p:txBody>
          <a:bodyPr wrap="square">
            <a:spAutoFit/>
          </a:bodyPr>
          <a:lstStyle/>
          <a:p>
            <a:r>
              <a:rPr lang="en-IN" b="1" dirty="0"/>
              <a:t>Else if (current != NULL) then</a:t>
            </a:r>
          </a:p>
          <a:p>
            <a:r>
              <a:rPr lang="en-IN" b="1" dirty="0"/>
              <a:t>        </a:t>
            </a:r>
            <a:r>
              <a:rPr lang="en-IN" b="1" dirty="0" err="1"/>
              <a:t>current.prev.next</a:t>
            </a:r>
            <a:r>
              <a:rPr lang="en-IN" b="1" dirty="0"/>
              <a:t> ← </a:t>
            </a:r>
            <a:r>
              <a:rPr lang="en-IN" b="1" dirty="0" err="1"/>
              <a:t>current.next</a:t>
            </a:r>
            <a:endParaRPr lang="en-IN" b="1" dirty="0"/>
          </a:p>
          <a:p>
            <a:r>
              <a:rPr lang="en-IN" b="1" dirty="0"/>
              <a:t>        If (</a:t>
            </a:r>
            <a:r>
              <a:rPr lang="en-IN" b="1" dirty="0" err="1"/>
              <a:t>current.next</a:t>
            </a:r>
            <a:r>
              <a:rPr lang="en-IN" b="1" dirty="0"/>
              <a:t> != NULL) then</a:t>
            </a:r>
          </a:p>
          <a:p>
            <a:r>
              <a:rPr lang="en-IN" b="1" dirty="0"/>
              <a:t>            </a:t>
            </a:r>
            <a:r>
              <a:rPr lang="en-IN" b="1" dirty="0" err="1"/>
              <a:t>current.next.prev</a:t>
            </a:r>
            <a:r>
              <a:rPr lang="en-IN" b="1" dirty="0"/>
              <a:t> ← </a:t>
            </a:r>
            <a:r>
              <a:rPr lang="en-IN" b="1" dirty="0" err="1"/>
              <a:t>current.prev</a:t>
            </a:r>
            <a:r>
              <a:rPr lang="en-IN" b="1" dirty="0"/>
              <a:t>;</a:t>
            </a:r>
          </a:p>
          <a:p>
            <a:r>
              <a:rPr lang="en-IN" b="1" dirty="0"/>
              <a:t>        End if</a:t>
            </a:r>
          </a:p>
          <a:p>
            <a:r>
              <a:rPr lang="en-IN" b="1" dirty="0"/>
              <a:t>        </a:t>
            </a:r>
            <a:r>
              <a:rPr lang="en-IN" b="1" dirty="0" err="1"/>
              <a:t>unalloc</a:t>
            </a:r>
            <a:r>
              <a:rPr lang="en-IN" b="1" dirty="0"/>
              <a:t> (current)</a:t>
            </a:r>
          </a:p>
          <a:p>
            <a:r>
              <a:rPr lang="en-IN" b="1" dirty="0"/>
              <a:t>        write ('Node deleted successfully from ', N, ' position')</a:t>
            </a:r>
          </a:p>
          <a:p>
            <a:r>
              <a:rPr lang="en-IN" b="1" dirty="0"/>
              <a:t>    End if</a:t>
            </a:r>
          </a:p>
          <a:p>
            <a:r>
              <a:rPr lang="en-IN" b="1" dirty="0"/>
              <a:t>    Else then</a:t>
            </a:r>
          </a:p>
          <a:p>
            <a:r>
              <a:rPr lang="en-IN" b="1" dirty="0"/>
              <a:t>        write ('Invalid position')</a:t>
            </a:r>
          </a:p>
          <a:p>
            <a:r>
              <a:rPr lang="en-IN" b="1" dirty="0"/>
              <a:t>    End if</a:t>
            </a:r>
          </a:p>
          <a:p>
            <a:r>
              <a:rPr lang="en-IN" b="1" dirty="0"/>
              <a:t>End</a:t>
            </a:r>
          </a:p>
        </p:txBody>
      </p:sp>
    </p:spTree>
    <p:extLst>
      <p:ext uri="{BB962C8B-B14F-4D97-AF65-F5344CB8AC3E}">
        <p14:creationId xmlns:p14="http://schemas.microsoft.com/office/powerpoint/2010/main" val="17368518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F434-AAEF-5FC9-9679-D74EE73D1D2E}"/>
              </a:ext>
            </a:extLst>
          </p:cNvPr>
          <p:cNvSpPr>
            <a:spLocks noGrp="1"/>
          </p:cNvSpPr>
          <p:nvPr>
            <p:ph type="title"/>
          </p:nvPr>
        </p:nvSpPr>
        <p:spPr/>
        <p:txBody>
          <a:bodyPr/>
          <a:lstStyle/>
          <a:p>
            <a:r>
              <a:rPr lang="en-IN" dirty="0"/>
              <a:t>Defining a node</a:t>
            </a:r>
          </a:p>
        </p:txBody>
      </p:sp>
      <p:sp>
        <p:nvSpPr>
          <p:cNvPr id="3" name="Content Placeholder 2">
            <a:extLst>
              <a:ext uri="{FF2B5EF4-FFF2-40B4-BE49-F238E27FC236}">
                <a16:creationId xmlns:a16="http://schemas.microsoft.com/office/drawing/2014/main" id="{03DB3667-F3F1-12A2-0F58-865B9FE2A0C0}"/>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typedef struct node//defining structure node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int data;</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struct node *link;</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a:t>
            </a:r>
            <a:endParaRPr lang="en-IN" sz="1800" b="1" dirty="0">
              <a:solidFill>
                <a:schemeClr val="tx1"/>
              </a:solidFill>
              <a:effectLst/>
              <a:latin typeface="Calibri" panose="020F0502020204030204" pitchFamily="34" charset="0"/>
              <a:ea typeface="Calibri" panose="020F0502020204030204" pitchFamily="34" charset="0"/>
            </a:endParaRPr>
          </a:p>
          <a:p>
            <a:endParaRPr lang="en-IN" dirty="0"/>
          </a:p>
        </p:txBody>
      </p:sp>
      <p:pic>
        <p:nvPicPr>
          <p:cNvPr id="1026" name="Picture 2" descr="Circular Linked List">
            <a:extLst>
              <a:ext uri="{FF2B5EF4-FFF2-40B4-BE49-F238E27FC236}">
                <a16:creationId xmlns:a16="http://schemas.microsoft.com/office/drawing/2014/main" id="{B89C55D0-78A8-7A34-994A-0D4CD35EC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993" y="4780721"/>
            <a:ext cx="7635393" cy="132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418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D9CA-3606-FF5D-3932-45B9A08A158D}"/>
              </a:ext>
            </a:extLst>
          </p:cNvPr>
          <p:cNvSpPr>
            <a:spLocks noGrp="1"/>
          </p:cNvSpPr>
          <p:nvPr>
            <p:ph type="title"/>
          </p:nvPr>
        </p:nvSpPr>
        <p:spPr/>
        <p:txBody>
          <a:bodyPr/>
          <a:lstStyle/>
          <a:p>
            <a:r>
              <a:rPr lang="en-IN" dirty="0"/>
              <a:t>Creation of new node</a:t>
            </a:r>
          </a:p>
        </p:txBody>
      </p:sp>
      <p:sp>
        <p:nvSpPr>
          <p:cNvPr id="3" name="Content Placeholder 2">
            <a:extLst>
              <a:ext uri="{FF2B5EF4-FFF2-40B4-BE49-F238E27FC236}">
                <a16:creationId xmlns:a16="http://schemas.microsoft.com/office/drawing/2014/main" id="{CE1EBCF4-2402-F76D-116D-FDD1F0FC947A}"/>
              </a:ext>
            </a:extLst>
          </p:cNvPr>
          <p:cNvSpPr>
            <a:spLocks noGrp="1"/>
          </p:cNvSpPr>
          <p:nvPr>
            <p:ph idx="1"/>
          </p:nvPr>
        </p:nvSpPr>
        <p:spPr/>
        <p:txBody>
          <a:bodyPr>
            <a:normAutofit fontScale="92500" lnSpcReduction="10000"/>
          </a:bodyPr>
          <a:lstStyle/>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//creates a new node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*create()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*temp=(node*)malloc(</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sizeof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printf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("enter data\n");</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scanf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d",&amp;temp</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-&gt;data);</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temp-&gt;link=NULL;</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size++;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temp;</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583953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A969-3871-15A1-E6ED-5AB85CADA01E}"/>
              </a:ext>
            </a:extLst>
          </p:cNvPr>
          <p:cNvSpPr>
            <a:spLocks noGrp="1"/>
          </p:cNvSpPr>
          <p:nvPr>
            <p:ph type="title"/>
          </p:nvPr>
        </p:nvSpPr>
        <p:spPr/>
        <p:txBody>
          <a:bodyPr/>
          <a:lstStyle/>
          <a:p>
            <a:r>
              <a:rPr lang="en-IN" dirty="0"/>
              <a:t>Traverse to a node in the list</a:t>
            </a:r>
          </a:p>
        </p:txBody>
      </p:sp>
      <p:sp>
        <p:nvSpPr>
          <p:cNvPr id="3" name="Content Placeholder 2">
            <a:extLst>
              <a:ext uri="{FF2B5EF4-FFF2-40B4-BE49-F238E27FC236}">
                <a16:creationId xmlns:a16="http://schemas.microsoft.com/office/drawing/2014/main" id="{95244796-1161-3DCD-2738-1A8AECD73A77}"/>
              </a:ext>
            </a:extLst>
          </p:cNvPr>
          <p:cNvSpPr>
            <a:spLocks noGrp="1"/>
          </p:cNvSpPr>
          <p:nvPr>
            <p:ph idx="1"/>
          </p:nvPr>
        </p:nvSpPr>
        <p:spPr/>
        <p:txBody>
          <a:bodyPr>
            <a:normAutofit fontScale="92500" lnSpcReduction="10000"/>
          </a:bodyPr>
          <a:lstStyle/>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*traverse(node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start,int</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pos</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int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=1;</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do</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start=start-&gt;link;</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}while(</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&lt;</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pos</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1008632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28E8-1798-DAC4-1032-37DC0847A141}"/>
              </a:ext>
            </a:extLst>
          </p:cNvPr>
          <p:cNvSpPr>
            <a:spLocks noGrp="1"/>
          </p:cNvSpPr>
          <p:nvPr>
            <p:ph type="title"/>
          </p:nvPr>
        </p:nvSpPr>
        <p:spPr/>
        <p:txBody>
          <a:bodyPr/>
          <a:lstStyle/>
          <a:p>
            <a:r>
              <a:rPr lang="en-IN" dirty="0"/>
              <a:t>Insert after a node</a:t>
            </a:r>
          </a:p>
        </p:txBody>
      </p:sp>
      <p:sp>
        <p:nvSpPr>
          <p:cNvPr id="3" name="Content Placeholder 2">
            <a:extLst>
              <a:ext uri="{FF2B5EF4-FFF2-40B4-BE49-F238E27FC236}">
                <a16:creationId xmlns:a16="http://schemas.microsoft.com/office/drawing/2014/main" id="{4EBC5850-FFF4-B9F8-E5A1-321EC120D67C}"/>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//inserts node after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void insert(node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*temp=create();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temp-&gt;link=</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-&gt;link;</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-&gt;link=temp;</a:t>
            </a:r>
            <a:endParaRPr lang="en-IN" sz="1800" b="1" dirty="0">
              <a:solidFill>
                <a:schemeClr val="tx1"/>
              </a:solidFill>
              <a:effectLst/>
              <a:latin typeface="Calibri" panose="020F0502020204030204" pitchFamily="34" charset="0"/>
              <a:ea typeface="Calibri" panose="020F0502020204030204" pitchFamily="34" charset="0"/>
            </a:endParaRPr>
          </a:p>
          <a:p>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b="1" dirty="0">
              <a:solidFill>
                <a:schemeClr val="tx1"/>
              </a:solidFill>
            </a:endParaRPr>
          </a:p>
        </p:txBody>
      </p:sp>
    </p:spTree>
    <p:extLst>
      <p:ext uri="{BB962C8B-B14F-4D97-AF65-F5344CB8AC3E}">
        <p14:creationId xmlns:p14="http://schemas.microsoft.com/office/powerpoint/2010/main" val="42581115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F86B-2C5F-7775-7608-E908E1593E9E}"/>
              </a:ext>
            </a:extLst>
          </p:cNvPr>
          <p:cNvSpPr>
            <a:spLocks noGrp="1"/>
          </p:cNvSpPr>
          <p:nvPr>
            <p:ph type="title"/>
          </p:nvPr>
        </p:nvSpPr>
        <p:spPr/>
        <p:txBody>
          <a:bodyPr/>
          <a:lstStyle/>
          <a:p>
            <a:r>
              <a:rPr lang="en-IN" dirty="0"/>
              <a:t>Insert at the beginning</a:t>
            </a:r>
          </a:p>
        </p:txBody>
      </p:sp>
      <p:sp>
        <p:nvSpPr>
          <p:cNvPr id="3" name="Content Placeholder 2">
            <a:extLst>
              <a:ext uri="{FF2B5EF4-FFF2-40B4-BE49-F238E27FC236}">
                <a16:creationId xmlns:a16="http://schemas.microsoft.com/office/drawing/2014/main" id="{4622900E-8A54-51E4-39CB-665582F5FDFF}"/>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insert_start</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(node *start, node *end)</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printf</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("%d\</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n",start</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-&gt;data);</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node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=create();</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-&gt;link=start;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start=</a:t>
            </a:r>
            <a:r>
              <a:rPr lang="en-IN" sz="1800" b="1" dirty="0" err="1">
                <a:solidFill>
                  <a:schemeClr val="tx1"/>
                </a:solidFill>
                <a:effectLst/>
                <a:latin typeface="Consolas" panose="020B0609020204030204" pitchFamily="49" charset="0"/>
                <a:ea typeface="Consolas" panose="020B0609020204030204" pitchFamily="49" charset="0"/>
                <a:cs typeface="Consolas" panose="020B0609020204030204" pitchFamily="49" charset="0"/>
              </a:rPr>
              <a:t>curr</a:t>
            </a: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end-&gt;link=start;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    return start;</a:t>
            </a:r>
            <a:endParaRPr lang="en-IN" sz="1800" b="1" dirty="0">
              <a:solidFill>
                <a:schemeClr val="tx1"/>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b="1" dirty="0">
                <a:solidFill>
                  <a:schemeClr val="tx1"/>
                </a:solidFill>
                <a:effectLst/>
                <a:latin typeface="Consolas" panose="020B0609020204030204" pitchFamily="49" charset="0"/>
                <a:ea typeface="Consolas" panose="020B0609020204030204" pitchFamily="49" charset="0"/>
                <a:cs typeface="Consolas" panose="020B0609020204030204" pitchFamily="49" charset="0"/>
              </a:rPr>
              <a:t>}</a:t>
            </a:r>
            <a:endParaRPr lang="en-IN" sz="1800" b="1" dirty="0">
              <a:solidFill>
                <a:schemeClr val="tx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3982455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Frame</Template>
  <TotalTime>35527</TotalTime>
  <Words>7600</Words>
  <Application>Microsoft Office PowerPoint</Application>
  <PresentationFormat>Widescreen</PresentationFormat>
  <Paragraphs>867</Paragraphs>
  <Slides>104</Slides>
  <Notes>9</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104</vt:i4>
      </vt:variant>
    </vt:vector>
  </HeadingPairs>
  <TitlesOfParts>
    <vt:vector size="124" baseType="lpstr">
      <vt:lpstr>arial</vt:lpstr>
      <vt:lpstr>arial</vt:lpstr>
      <vt:lpstr>Bitter</vt:lpstr>
      <vt:lpstr>Calibri</vt:lpstr>
      <vt:lpstr>Cambria Math</vt:lpstr>
      <vt:lpstr>Consolas</vt:lpstr>
      <vt:lpstr>Corbel</vt:lpstr>
      <vt:lpstr>erdana</vt:lpstr>
      <vt:lpstr>Georgia</vt:lpstr>
      <vt:lpstr>Graphik LCG Web</vt:lpstr>
      <vt:lpstr>inherit</vt:lpstr>
      <vt:lpstr>inter-regular</vt:lpstr>
      <vt:lpstr>Open Sans</vt:lpstr>
      <vt:lpstr>Roboto</vt:lpstr>
      <vt:lpstr>Times New Roman</vt:lpstr>
      <vt:lpstr>urw-din</vt:lpstr>
      <vt:lpstr>verdana</vt:lpstr>
      <vt:lpstr>Wingdings</vt:lpstr>
      <vt:lpstr>Wingdings 2</vt:lpstr>
      <vt:lpstr>Frame</vt:lpstr>
      <vt:lpstr>Data structures </vt:lpstr>
      <vt:lpstr>PowerPoint Presentation</vt:lpstr>
      <vt:lpstr> Data Structure</vt:lpstr>
      <vt:lpstr>PowerPoint Presentation</vt:lpstr>
      <vt:lpstr>   Types Of DS</vt:lpstr>
      <vt:lpstr>Applications of Arrays</vt:lpstr>
      <vt:lpstr>PowerPoint Presentation</vt:lpstr>
      <vt:lpstr>Applications of the linked list</vt:lpstr>
      <vt:lpstr>  </vt:lpstr>
      <vt:lpstr>Applications of a stack</vt:lpstr>
      <vt:lpstr>PowerPoint Presentation</vt:lpstr>
      <vt:lpstr>Applications of Queue</vt:lpstr>
      <vt:lpstr>PowerPoint Presentation</vt:lpstr>
      <vt:lpstr>Applications of a Graph</vt:lpstr>
      <vt:lpstr>PowerPoint Presentation</vt:lpstr>
      <vt:lpstr>Applications of the trees</vt:lpstr>
      <vt:lpstr>PowerPoint Presentation</vt:lpstr>
      <vt:lpstr>PowerPoint Presentation</vt:lpstr>
      <vt:lpstr>                       DATA TYPES A particular kind of data item, as defined by the values it can take, the Programming language used, or the operations that can be performed on it.          </vt:lpstr>
      <vt:lpstr>Non Primitive Data Type </vt:lpstr>
      <vt:lpstr>Linear Data Structures </vt:lpstr>
      <vt:lpstr>PowerPoint Presentation</vt:lpstr>
      <vt:lpstr>Operation on Data Structures Design of efficient data structure must take operations to be performed on the DS into account. The most commonly used operations on DS are broadly categorized into following types </vt:lpstr>
      <vt:lpstr>Linear Search</vt:lpstr>
      <vt:lpstr>PowerPoint Presentation</vt:lpstr>
      <vt:lpstr>PowerPoint Presentation</vt:lpstr>
      <vt:lpstr>PowerPoint Presentation</vt:lpstr>
      <vt:lpstr>Binary Search</vt:lpstr>
      <vt:lpstr>PowerPoint Presentation</vt:lpstr>
      <vt:lpstr>PowerPoint Presentation</vt:lpstr>
      <vt:lpstr>Quicksort</vt:lpstr>
      <vt:lpstr>Steps of quick sort</vt:lpstr>
      <vt:lpstr>Merge sort</vt:lpstr>
      <vt:lpstr>Quick sort</vt:lpstr>
      <vt:lpstr>PowerPoint Presentation</vt:lpstr>
      <vt:lpstr>PowerPoint Presentation</vt:lpstr>
      <vt:lpstr>Merge Sort</vt:lpstr>
      <vt:lpstr>Linear List</vt:lpstr>
      <vt:lpstr>PowerPoint Presentation</vt:lpstr>
      <vt:lpstr>PowerPoint Presentation</vt:lpstr>
      <vt:lpstr>Insert an element</vt:lpstr>
      <vt:lpstr> </vt:lpstr>
      <vt:lpstr>PowerPoint Presentation</vt:lpstr>
      <vt:lpstr>malloc() method</vt:lpstr>
      <vt:lpstr>C calloc() method </vt:lpstr>
      <vt:lpstr>free() method </vt:lpstr>
      <vt:lpstr>realloc() method </vt:lpstr>
      <vt:lpstr>Linked List</vt:lpstr>
      <vt:lpstr>Advantages of linked lists</vt:lpstr>
      <vt:lpstr>PowerPoint Presentation</vt:lpstr>
      <vt:lpstr>Why use linked list over array? </vt:lpstr>
      <vt:lpstr>Disadvantages of linked lists </vt:lpstr>
      <vt:lpstr>Types of Linked Lists</vt:lpstr>
      <vt:lpstr>PowerPoint Presentation</vt:lpstr>
      <vt:lpstr>Comparison between array and linked list</vt:lpstr>
      <vt:lpstr>Applications of linked list</vt:lpstr>
      <vt:lpstr>Single Linked List</vt:lpstr>
      <vt:lpstr>Implementation of Single Linked List</vt:lpstr>
      <vt:lpstr>PowerPoint Presentation</vt:lpstr>
      <vt:lpstr>Creating a node for Single Linked List</vt:lpstr>
      <vt:lpstr>PowerPoint Presentation</vt:lpstr>
      <vt:lpstr>PowerPoint Presentation</vt:lpstr>
      <vt:lpstr>Insertion of a Node</vt:lpstr>
      <vt:lpstr>PowerPoint Presentation</vt:lpstr>
      <vt:lpstr>Inserting a node at the end</vt:lpstr>
      <vt:lpstr>Inserting a node at intermediate position</vt:lpstr>
      <vt:lpstr>PowerPoint Presentation</vt:lpstr>
      <vt:lpstr>Deletion of a node</vt:lpstr>
      <vt:lpstr>Deleting a node at the beginning</vt:lpstr>
      <vt:lpstr>Deleting a node at the end</vt:lpstr>
      <vt:lpstr>Deleting a node at Intermediate position</vt:lpstr>
      <vt:lpstr>PowerPoint Presentation</vt:lpstr>
      <vt:lpstr>PowerPoint Presentation</vt:lpstr>
      <vt:lpstr>Traversal and displaying a list (Left to Right)</vt:lpstr>
      <vt:lpstr>Infix to Postfix</vt:lpstr>
      <vt:lpstr>Infix to Postfix</vt:lpstr>
      <vt:lpstr>PowerPoint Presentation</vt:lpstr>
      <vt:lpstr>Doubly Linked List</vt:lpstr>
      <vt:lpstr>PowerPoint Presentation</vt:lpstr>
      <vt:lpstr>PowerPoint Presentation</vt:lpstr>
      <vt:lpstr>Creating a Node in Doubly Linked List </vt:lpstr>
      <vt:lpstr>Traversal in a Doubly Linked List </vt:lpstr>
      <vt:lpstr>PowerPoint Presentation</vt:lpstr>
      <vt:lpstr>Insert a node at front (5 Steps)</vt:lpstr>
      <vt:lpstr>Add a node after a given node</vt:lpstr>
      <vt:lpstr>Add a node after a given node</vt:lpstr>
      <vt:lpstr>Add a node at the end</vt:lpstr>
      <vt:lpstr>PowerPoint Presentation</vt:lpstr>
      <vt:lpstr>Add a node before a node</vt:lpstr>
      <vt:lpstr>Add a node before a node</vt:lpstr>
      <vt:lpstr>Deletion from a Linked List</vt:lpstr>
      <vt:lpstr>   Deletion from the beginning </vt:lpstr>
      <vt:lpstr>Deletion at the end </vt:lpstr>
      <vt:lpstr>Algorithm to delete node from any position of a doubly linked list </vt:lpstr>
      <vt:lpstr>Defining a node</vt:lpstr>
      <vt:lpstr>Creation of new node</vt:lpstr>
      <vt:lpstr>Traverse to a node in the list</vt:lpstr>
      <vt:lpstr>Insert after a node</vt:lpstr>
      <vt:lpstr>Insert at the beginning</vt:lpstr>
      <vt:lpstr>Insert at the end</vt:lpstr>
      <vt:lpstr>Traverse</vt:lpstr>
      <vt:lpstr>Delete a node at given location</vt:lpstr>
      <vt:lpstr>Delete from beginning</vt:lpstr>
      <vt:lpstr>Delete from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Ipsum1</dc:title>
  <dc:creator>Vaibhav Mujmule</dc:creator>
  <cp:lastModifiedBy>USER</cp:lastModifiedBy>
  <cp:revision>212</cp:revision>
  <dcterms:created xsi:type="dcterms:W3CDTF">2020-09-29T12:22:08Z</dcterms:created>
  <dcterms:modified xsi:type="dcterms:W3CDTF">2022-09-22T03:32:45Z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