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326" r:id="rId22"/>
    <p:sldId id="327" r:id="rId23"/>
    <p:sldId id="328" r:id="rId24"/>
    <p:sldId id="329" r:id="rId25"/>
    <p:sldId id="330" r:id="rId26"/>
    <p:sldId id="331" r:id="rId27"/>
    <p:sldId id="333" r:id="rId28"/>
    <p:sldId id="334" r:id="rId29"/>
    <p:sldId id="335" r:id="rId30"/>
    <p:sldId id="336" r:id="rId31"/>
    <p:sldId id="337" r:id="rId32"/>
    <p:sldId id="338" r:id="rId33"/>
    <p:sldId id="339" r:id="rId34"/>
    <p:sldId id="340" r:id="rId35"/>
    <p:sldId id="341" r:id="rId36"/>
    <p:sldId id="343" r:id="rId37"/>
    <p:sldId id="342" r:id="rId38"/>
    <p:sldId id="344" r:id="rId39"/>
    <p:sldId id="345" r:id="rId40"/>
    <p:sldId id="346" r:id="rId41"/>
    <p:sldId id="347" r:id="rId42"/>
    <p:sldId id="391" r:id="rId43"/>
    <p:sldId id="348" r:id="rId44"/>
    <p:sldId id="349" r:id="rId45"/>
    <p:sldId id="332" r:id="rId46"/>
    <p:sldId id="360" r:id="rId47"/>
    <p:sldId id="351" r:id="rId48"/>
    <p:sldId id="352" r:id="rId49"/>
    <p:sldId id="353" r:id="rId50"/>
    <p:sldId id="356" r:id="rId51"/>
    <p:sldId id="392" r:id="rId52"/>
    <p:sldId id="393" r:id="rId53"/>
    <p:sldId id="357" r:id="rId54"/>
    <p:sldId id="358" r:id="rId55"/>
    <p:sldId id="394" r:id="rId56"/>
    <p:sldId id="395" r:id="rId57"/>
    <p:sldId id="398" r:id="rId58"/>
    <p:sldId id="379" r:id="rId59"/>
    <p:sldId id="399" r:id="rId60"/>
    <p:sldId id="380" r:id="rId61"/>
    <p:sldId id="381" r:id="rId62"/>
    <p:sldId id="382" r:id="rId63"/>
    <p:sldId id="383" r:id="rId64"/>
    <p:sldId id="384" r:id="rId65"/>
    <p:sldId id="400" r:id="rId66"/>
    <p:sldId id="385" r:id="rId67"/>
    <p:sldId id="386" r:id="rId68"/>
    <p:sldId id="387" r:id="rId69"/>
    <p:sldId id="376" r:id="rId70"/>
    <p:sldId id="377" r:id="rId71"/>
    <p:sldId id="378" r:id="rId72"/>
    <p:sldId id="388" r:id="rId73"/>
    <p:sldId id="389" r:id="rId74"/>
    <p:sldId id="401" r:id="rId75"/>
    <p:sldId id="363" r:id="rId76"/>
    <p:sldId id="364" r:id="rId77"/>
    <p:sldId id="370" r:id="rId78"/>
    <p:sldId id="365" r:id="rId79"/>
    <p:sldId id="366" r:id="rId80"/>
    <p:sldId id="367" r:id="rId81"/>
    <p:sldId id="368" r:id="rId82"/>
    <p:sldId id="369" r:id="rId83"/>
    <p:sldId id="373" r:id="rId84"/>
    <p:sldId id="371" r:id="rId85"/>
    <p:sldId id="396" r:id="rId86"/>
    <p:sldId id="402" r:id="rId87"/>
    <p:sldId id="397" r:id="rId88"/>
    <p:sldId id="403" r:id="rId89"/>
    <p:sldId id="404"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guide orient="horz" pos="2160"/>
        <p:guide pos="3840"/>
      </p:guideLst>
    </p:cSldViewPr>
  </p:slideViewPr>
  <p:notesTextViewPr>
    <p:cViewPr>
      <p:scale>
        <a:sx n="1" d="1"/>
        <a:sy n="1" d="1"/>
      </p:scale>
      <p:origin x="0" y="0"/>
    </p:cViewPr>
  </p:notesTextViewPr>
  <p:notesViewPr>
    <p:cSldViewPr snapToGrid="0">
      <p:cViewPr varScale="1">
        <p:scale>
          <a:sx n="62" d="100"/>
          <a:sy n="62" d="100"/>
        </p:scale>
        <p:origin x="2462" y="7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76AAB-83A6-4E65-93F6-CE971DABA7F4}" type="datetimeFigureOut">
              <a:rPr lang="en-IN" smtClean="0"/>
              <a:t>13-10-2022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646C8-CDB1-4559-BA95-7013E4C98376}" type="slidenum">
              <a:rPr lang="en-IN" smtClean="0"/>
              <a:t>‹#›</a:t>
            </a:fld>
            <a:endParaRPr lang="en-IN"/>
          </a:p>
        </p:txBody>
      </p:sp>
    </p:spTree>
    <p:extLst>
      <p:ext uri="{BB962C8B-B14F-4D97-AF65-F5344CB8AC3E}">
        <p14:creationId xmlns:p14="http://schemas.microsoft.com/office/powerpoint/2010/main" val="3810661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3401C-889B-4463-A826-A23E489E85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E25180-7F2F-43E2-930D-2A520CBAD3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9E853E-C57D-458E-A3D1-6D316BC3B71C}"/>
              </a:ext>
            </a:extLst>
          </p:cNvPr>
          <p:cNvSpPr>
            <a:spLocks noGrp="1"/>
          </p:cNvSpPr>
          <p:nvPr>
            <p:ph type="dt" sz="half" idx="10"/>
          </p:nvPr>
        </p:nvSpPr>
        <p:spPr/>
        <p:txBody>
          <a:bodyPr/>
          <a:lstStyle/>
          <a:p>
            <a:fld id="{30E40DE2-B3D5-4295-BBEF-2A03BE0DF5C2}" type="datetimeFigureOut">
              <a:rPr lang="en-IN" smtClean="0"/>
              <a:t>13-10-2022</a:t>
            </a:fld>
            <a:endParaRPr lang="en-IN"/>
          </a:p>
        </p:txBody>
      </p:sp>
      <p:sp>
        <p:nvSpPr>
          <p:cNvPr id="5" name="Footer Placeholder 4">
            <a:extLst>
              <a:ext uri="{FF2B5EF4-FFF2-40B4-BE49-F238E27FC236}">
                <a16:creationId xmlns:a16="http://schemas.microsoft.com/office/drawing/2014/main" id="{AA920EF0-0563-4626-A122-9F2C1F2EA0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202B17-DADF-45FD-98C3-92EB1B5B477E}"/>
              </a:ext>
            </a:extLst>
          </p:cNvPr>
          <p:cNvSpPr>
            <a:spLocks noGrp="1"/>
          </p:cNvSpPr>
          <p:nvPr>
            <p:ph type="sldNum" sz="quarter" idx="12"/>
          </p:nvPr>
        </p:nvSpPr>
        <p:spPr/>
        <p:txBody>
          <a:bodyPr/>
          <a:lstStyle/>
          <a:p>
            <a:fld id="{3F05A64B-530C-42A9-810C-203BDA9DA9B5}" type="slidenum">
              <a:rPr lang="en-IN" smtClean="0"/>
              <a:t>‹#›</a:t>
            </a:fld>
            <a:endParaRPr lang="en-IN"/>
          </a:p>
        </p:txBody>
      </p:sp>
    </p:spTree>
    <p:extLst>
      <p:ext uri="{BB962C8B-B14F-4D97-AF65-F5344CB8AC3E}">
        <p14:creationId xmlns:p14="http://schemas.microsoft.com/office/powerpoint/2010/main" val="374300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35558-61EC-4505-BC63-78A36413FD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BAF932-93F3-4956-9424-585156F24A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72A780-B325-4A23-B085-90683AB07DAB}"/>
              </a:ext>
            </a:extLst>
          </p:cNvPr>
          <p:cNvSpPr>
            <a:spLocks noGrp="1"/>
          </p:cNvSpPr>
          <p:nvPr>
            <p:ph type="dt" sz="half" idx="10"/>
          </p:nvPr>
        </p:nvSpPr>
        <p:spPr/>
        <p:txBody>
          <a:bodyPr/>
          <a:lstStyle/>
          <a:p>
            <a:fld id="{30E40DE2-B3D5-4295-BBEF-2A03BE0DF5C2}" type="datetimeFigureOut">
              <a:rPr lang="en-IN" smtClean="0"/>
              <a:t>13-10-2022</a:t>
            </a:fld>
            <a:endParaRPr lang="en-IN"/>
          </a:p>
        </p:txBody>
      </p:sp>
      <p:sp>
        <p:nvSpPr>
          <p:cNvPr id="5" name="Footer Placeholder 4">
            <a:extLst>
              <a:ext uri="{FF2B5EF4-FFF2-40B4-BE49-F238E27FC236}">
                <a16:creationId xmlns:a16="http://schemas.microsoft.com/office/drawing/2014/main" id="{438CC674-8E52-4AEF-AB87-3128E8031F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FD21A1-D994-4BED-8724-75EC3CCAFA5F}"/>
              </a:ext>
            </a:extLst>
          </p:cNvPr>
          <p:cNvSpPr>
            <a:spLocks noGrp="1"/>
          </p:cNvSpPr>
          <p:nvPr>
            <p:ph type="sldNum" sz="quarter" idx="12"/>
          </p:nvPr>
        </p:nvSpPr>
        <p:spPr/>
        <p:txBody>
          <a:bodyPr/>
          <a:lstStyle/>
          <a:p>
            <a:fld id="{3F05A64B-530C-42A9-810C-203BDA9DA9B5}" type="slidenum">
              <a:rPr lang="en-IN" smtClean="0"/>
              <a:t>‹#›</a:t>
            </a:fld>
            <a:endParaRPr lang="en-IN"/>
          </a:p>
        </p:txBody>
      </p:sp>
    </p:spTree>
    <p:extLst>
      <p:ext uri="{BB962C8B-B14F-4D97-AF65-F5344CB8AC3E}">
        <p14:creationId xmlns:p14="http://schemas.microsoft.com/office/powerpoint/2010/main" val="3488499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6F17DE-2607-477C-8991-7954EFDF40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06FF0C-72B1-4586-8985-AD2B294AF5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773724-A25A-4A43-A98E-C5674B8BF1E8}"/>
              </a:ext>
            </a:extLst>
          </p:cNvPr>
          <p:cNvSpPr>
            <a:spLocks noGrp="1"/>
          </p:cNvSpPr>
          <p:nvPr>
            <p:ph type="dt" sz="half" idx="10"/>
          </p:nvPr>
        </p:nvSpPr>
        <p:spPr/>
        <p:txBody>
          <a:bodyPr/>
          <a:lstStyle/>
          <a:p>
            <a:fld id="{30E40DE2-B3D5-4295-BBEF-2A03BE0DF5C2}" type="datetimeFigureOut">
              <a:rPr lang="en-IN" smtClean="0"/>
              <a:t>13-10-2022</a:t>
            </a:fld>
            <a:endParaRPr lang="en-IN"/>
          </a:p>
        </p:txBody>
      </p:sp>
      <p:sp>
        <p:nvSpPr>
          <p:cNvPr id="5" name="Footer Placeholder 4">
            <a:extLst>
              <a:ext uri="{FF2B5EF4-FFF2-40B4-BE49-F238E27FC236}">
                <a16:creationId xmlns:a16="http://schemas.microsoft.com/office/drawing/2014/main" id="{0E9E3E7B-8DD3-45D2-9C8F-C2F6C57D6C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198068-D66E-489B-A957-A13C194C8682}"/>
              </a:ext>
            </a:extLst>
          </p:cNvPr>
          <p:cNvSpPr>
            <a:spLocks noGrp="1"/>
          </p:cNvSpPr>
          <p:nvPr>
            <p:ph type="sldNum" sz="quarter" idx="12"/>
          </p:nvPr>
        </p:nvSpPr>
        <p:spPr/>
        <p:txBody>
          <a:bodyPr/>
          <a:lstStyle/>
          <a:p>
            <a:fld id="{3F05A64B-530C-42A9-810C-203BDA9DA9B5}" type="slidenum">
              <a:rPr lang="en-IN" smtClean="0"/>
              <a:t>‹#›</a:t>
            </a:fld>
            <a:endParaRPr lang="en-IN"/>
          </a:p>
        </p:txBody>
      </p:sp>
    </p:spTree>
    <p:extLst>
      <p:ext uri="{BB962C8B-B14F-4D97-AF65-F5344CB8AC3E}">
        <p14:creationId xmlns:p14="http://schemas.microsoft.com/office/powerpoint/2010/main" val="2067521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76B4-3F3B-472D-B454-376404F8EA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2F9D8B-473A-430F-8910-E2644FBAD4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B52F33-4746-47E0-8BC5-41DCD5867974}"/>
              </a:ext>
            </a:extLst>
          </p:cNvPr>
          <p:cNvSpPr>
            <a:spLocks noGrp="1"/>
          </p:cNvSpPr>
          <p:nvPr>
            <p:ph type="dt" sz="half" idx="10"/>
          </p:nvPr>
        </p:nvSpPr>
        <p:spPr/>
        <p:txBody>
          <a:bodyPr/>
          <a:lstStyle/>
          <a:p>
            <a:fld id="{30E40DE2-B3D5-4295-BBEF-2A03BE0DF5C2}" type="datetimeFigureOut">
              <a:rPr lang="en-IN" smtClean="0"/>
              <a:t>13-10-2022</a:t>
            </a:fld>
            <a:endParaRPr lang="en-IN"/>
          </a:p>
        </p:txBody>
      </p:sp>
      <p:sp>
        <p:nvSpPr>
          <p:cNvPr id="5" name="Footer Placeholder 4">
            <a:extLst>
              <a:ext uri="{FF2B5EF4-FFF2-40B4-BE49-F238E27FC236}">
                <a16:creationId xmlns:a16="http://schemas.microsoft.com/office/drawing/2014/main" id="{0822C73C-01C8-41FA-A497-4FD07D5B52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DB55DC-8279-48AA-B9E2-812A1207D124}"/>
              </a:ext>
            </a:extLst>
          </p:cNvPr>
          <p:cNvSpPr>
            <a:spLocks noGrp="1"/>
          </p:cNvSpPr>
          <p:nvPr>
            <p:ph type="sldNum" sz="quarter" idx="12"/>
          </p:nvPr>
        </p:nvSpPr>
        <p:spPr/>
        <p:txBody>
          <a:bodyPr/>
          <a:lstStyle/>
          <a:p>
            <a:fld id="{3F05A64B-530C-42A9-810C-203BDA9DA9B5}" type="slidenum">
              <a:rPr lang="en-IN" smtClean="0"/>
              <a:t>‹#›</a:t>
            </a:fld>
            <a:endParaRPr lang="en-IN"/>
          </a:p>
        </p:txBody>
      </p:sp>
    </p:spTree>
    <p:extLst>
      <p:ext uri="{BB962C8B-B14F-4D97-AF65-F5344CB8AC3E}">
        <p14:creationId xmlns:p14="http://schemas.microsoft.com/office/powerpoint/2010/main" val="724819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508D9-5D3A-430F-A1EA-6C14066270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AE62BE-609F-4C31-804A-75047D0080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AEBD75-EF8F-42E9-B54D-8112BF1636CA}"/>
              </a:ext>
            </a:extLst>
          </p:cNvPr>
          <p:cNvSpPr>
            <a:spLocks noGrp="1"/>
          </p:cNvSpPr>
          <p:nvPr>
            <p:ph type="dt" sz="half" idx="10"/>
          </p:nvPr>
        </p:nvSpPr>
        <p:spPr/>
        <p:txBody>
          <a:bodyPr/>
          <a:lstStyle/>
          <a:p>
            <a:fld id="{30E40DE2-B3D5-4295-BBEF-2A03BE0DF5C2}" type="datetimeFigureOut">
              <a:rPr lang="en-IN" smtClean="0"/>
              <a:t>13-10-2022</a:t>
            </a:fld>
            <a:endParaRPr lang="en-IN"/>
          </a:p>
        </p:txBody>
      </p:sp>
      <p:sp>
        <p:nvSpPr>
          <p:cNvPr id="5" name="Footer Placeholder 4">
            <a:extLst>
              <a:ext uri="{FF2B5EF4-FFF2-40B4-BE49-F238E27FC236}">
                <a16:creationId xmlns:a16="http://schemas.microsoft.com/office/drawing/2014/main" id="{C5826F58-8A5D-4BD9-8767-67F3C76AB8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578003-6AD0-4ABF-A74A-A4E684EB80EB}"/>
              </a:ext>
            </a:extLst>
          </p:cNvPr>
          <p:cNvSpPr>
            <a:spLocks noGrp="1"/>
          </p:cNvSpPr>
          <p:nvPr>
            <p:ph type="sldNum" sz="quarter" idx="12"/>
          </p:nvPr>
        </p:nvSpPr>
        <p:spPr/>
        <p:txBody>
          <a:bodyPr/>
          <a:lstStyle/>
          <a:p>
            <a:fld id="{3F05A64B-530C-42A9-810C-203BDA9DA9B5}" type="slidenum">
              <a:rPr lang="en-IN" smtClean="0"/>
              <a:t>‹#›</a:t>
            </a:fld>
            <a:endParaRPr lang="en-IN"/>
          </a:p>
        </p:txBody>
      </p:sp>
    </p:spTree>
    <p:extLst>
      <p:ext uri="{BB962C8B-B14F-4D97-AF65-F5344CB8AC3E}">
        <p14:creationId xmlns:p14="http://schemas.microsoft.com/office/powerpoint/2010/main" val="253014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023A7-0DB0-4163-A0B7-1C1836FE9E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E3A5D7-6F65-49B3-A49B-06490D9C4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E54D49-0428-42A3-AA9C-1606BD8A2D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351926-E5A1-4D60-AAEE-E41BF0378D9D}"/>
              </a:ext>
            </a:extLst>
          </p:cNvPr>
          <p:cNvSpPr>
            <a:spLocks noGrp="1"/>
          </p:cNvSpPr>
          <p:nvPr>
            <p:ph type="dt" sz="half" idx="10"/>
          </p:nvPr>
        </p:nvSpPr>
        <p:spPr/>
        <p:txBody>
          <a:bodyPr/>
          <a:lstStyle/>
          <a:p>
            <a:fld id="{30E40DE2-B3D5-4295-BBEF-2A03BE0DF5C2}" type="datetimeFigureOut">
              <a:rPr lang="en-IN" smtClean="0"/>
              <a:t>13-10-2022</a:t>
            </a:fld>
            <a:endParaRPr lang="en-IN"/>
          </a:p>
        </p:txBody>
      </p:sp>
      <p:sp>
        <p:nvSpPr>
          <p:cNvPr id="6" name="Footer Placeholder 5">
            <a:extLst>
              <a:ext uri="{FF2B5EF4-FFF2-40B4-BE49-F238E27FC236}">
                <a16:creationId xmlns:a16="http://schemas.microsoft.com/office/drawing/2014/main" id="{BF6F4180-3B1D-43C8-813F-12F93FE645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7AD01D-43D5-4180-BD98-E8A1329FFAD7}"/>
              </a:ext>
            </a:extLst>
          </p:cNvPr>
          <p:cNvSpPr>
            <a:spLocks noGrp="1"/>
          </p:cNvSpPr>
          <p:nvPr>
            <p:ph type="sldNum" sz="quarter" idx="12"/>
          </p:nvPr>
        </p:nvSpPr>
        <p:spPr/>
        <p:txBody>
          <a:bodyPr/>
          <a:lstStyle/>
          <a:p>
            <a:fld id="{3F05A64B-530C-42A9-810C-203BDA9DA9B5}" type="slidenum">
              <a:rPr lang="en-IN" smtClean="0"/>
              <a:t>‹#›</a:t>
            </a:fld>
            <a:endParaRPr lang="en-IN"/>
          </a:p>
        </p:txBody>
      </p:sp>
    </p:spTree>
    <p:extLst>
      <p:ext uri="{BB962C8B-B14F-4D97-AF65-F5344CB8AC3E}">
        <p14:creationId xmlns:p14="http://schemas.microsoft.com/office/powerpoint/2010/main" val="304400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607F-99F9-427F-B78C-3A89AC623EF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36861A-933B-400F-81DA-DA1A6B18D7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DCA8DA-B251-495E-B8A9-6CC2BDBC07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3F75CF-FBB1-4CCA-BC85-D3C6848CD2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C4DA9D-9E48-43CB-A09B-4114C1082E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7F9FB4-2A7E-4C23-BD94-DFDA860D4AFA}"/>
              </a:ext>
            </a:extLst>
          </p:cNvPr>
          <p:cNvSpPr>
            <a:spLocks noGrp="1"/>
          </p:cNvSpPr>
          <p:nvPr>
            <p:ph type="dt" sz="half" idx="10"/>
          </p:nvPr>
        </p:nvSpPr>
        <p:spPr/>
        <p:txBody>
          <a:bodyPr/>
          <a:lstStyle/>
          <a:p>
            <a:fld id="{30E40DE2-B3D5-4295-BBEF-2A03BE0DF5C2}" type="datetimeFigureOut">
              <a:rPr lang="en-IN" smtClean="0"/>
              <a:t>13-10-2022</a:t>
            </a:fld>
            <a:endParaRPr lang="en-IN"/>
          </a:p>
        </p:txBody>
      </p:sp>
      <p:sp>
        <p:nvSpPr>
          <p:cNvPr id="8" name="Footer Placeholder 7">
            <a:extLst>
              <a:ext uri="{FF2B5EF4-FFF2-40B4-BE49-F238E27FC236}">
                <a16:creationId xmlns:a16="http://schemas.microsoft.com/office/drawing/2014/main" id="{00BDBFDA-B75C-4F1B-9D62-E19ECAC58B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2A6356-8DDA-4FA1-9535-E6C9714BDDBF}"/>
              </a:ext>
            </a:extLst>
          </p:cNvPr>
          <p:cNvSpPr>
            <a:spLocks noGrp="1"/>
          </p:cNvSpPr>
          <p:nvPr>
            <p:ph type="sldNum" sz="quarter" idx="12"/>
          </p:nvPr>
        </p:nvSpPr>
        <p:spPr/>
        <p:txBody>
          <a:bodyPr/>
          <a:lstStyle/>
          <a:p>
            <a:fld id="{3F05A64B-530C-42A9-810C-203BDA9DA9B5}" type="slidenum">
              <a:rPr lang="en-IN" smtClean="0"/>
              <a:t>‹#›</a:t>
            </a:fld>
            <a:endParaRPr lang="en-IN"/>
          </a:p>
        </p:txBody>
      </p:sp>
    </p:spTree>
    <p:extLst>
      <p:ext uri="{BB962C8B-B14F-4D97-AF65-F5344CB8AC3E}">
        <p14:creationId xmlns:p14="http://schemas.microsoft.com/office/powerpoint/2010/main" val="1814055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DE440-22DD-4A18-A55E-CAA1A7C909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6CEA43-DDCD-46C3-AC98-8C3E52485971}"/>
              </a:ext>
            </a:extLst>
          </p:cNvPr>
          <p:cNvSpPr>
            <a:spLocks noGrp="1"/>
          </p:cNvSpPr>
          <p:nvPr>
            <p:ph type="dt" sz="half" idx="10"/>
          </p:nvPr>
        </p:nvSpPr>
        <p:spPr/>
        <p:txBody>
          <a:bodyPr/>
          <a:lstStyle/>
          <a:p>
            <a:fld id="{30E40DE2-B3D5-4295-BBEF-2A03BE0DF5C2}" type="datetimeFigureOut">
              <a:rPr lang="en-IN" smtClean="0"/>
              <a:t>13-10-2022</a:t>
            </a:fld>
            <a:endParaRPr lang="en-IN"/>
          </a:p>
        </p:txBody>
      </p:sp>
      <p:sp>
        <p:nvSpPr>
          <p:cNvPr id="4" name="Footer Placeholder 3">
            <a:extLst>
              <a:ext uri="{FF2B5EF4-FFF2-40B4-BE49-F238E27FC236}">
                <a16:creationId xmlns:a16="http://schemas.microsoft.com/office/drawing/2014/main" id="{C1ED5D2A-B5EE-48EA-BB4E-07DF16CAFB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CE04DB-0309-42FA-BF86-691AE13821EB}"/>
              </a:ext>
            </a:extLst>
          </p:cNvPr>
          <p:cNvSpPr>
            <a:spLocks noGrp="1"/>
          </p:cNvSpPr>
          <p:nvPr>
            <p:ph type="sldNum" sz="quarter" idx="12"/>
          </p:nvPr>
        </p:nvSpPr>
        <p:spPr/>
        <p:txBody>
          <a:bodyPr/>
          <a:lstStyle/>
          <a:p>
            <a:fld id="{3F05A64B-530C-42A9-810C-203BDA9DA9B5}" type="slidenum">
              <a:rPr lang="en-IN" smtClean="0"/>
              <a:t>‹#›</a:t>
            </a:fld>
            <a:endParaRPr lang="en-IN"/>
          </a:p>
        </p:txBody>
      </p:sp>
    </p:spTree>
    <p:extLst>
      <p:ext uri="{BB962C8B-B14F-4D97-AF65-F5344CB8AC3E}">
        <p14:creationId xmlns:p14="http://schemas.microsoft.com/office/powerpoint/2010/main" val="67835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CE91D8-9AD6-4B0D-8DC1-4323DFFFD462}"/>
              </a:ext>
            </a:extLst>
          </p:cNvPr>
          <p:cNvSpPr>
            <a:spLocks noGrp="1"/>
          </p:cNvSpPr>
          <p:nvPr>
            <p:ph type="dt" sz="half" idx="10"/>
          </p:nvPr>
        </p:nvSpPr>
        <p:spPr/>
        <p:txBody>
          <a:bodyPr/>
          <a:lstStyle/>
          <a:p>
            <a:fld id="{30E40DE2-B3D5-4295-BBEF-2A03BE0DF5C2}" type="datetimeFigureOut">
              <a:rPr lang="en-IN" smtClean="0"/>
              <a:t>13-10-2022</a:t>
            </a:fld>
            <a:endParaRPr lang="en-IN"/>
          </a:p>
        </p:txBody>
      </p:sp>
      <p:sp>
        <p:nvSpPr>
          <p:cNvPr id="3" name="Footer Placeholder 2">
            <a:extLst>
              <a:ext uri="{FF2B5EF4-FFF2-40B4-BE49-F238E27FC236}">
                <a16:creationId xmlns:a16="http://schemas.microsoft.com/office/drawing/2014/main" id="{8316BB6F-6A4B-4D0A-9BDF-C1346348FB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BD9F52-57F9-4AF9-95AA-61ABE59838F3}"/>
              </a:ext>
            </a:extLst>
          </p:cNvPr>
          <p:cNvSpPr>
            <a:spLocks noGrp="1"/>
          </p:cNvSpPr>
          <p:nvPr>
            <p:ph type="sldNum" sz="quarter" idx="12"/>
          </p:nvPr>
        </p:nvSpPr>
        <p:spPr/>
        <p:txBody>
          <a:bodyPr/>
          <a:lstStyle/>
          <a:p>
            <a:fld id="{3F05A64B-530C-42A9-810C-203BDA9DA9B5}" type="slidenum">
              <a:rPr lang="en-IN" smtClean="0"/>
              <a:t>‹#›</a:t>
            </a:fld>
            <a:endParaRPr lang="en-IN"/>
          </a:p>
        </p:txBody>
      </p:sp>
    </p:spTree>
    <p:extLst>
      <p:ext uri="{BB962C8B-B14F-4D97-AF65-F5344CB8AC3E}">
        <p14:creationId xmlns:p14="http://schemas.microsoft.com/office/powerpoint/2010/main" val="361584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C462-A169-4CA6-A94B-14C77C938D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057A07-2394-4494-BBFD-AF935702A1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63BF7F-9014-4558-BF8C-25F91E5F5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93A7E-5D37-4867-9D87-050146209026}"/>
              </a:ext>
            </a:extLst>
          </p:cNvPr>
          <p:cNvSpPr>
            <a:spLocks noGrp="1"/>
          </p:cNvSpPr>
          <p:nvPr>
            <p:ph type="dt" sz="half" idx="10"/>
          </p:nvPr>
        </p:nvSpPr>
        <p:spPr/>
        <p:txBody>
          <a:bodyPr/>
          <a:lstStyle/>
          <a:p>
            <a:fld id="{30E40DE2-B3D5-4295-BBEF-2A03BE0DF5C2}" type="datetimeFigureOut">
              <a:rPr lang="en-IN" smtClean="0"/>
              <a:t>13-10-2022</a:t>
            </a:fld>
            <a:endParaRPr lang="en-IN"/>
          </a:p>
        </p:txBody>
      </p:sp>
      <p:sp>
        <p:nvSpPr>
          <p:cNvPr id="6" name="Footer Placeholder 5">
            <a:extLst>
              <a:ext uri="{FF2B5EF4-FFF2-40B4-BE49-F238E27FC236}">
                <a16:creationId xmlns:a16="http://schemas.microsoft.com/office/drawing/2014/main" id="{9ABEC7F6-D1EB-4E10-B142-D397C6354A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EC3379-179C-4A36-B847-EDBBE47AC9C1}"/>
              </a:ext>
            </a:extLst>
          </p:cNvPr>
          <p:cNvSpPr>
            <a:spLocks noGrp="1"/>
          </p:cNvSpPr>
          <p:nvPr>
            <p:ph type="sldNum" sz="quarter" idx="12"/>
          </p:nvPr>
        </p:nvSpPr>
        <p:spPr/>
        <p:txBody>
          <a:bodyPr/>
          <a:lstStyle/>
          <a:p>
            <a:fld id="{3F05A64B-530C-42A9-810C-203BDA9DA9B5}" type="slidenum">
              <a:rPr lang="en-IN" smtClean="0"/>
              <a:t>‹#›</a:t>
            </a:fld>
            <a:endParaRPr lang="en-IN"/>
          </a:p>
        </p:txBody>
      </p:sp>
    </p:spTree>
    <p:extLst>
      <p:ext uri="{BB962C8B-B14F-4D97-AF65-F5344CB8AC3E}">
        <p14:creationId xmlns:p14="http://schemas.microsoft.com/office/powerpoint/2010/main" val="30488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F3FD-8F00-45B0-9A5D-00693D1809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EDC404-74A6-443A-BA47-29843F6DF2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784A7E-7A60-4D6D-B887-5BBB512E8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0D1366-DB79-40EC-98FF-BF22B32F7092}"/>
              </a:ext>
            </a:extLst>
          </p:cNvPr>
          <p:cNvSpPr>
            <a:spLocks noGrp="1"/>
          </p:cNvSpPr>
          <p:nvPr>
            <p:ph type="dt" sz="half" idx="10"/>
          </p:nvPr>
        </p:nvSpPr>
        <p:spPr/>
        <p:txBody>
          <a:bodyPr/>
          <a:lstStyle/>
          <a:p>
            <a:fld id="{30E40DE2-B3D5-4295-BBEF-2A03BE0DF5C2}" type="datetimeFigureOut">
              <a:rPr lang="en-IN" smtClean="0"/>
              <a:t>13-10-2022</a:t>
            </a:fld>
            <a:endParaRPr lang="en-IN"/>
          </a:p>
        </p:txBody>
      </p:sp>
      <p:sp>
        <p:nvSpPr>
          <p:cNvPr id="6" name="Footer Placeholder 5">
            <a:extLst>
              <a:ext uri="{FF2B5EF4-FFF2-40B4-BE49-F238E27FC236}">
                <a16:creationId xmlns:a16="http://schemas.microsoft.com/office/drawing/2014/main" id="{109F7B61-EE68-49B6-8FA4-76C49A7639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70184E-3286-4C4D-8A3E-215E84359E72}"/>
              </a:ext>
            </a:extLst>
          </p:cNvPr>
          <p:cNvSpPr>
            <a:spLocks noGrp="1"/>
          </p:cNvSpPr>
          <p:nvPr>
            <p:ph type="sldNum" sz="quarter" idx="12"/>
          </p:nvPr>
        </p:nvSpPr>
        <p:spPr/>
        <p:txBody>
          <a:bodyPr/>
          <a:lstStyle/>
          <a:p>
            <a:fld id="{3F05A64B-530C-42A9-810C-203BDA9DA9B5}" type="slidenum">
              <a:rPr lang="en-IN" smtClean="0"/>
              <a:t>‹#›</a:t>
            </a:fld>
            <a:endParaRPr lang="en-IN"/>
          </a:p>
        </p:txBody>
      </p:sp>
    </p:spTree>
    <p:extLst>
      <p:ext uri="{BB962C8B-B14F-4D97-AF65-F5344CB8AC3E}">
        <p14:creationId xmlns:p14="http://schemas.microsoft.com/office/powerpoint/2010/main" val="9549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56BD92-9C11-4A52-BFA2-0D601EA724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20F9C6-795B-4F17-B379-834720CB97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33A886-816E-4870-935B-F542E11DD6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40DE2-B3D5-4295-BBEF-2A03BE0DF5C2}" type="datetimeFigureOut">
              <a:rPr lang="en-IN" smtClean="0"/>
              <a:t>13-10-2022</a:t>
            </a:fld>
            <a:endParaRPr lang="en-IN"/>
          </a:p>
        </p:txBody>
      </p:sp>
      <p:sp>
        <p:nvSpPr>
          <p:cNvPr id="5" name="Footer Placeholder 4">
            <a:extLst>
              <a:ext uri="{FF2B5EF4-FFF2-40B4-BE49-F238E27FC236}">
                <a16:creationId xmlns:a16="http://schemas.microsoft.com/office/drawing/2014/main" id="{300373A2-657A-4B29-BD9E-C33C458B19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69DF16-7BFB-4318-8AD2-712B49AD84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05A64B-530C-42A9-810C-203BDA9DA9B5}" type="slidenum">
              <a:rPr lang="en-IN" smtClean="0"/>
              <a:t>‹#›</a:t>
            </a:fld>
            <a:endParaRPr lang="en-IN"/>
          </a:p>
        </p:txBody>
      </p:sp>
    </p:spTree>
    <p:extLst>
      <p:ext uri="{BB962C8B-B14F-4D97-AF65-F5344CB8AC3E}">
        <p14:creationId xmlns:p14="http://schemas.microsoft.com/office/powerpoint/2010/main" val="3765111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xw2k.nist.gov/dads/HTML/child.html" TargetMode="External"/><Relationship Id="rId3" Type="http://schemas.openxmlformats.org/officeDocument/2006/relationships/hyperlink" Target="http://en.wikipedia.org/wiki/Tree_structure" TargetMode="External"/><Relationship Id="rId7" Type="http://schemas.openxmlformats.org/officeDocument/2006/relationships/hyperlink" Target="http://xw2k.nist.gov/dads/HTML/internalnode.html" TargetMode="External"/><Relationship Id="rId2" Type="http://schemas.openxmlformats.org/officeDocument/2006/relationships/hyperlink" Target="http://en.wikipedia.org/wiki/Data_structure" TargetMode="External"/><Relationship Id="rId1" Type="http://schemas.openxmlformats.org/officeDocument/2006/relationships/slideLayout" Target="../slideLayouts/slideLayout2.xml"/><Relationship Id="rId6" Type="http://schemas.openxmlformats.org/officeDocument/2006/relationships/hyperlink" Target="http://xw2k.nist.gov/dads/HTML/leaf.html" TargetMode="External"/><Relationship Id="rId11" Type="http://schemas.openxmlformats.org/officeDocument/2006/relationships/image" Target="../media/image13.png"/><Relationship Id="rId5" Type="http://schemas.openxmlformats.org/officeDocument/2006/relationships/hyperlink" Target="http://xw2k.nist.gov/dads/HTML/node.html" TargetMode="External"/><Relationship Id="rId10" Type="http://schemas.openxmlformats.org/officeDocument/2006/relationships/hyperlink" Target="http://xw2k.nist.gov/dads/HTML/sibling.html" TargetMode="External"/><Relationship Id="rId4" Type="http://schemas.openxmlformats.org/officeDocument/2006/relationships/hyperlink" Target="http://en.wikipedia.org/wiki/Vertex_(graph_theory)" TargetMode="External"/><Relationship Id="rId9" Type="http://schemas.openxmlformats.org/officeDocument/2006/relationships/hyperlink" Target="http://xw2k.nist.gov/dads/HTML/parent.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kristujayantilms.com/mod/lesson/view.php?id=131310" TargetMode="External"/><Relationship Id="rId2" Type="http://schemas.openxmlformats.org/officeDocument/2006/relationships/hyperlink" Target="https://kristujayantilms.com/mod/resource/view.php?id=96090" TargetMode="Externa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8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6ADE-090B-40E5-9153-C829BB7E8D4B}"/>
              </a:ext>
            </a:extLst>
          </p:cNvPr>
          <p:cNvSpPr>
            <a:spLocks noGrp="1"/>
          </p:cNvSpPr>
          <p:nvPr>
            <p:ph type="ctrTitle"/>
          </p:nvPr>
        </p:nvSpPr>
        <p:spPr/>
        <p:txBody>
          <a:bodyPr/>
          <a:lstStyle/>
          <a:p>
            <a:r>
              <a:rPr lang="en-US" dirty="0"/>
              <a:t>Unit 2</a:t>
            </a:r>
            <a:endParaRPr lang="en-IN" dirty="0"/>
          </a:p>
        </p:txBody>
      </p:sp>
      <p:sp>
        <p:nvSpPr>
          <p:cNvPr id="3" name="Subtitle 2">
            <a:extLst>
              <a:ext uri="{FF2B5EF4-FFF2-40B4-BE49-F238E27FC236}">
                <a16:creationId xmlns:a16="http://schemas.microsoft.com/office/drawing/2014/main" id="{F6AF1B4E-584B-405D-92E8-87CCBC29A2D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7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A695-96C2-4EC0-9238-69954CF43A37}"/>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Dynamic implementation</a:t>
            </a:r>
            <a:br>
              <a:rPr lang="en-IN" sz="44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95E0460-D086-4831-9A1D-F2377468A90F}"/>
              </a:ext>
            </a:extLst>
          </p:cNvPr>
          <p:cNvSpPr>
            <a:spLocks noGrp="1"/>
          </p:cNvSpPr>
          <p:nvPr>
            <p:ph idx="1"/>
          </p:nvPr>
        </p:nvSpPr>
        <p:spPr/>
        <p:txBody>
          <a:bodyPr>
            <a:normAutofit/>
          </a:bodyPr>
          <a:lstStyle/>
          <a:p>
            <a:pPr algn="just"/>
            <a:r>
              <a:rPr lang="en-US" sz="2400" dirty="0">
                <a:effectLst/>
                <a:latin typeface="Times New Roman" panose="02020603050405020304" pitchFamily="18" charset="0"/>
                <a:ea typeface="Times New Roman" panose="02020603050405020304" pitchFamily="18" charset="0"/>
              </a:rPr>
              <a:t>Pointers can be used to create stack. There is no restriction on the number of elements.</a:t>
            </a:r>
            <a:endParaRPr lang="en-IN" sz="24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It is possible to increase the size of the stack and memory is utilized efficiently with the use of pointers.</a:t>
            </a:r>
            <a:endParaRPr lang="en-IN" sz="2400" dirty="0">
              <a:effectLst/>
              <a:latin typeface="Times New Roman" panose="02020603050405020304" pitchFamily="18" charset="0"/>
              <a:ea typeface="Times New Roman" panose="02020603050405020304" pitchFamily="18" charset="0"/>
            </a:endParaRPr>
          </a:p>
          <a:p>
            <a:endParaRPr lang="en-IN" sz="3600" dirty="0"/>
          </a:p>
        </p:txBody>
      </p:sp>
    </p:spTree>
    <p:extLst>
      <p:ext uri="{BB962C8B-B14F-4D97-AF65-F5344CB8AC3E}">
        <p14:creationId xmlns:p14="http://schemas.microsoft.com/office/powerpoint/2010/main" val="359414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D9B2-64C0-47B0-B940-AEE30BE105D8}"/>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Stack operations</a:t>
            </a:r>
            <a:endParaRPr lang="en-IN" sz="6000" dirty="0"/>
          </a:p>
        </p:txBody>
      </p:sp>
      <p:sp>
        <p:nvSpPr>
          <p:cNvPr id="3" name="Content Placeholder 2">
            <a:extLst>
              <a:ext uri="{FF2B5EF4-FFF2-40B4-BE49-F238E27FC236}">
                <a16:creationId xmlns:a16="http://schemas.microsoft.com/office/drawing/2014/main" id="{9065EDDB-5488-471E-BBAB-9AF28194F6B4}"/>
              </a:ext>
            </a:extLst>
          </p:cNvPr>
          <p:cNvSpPr>
            <a:spLocks noGrp="1"/>
          </p:cNvSpPr>
          <p:nvPr>
            <p:ph idx="1"/>
          </p:nvPr>
        </p:nvSpPr>
        <p:spPr>
          <a:xfrm>
            <a:off x="838200" y="1690688"/>
            <a:ext cx="10515600" cy="4351338"/>
          </a:xfrm>
        </p:spPr>
        <p:txBody>
          <a:bodyPr/>
          <a:lstStyle/>
          <a:p>
            <a:pPr marL="342900" lvl="0" indent="-342900" algn="just">
              <a:buFont typeface="+mj-lt"/>
              <a:buAutoNum type="arabicParenR"/>
              <a:tabLst>
                <a:tab pos="685800" algn="l"/>
              </a:tabLst>
            </a:pPr>
            <a:r>
              <a:rPr lang="en-US" sz="2400" dirty="0">
                <a:effectLst/>
                <a:latin typeface="Times New Roman" panose="02020603050405020304" pitchFamily="18" charset="0"/>
                <a:ea typeface="Times New Roman" panose="02020603050405020304" pitchFamily="18" charset="0"/>
              </a:rPr>
              <a:t>Creating a stack</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arenR"/>
              <a:tabLst>
                <a:tab pos="685800" algn="l"/>
              </a:tabLst>
            </a:pPr>
            <a:r>
              <a:rPr lang="en-US" sz="2400" dirty="0">
                <a:effectLst/>
                <a:latin typeface="Times New Roman" panose="02020603050405020304" pitchFamily="18" charset="0"/>
                <a:ea typeface="Times New Roman" panose="02020603050405020304" pitchFamily="18" charset="0"/>
              </a:rPr>
              <a:t>Checking the status of a stack whether it is empty of full</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arenR"/>
              <a:tabLst>
                <a:tab pos="685800" algn="l"/>
              </a:tabLst>
            </a:pPr>
            <a:r>
              <a:rPr lang="en-US" sz="2400" dirty="0">
                <a:effectLst/>
                <a:latin typeface="Times New Roman" panose="02020603050405020304" pitchFamily="18" charset="0"/>
                <a:ea typeface="Times New Roman" panose="02020603050405020304" pitchFamily="18" charset="0"/>
              </a:rPr>
              <a:t>Initializing a stack</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arenR"/>
              <a:tabLst>
                <a:tab pos="685800" algn="l"/>
              </a:tabLst>
            </a:pPr>
            <a:r>
              <a:rPr lang="en-US" sz="2400" dirty="0">
                <a:effectLst/>
                <a:latin typeface="Times New Roman" panose="02020603050405020304" pitchFamily="18" charset="0"/>
                <a:ea typeface="Times New Roman" panose="02020603050405020304" pitchFamily="18" charset="0"/>
              </a:rPr>
              <a:t>Inserting or pushing an element into a stack</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arenR"/>
              <a:tabLst>
                <a:tab pos="685800" algn="l"/>
              </a:tabLst>
            </a:pPr>
            <a:r>
              <a:rPr lang="en-US" sz="2400" dirty="0">
                <a:effectLst/>
                <a:latin typeface="Times New Roman" panose="02020603050405020304" pitchFamily="18" charset="0"/>
                <a:ea typeface="Times New Roman" panose="02020603050405020304" pitchFamily="18" charset="0"/>
              </a:rPr>
              <a:t>Deleting or popping an element from a stack</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arenR"/>
              <a:tabLst>
                <a:tab pos="685800" algn="l"/>
              </a:tabLst>
            </a:pPr>
            <a:r>
              <a:rPr lang="en-US" sz="2400" dirty="0">
                <a:effectLst/>
                <a:latin typeface="Times New Roman" panose="02020603050405020304" pitchFamily="18" charset="0"/>
                <a:ea typeface="Times New Roman" panose="02020603050405020304" pitchFamily="18" charset="0"/>
              </a:rPr>
              <a:t>Accessing the top element</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arenR"/>
              <a:tabLst>
                <a:tab pos="685800" algn="l"/>
              </a:tabLst>
            </a:pPr>
            <a:r>
              <a:rPr lang="en-US" sz="2400" dirty="0">
                <a:effectLst/>
                <a:latin typeface="Times New Roman" panose="02020603050405020304" pitchFamily="18" charset="0"/>
                <a:ea typeface="Times New Roman" panose="02020603050405020304" pitchFamily="18" charset="0"/>
              </a:rPr>
              <a:t>Displaying the elements of stack</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arenR"/>
              <a:tabLst>
                <a:tab pos="685800" algn="l"/>
              </a:tabLst>
            </a:pPr>
            <a:r>
              <a:rPr lang="en-US" sz="2400" dirty="0">
                <a:effectLst/>
                <a:latin typeface="Times New Roman" panose="02020603050405020304" pitchFamily="18" charset="0"/>
                <a:ea typeface="Times New Roman" panose="02020603050405020304" pitchFamily="18" charset="0"/>
              </a:rPr>
              <a:t>Identify the current position of top of stack</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55684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8621-AB82-4DF8-A66C-1235C5272EFE}"/>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1.Creating a stack</a:t>
            </a:r>
            <a:endParaRPr lang="en-IN" dirty="0"/>
          </a:p>
        </p:txBody>
      </p:sp>
      <p:sp>
        <p:nvSpPr>
          <p:cNvPr id="3" name="Content Placeholder 2">
            <a:extLst>
              <a:ext uri="{FF2B5EF4-FFF2-40B4-BE49-F238E27FC236}">
                <a16:creationId xmlns:a16="http://schemas.microsoft.com/office/drawing/2014/main" id="{B29ED951-345A-4049-A44C-B67F2C860640}"/>
              </a:ext>
            </a:extLst>
          </p:cNvPr>
          <p:cNvSpPr>
            <a:spLocks noGrp="1"/>
          </p:cNvSpPr>
          <p:nvPr>
            <p:ph idx="1"/>
          </p:nvPr>
        </p:nvSpPr>
        <p:spPr/>
        <p:txBody>
          <a:bodyPr/>
          <a:lstStyle/>
          <a:p>
            <a:pPr marL="0" indent="0">
              <a:buNone/>
            </a:pPr>
            <a:r>
              <a:rPr lang="en-US" dirty="0"/>
              <a:t>void </a:t>
            </a:r>
            <a:r>
              <a:rPr lang="en-US" dirty="0" err="1"/>
              <a:t>createstack</a:t>
            </a:r>
            <a:r>
              <a:rPr lang="en-US" dirty="0"/>
              <a:t>( )</a:t>
            </a:r>
          </a:p>
          <a:p>
            <a:pPr marL="0" indent="0">
              <a:buNone/>
            </a:pPr>
            <a:r>
              <a:rPr lang="en-US" dirty="0"/>
              <a:t>	{  </a:t>
            </a:r>
          </a:p>
          <a:p>
            <a:pPr marL="0" indent="0">
              <a:buNone/>
            </a:pPr>
            <a:r>
              <a:rPr lang="en-US" dirty="0" err="1"/>
              <a:t>printf</a:t>
            </a:r>
            <a:r>
              <a:rPr lang="en-US" dirty="0"/>
              <a:t>(“\n Enter the number of elements in the stack:”);</a:t>
            </a:r>
          </a:p>
          <a:p>
            <a:pPr marL="0" indent="0">
              <a:buNone/>
            </a:pPr>
            <a:r>
              <a:rPr lang="en-US" dirty="0" err="1"/>
              <a:t>scanf</a:t>
            </a:r>
            <a:r>
              <a:rPr lang="en-US" dirty="0"/>
              <a:t>(“%</a:t>
            </a:r>
            <a:r>
              <a:rPr lang="en-US" dirty="0" err="1"/>
              <a:t>d”,&amp;n</a:t>
            </a:r>
            <a:r>
              <a:rPr lang="en-US" dirty="0"/>
              <a:t>);</a:t>
            </a:r>
          </a:p>
          <a:p>
            <a:pPr marL="0" indent="0">
              <a:buNone/>
            </a:pPr>
            <a:r>
              <a:rPr lang="en-US" dirty="0"/>
              <a:t>for(top=0;top&lt;</a:t>
            </a:r>
            <a:r>
              <a:rPr lang="en-US" dirty="0" err="1"/>
              <a:t>n;top</a:t>
            </a:r>
            <a:r>
              <a:rPr lang="en-US" dirty="0"/>
              <a:t>++)</a:t>
            </a:r>
          </a:p>
          <a:p>
            <a:pPr marL="0" indent="0">
              <a:buNone/>
            </a:pPr>
            <a:r>
              <a:rPr lang="en-US" dirty="0" err="1"/>
              <a:t>scanf</a:t>
            </a:r>
            <a:r>
              <a:rPr lang="en-US" dirty="0"/>
              <a:t>(“%d”,&amp;</a:t>
            </a:r>
            <a:r>
              <a:rPr lang="en-US" dirty="0" err="1"/>
              <a:t>st</a:t>
            </a:r>
            <a:r>
              <a:rPr lang="en-US" dirty="0"/>
              <a:t>[top]);</a:t>
            </a:r>
          </a:p>
          <a:p>
            <a:pPr marL="0" indent="0">
              <a:buNone/>
            </a:pPr>
            <a:r>
              <a:rPr lang="en-US" dirty="0"/>
              <a:t>}</a:t>
            </a:r>
          </a:p>
          <a:p>
            <a:endParaRPr lang="en-IN" dirty="0"/>
          </a:p>
        </p:txBody>
      </p:sp>
    </p:spTree>
    <p:extLst>
      <p:ext uri="{BB962C8B-B14F-4D97-AF65-F5344CB8AC3E}">
        <p14:creationId xmlns:p14="http://schemas.microsoft.com/office/powerpoint/2010/main" val="731673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96A1-B216-45AD-BAF7-DFC36A42F31C}"/>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2.Checking the status of a stack whether empty or full</a:t>
            </a:r>
            <a:endParaRPr lang="en-IN" dirty="0"/>
          </a:p>
        </p:txBody>
      </p:sp>
      <p:sp>
        <p:nvSpPr>
          <p:cNvPr id="3" name="Content Placeholder 2">
            <a:extLst>
              <a:ext uri="{FF2B5EF4-FFF2-40B4-BE49-F238E27FC236}">
                <a16:creationId xmlns:a16="http://schemas.microsoft.com/office/drawing/2014/main" id="{DF24A6DB-0F22-48E2-BDB7-547E984C3E14}"/>
              </a:ext>
            </a:extLst>
          </p:cNvPr>
          <p:cNvSpPr>
            <a:spLocks noGrp="1"/>
          </p:cNvSpPr>
          <p:nvPr>
            <p:ph idx="1"/>
          </p:nvPr>
        </p:nvSpPr>
        <p:spPr>
          <a:xfrm>
            <a:off x="214604" y="1825625"/>
            <a:ext cx="4978833" cy="4667250"/>
          </a:xfrm>
        </p:spPr>
        <p:txBody>
          <a:bodyPr>
            <a:normAutofit fontScale="70000" lnSpcReduction="20000"/>
          </a:bodyPr>
          <a:lstStyle/>
          <a:p>
            <a:pPr marL="0" indent="0" algn="just">
              <a:buNone/>
            </a:pPr>
            <a:r>
              <a:rPr lang="en-US" dirty="0"/>
              <a:t>The </a:t>
            </a:r>
            <a:r>
              <a:rPr lang="en-US" dirty="0" err="1"/>
              <a:t>isempty</a:t>
            </a:r>
            <a:r>
              <a:rPr lang="en-US" dirty="0"/>
              <a:t>() operation is used to find whether stack contains any element or not.  If stack is empty, which is denoted by top=-1, it returns true. If stack is not empty, it returns false.  This function is mainly used to test stack underflow condition.</a:t>
            </a:r>
          </a:p>
          <a:p>
            <a:pPr marL="0" indent="0">
              <a:buNone/>
            </a:pPr>
            <a:r>
              <a:rPr lang="en-US" dirty="0"/>
              <a:t>	int </a:t>
            </a:r>
            <a:r>
              <a:rPr lang="en-US" dirty="0" err="1"/>
              <a:t>isempty</a:t>
            </a:r>
            <a:r>
              <a:rPr lang="en-US" dirty="0"/>
              <a:t>( )</a:t>
            </a:r>
          </a:p>
          <a:p>
            <a:pPr marL="0" indent="0">
              <a:buNone/>
            </a:pPr>
            <a:r>
              <a:rPr lang="en-US" dirty="0"/>
              <a:t>	{</a:t>
            </a:r>
          </a:p>
          <a:p>
            <a:pPr marL="0" indent="0">
              <a:buNone/>
            </a:pPr>
            <a:r>
              <a:rPr lang="en-US" dirty="0"/>
              <a:t>	if(top = = -1)</a:t>
            </a:r>
          </a:p>
          <a:p>
            <a:pPr marL="0" indent="0">
              <a:buNone/>
            </a:pPr>
            <a:r>
              <a:rPr lang="en-US" dirty="0"/>
              <a:t>		return 1;</a:t>
            </a:r>
          </a:p>
          <a:p>
            <a:pPr marL="0" indent="0">
              <a:buNone/>
            </a:pPr>
            <a:r>
              <a:rPr lang="en-US" dirty="0"/>
              <a:t>	else</a:t>
            </a:r>
          </a:p>
          <a:p>
            <a:pPr marL="0" indent="0">
              <a:buNone/>
            </a:pPr>
            <a:r>
              <a:rPr lang="en-US" dirty="0"/>
              <a:t>		return 0;</a:t>
            </a:r>
          </a:p>
          <a:p>
            <a:pPr marL="0" indent="0">
              <a:buNone/>
            </a:pPr>
            <a:r>
              <a:rPr lang="en-US" dirty="0"/>
              <a:t>	}</a:t>
            </a:r>
          </a:p>
          <a:p>
            <a:pPr marL="0" indent="0">
              <a:buNone/>
            </a:pPr>
            <a:endParaRPr lang="en-US" dirty="0"/>
          </a:p>
          <a:p>
            <a:pPr marL="0" indent="0">
              <a:buNone/>
            </a:pPr>
            <a:r>
              <a:rPr lang="en-US" dirty="0"/>
              <a:t>	</a:t>
            </a:r>
            <a:endParaRPr lang="en-IN" dirty="0"/>
          </a:p>
        </p:txBody>
      </p:sp>
      <p:sp>
        <p:nvSpPr>
          <p:cNvPr id="5" name="TextBox 4">
            <a:extLst>
              <a:ext uri="{FF2B5EF4-FFF2-40B4-BE49-F238E27FC236}">
                <a16:creationId xmlns:a16="http://schemas.microsoft.com/office/drawing/2014/main" id="{7F140825-C268-4FB3-9CF7-91D28841B72E}"/>
              </a:ext>
            </a:extLst>
          </p:cNvPr>
          <p:cNvSpPr txBox="1"/>
          <p:nvPr/>
        </p:nvSpPr>
        <p:spPr>
          <a:xfrm>
            <a:off x="5364331" y="1690688"/>
            <a:ext cx="6094520" cy="4062651"/>
          </a:xfrm>
          <a:prstGeom prst="rect">
            <a:avLst/>
          </a:prstGeom>
          <a:noFill/>
        </p:spPr>
        <p:txBody>
          <a:bodyPr wrap="square">
            <a:spAutoFit/>
          </a:bodyPr>
          <a:lstStyle/>
          <a:p>
            <a:r>
              <a:rPr lang="en-US" sz="2000" dirty="0"/>
              <a:t>The </a:t>
            </a:r>
            <a:r>
              <a:rPr lang="en-US" sz="2000" dirty="0" err="1"/>
              <a:t>isfull</a:t>
            </a:r>
            <a:r>
              <a:rPr lang="en-US" sz="2000" dirty="0"/>
              <a:t>( ) operation is used to find whether stack contains all elements </a:t>
            </a:r>
            <a:r>
              <a:rPr lang="en-US" sz="2000" dirty="0" err="1"/>
              <a:t>ie</a:t>
            </a:r>
            <a:r>
              <a:rPr lang="en-US" sz="2000" dirty="0"/>
              <a:t>, whether the stack of size MAXSTK is completely filled with elements.  If stack is full, it is indicated by top=MAXSTK-1, and it returns true.  Otherwise, it returns false.  This function is mainly used to test stack overflow condition.</a:t>
            </a:r>
          </a:p>
          <a:p>
            <a:r>
              <a:rPr lang="en-US" sz="2000" dirty="0"/>
              <a:t>	int </a:t>
            </a:r>
            <a:r>
              <a:rPr lang="en-US" sz="2000" dirty="0" err="1"/>
              <a:t>isfull</a:t>
            </a:r>
            <a:r>
              <a:rPr lang="en-US" sz="2000" dirty="0"/>
              <a:t>( )</a:t>
            </a:r>
          </a:p>
          <a:p>
            <a:r>
              <a:rPr lang="en-US" sz="2000" dirty="0"/>
              <a:t>	{</a:t>
            </a:r>
          </a:p>
          <a:p>
            <a:r>
              <a:rPr lang="en-US" sz="2000" dirty="0"/>
              <a:t>	if(top = = MAXSTK-1)</a:t>
            </a:r>
          </a:p>
          <a:p>
            <a:r>
              <a:rPr lang="en-US" sz="2000" dirty="0"/>
              <a:t>		return 1;</a:t>
            </a:r>
          </a:p>
          <a:p>
            <a:r>
              <a:rPr lang="en-US" sz="2000" dirty="0"/>
              <a:t>	else</a:t>
            </a:r>
          </a:p>
          <a:p>
            <a:r>
              <a:rPr lang="en-US" sz="2000" dirty="0"/>
              <a:t>		return 0;</a:t>
            </a:r>
          </a:p>
          <a:p>
            <a:r>
              <a:rPr lang="en-US" sz="2000" dirty="0"/>
              <a:t>	}</a:t>
            </a:r>
          </a:p>
        </p:txBody>
      </p:sp>
    </p:spTree>
    <p:extLst>
      <p:ext uri="{BB962C8B-B14F-4D97-AF65-F5344CB8AC3E}">
        <p14:creationId xmlns:p14="http://schemas.microsoft.com/office/powerpoint/2010/main" val="3387622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D889C-5A8B-47AB-974F-BF19C8261758}"/>
              </a:ext>
            </a:extLst>
          </p:cNvPr>
          <p:cNvSpPr>
            <a:spLocks noGrp="1"/>
          </p:cNvSpPr>
          <p:nvPr>
            <p:ph type="title"/>
          </p:nvPr>
        </p:nvSpPr>
        <p:spPr/>
        <p:txBody>
          <a:bodyPr/>
          <a:lstStyle/>
          <a:p>
            <a:r>
              <a:rPr lang="en-US" dirty="0"/>
              <a:t>3. Initializing a stack</a:t>
            </a:r>
            <a:br>
              <a:rPr lang="en-US" dirty="0"/>
            </a:br>
            <a:endParaRPr lang="en-IN" dirty="0"/>
          </a:p>
        </p:txBody>
      </p:sp>
      <p:sp>
        <p:nvSpPr>
          <p:cNvPr id="3" name="Content Placeholder 2">
            <a:extLst>
              <a:ext uri="{FF2B5EF4-FFF2-40B4-BE49-F238E27FC236}">
                <a16:creationId xmlns:a16="http://schemas.microsoft.com/office/drawing/2014/main" id="{A46D6046-8572-4149-AFC2-3CC145593791}"/>
              </a:ext>
            </a:extLst>
          </p:cNvPr>
          <p:cNvSpPr>
            <a:spLocks noGrp="1"/>
          </p:cNvSpPr>
          <p:nvPr>
            <p:ph idx="1"/>
          </p:nvPr>
        </p:nvSpPr>
        <p:spPr/>
        <p:txBody>
          <a:bodyPr/>
          <a:lstStyle/>
          <a:p>
            <a:r>
              <a:rPr lang="en-US" dirty="0"/>
              <a:t>	int stack[MAXSTK] = { 0 };</a:t>
            </a:r>
          </a:p>
          <a:p>
            <a:pPr marL="0" indent="0">
              <a:buNone/>
            </a:pPr>
            <a:r>
              <a:rPr lang="en-US" dirty="0"/>
              <a:t> </a:t>
            </a:r>
          </a:p>
          <a:p>
            <a:endParaRPr lang="en-IN" dirty="0"/>
          </a:p>
        </p:txBody>
      </p:sp>
    </p:spTree>
    <p:extLst>
      <p:ext uri="{BB962C8B-B14F-4D97-AF65-F5344CB8AC3E}">
        <p14:creationId xmlns:p14="http://schemas.microsoft.com/office/powerpoint/2010/main" val="2880722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36C6-6704-4F05-8DE4-DCCFBAC2A79C}"/>
              </a:ext>
            </a:extLst>
          </p:cNvPr>
          <p:cNvSpPr>
            <a:spLocks noGrp="1"/>
          </p:cNvSpPr>
          <p:nvPr>
            <p:ph type="title"/>
          </p:nvPr>
        </p:nvSpPr>
        <p:spPr>
          <a:xfrm>
            <a:off x="838200" y="365126"/>
            <a:ext cx="10515600" cy="726828"/>
          </a:xfrm>
        </p:spPr>
        <p:txBody>
          <a:bodyPr/>
          <a:lstStyle/>
          <a:p>
            <a:r>
              <a:rPr lang="en-US" dirty="0"/>
              <a:t>4. Push operation</a:t>
            </a:r>
            <a:endParaRPr lang="en-IN" dirty="0"/>
          </a:p>
        </p:txBody>
      </p:sp>
      <p:sp>
        <p:nvSpPr>
          <p:cNvPr id="3" name="Content Placeholder 2">
            <a:extLst>
              <a:ext uri="{FF2B5EF4-FFF2-40B4-BE49-F238E27FC236}">
                <a16:creationId xmlns:a16="http://schemas.microsoft.com/office/drawing/2014/main" id="{1EE7BCBA-5DE6-401D-BEF4-DDB4EE454361}"/>
              </a:ext>
            </a:extLst>
          </p:cNvPr>
          <p:cNvSpPr>
            <a:spLocks noGrp="1"/>
          </p:cNvSpPr>
          <p:nvPr>
            <p:ph idx="1"/>
          </p:nvPr>
        </p:nvSpPr>
        <p:spPr>
          <a:xfrm>
            <a:off x="607380" y="1091954"/>
            <a:ext cx="10515600" cy="4351338"/>
          </a:xfrm>
        </p:spPr>
        <p:txBody>
          <a:bodyPr/>
          <a:lstStyle/>
          <a:p>
            <a:r>
              <a:rPr lang="en-US" sz="1800" dirty="0">
                <a:effectLst/>
                <a:latin typeface="Times New Roman" panose="02020603050405020304" pitchFamily="18" charset="0"/>
                <a:ea typeface="Times New Roman" panose="02020603050405020304" pitchFamily="18" charset="0"/>
              </a:rPr>
              <a:t>Insertion is placing an item in the stack and is referred as </a:t>
            </a:r>
            <a:r>
              <a:rPr lang="en-US" sz="1800" b="1" dirty="0">
                <a:effectLst/>
                <a:latin typeface="Times New Roman" panose="02020603050405020304" pitchFamily="18" charset="0"/>
                <a:ea typeface="Times New Roman" panose="02020603050405020304" pitchFamily="18" charset="0"/>
              </a:rPr>
              <a:t>PUSH </a:t>
            </a:r>
            <a:r>
              <a:rPr lang="en-US" sz="1800" dirty="0">
                <a:effectLst/>
                <a:latin typeface="Times New Roman" panose="02020603050405020304" pitchFamily="18" charset="0"/>
                <a:ea typeface="Times New Roman" panose="02020603050405020304" pitchFamily="18" charset="0"/>
              </a:rPr>
              <a:t>operation. </a:t>
            </a:r>
          </a:p>
          <a:p>
            <a:pPr marL="0" indent="0">
              <a:buNone/>
            </a:pPr>
            <a:endParaRPr lang="en-IN" dirty="0"/>
          </a:p>
        </p:txBody>
      </p:sp>
      <p:sp>
        <p:nvSpPr>
          <p:cNvPr id="5" name="TextBox 4">
            <a:extLst>
              <a:ext uri="{FF2B5EF4-FFF2-40B4-BE49-F238E27FC236}">
                <a16:creationId xmlns:a16="http://schemas.microsoft.com/office/drawing/2014/main" id="{62FD8781-F64E-434F-B50D-3E53C6BE4384}"/>
              </a:ext>
            </a:extLst>
          </p:cNvPr>
          <p:cNvSpPr txBox="1"/>
          <p:nvPr/>
        </p:nvSpPr>
        <p:spPr>
          <a:xfrm>
            <a:off x="607380" y="1504623"/>
            <a:ext cx="5624744" cy="5078313"/>
          </a:xfrm>
          <a:prstGeom prst="rect">
            <a:avLst/>
          </a:prstGeom>
          <a:noFill/>
        </p:spPr>
        <p:txBody>
          <a:bodyPr wrap="square">
            <a:spAutoFit/>
          </a:bodyPr>
          <a:lstStyle/>
          <a:p>
            <a:r>
              <a:rPr lang="en-US" dirty="0"/>
              <a:t>Algorithm for pushing (inserting) an element in stack:</a:t>
            </a:r>
          </a:p>
          <a:p>
            <a:r>
              <a:rPr lang="en-US" dirty="0"/>
              <a:t>PUSH (S, TOP, X) – This algorithm inserts an element x to the top of the stack which is represented by a vector S containing N elements with a pointer Top denoting the Top element in the stack. </a:t>
            </a:r>
          </a:p>
          <a:p>
            <a:endParaRPr lang="en-US" dirty="0"/>
          </a:p>
          <a:p>
            <a:r>
              <a:rPr lang="en-US" dirty="0"/>
              <a:t>1. [Check for stack overflow] </a:t>
            </a:r>
          </a:p>
          <a:p>
            <a:r>
              <a:rPr lang="en-US" dirty="0"/>
              <a:t>	if Top = MAXSTK-1</a:t>
            </a:r>
          </a:p>
          <a:p>
            <a:r>
              <a:rPr lang="en-US" dirty="0"/>
              <a:t>	then write (‘STACK OVERFLOW’) </a:t>
            </a:r>
          </a:p>
          <a:p>
            <a:endParaRPr lang="en-US" dirty="0"/>
          </a:p>
          <a:p>
            <a:r>
              <a:rPr lang="en-US" dirty="0"/>
              <a:t>2. [Increment Top] </a:t>
            </a:r>
          </a:p>
          <a:p>
            <a:r>
              <a:rPr lang="en-US" dirty="0"/>
              <a:t> 	Top ←   Top      + 1 </a:t>
            </a:r>
          </a:p>
          <a:p>
            <a:endParaRPr lang="en-US" dirty="0"/>
          </a:p>
          <a:p>
            <a:r>
              <a:rPr lang="en-US" dirty="0"/>
              <a:t>3. [Insert element]</a:t>
            </a:r>
          </a:p>
          <a:p>
            <a:r>
              <a:rPr lang="en-US" dirty="0"/>
              <a:t>	S[TOP]    ←    x</a:t>
            </a:r>
          </a:p>
          <a:p>
            <a:endParaRPr lang="en-US" dirty="0"/>
          </a:p>
          <a:p>
            <a:r>
              <a:rPr lang="en-US" dirty="0"/>
              <a:t>4. [Finished ] </a:t>
            </a:r>
          </a:p>
          <a:p>
            <a:r>
              <a:rPr lang="en-US" dirty="0"/>
              <a:t>	Return </a:t>
            </a:r>
          </a:p>
        </p:txBody>
      </p:sp>
      <p:sp>
        <p:nvSpPr>
          <p:cNvPr id="7" name="TextBox 6">
            <a:extLst>
              <a:ext uri="{FF2B5EF4-FFF2-40B4-BE49-F238E27FC236}">
                <a16:creationId xmlns:a16="http://schemas.microsoft.com/office/drawing/2014/main" id="{689F4C1F-6D76-4F51-B960-411EBAB6EA68}"/>
              </a:ext>
            </a:extLst>
          </p:cNvPr>
          <p:cNvSpPr txBox="1"/>
          <p:nvPr/>
        </p:nvSpPr>
        <p:spPr>
          <a:xfrm>
            <a:off x="6232124" y="1504623"/>
            <a:ext cx="6094520" cy="5078313"/>
          </a:xfrm>
          <a:prstGeom prst="rect">
            <a:avLst/>
          </a:prstGeom>
          <a:noFill/>
        </p:spPr>
        <p:txBody>
          <a:bodyPr wrap="square">
            <a:spAutoFit/>
          </a:bodyPr>
          <a:lstStyle/>
          <a:p>
            <a:r>
              <a:rPr lang="en-US" dirty="0"/>
              <a:t>When the array is full, i.e. when the stack contains as many elements as the array and if an attempt is made to push yet another element onto the stack.  The result of such an attempt is called </a:t>
            </a:r>
            <a:r>
              <a:rPr lang="en-US" dirty="0">
                <a:solidFill>
                  <a:srgbClr val="FF0000"/>
                </a:solidFill>
              </a:rPr>
              <a:t>Overflow</a:t>
            </a:r>
            <a:r>
              <a:rPr lang="en-US" dirty="0"/>
              <a:t>. </a:t>
            </a:r>
          </a:p>
          <a:p>
            <a:r>
              <a:rPr lang="en-US" dirty="0"/>
              <a:t>void push()</a:t>
            </a:r>
          </a:p>
          <a:p>
            <a:r>
              <a:rPr lang="en-US" dirty="0"/>
              <a:t>{</a:t>
            </a:r>
          </a:p>
          <a:p>
            <a:r>
              <a:rPr lang="en-US" dirty="0"/>
              <a:t>	int item;</a:t>
            </a:r>
          </a:p>
          <a:p>
            <a:r>
              <a:rPr lang="en-US" dirty="0"/>
              <a:t>	if (top == max - 1)</a:t>
            </a:r>
          </a:p>
          <a:p>
            <a:r>
              <a:rPr lang="en-US" dirty="0"/>
              <a:t>		</a:t>
            </a:r>
            <a:r>
              <a:rPr lang="en-US" dirty="0" err="1"/>
              <a:t>printf</a:t>
            </a:r>
            <a:r>
              <a:rPr lang="en-US" dirty="0"/>
              <a:t>("\n Stack is full");</a:t>
            </a:r>
          </a:p>
          <a:p>
            <a:r>
              <a:rPr lang="en-US" dirty="0"/>
              <a:t>	else</a:t>
            </a:r>
          </a:p>
          <a:p>
            <a:r>
              <a:rPr lang="en-US" dirty="0"/>
              <a:t>	{</a:t>
            </a:r>
          </a:p>
          <a:p>
            <a:r>
              <a:rPr lang="en-US" dirty="0"/>
              <a:t>		top++;</a:t>
            </a:r>
          </a:p>
          <a:p>
            <a:r>
              <a:rPr lang="en-US" dirty="0"/>
              <a:t>		</a:t>
            </a:r>
            <a:r>
              <a:rPr lang="en-US" dirty="0" err="1"/>
              <a:t>printf</a:t>
            </a:r>
            <a:r>
              <a:rPr lang="en-US" dirty="0"/>
              <a:t>("\n Enter the item to be inserted: ");</a:t>
            </a:r>
          </a:p>
          <a:p>
            <a:r>
              <a:rPr lang="en-US" dirty="0"/>
              <a:t>		</a:t>
            </a:r>
            <a:r>
              <a:rPr lang="en-US" dirty="0" err="1"/>
              <a:t>scanf</a:t>
            </a:r>
            <a:r>
              <a:rPr lang="en-US" dirty="0"/>
              <a:t>("%d", &amp;item);</a:t>
            </a:r>
          </a:p>
          <a:p>
            <a:r>
              <a:rPr lang="en-US" dirty="0"/>
              <a:t>	            </a:t>
            </a:r>
            <a:r>
              <a:rPr lang="en-US" dirty="0" err="1"/>
              <a:t>stk</a:t>
            </a:r>
            <a:r>
              <a:rPr lang="en-US" dirty="0"/>
              <a:t>[top]=item;</a:t>
            </a:r>
          </a:p>
          <a:p>
            <a:r>
              <a:rPr lang="en-US" dirty="0"/>
              <a:t>		</a:t>
            </a:r>
            <a:r>
              <a:rPr lang="en-US" dirty="0" err="1"/>
              <a:t>printf</a:t>
            </a:r>
            <a:r>
              <a:rPr lang="en-US" dirty="0"/>
              <a:t>("\n %d is inserted", item);</a:t>
            </a:r>
          </a:p>
          <a:p>
            <a:r>
              <a:rPr lang="en-US" dirty="0"/>
              <a:t>	}</a:t>
            </a:r>
          </a:p>
          <a:p>
            <a:r>
              <a:rPr lang="en-US" dirty="0"/>
              <a:t>}</a:t>
            </a:r>
          </a:p>
        </p:txBody>
      </p:sp>
    </p:spTree>
    <p:extLst>
      <p:ext uri="{BB962C8B-B14F-4D97-AF65-F5344CB8AC3E}">
        <p14:creationId xmlns:p14="http://schemas.microsoft.com/office/powerpoint/2010/main" val="4049688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306A-6D1E-4110-B28F-AE61D8A203CA}"/>
              </a:ext>
            </a:extLst>
          </p:cNvPr>
          <p:cNvSpPr>
            <a:spLocks noGrp="1"/>
          </p:cNvSpPr>
          <p:nvPr>
            <p:ph type="title"/>
          </p:nvPr>
        </p:nvSpPr>
        <p:spPr>
          <a:xfrm>
            <a:off x="838200" y="365126"/>
            <a:ext cx="10515600" cy="744584"/>
          </a:xfrm>
        </p:spPr>
        <p:txBody>
          <a:bodyPr/>
          <a:lstStyle/>
          <a:p>
            <a:r>
              <a:rPr lang="en-US" dirty="0"/>
              <a:t>5. </a:t>
            </a:r>
            <a:r>
              <a:rPr lang="en-US" sz="1800" b="1" dirty="0">
                <a:effectLst/>
                <a:latin typeface="Times New Roman" panose="02020603050405020304" pitchFamily="18" charset="0"/>
                <a:ea typeface="Times New Roman" panose="02020603050405020304" pitchFamily="18" charset="0"/>
              </a:rPr>
              <a:t>Algorithm for </a:t>
            </a:r>
            <a:r>
              <a:rPr lang="en-US" sz="1800" b="1" dirty="0" err="1">
                <a:effectLst/>
                <a:latin typeface="Times New Roman" panose="02020603050405020304" pitchFamily="18" charset="0"/>
                <a:ea typeface="Times New Roman" panose="02020603050405020304" pitchFamily="18" charset="0"/>
              </a:rPr>
              <a:t>poping</a:t>
            </a:r>
            <a:r>
              <a:rPr lang="en-US" sz="1800" b="1" dirty="0">
                <a:effectLst/>
                <a:latin typeface="Times New Roman" panose="02020603050405020304" pitchFamily="18" charset="0"/>
                <a:ea typeface="Times New Roman" panose="02020603050405020304" pitchFamily="18" charset="0"/>
              </a:rPr>
              <a:t> (deleting) an element from a stack. </a:t>
            </a:r>
            <a:endParaRPr lang="en-IN" dirty="0"/>
          </a:p>
        </p:txBody>
      </p:sp>
      <p:sp>
        <p:nvSpPr>
          <p:cNvPr id="3" name="Content Placeholder 2">
            <a:extLst>
              <a:ext uri="{FF2B5EF4-FFF2-40B4-BE49-F238E27FC236}">
                <a16:creationId xmlns:a16="http://schemas.microsoft.com/office/drawing/2014/main" id="{334CDD25-A216-4AEF-BD98-E3240CACD107}"/>
              </a:ext>
            </a:extLst>
          </p:cNvPr>
          <p:cNvSpPr>
            <a:spLocks noGrp="1"/>
          </p:cNvSpPr>
          <p:nvPr>
            <p:ph idx="1"/>
          </p:nvPr>
        </p:nvSpPr>
        <p:spPr>
          <a:xfrm>
            <a:off x="676922" y="1186432"/>
            <a:ext cx="10515600" cy="4351338"/>
          </a:xfrm>
        </p:spPr>
        <p:txBody>
          <a:bodyPr/>
          <a:lstStyle/>
          <a:p>
            <a:pPr marL="0" indent="0">
              <a:buNone/>
            </a:pPr>
            <a:r>
              <a:rPr lang="en-US" sz="1800" dirty="0">
                <a:effectLst/>
                <a:latin typeface="Times New Roman" panose="02020603050405020304" pitchFamily="18" charset="0"/>
                <a:ea typeface="Times New Roman" panose="02020603050405020304" pitchFamily="18" charset="0"/>
              </a:rPr>
              <a:t>Deletion is removing an existing element from the stack and is referred as </a:t>
            </a:r>
            <a:r>
              <a:rPr lang="en-US" sz="1800" u="sng" dirty="0">
                <a:effectLst/>
                <a:latin typeface="Times New Roman" panose="02020603050405020304" pitchFamily="18" charset="0"/>
                <a:ea typeface="Times New Roman" panose="02020603050405020304" pitchFamily="18" charset="0"/>
              </a:rPr>
              <a:t>pop</a:t>
            </a:r>
            <a:r>
              <a:rPr lang="en-US" sz="1800" dirty="0">
                <a:effectLst/>
                <a:latin typeface="Times New Roman" panose="02020603050405020304" pitchFamily="18" charset="0"/>
                <a:ea typeface="Times New Roman" panose="02020603050405020304" pitchFamily="18" charset="0"/>
              </a:rPr>
              <a:t> operation.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5" name="TextBox 4">
            <a:extLst>
              <a:ext uri="{FF2B5EF4-FFF2-40B4-BE49-F238E27FC236}">
                <a16:creationId xmlns:a16="http://schemas.microsoft.com/office/drawing/2014/main" id="{9B0B135E-7F3D-461D-98E6-8F51D4496741}"/>
              </a:ext>
            </a:extLst>
          </p:cNvPr>
          <p:cNvSpPr txBox="1"/>
          <p:nvPr/>
        </p:nvSpPr>
        <p:spPr>
          <a:xfrm>
            <a:off x="676922" y="1531256"/>
            <a:ext cx="6094520" cy="5078313"/>
          </a:xfrm>
          <a:prstGeom prst="rect">
            <a:avLst/>
          </a:prstGeom>
          <a:noFill/>
        </p:spPr>
        <p:txBody>
          <a:bodyPr wrap="square">
            <a:spAutoFit/>
          </a:bodyPr>
          <a:lstStyle/>
          <a:p>
            <a:pPr algn="just"/>
            <a:r>
              <a:rPr lang="en-US" sz="1800" b="1" u="sng" dirty="0">
                <a:effectLst/>
                <a:latin typeface="Times New Roman" panose="02020603050405020304" pitchFamily="18" charset="0"/>
                <a:ea typeface="Times New Roman" panose="02020603050405020304" pitchFamily="18" charset="0"/>
              </a:rPr>
              <a:t>ALGORITHM POP (S, TOP)</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This algorithm removes the top element from the stack which is represented by a vector S and return this element.  Top is a pointer to the top element of the stack.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1. [Check for underflow on stack]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if Top = -1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then write (‘STACK UNDER FLOW’)</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Exit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2. [Assign  top element of stack]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item =   S[Top])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3. [Decrement pointer]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Top   ←     Top  - 1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If an attempt is made to pop an item from an empty stack, such an attempt is called </a:t>
            </a:r>
            <a:r>
              <a:rPr lang="en-US" sz="1800" u="sng" dirty="0">
                <a:effectLst/>
                <a:latin typeface="Times New Roman" panose="02020603050405020304" pitchFamily="18" charset="0"/>
                <a:ea typeface="Times New Roman" panose="02020603050405020304" pitchFamily="18" charset="0"/>
              </a:rPr>
              <a:t>Underflow </a:t>
            </a:r>
            <a:endParaRPr lang="en-IN" sz="18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A892EF46-9C71-4386-AFC7-821D67FAD7EF}"/>
              </a:ext>
            </a:extLst>
          </p:cNvPr>
          <p:cNvSpPr txBox="1"/>
          <p:nvPr/>
        </p:nvSpPr>
        <p:spPr>
          <a:xfrm>
            <a:off x="6882413" y="1900613"/>
            <a:ext cx="6094520" cy="3416320"/>
          </a:xfrm>
          <a:prstGeom prst="rect">
            <a:avLst/>
          </a:prstGeom>
          <a:noFill/>
        </p:spPr>
        <p:txBody>
          <a:bodyPr wrap="square">
            <a:spAutoFit/>
          </a:bodyPr>
          <a:lstStyle/>
          <a:p>
            <a:pPr algn="just"/>
            <a:r>
              <a:rPr lang="en-US" sz="1800" dirty="0">
                <a:effectLst/>
                <a:latin typeface="Times New Roman" panose="02020603050405020304" pitchFamily="18" charset="0"/>
                <a:ea typeface="Times New Roman" panose="02020603050405020304" pitchFamily="18" charset="0"/>
              </a:rPr>
              <a:t>void pop()</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int item;</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if (top == -1)</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printf</a:t>
            </a:r>
            <a:r>
              <a:rPr lang="en-US" sz="1800" dirty="0">
                <a:effectLst/>
                <a:latin typeface="Times New Roman" panose="02020603050405020304" pitchFamily="18" charset="0"/>
                <a:ea typeface="Times New Roman" panose="02020603050405020304" pitchFamily="18" charset="0"/>
              </a:rPr>
              <a:t>("\n Stack underflow");</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else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item = </a:t>
            </a:r>
            <a:r>
              <a:rPr lang="en-US" sz="1800" dirty="0" err="1">
                <a:effectLst/>
                <a:latin typeface="Times New Roman" panose="02020603050405020304" pitchFamily="18" charset="0"/>
                <a:ea typeface="Times New Roman" panose="02020603050405020304" pitchFamily="18" charset="0"/>
              </a:rPr>
              <a:t>stk</a:t>
            </a:r>
            <a:r>
              <a:rPr lang="en-US" sz="1800" dirty="0">
                <a:effectLst/>
                <a:latin typeface="Times New Roman" panose="02020603050405020304" pitchFamily="18" charset="0"/>
                <a:ea typeface="Times New Roman" panose="02020603050405020304" pitchFamily="18" charset="0"/>
              </a:rPr>
              <a:t>[top];</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top--;</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printf</a:t>
            </a:r>
            <a:r>
              <a:rPr lang="en-US" sz="1800" dirty="0">
                <a:effectLst/>
                <a:latin typeface="Times New Roman" panose="02020603050405020304" pitchFamily="18" charset="0"/>
                <a:ea typeface="Times New Roman" panose="02020603050405020304" pitchFamily="18" charset="0"/>
              </a:rPr>
              <a:t>("\n %d is </a:t>
            </a:r>
            <a:r>
              <a:rPr lang="en-US" sz="1800" dirty="0" err="1">
                <a:effectLst/>
                <a:latin typeface="Times New Roman" panose="02020603050405020304" pitchFamily="18" charset="0"/>
                <a:ea typeface="Times New Roman" panose="02020603050405020304" pitchFamily="18" charset="0"/>
              </a:rPr>
              <a:t>poped</a:t>
            </a:r>
            <a:r>
              <a:rPr lang="en-US" sz="1800" dirty="0">
                <a:effectLst/>
                <a:latin typeface="Times New Roman" panose="02020603050405020304" pitchFamily="18" charset="0"/>
                <a:ea typeface="Times New Roman" panose="02020603050405020304" pitchFamily="18" charset="0"/>
              </a:rPr>
              <a:t>", item);</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39383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B322A-2D8E-446A-B3A0-E0AE95DE7C4E}"/>
              </a:ext>
            </a:extLst>
          </p:cNvPr>
          <p:cNvSpPr>
            <a:spLocks noGrp="1"/>
          </p:cNvSpPr>
          <p:nvPr>
            <p:ph type="title"/>
          </p:nvPr>
        </p:nvSpPr>
        <p:spPr/>
        <p:txBody>
          <a:bodyPr/>
          <a:lstStyle/>
          <a:p>
            <a:r>
              <a:rPr lang="en-US" dirty="0"/>
              <a:t>6. </a:t>
            </a:r>
            <a:r>
              <a:rPr lang="en-US" sz="1800" b="1" dirty="0">
                <a:effectLst/>
                <a:latin typeface="Times New Roman" panose="02020603050405020304" pitchFamily="18" charset="0"/>
                <a:ea typeface="Times New Roman" panose="02020603050405020304" pitchFamily="18" charset="0"/>
              </a:rPr>
              <a:t>Display operation</a:t>
            </a:r>
            <a:endParaRPr lang="en-IN" dirty="0"/>
          </a:p>
        </p:txBody>
      </p:sp>
      <p:sp>
        <p:nvSpPr>
          <p:cNvPr id="3" name="Content Placeholder 2">
            <a:extLst>
              <a:ext uri="{FF2B5EF4-FFF2-40B4-BE49-F238E27FC236}">
                <a16:creationId xmlns:a16="http://schemas.microsoft.com/office/drawing/2014/main" id="{54E6CB64-3657-46DE-9ADC-514179D88ECA}"/>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28E368F7-32EF-4A38-B3CF-919B7FD03215}"/>
              </a:ext>
            </a:extLst>
          </p:cNvPr>
          <p:cNvSpPr txBox="1"/>
          <p:nvPr/>
        </p:nvSpPr>
        <p:spPr>
          <a:xfrm>
            <a:off x="2745420" y="1690688"/>
            <a:ext cx="6094520" cy="4247317"/>
          </a:xfrm>
          <a:prstGeom prst="rect">
            <a:avLst/>
          </a:prstGeom>
          <a:noFill/>
        </p:spPr>
        <p:txBody>
          <a:bodyPr wrap="square">
            <a:spAutoFit/>
          </a:bodyPr>
          <a:lstStyle/>
          <a:p>
            <a:pPr algn="just"/>
            <a:r>
              <a:rPr lang="en-US" sz="1800" dirty="0">
                <a:effectLst/>
                <a:latin typeface="Times New Roman" panose="02020603050405020304" pitchFamily="18" charset="0"/>
                <a:ea typeface="Times New Roman" panose="02020603050405020304" pitchFamily="18" charset="0"/>
              </a:rPr>
              <a:t>Display the contents of the stack from the top till the bottom of the stack.</a:t>
            </a:r>
            <a:endParaRPr lang="en-IN" sz="1800" dirty="0">
              <a:effectLst/>
              <a:latin typeface="Times New Roman" panose="02020603050405020304" pitchFamily="18" charset="0"/>
              <a:ea typeface="Times New Roman" panose="02020603050405020304" pitchFamily="18" charset="0"/>
            </a:endParaRPr>
          </a:p>
          <a:p>
            <a:pPr algn="just"/>
            <a:r>
              <a:rPr lang="en-US" sz="1800" b="1" u="none" strike="noStrike"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u="sng" dirty="0">
                <a:effectLst/>
                <a:latin typeface="Times New Roman" panose="02020603050405020304" pitchFamily="18" charset="0"/>
                <a:ea typeface="Times New Roman" panose="02020603050405020304" pitchFamily="18" charset="0"/>
              </a:rPr>
              <a:t>ALGORITHM FOR DISPLAY(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1. [Check if stack is empty]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if Top = -1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then write (‘STACK EMPTY”)</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Exit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2. [Output the top element of stack]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While (Top ! = -1)</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Output  S[Top])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3. [Decrement pointer]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Top   ←     Top  - 1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End of while.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26600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C9A5A-D6F6-43B4-B9B2-F406D76526EA}"/>
              </a:ext>
            </a:extLst>
          </p:cNvPr>
          <p:cNvSpPr>
            <a:spLocks noGrp="1"/>
          </p:cNvSpPr>
          <p:nvPr>
            <p:ph type="title"/>
          </p:nvPr>
        </p:nvSpPr>
        <p:spPr/>
        <p:txBody>
          <a:bodyPr/>
          <a:lstStyle/>
          <a:p>
            <a:r>
              <a:rPr lang="en-US" dirty="0"/>
              <a:t>7. </a:t>
            </a:r>
            <a:r>
              <a:rPr lang="en-US" sz="1800" b="1" dirty="0">
                <a:effectLst/>
                <a:latin typeface="Times New Roman" panose="02020603050405020304" pitchFamily="18" charset="0"/>
                <a:ea typeface="Times New Roman" panose="02020603050405020304" pitchFamily="18" charset="0"/>
              </a:rPr>
              <a:t>Accessing the top element</a:t>
            </a:r>
            <a:endParaRPr lang="en-IN" dirty="0"/>
          </a:p>
        </p:txBody>
      </p:sp>
      <p:sp>
        <p:nvSpPr>
          <p:cNvPr id="3" name="Content Placeholder 2">
            <a:extLst>
              <a:ext uri="{FF2B5EF4-FFF2-40B4-BE49-F238E27FC236}">
                <a16:creationId xmlns:a16="http://schemas.microsoft.com/office/drawing/2014/main" id="{C258A8D9-8773-4E32-918D-8AEC3C13B4A1}"/>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D65C0FA1-F50A-47D7-938F-48D8BF780F27}"/>
              </a:ext>
            </a:extLst>
          </p:cNvPr>
          <p:cNvSpPr txBox="1"/>
          <p:nvPr/>
        </p:nvSpPr>
        <p:spPr>
          <a:xfrm>
            <a:off x="1644589" y="2587776"/>
            <a:ext cx="6094520" cy="2308324"/>
          </a:xfrm>
          <a:prstGeom prst="rect">
            <a:avLst/>
          </a:prstGeom>
          <a:noFill/>
        </p:spPr>
        <p:txBody>
          <a:bodyPr wrap="square">
            <a:spAutoFit/>
          </a:bodyPr>
          <a:lstStyle/>
          <a:p>
            <a:pPr algn="just"/>
            <a:r>
              <a:rPr lang="en-US" sz="1800" dirty="0">
                <a:effectLst/>
                <a:latin typeface="Times New Roman" panose="02020603050405020304" pitchFamily="18" charset="0"/>
                <a:ea typeface="Times New Roman" panose="02020603050405020304" pitchFamily="18" charset="0"/>
              </a:rPr>
              <a:t>It is   to print the top most element.</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void </a:t>
            </a:r>
            <a:r>
              <a:rPr lang="en-US" sz="1800" dirty="0" err="1">
                <a:effectLst/>
                <a:latin typeface="Times New Roman" panose="02020603050405020304" pitchFamily="18" charset="0"/>
                <a:ea typeface="Times New Roman" panose="02020603050405020304" pitchFamily="18" charset="0"/>
              </a:rPr>
              <a:t>stacktop</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indent="457200" algn="just"/>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if(top = = -1)</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printf</a:t>
            </a:r>
            <a:r>
              <a:rPr lang="en-US" sz="1800" dirty="0">
                <a:effectLst/>
                <a:latin typeface="Times New Roman" panose="02020603050405020304" pitchFamily="18" charset="0"/>
                <a:ea typeface="Times New Roman" panose="02020603050405020304" pitchFamily="18" charset="0"/>
              </a:rPr>
              <a:t>(“\n stack underflow”);</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else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printf</a:t>
            </a:r>
            <a:r>
              <a:rPr lang="en-US" sz="1800" dirty="0">
                <a:effectLst/>
                <a:latin typeface="Times New Roman" panose="02020603050405020304" pitchFamily="18" charset="0"/>
                <a:ea typeface="Times New Roman" panose="02020603050405020304" pitchFamily="18" charset="0"/>
              </a:rPr>
              <a:t>(“%d”, </a:t>
            </a:r>
            <a:r>
              <a:rPr lang="en-US" sz="1800" dirty="0" err="1">
                <a:effectLst/>
                <a:latin typeface="Times New Roman" panose="02020603050405020304" pitchFamily="18" charset="0"/>
                <a:ea typeface="Times New Roman" panose="02020603050405020304" pitchFamily="18" charset="0"/>
              </a:rPr>
              <a:t>st</a:t>
            </a:r>
            <a:r>
              <a:rPr lang="en-US" sz="1800" dirty="0">
                <a:effectLst/>
                <a:latin typeface="Times New Roman" panose="02020603050405020304" pitchFamily="18" charset="0"/>
                <a:ea typeface="Times New Roman" panose="02020603050405020304" pitchFamily="18" charset="0"/>
              </a:rPr>
              <a:t>[top]);</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40576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7A85E-4395-4D67-9A69-F5F65BC07555}"/>
              </a:ext>
            </a:extLst>
          </p:cNvPr>
          <p:cNvSpPr>
            <a:spLocks noGrp="1"/>
          </p:cNvSpPr>
          <p:nvPr>
            <p:ph type="title"/>
          </p:nvPr>
        </p:nvSpPr>
        <p:spPr/>
        <p:txBody>
          <a:bodyPr/>
          <a:lstStyle/>
          <a:p>
            <a:r>
              <a:rPr lang="en-US" dirty="0"/>
              <a:t>8. </a:t>
            </a:r>
            <a:r>
              <a:rPr lang="en-US" sz="1800" b="1" dirty="0">
                <a:effectLst/>
                <a:latin typeface="Times New Roman" panose="02020603050405020304" pitchFamily="18" charset="0"/>
                <a:ea typeface="Times New Roman" panose="02020603050405020304" pitchFamily="18" charset="0"/>
              </a:rPr>
              <a:t>Identifying current position of top of stack</a:t>
            </a:r>
            <a:endParaRPr lang="en-IN" dirty="0"/>
          </a:p>
        </p:txBody>
      </p:sp>
      <p:sp>
        <p:nvSpPr>
          <p:cNvPr id="3" name="Content Placeholder 2">
            <a:extLst>
              <a:ext uri="{FF2B5EF4-FFF2-40B4-BE49-F238E27FC236}">
                <a16:creationId xmlns:a16="http://schemas.microsoft.com/office/drawing/2014/main" id="{B19C1016-4198-4C6C-8CC7-868D6F24C8AD}"/>
              </a:ext>
            </a:extLst>
          </p:cNvPr>
          <p:cNvSpPr>
            <a:spLocks noGrp="1"/>
          </p:cNvSpPr>
          <p:nvPr>
            <p:ph idx="1"/>
          </p:nvPr>
        </p:nvSpPr>
        <p:spPr/>
        <p:txBody>
          <a:bodyPr/>
          <a:lstStyle/>
          <a:p>
            <a:endParaRPr lang="en-US" dirty="0"/>
          </a:p>
          <a:p>
            <a:endParaRPr lang="en-IN" dirty="0"/>
          </a:p>
          <a:p>
            <a:endParaRPr lang="en-IN" dirty="0"/>
          </a:p>
          <a:p>
            <a:endParaRPr lang="en-IN" dirty="0"/>
          </a:p>
          <a:p>
            <a:endParaRPr lang="en-IN" dirty="0"/>
          </a:p>
          <a:p>
            <a:endParaRPr lang="en-IN" dirty="0"/>
          </a:p>
          <a:p>
            <a:r>
              <a:rPr lang="en-IN" dirty="0"/>
              <a:t>Write a C program to implement stack using array.</a:t>
            </a:r>
          </a:p>
        </p:txBody>
      </p:sp>
      <p:sp>
        <p:nvSpPr>
          <p:cNvPr id="5" name="TextBox 4">
            <a:extLst>
              <a:ext uri="{FF2B5EF4-FFF2-40B4-BE49-F238E27FC236}">
                <a16:creationId xmlns:a16="http://schemas.microsoft.com/office/drawing/2014/main" id="{68B21808-EB95-4C84-A23C-36E3C64BEE7B}"/>
              </a:ext>
            </a:extLst>
          </p:cNvPr>
          <p:cNvSpPr txBox="1"/>
          <p:nvPr/>
        </p:nvSpPr>
        <p:spPr>
          <a:xfrm>
            <a:off x="2123982" y="2333906"/>
            <a:ext cx="6094520" cy="1200329"/>
          </a:xfrm>
          <a:prstGeom prst="rect">
            <a:avLst/>
          </a:prstGeom>
          <a:noFill/>
        </p:spPr>
        <p:txBody>
          <a:bodyPr wrap="square">
            <a:spAutoFit/>
          </a:bodyPr>
          <a:lstStyle/>
          <a:p>
            <a:pPr algn="just"/>
            <a:r>
              <a:rPr lang="en-US" sz="1800" dirty="0">
                <a:effectLst/>
                <a:latin typeface="Times New Roman" panose="02020603050405020304" pitchFamily="18" charset="0"/>
                <a:ea typeface="Times New Roman" panose="02020603050405020304" pitchFamily="18" charset="0"/>
              </a:rPr>
              <a:t>void top( )</a:t>
            </a:r>
            <a:endParaRPr lang="en-IN" sz="1800" dirty="0">
              <a:effectLst/>
              <a:latin typeface="Times New Roman" panose="02020603050405020304" pitchFamily="18" charset="0"/>
              <a:ea typeface="Times New Roman" panose="02020603050405020304" pitchFamily="18" charset="0"/>
            </a:endParaRPr>
          </a:p>
          <a:p>
            <a:pPr indent="457200" algn="just"/>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printf</a:t>
            </a:r>
            <a:r>
              <a:rPr lang="en-US" sz="1800" dirty="0">
                <a:effectLst/>
                <a:latin typeface="Times New Roman" panose="02020603050405020304" pitchFamily="18" charset="0"/>
                <a:ea typeface="Times New Roman" panose="02020603050405020304" pitchFamily="18" charset="0"/>
              </a:rPr>
              <a:t>(“Top position = %d”, top);</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26818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624F-09F9-44D2-B58B-DFA5FAAD6346}"/>
              </a:ext>
            </a:extLst>
          </p:cNvPr>
          <p:cNvSpPr>
            <a:spLocks noGrp="1"/>
          </p:cNvSpPr>
          <p:nvPr>
            <p:ph type="title"/>
          </p:nvPr>
        </p:nvSpPr>
        <p:spPr/>
        <p:txBody>
          <a:bodyPr/>
          <a:lstStyle/>
          <a:p>
            <a:r>
              <a:rPr lang="en-US" dirty="0"/>
              <a:t>Stack</a:t>
            </a:r>
            <a:endParaRPr lang="en-IN" dirty="0"/>
          </a:p>
        </p:txBody>
      </p:sp>
      <p:sp>
        <p:nvSpPr>
          <p:cNvPr id="3" name="Content Placeholder 2">
            <a:extLst>
              <a:ext uri="{FF2B5EF4-FFF2-40B4-BE49-F238E27FC236}">
                <a16:creationId xmlns:a16="http://schemas.microsoft.com/office/drawing/2014/main" id="{CA815449-5B49-4B80-A422-97ED3C9A2ECC}"/>
              </a:ext>
            </a:extLst>
          </p:cNvPr>
          <p:cNvSpPr>
            <a:spLocks noGrp="1"/>
          </p:cNvSpPr>
          <p:nvPr>
            <p:ph idx="1"/>
          </p:nvPr>
        </p:nvSpPr>
        <p:spPr/>
        <p:txBody>
          <a:bodyPr>
            <a:normAutofit lnSpcReduction="10000"/>
          </a:bodyPr>
          <a:lstStyle/>
          <a:p>
            <a:pPr algn="just"/>
            <a:r>
              <a:rPr lang="en-US" dirty="0">
                <a:effectLst/>
                <a:latin typeface="Times New Roman" panose="02020603050405020304" pitchFamily="18" charset="0"/>
                <a:ea typeface="Times New Roman" panose="02020603050405020304" pitchFamily="18" charset="0"/>
              </a:rPr>
              <a:t>A stack is a non primitive linear data structure in which addition of new element or deletion of existing element takes place at the same end, known as top of the stack. The stack is also called as Pushdown list.</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Times New Roman" panose="02020603050405020304" pitchFamily="18" charset="0"/>
              </a:rPr>
              <a:t>The operation of insertion of an element into the stack is called</a:t>
            </a:r>
            <a:r>
              <a:rPr lang="en-US" b="1" dirty="0">
                <a:effectLst/>
                <a:latin typeface="Times New Roman" panose="02020603050405020304" pitchFamily="18" charset="0"/>
                <a:ea typeface="Times New Roman" panose="02020603050405020304" pitchFamily="18" charset="0"/>
              </a:rPr>
              <a:t> Push</a:t>
            </a:r>
            <a:r>
              <a:rPr lang="en-US" dirty="0">
                <a:effectLst/>
                <a:latin typeface="Times New Roman" panose="02020603050405020304" pitchFamily="18" charset="0"/>
                <a:ea typeface="Times New Roman" panose="02020603050405020304" pitchFamily="18" charset="0"/>
              </a:rPr>
              <a:t> operation.  The operation of removing an element from the stack is called </a:t>
            </a:r>
            <a:r>
              <a:rPr lang="en-US" b="1" dirty="0">
                <a:effectLst/>
                <a:latin typeface="Times New Roman" panose="02020603050405020304" pitchFamily="18" charset="0"/>
                <a:ea typeface="Times New Roman" panose="02020603050405020304" pitchFamily="18" charset="0"/>
              </a:rPr>
              <a:t>Pop</a:t>
            </a:r>
            <a:r>
              <a:rPr lang="en-US" dirty="0">
                <a:effectLst/>
                <a:latin typeface="Times New Roman" panose="02020603050405020304" pitchFamily="18" charset="0"/>
                <a:ea typeface="Times New Roman" panose="02020603050405020304" pitchFamily="18" charset="0"/>
              </a:rPr>
              <a:t> operation.  </a:t>
            </a:r>
          </a:p>
          <a:p>
            <a:pPr algn="just"/>
            <a:r>
              <a:rPr lang="en-US" dirty="0">
                <a:effectLst/>
                <a:latin typeface="Times New Roman" panose="02020603050405020304" pitchFamily="18" charset="0"/>
                <a:ea typeface="Times New Roman" panose="02020603050405020304" pitchFamily="18" charset="0"/>
              </a:rPr>
              <a:t>Data is stored and retrieved in a Last In First Out basis.  It is called the </a:t>
            </a:r>
            <a:r>
              <a:rPr lang="en-US" b="1" dirty="0">
                <a:effectLst/>
                <a:latin typeface="Times New Roman" panose="02020603050405020304" pitchFamily="18" charset="0"/>
                <a:ea typeface="Times New Roman" panose="02020603050405020304" pitchFamily="18" charset="0"/>
              </a:rPr>
              <a:t>LIFO</a:t>
            </a:r>
            <a:r>
              <a:rPr lang="en-US" dirty="0">
                <a:effectLst/>
                <a:latin typeface="Times New Roman" panose="02020603050405020304" pitchFamily="18" charset="0"/>
                <a:ea typeface="Times New Roman" panose="02020603050405020304" pitchFamily="18" charset="0"/>
              </a:rPr>
              <a:t> principle.  That is the element which is inserted last will be deleted first. </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Times New Roman" panose="02020603050405020304" pitchFamily="18" charset="0"/>
              </a:rPr>
              <a:t>Example – A stack of books</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727963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72D4-6255-4343-9C8B-E9CF9116D68F}"/>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Applications of Stacks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52D91B37-01C9-4E3D-97F7-83388AD4A8E8}"/>
              </a:ext>
            </a:extLst>
          </p:cNvPr>
          <p:cNvSpPr txBox="1"/>
          <p:nvPr/>
        </p:nvSpPr>
        <p:spPr>
          <a:xfrm>
            <a:off x="577048" y="1098650"/>
            <a:ext cx="10289220" cy="5078313"/>
          </a:xfrm>
          <a:prstGeom prst="rect">
            <a:avLst/>
          </a:prstGeom>
          <a:noFill/>
        </p:spPr>
        <p:txBody>
          <a:bodyPr wrap="square">
            <a:spAutoFit/>
          </a:bodyPr>
          <a:lstStyle/>
          <a:p>
            <a:pPr algn="just"/>
            <a:r>
              <a:rPr lang="en-US" sz="1800" dirty="0">
                <a:effectLst/>
                <a:latin typeface="Times New Roman" panose="02020603050405020304" pitchFamily="18" charset="0"/>
                <a:ea typeface="Times New Roman" panose="02020603050405020304" pitchFamily="18" charset="0"/>
              </a:rPr>
              <a:t>The different applications of stacks are,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1. Conversion of expressions</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2. Evaluation of expressions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3. Reversal of string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4. Recursion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Arithmetic Expression:</a:t>
            </a:r>
            <a:r>
              <a:rPr lang="en-US" sz="1800" dirty="0">
                <a:effectLst/>
                <a:latin typeface="Times New Roman" panose="02020603050405020304" pitchFamily="18" charset="0"/>
                <a:ea typeface="Times New Roman" panose="02020603050405020304" pitchFamily="18" charset="0"/>
              </a:rPr>
              <a:t> It is combination of operands and operators placed in its proper place. An arithmetic expression can be represented in three ways.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1. Infix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2. Prefix (Reverse polish notation)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3. Postfix (Suffix polish notation/polish notation)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(The name polish notation is named after polish logician Jan Lukasiewicz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Consider the sum of A and B.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The arithmetic expression is written as A+B where A and B are operands, + is the operator.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800" dirty="0">
                <a:effectLst/>
                <a:latin typeface="Times New Roman" panose="02020603050405020304" pitchFamily="18" charset="0"/>
                <a:ea typeface="Times New Roman" panose="02020603050405020304" pitchFamily="18" charset="0"/>
              </a:rPr>
              <a:t>This particular representation, if the operator is between A and B (operands) is </a:t>
            </a:r>
            <a:r>
              <a:rPr lang="en-US" sz="1800" b="1" dirty="0">
                <a:effectLst/>
                <a:latin typeface="Times New Roman" panose="02020603050405020304" pitchFamily="18" charset="0"/>
                <a:ea typeface="Times New Roman" panose="02020603050405020304" pitchFamily="18" charset="0"/>
              </a:rPr>
              <a:t>infix notation.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800" dirty="0">
                <a:effectLst/>
                <a:latin typeface="Times New Roman" panose="02020603050405020304" pitchFamily="18" charset="0"/>
                <a:ea typeface="Times New Roman" panose="02020603050405020304" pitchFamily="18" charset="0"/>
              </a:rPr>
              <a:t>If the operator precedes the two operands, then the notation is </a:t>
            </a:r>
            <a:r>
              <a:rPr lang="en-US" sz="1800" b="1" dirty="0">
                <a:effectLst/>
                <a:latin typeface="Times New Roman" panose="02020603050405020304" pitchFamily="18" charset="0"/>
                <a:ea typeface="Times New Roman" panose="02020603050405020304" pitchFamily="18" charset="0"/>
              </a:rPr>
              <a:t>prefix notation</a:t>
            </a:r>
            <a:r>
              <a:rPr lang="en-US" sz="1800" dirty="0">
                <a:effectLst/>
                <a:latin typeface="Times New Roman" panose="02020603050405020304" pitchFamily="18" charset="0"/>
                <a:ea typeface="Times New Roman" panose="02020603050405020304" pitchFamily="18" charset="0"/>
              </a:rPr>
              <a:t> i.e. +AB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800" dirty="0">
                <a:effectLst/>
                <a:latin typeface="Times New Roman" panose="02020603050405020304" pitchFamily="18" charset="0"/>
                <a:ea typeface="Times New Roman" panose="02020603050405020304" pitchFamily="18" charset="0"/>
              </a:rPr>
              <a:t>If the operator follows the two operands then the notation is </a:t>
            </a:r>
            <a:r>
              <a:rPr lang="en-US" sz="1800" b="1" dirty="0">
                <a:effectLst/>
                <a:latin typeface="Times New Roman" panose="02020603050405020304" pitchFamily="18" charset="0"/>
                <a:ea typeface="Times New Roman" panose="02020603050405020304" pitchFamily="18" charset="0"/>
              </a:rPr>
              <a:t>post fix notation</a:t>
            </a:r>
            <a:r>
              <a:rPr lang="en-US" sz="1800" dirty="0">
                <a:effectLst/>
                <a:latin typeface="Times New Roman" panose="02020603050405020304" pitchFamily="18" charset="0"/>
                <a:ea typeface="Times New Roman" panose="02020603050405020304" pitchFamily="18" charset="0"/>
              </a:rPr>
              <a:t>. i.e. AB+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8405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94A-19E7-4E66-935E-A8A8D9D91627}"/>
              </a:ext>
            </a:extLst>
          </p:cNvPr>
          <p:cNvSpPr>
            <a:spLocks noGrp="1"/>
          </p:cNvSpPr>
          <p:nvPr>
            <p:ph type="title"/>
          </p:nvPr>
        </p:nvSpPr>
        <p:spPr/>
        <p:txBody>
          <a:bodyPr/>
          <a:lstStyle/>
          <a:p>
            <a:r>
              <a:rPr lang="en-US" dirty="0"/>
              <a:t>Infix to Postfix</a:t>
            </a:r>
            <a:endParaRPr lang="en-IN" dirty="0"/>
          </a:p>
        </p:txBody>
      </p:sp>
      <p:sp>
        <p:nvSpPr>
          <p:cNvPr id="3" name="Content Placeholder 2">
            <a:extLst>
              <a:ext uri="{FF2B5EF4-FFF2-40B4-BE49-F238E27FC236}">
                <a16:creationId xmlns:a16="http://schemas.microsoft.com/office/drawing/2014/main" id="{CF627F46-8C41-4692-A647-EACC550FE196}"/>
              </a:ext>
            </a:extLst>
          </p:cNvPr>
          <p:cNvSpPr>
            <a:spLocks noGrp="1"/>
          </p:cNvSpPr>
          <p:nvPr>
            <p:ph idx="1"/>
          </p:nvPr>
        </p:nvSpPr>
        <p:spPr/>
        <p:txBody>
          <a:bodyPr>
            <a:normAutofit fontScale="77500" lnSpcReduction="20000"/>
          </a:bodyPr>
          <a:lstStyle/>
          <a:p>
            <a:r>
              <a:rPr lang="en-US" b="1" i="0" dirty="0">
                <a:solidFill>
                  <a:srgbClr val="273239"/>
                </a:solidFill>
                <a:effectLst/>
                <a:latin typeface="urw-din"/>
              </a:rPr>
              <a:t>Algorithm</a:t>
            </a:r>
            <a:r>
              <a:rPr lang="en-US" b="0" i="0" dirty="0">
                <a:solidFill>
                  <a:srgbClr val="273239"/>
                </a:solidFill>
                <a:effectLst/>
                <a:latin typeface="urw-din"/>
              </a:rPr>
              <a:t> </a:t>
            </a:r>
            <a:br>
              <a:rPr lang="en-US" dirty="0"/>
            </a:br>
            <a:r>
              <a:rPr lang="en-US" b="1" i="0" dirty="0">
                <a:solidFill>
                  <a:srgbClr val="273239"/>
                </a:solidFill>
                <a:effectLst/>
                <a:latin typeface="urw-din"/>
              </a:rPr>
              <a:t>1.</a:t>
            </a:r>
            <a:r>
              <a:rPr lang="en-US" b="0" i="0" dirty="0">
                <a:solidFill>
                  <a:srgbClr val="273239"/>
                </a:solidFill>
                <a:effectLst/>
                <a:latin typeface="urw-din"/>
              </a:rPr>
              <a:t> Scan the infix expression from left to right. </a:t>
            </a:r>
            <a:br>
              <a:rPr lang="en-US" dirty="0"/>
            </a:br>
            <a:r>
              <a:rPr lang="en-US" b="1" i="0" dirty="0">
                <a:solidFill>
                  <a:srgbClr val="273239"/>
                </a:solidFill>
                <a:effectLst/>
                <a:latin typeface="urw-din"/>
              </a:rPr>
              <a:t>2.</a:t>
            </a:r>
            <a:r>
              <a:rPr lang="en-US" b="0" i="0" dirty="0">
                <a:solidFill>
                  <a:srgbClr val="273239"/>
                </a:solidFill>
                <a:effectLst/>
                <a:latin typeface="urw-din"/>
              </a:rPr>
              <a:t> If the scanned character is an operand, output it. </a:t>
            </a:r>
            <a:br>
              <a:rPr lang="en-US" dirty="0"/>
            </a:br>
            <a:r>
              <a:rPr lang="en-US" b="1" i="0" dirty="0">
                <a:solidFill>
                  <a:srgbClr val="273239"/>
                </a:solidFill>
                <a:effectLst/>
                <a:latin typeface="urw-din"/>
              </a:rPr>
              <a:t>3. </a:t>
            </a:r>
            <a:r>
              <a:rPr lang="en-US" b="0" i="0" dirty="0">
                <a:solidFill>
                  <a:srgbClr val="273239"/>
                </a:solidFill>
                <a:effectLst/>
                <a:latin typeface="urw-din"/>
              </a:rPr>
              <a:t>Else, </a:t>
            </a:r>
            <a:br>
              <a:rPr lang="en-US" dirty="0"/>
            </a:br>
            <a:r>
              <a:rPr lang="en-US" b="1" i="0" dirty="0">
                <a:solidFill>
                  <a:srgbClr val="273239"/>
                </a:solidFill>
                <a:effectLst/>
                <a:latin typeface="urw-din"/>
              </a:rPr>
              <a:t>      1</a:t>
            </a:r>
            <a:r>
              <a:rPr lang="en-US" b="0" i="0" dirty="0">
                <a:solidFill>
                  <a:srgbClr val="273239"/>
                </a:solidFill>
                <a:effectLst/>
                <a:latin typeface="urw-din"/>
              </a:rPr>
              <a:t> If the precedence of the scanned operator is greater than the precedence of the operator in the stack(or the stack is empty or the stack contains a ‘(‘ ), push it. </a:t>
            </a:r>
            <a:br>
              <a:rPr lang="en-US" dirty="0"/>
            </a:br>
            <a:r>
              <a:rPr lang="en-US" b="1" i="0" dirty="0">
                <a:solidFill>
                  <a:srgbClr val="273239"/>
                </a:solidFill>
                <a:effectLst/>
                <a:latin typeface="urw-din"/>
              </a:rPr>
              <a:t>      2</a:t>
            </a:r>
            <a:r>
              <a:rPr lang="en-US" b="0" i="0" dirty="0">
                <a:solidFill>
                  <a:srgbClr val="273239"/>
                </a:solidFill>
                <a:effectLst/>
                <a:latin typeface="urw-din"/>
              </a:rPr>
              <a:t> Else, Pop all the operators from the stack which are greater than or equal to in precedence than that of the scanned operator. After doing that Push the scanned operator to the stack. (If you encounter parenthesis while popping then stop there and push the scanned operator in the stack.) </a:t>
            </a:r>
            <a:br>
              <a:rPr lang="en-US" dirty="0"/>
            </a:br>
            <a:r>
              <a:rPr lang="en-US" b="1" i="0" dirty="0">
                <a:solidFill>
                  <a:srgbClr val="273239"/>
                </a:solidFill>
                <a:effectLst/>
                <a:latin typeface="urw-din"/>
              </a:rPr>
              <a:t>4.</a:t>
            </a:r>
            <a:r>
              <a:rPr lang="en-US" b="0" i="0" dirty="0">
                <a:solidFill>
                  <a:srgbClr val="273239"/>
                </a:solidFill>
                <a:effectLst/>
                <a:latin typeface="urw-din"/>
              </a:rPr>
              <a:t> If the scanned character is an ‘(‘, push it to the stack. </a:t>
            </a:r>
            <a:br>
              <a:rPr lang="en-US" dirty="0"/>
            </a:br>
            <a:r>
              <a:rPr lang="en-US" b="1" i="0" dirty="0">
                <a:solidFill>
                  <a:srgbClr val="273239"/>
                </a:solidFill>
                <a:effectLst/>
                <a:latin typeface="urw-din"/>
              </a:rPr>
              <a:t>5.</a:t>
            </a:r>
            <a:r>
              <a:rPr lang="en-US" b="0" i="0" dirty="0">
                <a:solidFill>
                  <a:srgbClr val="273239"/>
                </a:solidFill>
                <a:effectLst/>
                <a:latin typeface="urw-din"/>
              </a:rPr>
              <a:t> If the scanned character is an ‘)’, pop the stack and output it until a ‘(‘ is encountered, and discard both the parenthesis. </a:t>
            </a:r>
            <a:br>
              <a:rPr lang="en-US" dirty="0"/>
            </a:br>
            <a:r>
              <a:rPr lang="en-US" b="1" i="0" dirty="0">
                <a:solidFill>
                  <a:srgbClr val="273239"/>
                </a:solidFill>
                <a:effectLst/>
                <a:latin typeface="urw-din"/>
              </a:rPr>
              <a:t>6.</a:t>
            </a:r>
            <a:r>
              <a:rPr lang="en-US" b="0" i="0" dirty="0">
                <a:solidFill>
                  <a:srgbClr val="273239"/>
                </a:solidFill>
                <a:effectLst/>
                <a:latin typeface="urw-din"/>
              </a:rPr>
              <a:t> Repeat steps 2-6 until infix expression is scanned. </a:t>
            </a:r>
            <a:br>
              <a:rPr lang="en-US" dirty="0"/>
            </a:br>
            <a:r>
              <a:rPr lang="en-US" b="1" i="0" dirty="0">
                <a:solidFill>
                  <a:srgbClr val="273239"/>
                </a:solidFill>
                <a:effectLst/>
                <a:latin typeface="urw-din"/>
              </a:rPr>
              <a:t>7.</a:t>
            </a:r>
            <a:r>
              <a:rPr lang="en-US" b="0" i="0" dirty="0">
                <a:solidFill>
                  <a:srgbClr val="273239"/>
                </a:solidFill>
                <a:effectLst/>
                <a:latin typeface="urw-din"/>
              </a:rPr>
              <a:t> Print the output </a:t>
            </a:r>
            <a:br>
              <a:rPr lang="en-US" dirty="0"/>
            </a:br>
            <a:r>
              <a:rPr lang="en-US" b="1" i="0" dirty="0">
                <a:solidFill>
                  <a:srgbClr val="273239"/>
                </a:solidFill>
                <a:effectLst/>
                <a:latin typeface="urw-din"/>
              </a:rPr>
              <a:t>8. </a:t>
            </a:r>
            <a:r>
              <a:rPr lang="en-US" b="0" i="0" dirty="0">
                <a:solidFill>
                  <a:srgbClr val="273239"/>
                </a:solidFill>
                <a:effectLst/>
                <a:latin typeface="urw-din"/>
              </a:rPr>
              <a:t>Pop and output from the stack until it is not empty.</a:t>
            </a:r>
            <a:endParaRPr lang="en-IN" dirty="0"/>
          </a:p>
        </p:txBody>
      </p:sp>
    </p:spTree>
    <p:extLst>
      <p:ext uri="{BB962C8B-B14F-4D97-AF65-F5344CB8AC3E}">
        <p14:creationId xmlns:p14="http://schemas.microsoft.com/office/powerpoint/2010/main" val="707869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317F1-4FF5-4648-85E1-4A2D3BCBAE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52F8A3-E151-40C8-B0F4-C63EFA717FFC}"/>
              </a:ext>
            </a:extLst>
          </p:cNvPr>
          <p:cNvSpPr>
            <a:spLocks noGrp="1"/>
          </p:cNvSpPr>
          <p:nvPr>
            <p:ph idx="1"/>
          </p:nvPr>
        </p:nvSpPr>
        <p:spPr/>
        <p:txBody>
          <a:bodyPr/>
          <a:lstStyle/>
          <a:p>
            <a:r>
              <a:rPr lang="en-US" sz="1800" b="1" dirty="0">
                <a:effectLst/>
                <a:latin typeface="Times New Roman" panose="02020603050405020304" pitchFamily="18" charset="0"/>
                <a:ea typeface="Times New Roman" panose="02020603050405020304" pitchFamily="18" charset="0"/>
              </a:rPr>
              <a:t>Trace of the algorithm to convert the infix expression (A*(B-C)) to postfix expression</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graphicFrame>
        <p:nvGraphicFramePr>
          <p:cNvPr id="6" name="Table 5">
            <a:extLst>
              <a:ext uri="{FF2B5EF4-FFF2-40B4-BE49-F238E27FC236}">
                <a16:creationId xmlns:a16="http://schemas.microsoft.com/office/drawing/2014/main" id="{377D9FB9-A95B-4C34-8D82-C64183C934AE}"/>
              </a:ext>
            </a:extLst>
          </p:cNvPr>
          <p:cNvGraphicFramePr>
            <a:graphicFrameLocks noGrp="1"/>
          </p:cNvGraphicFramePr>
          <p:nvPr/>
        </p:nvGraphicFramePr>
        <p:xfrm>
          <a:off x="4090035" y="3072606"/>
          <a:ext cx="4011930" cy="1857375"/>
        </p:xfrm>
        <a:graphic>
          <a:graphicData uri="http://schemas.openxmlformats.org/drawingml/2006/table">
            <a:tbl>
              <a:tblPr firstRow="1" firstCol="1" lastRow="1" lastCol="1" bandRow="1" bandCol="1"/>
              <a:tblGrid>
                <a:gridCol w="468630">
                  <a:extLst>
                    <a:ext uri="{9D8B030D-6E8A-4147-A177-3AD203B41FA5}">
                      <a16:colId xmlns:a16="http://schemas.microsoft.com/office/drawing/2014/main" val="1561430258"/>
                    </a:ext>
                  </a:extLst>
                </a:gridCol>
                <a:gridCol w="914400">
                  <a:extLst>
                    <a:ext uri="{9D8B030D-6E8A-4147-A177-3AD203B41FA5}">
                      <a16:colId xmlns:a16="http://schemas.microsoft.com/office/drawing/2014/main" val="1172407974"/>
                    </a:ext>
                  </a:extLst>
                </a:gridCol>
                <a:gridCol w="1143000">
                  <a:extLst>
                    <a:ext uri="{9D8B030D-6E8A-4147-A177-3AD203B41FA5}">
                      <a16:colId xmlns:a16="http://schemas.microsoft.com/office/drawing/2014/main" val="3834727534"/>
                    </a:ext>
                  </a:extLst>
                </a:gridCol>
                <a:gridCol w="1485900">
                  <a:extLst>
                    <a:ext uri="{9D8B030D-6E8A-4147-A177-3AD203B41FA5}">
                      <a16:colId xmlns:a16="http://schemas.microsoft.com/office/drawing/2014/main" val="1288718021"/>
                    </a:ext>
                  </a:extLst>
                </a:gridCol>
              </a:tblGrid>
              <a:tr h="176530">
                <a:tc>
                  <a:txBody>
                    <a:bodyPr/>
                    <a:lstStyle/>
                    <a:p>
                      <a:pPr algn="ctr">
                        <a:tabLst>
                          <a:tab pos="228600" algn="l"/>
                        </a:tabLst>
                      </a:pPr>
                      <a:r>
                        <a:rPr lang="en-US" sz="1200">
                          <a:effectLst/>
                          <a:latin typeface="Times New Roman" panose="02020603050405020304" pitchFamily="18" charset="0"/>
                          <a:ea typeface="Times New Roman" panose="02020603050405020304" pitchFamily="18" charset="0"/>
                        </a:rPr>
                        <a:t>Sl.no</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228600" algn="l"/>
                        </a:tabLst>
                      </a:pPr>
                      <a:r>
                        <a:rPr lang="en-US" sz="1200">
                          <a:effectLst/>
                          <a:latin typeface="Times New Roman" panose="02020603050405020304" pitchFamily="18" charset="0"/>
                          <a:ea typeface="Times New Roman" panose="02020603050405020304" pitchFamily="18" charset="0"/>
                        </a:rPr>
                        <a:t>Symbol (Q)</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228600" algn="l"/>
                        </a:tabLst>
                      </a:pPr>
                      <a:r>
                        <a:rPr lang="en-US" sz="1200">
                          <a:effectLst/>
                          <a:latin typeface="Times New Roman" panose="02020603050405020304" pitchFamily="18" charset="0"/>
                          <a:ea typeface="Times New Roman" panose="02020603050405020304" pitchFamily="18" charset="0"/>
                        </a:rPr>
                        <a:t>Postfix (P)</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228600" algn="l"/>
                        </a:tabLst>
                      </a:pPr>
                      <a:r>
                        <a:rPr lang="en-US" sz="1200">
                          <a:effectLst/>
                          <a:latin typeface="Times New Roman" panose="02020603050405020304" pitchFamily="18" charset="0"/>
                          <a:ea typeface="Times New Roman" panose="02020603050405020304" pitchFamily="18" charset="0"/>
                        </a:rPr>
                        <a:t>Stack</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2143744"/>
                  </a:ext>
                </a:extLst>
              </a:tr>
              <a:tr h="186055">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1</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228600" algn="l"/>
                        </a:tabLst>
                      </a:pPr>
                      <a:r>
                        <a:rPr lang="en-US" sz="1200">
                          <a:effectLst/>
                          <a:latin typeface="Times New Roman" panose="02020603050405020304" pitchFamily="18" charset="0"/>
                          <a:ea typeface="Times New Roman" panose="02020603050405020304" pitchFamily="18" charset="0"/>
                        </a:rPr>
                        <a:t>(</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5609355"/>
                  </a:ext>
                </a:extLst>
              </a:tr>
              <a:tr h="186055">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2</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228600" algn="l"/>
                        </a:tabLst>
                      </a:pPr>
                      <a:r>
                        <a:rPr lang="en-US" sz="1200">
                          <a:effectLst/>
                          <a:latin typeface="Times New Roman" panose="02020603050405020304" pitchFamily="18" charset="0"/>
                          <a:ea typeface="Times New Roman" panose="02020603050405020304" pitchFamily="18" charset="0"/>
                        </a:rPr>
                        <a:t>A</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A</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8004972"/>
                  </a:ext>
                </a:extLst>
              </a:tr>
              <a:tr h="186055">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3</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228600" algn="l"/>
                        </a:tabLst>
                      </a:pPr>
                      <a:r>
                        <a:rPr lang="en-US" sz="1200">
                          <a:effectLst/>
                          <a:latin typeface="Times New Roman" panose="02020603050405020304" pitchFamily="18" charset="0"/>
                          <a:ea typeface="Times New Roman" panose="02020603050405020304" pitchFamily="18" charset="0"/>
                        </a:rPr>
                        <a:t>*</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A</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2954594"/>
                  </a:ext>
                </a:extLst>
              </a:tr>
              <a:tr h="186055">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4</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228600" algn="l"/>
                        </a:tabLst>
                      </a:pPr>
                      <a:r>
                        <a:rPr lang="en-US" sz="1200">
                          <a:effectLst/>
                          <a:latin typeface="Times New Roman" panose="02020603050405020304" pitchFamily="18" charset="0"/>
                          <a:ea typeface="Times New Roman" panose="02020603050405020304" pitchFamily="18" charset="0"/>
                        </a:rPr>
                        <a:t>(</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A</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4488400"/>
                  </a:ext>
                </a:extLst>
              </a:tr>
              <a:tr h="186055">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5</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228600" algn="l"/>
                        </a:tabLst>
                      </a:pPr>
                      <a:r>
                        <a:rPr lang="en-US" sz="1200">
                          <a:effectLst/>
                          <a:latin typeface="Times New Roman" panose="02020603050405020304" pitchFamily="18" charset="0"/>
                          <a:ea typeface="Times New Roman" panose="02020603050405020304" pitchFamily="18" charset="0"/>
                        </a:rPr>
                        <a:t>B</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AB</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8677137"/>
                  </a:ext>
                </a:extLst>
              </a:tr>
              <a:tr h="186055">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6</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228600" algn="l"/>
                        </a:tabLst>
                      </a:pPr>
                      <a:r>
                        <a:rPr lang="en-US" sz="1200">
                          <a:effectLst/>
                          <a:latin typeface="Times New Roman" panose="02020603050405020304" pitchFamily="18" charset="0"/>
                          <a:ea typeface="Times New Roman" panose="02020603050405020304" pitchFamily="18" charset="0"/>
                        </a:rPr>
                        <a:t>-</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AB</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026652"/>
                  </a:ext>
                </a:extLst>
              </a:tr>
              <a:tr h="186055">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7</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228600" algn="l"/>
                        </a:tabLst>
                      </a:pPr>
                      <a:r>
                        <a:rPr lang="en-US" sz="1200">
                          <a:effectLst/>
                          <a:latin typeface="Times New Roman" panose="02020603050405020304" pitchFamily="18" charset="0"/>
                          <a:ea typeface="Times New Roman" panose="02020603050405020304" pitchFamily="18" charset="0"/>
                        </a:rPr>
                        <a:t>C</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ABC</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3510108"/>
                  </a:ext>
                </a:extLst>
              </a:tr>
              <a:tr h="186055">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8</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228600" algn="l"/>
                        </a:tabLst>
                      </a:pPr>
                      <a:r>
                        <a:rPr lang="en-US" sz="1200">
                          <a:effectLst/>
                          <a:latin typeface="Times New Roman" panose="02020603050405020304" pitchFamily="18" charset="0"/>
                          <a:ea typeface="Times New Roman" panose="02020603050405020304" pitchFamily="18" charset="0"/>
                        </a:rPr>
                        <a:t>)</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ABC-</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488393"/>
                  </a:ext>
                </a:extLst>
              </a:tr>
              <a:tr h="186055">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9</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228600" algn="l"/>
                        </a:tabLst>
                      </a:pPr>
                      <a:r>
                        <a:rPr lang="en-US" sz="1200">
                          <a:effectLst/>
                          <a:latin typeface="Times New Roman" panose="02020603050405020304" pitchFamily="18" charset="0"/>
                          <a:ea typeface="Times New Roman" panose="02020603050405020304" pitchFamily="18" charset="0"/>
                        </a:rPr>
                        <a:t>)</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228600" algn="l"/>
                        </a:tabLst>
                      </a:pPr>
                      <a:r>
                        <a:rPr lang="en-US" sz="1200">
                          <a:effectLst/>
                          <a:latin typeface="Times New Roman" panose="02020603050405020304" pitchFamily="18" charset="0"/>
                          <a:ea typeface="Times New Roman" panose="02020603050405020304" pitchFamily="18" charset="0"/>
                        </a:rPr>
                        <a:t>ABC-*</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228600" algn="l"/>
                        </a:tabLst>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7672559"/>
                  </a:ext>
                </a:extLst>
              </a:tr>
            </a:tbl>
          </a:graphicData>
        </a:graphic>
      </p:graphicFrame>
    </p:spTree>
    <p:extLst>
      <p:ext uri="{BB962C8B-B14F-4D97-AF65-F5344CB8AC3E}">
        <p14:creationId xmlns:p14="http://schemas.microsoft.com/office/powerpoint/2010/main" val="2377234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2B4C0-0D92-4FA4-845A-54EC28B208A8}"/>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Evaluation of postfix expression</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97C4E6B-3973-44C2-8F05-61A22EA585F8}"/>
              </a:ext>
            </a:extLst>
          </p:cNvPr>
          <p:cNvSpPr>
            <a:spLocks noGrp="1"/>
          </p:cNvSpPr>
          <p:nvPr>
            <p:ph idx="1"/>
          </p:nvPr>
        </p:nvSpPr>
        <p:spPr/>
        <p:txBody>
          <a:bodyPr/>
          <a:lstStyle/>
          <a:p>
            <a:pPr algn="just">
              <a:tabLst>
                <a:tab pos="228600" algn="l"/>
              </a:tabLst>
            </a:pPr>
            <a:r>
              <a:rPr lang="en-US" sz="1800" b="1" dirty="0">
                <a:effectLst/>
                <a:latin typeface="Times New Roman" panose="02020603050405020304" pitchFamily="18" charset="0"/>
                <a:ea typeface="Times New Roman" panose="02020603050405020304" pitchFamily="18" charset="0"/>
              </a:rPr>
              <a:t>Algorithm:</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Scan the postfix expression from left to right.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If we encounter an operand, push it on to stack.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If we encounter an operator, pop two operands from the stack.  The first operand popped is an operand 2 and second popped is operand 1.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Perform the desired operation on the operands. i.e. operand 1 operator operand 2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Push the result on to the stack.</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Repeat the above procedure till the end of input is encountered.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4810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93E6-67C9-4AF6-8479-0BF3BA390B67}"/>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Times New Roman" panose="02020603050405020304" pitchFamily="18" charset="0"/>
              </a:rPr>
              <a:t>Trace of algorithm to evaluate the postfix expression 6 3 2 – 5 * + 1 ^ 7 +</a:t>
            </a:r>
            <a:br>
              <a:rPr lang="en-IN" sz="2800" b="1" dirty="0">
                <a:effectLst/>
                <a:latin typeface="Times New Roman" panose="02020603050405020304" pitchFamily="18" charset="0"/>
                <a:ea typeface="Times New Roman" panose="02020603050405020304" pitchFamily="18" charset="0"/>
              </a:rPr>
            </a:br>
            <a:endParaRPr lang="en-IN" sz="6000" b="1" dirty="0"/>
          </a:p>
        </p:txBody>
      </p:sp>
      <p:graphicFrame>
        <p:nvGraphicFramePr>
          <p:cNvPr id="4" name="Content Placeholder 3">
            <a:extLst>
              <a:ext uri="{FF2B5EF4-FFF2-40B4-BE49-F238E27FC236}">
                <a16:creationId xmlns:a16="http://schemas.microsoft.com/office/drawing/2014/main" id="{8EE3B887-0592-4023-B609-738CE8F33ECE}"/>
              </a:ext>
            </a:extLst>
          </p:cNvPr>
          <p:cNvGraphicFramePr>
            <a:graphicFrameLocks noGrp="1"/>
          </p:cNvGraphicFramePr>
          <p:nvPr>
            <p:ph idx="1"/>
            <p:extLst>
              <p:ext uri="{D42A27DB-BD31-4B8C-83A1-F6EECF244321}">
                <p14:modId xmlns:p14="http://schemas.microsoft.com/office/powerpoint/2010/main" val="1631342530"/>
              </p:ext>
            </p:extLst>
          </p:nvPr>
        </p:nvGraphicFramePr>
        <p:xfrm>
          <a:off x="2059881" y="1073020"/>
          <a:ext cx="8502370" cy="5447217"/>
        </p:xfrm>
        <a:graphic>
          <a:graphicData uri="http://schemas.openxmlformats.org/drawingml/2006/table">
            <a:tbl>
              <a:tblPr firstRow="1" firstCol="1" lastRow="1" lastCol="1" bandRow="1" bandCol="1"/>
              <a:tblGrid>
                <a:gridCol w="1700474">
                  <a:extLst>
                    <a:ext uri="{9D8B030D-6E8A-4147-A177-3AD203B41FA5}">
                      <a16:colId xmlns:a16="http://schemas.microsoft.com/office/drawing/2014/main" val="4213648095"/>
                    </a:ext>
                  </a:extLst>
                </a:gridCol>
                <a:gridCol w="1700474">
                  <a:extLst>
                    <a:ext uri="{9D8B030D-6E8A-4147-A177-3AD203B41FA5}">
                      <a16:colId xmlns:a16="http://schemas.microsoft.com/office/drawing/2014/main" val="3497191649"/>
                    </a:ext>
                  </a:extLst>
                </a:gridCol>
                <a:gridCol w="1700474">
                  <a:extLst>
                    <a:ext uri="{9D8B030D-6E8A-4147-A177-3AD203B41FA5}">
                      <a16:colId xmlns:a16="http://schemas.microsoft.com/office/drawing/2014/main" val="634366580"/>
                    </a:ext>
                  </a:extLst>
                </a:gridCol>
                <a:gridCol w="1700474">
                  <a:extLst>
                    <a:ext uri="{9D8B030D-6E8A-4147-A177-3AD203B41FA5}">
                      <a16:colId xmlns:a16="http://schemas.microsoft.com/office/drawing/2014/main" val="228561621"/>
                    </a:ext>
                  </a:extLst>
                </a:gridCol>
                <a:gridCol w="1700474">
                  <a:extLst>
                    <a:ext uri="{9D8B030D-6E8A-4147-A177-3AD203B41FA5}">
                      <a16:colId xmlns:a16="http://schemas.microsoft.com/office/drawing/2014/main" val="2328720577"/>
                    </a:ext>
                  </a:extLst>
                </a:gridCol>
              </a:tblGrid>
              <a:tr h="1167260">
                <a:tc>
                  <a:txBody>
                    <a:bodyPr/>
                    <a:lstStyle/>
                    <a:p>
                      <a:pPr algn="ctr"/>
                      <a:r>
                        <a:rPr lang="en-US" sz="2400">
                          <a:effectLst/>
                          <a:latin typeface="Times New Roman" panose="02020603050405020304" pitchFamily="18" charset="0"/>
                          <a:ea typeface="Times New Roman" panose="02020603050405020304" pitchFamily="18" charset="0"/>
                        </a:rPr>
                        <a:t>Symbol</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Operand2 N2</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Operand1 N1</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Result (N1 operator N2)</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Stack</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2067633"/>
                  </a:ext>
                </a:extLst>
              </a:tr>
              <a:tr h="389087">
                <a:tc>
                  <a:txBody>
                    <a:bodyPr/>
                    <a:lstStyle/>
                    <a:p>
                      <a:pPr algn="ctr"/>
                      <a:r>
                        <a:rPr lang="en-US" sz="2400">
                          <a:effectLst/>
                          <a:latin typeface="Times New Roman" panose="02020603050405020304" pitchFamily="18" charset="0"/>
                          <a:ea typeface="Times New Roman" panose="02020603050405020304" pitchFamily="18" charset="0"/>
                        </a:rPr>
                        <a:t>6</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 </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 </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 </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6</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1628562"/>
                  </a:ext>
                </a:extLst>
              </a:tr>
              <a:tr h="389087">
                <a:tc>
                  <a:txBody>
                    <a:bodyPr/>
                    <a:lstStyle/>
                    <a:p>
                      <a:pPr algn="ctr"/>
                      <a:r>
                        <a:rPr lang="en-US" sz="2400">
                          <a:effectLst/>
                          <a:latin typeface="Times New Roman" panose="02020603050405020304" pitchFamily="18" charset="0"/>
                          <a:ea typeface="Times New Roman" panose="02020603050405020304" pitchFamily="18" charset="0"/>
                        </a:rPr>
                        <a:t>3</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 </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 </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 </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6,3 </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6334246"/>
                  </a:ext>
                </a:extLst>
              </a:tr>
              <a:tr h="389087">
                <a:tc>
                  <a:txBody>
                    <a:bodyPr/>
                    <a:lstStyle/>
                    <a:p>
                      <a:pPr algn="ctr"/>
                      <a:r>
                        <a:rPr lang="en-US" sz="2400">
                          <a:effectLst/>
                          <a:latin typeface="Times New Roman" panose="02020603050405020304" pitchFamily="18" charset="0"/>
                          <a:ea typeface="Times New Roman" panose="02020603050405020304" pitchFamily="18" charset="0"/>
                        </a:rPr>
                        <a:t>2</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 </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 </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 </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6 3 2</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036604"/>
                  </a:ext>
                </a:extLst>
              </a:tr>
              <a:tr h="389087">
                <a:tc>
                  <a:txBody>
                    <a:bodyPr/>
                    <a:lstStyle/>
                    <a:p>
                      <a:pPr algn="ctr"/>
                      <a:r>
                        <a:rPr lang="en-US" sz="2400">
                          <a:effectLst/>
                          <a:latin typeface="Times New Roman" panose="02020603050405020304" pitchFamily="18" charset="0"/>
                          <a:ea typeface="Times New Roman" panose="02020603050405020304" pitchFamily="18" charset="0"/>
                        </a:rPr>
                        <a:t>-</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dirty="0">
                          <a:effectLst/>
                          <a:latin typeface="Times New Roman" panose="02020603050405020304" pitchFamily="18" charset="0"/>
                          <a:ea typeface="Times New Roman" panose="02020603050405020304" pitchFamily="18" charset="0"/>
                        </a:rPr>
                        <a:t>2</a:t>
                      </a:r>
                      <a:endParaRPr lang="en-IN"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3</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1</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6 1 </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1357041"/>
                  </a:ext>
                </a:extLst>
              </a:tr>
              <a:tr h="389087">
                <a:tc>
                  <a:txBody>
                    <a:bodyPr/>
                    <a:lstStyle/>
                    <a:p>
                      <a:pPr algn="ctr"/>
                      <a:r>
                        <a:rPr lang="en-US" sz="2400">
                          <a:effectLst/>
                          <a:latin typeface="Times New Roman" panose="02020603050405020304" pitchFamily="18" charset="0"/>
                          <a:ea typeface="Times New Roman" panose="02020603050405020304" pitchFamily="18" charset="0"/>
                        </a:rPr>
                        <a:t>5</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2</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3</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1</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6 1 5</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1469799"/>
                  </a:ext>
                </a:extLst>
              </a:tr>
              <a:tr h="389087">
                <a:tc>
                  <a:txBody>
                    <a:bodyPr/>
                    <a:lstStyle/>
                    <a:p>
                      <a:pPr algn="ctr"/>
                      <a:r>
                        <a:rPr lang="en-US" sz="2400">
                          <a:effectLst/>
                          <a:latin typeface="Times New Roman" panose="02020603050405020304" pitchFamily="18" charset="0"/>
                          <a:ea typeface="Times New Roman" panose="02020603050405020304" pitchFamily="18" charset="0"/>
                        </a:rPr>
                        <a:t>*</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5</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1</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5</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6 5</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3955833"/>
                  </a:ext>
                </a:extLst>
              </a:tr>
              <a:tr h="389087">
                <a:tc>
                  <a:txBody>
                    <a:bodyPr/>
                    <a:lstStyle/>
                    <a:p>
                      <a:pPr algn="ctr"/>
                      <a:r>
                        <a:rPr lang="en-US" sz="2400">
                          <a:effectLst/>
                          <a:latin typeface="Times New Roman" panose="02020603050405020304" pitchFamily="18" charset="0"/>
                          <a:ea typeface="Times New Roman" panose="02020603050405020304" pitchFamily="18" charset="0"/>
                        </a:rPr>
                        <a:t>+</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5</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6</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11</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11</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4015723"/>
                  </a:ext>
                </a:extLst>
              </a:tr>
              <a:tr h="389087">
                <a:tc>
                  <a:txBody>
                    <a:bodyPr/>
                    <a:lstStyle/>
                    <a:p>
                      <a:pPr algn="ctr"/>
                      <a:r>
                        <a:rPr lang="en-US" sz="2400">
                          <a:effectLst/>
                          <a:latin typeface="Times New Roman" panose="02020603050405020304" pitchFamily="18" charset="0"/>
                          <a:ea typeface="Times New Roman" panose="02020603050405020304" pitchFamily="18" charset="0"/>
                        </a:rPr>
                        <a:t>1</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5</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6</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11</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11 1</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2978532"/>
                  </a:ext>
                </a:extLst>
              </a:tr>
              <a:tr h="389087">
                <a:tc>
                  <a:txBody>
                    <a:bodyPr/>
                    <a:lstStyle/>
                    <a:p>
                      <a:pPr algn="ctr"/>
                      <a:r>
                        <a:rPr lang="en-US" sz="2400">
                          <a:effectLst/>
                          <a:latin typeface="Times New Roman" panose="02020603050405020304" pitchFamily="18" charset="0"/>
                          <a:ea typeface="Times New Roman" panose="02020603050405020304" pitchFamily="18" charset="0"/>
                        </a:rPr>
                        <a:t>^</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1</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11</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11</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11</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4750104"/>
                  </a:ext>
                </a:extLst>
              </a:tr>
              <a:tr h="389087">
                <a:tc>
                  <a:txBody>
                    <a:bodyPr/>
                    <a:lstStyle/>
                    <a:p>
                      <a:pPr algn="ctr"/>
                      <a:r>
                        <a:rPr lang="en-US" sz="2400">
                          <a:effectLst/>
                          <a:latin typeface="Times New Roman" panose="02020603050405020304" pitchFamily="18" charset="0"/>
                          <a:ea typeface="Times New Roman" panose="02020603050405020304" pitchFamily="18" charset="0"/>
                        </a:rPr>
                        <a:t>7</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1</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11</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11</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11 7</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2911301"/>
                  </a:ext>
                </a:extLst>
              </a:tr>
              <a:tr h="389087">
                <a:tc>
                  <a:txBody>
                    <a:bodyPr/>
                    <a:lstStyle/>
                    <a:p>
                      <a:pPr algn="ctr"/>
                      <a:r>
                        <a:rPr lang="en-US" sz="2400">
                          <a:effectLst/>
                          <a:latin typeface="Times New Roman" panose="02020603050405020304" pitchFamily="18" charset="0"/>
                          <a:ea typeface="Times New Roman" panose="02020603050405020304" pitchFamily="18" charset="0"/>
                        </a:rPr>
                        <a:t>+</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7</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11</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a:effectLst/>
                          <a:latin typeface="Times New Roman" panose="02020603050405020304" pitchFamily="18" charset="0"/>
                          <a:ea typeface="Times New Roman" panose="02020603050405020304" pitchFamily="18" charset="0"/>
                        </a:rPr>
                        <a:t>18</a:t>
                      </a:r>
                      <a:endParaRPr lang="en-IN"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dirty="0">
                          <a:effectLst/>
                          <a:latin typeface="Times New Roman" panose="02020603050405020304" pitchFamily="18" charset="0"/>
                          <a:ea typeface="Times New Roman" panose="02020603050405020304" pitchFamily="18" charset="0"/>
                        </a:rPr>
                        <a:t>18</a:t>
                      </a:r>
                      <a:endParaRPr lang="en-IN"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4879929"/>
                  </a:ext>
                </a:extLst>
              </a:tr>
            </a:tbl>
          </a:graphicData>
        </a:graphic>
      </p:graphicFrame>
    </p:spTree>
    <p:extLst>
      <p:ext uri="{BB962C8B-B14F-4D97-AF65-F5344CB8AC3E}">
        <p14:creationId xmlns:p14="http://schemas.microsoft.com/office/powerpoint/2010/main" val="3535060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CE00-4467-45D8-82A5-3CFF195921BE}"/>
              </a:ext>
            </a:extLst>
          </p:cNvPr>
          <p:cNvSpPr>
            <a:spLocks noGrp="1"/>
          </p:cNvSpPr>
          <p:nvPr>
            <p:ph type="title"/>
          </p:nvPr>
        </p:nvSpPr>
        <p:spPr/>
        <p:txBody>
          <a:bodyPr/>
          <a:lstStyle/>
          <a:p>
            <a:r>
              <a:rPr lang="en-US" b="1" dirty="0"/>
              <a:t>Queue</a:t>
            </a:r>
            <a:endParaRPr lang="en-IN" b="1" dirty="0"/>
          </a:p>
        </p:txBody>
      </p:sp>
      <p:sp>
        <p:nvSpPr>
          <p:cNvPr id="3" name="Content Placeholder 2">
            <a:extLst>
              <a:ext uri="{FF2B5EF4-FFF2-40B4-BE49-F238E27FC236}">
                <a16:creationId xmlns:a16="http://schemas.microsoft.com/office/drawing/2014/main" id="{9F7CF260-D280-4BD0-A6A7-4623D03C2704}"/>
              </a:ext>
            </a:extLst>
          </p:cNvPr>
          <p:cNvSpPr>
            <a:spLocks noGrp="1"/>
          </p:cNvSpPr>
          <p:nvPr>
            <p:ph idx="1"/>
          </p:nvPr>
        </p:nvSpPr>
        <p:spPr/>
        <p:txBody>
          <a:bodyPr/>
          <a:lstStyle/>
          <a:p>
            <a:pPr algn="just"/>
            <a:r>
              <a:rPr lang="en-US" sz="2400" dirty="0">
                <a:effectLst/>
                <a:latin typeface="Times New Roman" panose="02020603050405020304" pitchFamily="18" charset="0"/>
                <a:ea typeface="Times New Roman" panose="02020603050405020304" pitchFamily="18" charset="0"/>
              </a:rPr>
              <a:t>Queue is an ordered collection of items. These items may be deleted at one end (called the FRONT / HEAD of the queue) and inserted at other end (called the REAR / TAIL of the queue). Also known as FIFO – First In First Out.</a:t>
            </a:r>
            <a:endParaRPr lang="en-IN" sz="24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Example, to withdraw money at ATM </a:t>
            </a:r>
          </a:p>
          <a:p>
            <a:pPr marL="0" indent="0" algn="just">
              <a:buNone/>
            </a:pPr>
            <a:endParaRPr lang="en-US" sz="1800" dirty="0">
              <a:effectLst/>
              <a:latin typeface="Times New Roman" panose="02020603050405020304" pitchFamily="18" charset="0"/>
              <a:ea typeface="Times New Roman" panose="02020603050405020304" pitchFamily="18" charset="0"/>
            </a:endParaRPr>
          </a:p>
          <a:p>
            <a:pPr marL="0" indent="0" algn="jus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17" name="Picture 16" descr="ds Queue">
            <a:extLst>
              <a:ext uri="{FF2B5EF4-FFF2-40B4-BE49-F238E27FC236}">
                <a16:creationId xmlns:a16="http://schemas.microsoft.com/office/drawing/2014/main" id="{371090D1-52D7-4633-A677-B69B6B1281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85529" y="3501680"/>
            <a:ext cx="7075915" cy="2117444"/>
          </a:xfrm>
          <a:prstGeom prst="rect">
            <a:avLst/>
          </a:prstGeom>
          <a:noFill/>
          <a:ln>
            <a:noFill/>
          </a:ln>
        </p:spPr>
      </p:pic>
    </p:spTree>
    <p:extLst>
      <p:ext uri="{BB962C8B-B14F-4D97-AF65-F5344CB8AC3E}">
        <p14:creationId xmlns:p14="http://schemas.microsoft.com/office/powerpoint/2010/main" val="3478895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67720-ED48-405A-95AC-7877F7392447}"/>
              </a:ext>
            </a:extLst>
          </p:cNvPr>
          <p:cNvSpPr>
            <a:spLocks noGrp="1"/>
          </p:cNvSpPr>
          <p:nvPr>
            <p:ph type="title"/>
          </p:nvPr>
        </p:nvSpPr>
        <p:spPr/>
        <p:txBody>
          <a:bodyPr/>
          <a:lstStyle/>
          <a:p>
            <a:r>
              <a:rPr lang="en-IN" sz="2400" b="1" dirty="0">
                <a:solidFill>
                  <a:srgbClr val="373A3C"/>
                </a:solidFill>
                <a:effectLst/>
                <a:latin typeface="Segoe UI" panose="020B0502040204020203" pitchFamily="34" charset="0"/>
                <a:ea typeface="Times New Roman" panose="02020603050405020304" pitchFamily="18" charset="0"/>
              </a:rPr>
              <a:t>Applications of Queue</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81DFEDF-38DE-4EA0-AFB8-B0A53363BA24}"/>
              </a:ext>
            </a:extLst>
          </p:cNvPr>
          <p:cNvSpPr>
            <a:spLocks noGrp="1"/>
          </p:cNvSpPr>
          <p:nvPr>
            <p:ph idx="1"/>
          </p:nvPr>
        </p:nvSpPr>
        <p:spPr>
          <a:xfrm>
            <a:off x="838200" y="1278294"/>
            <a:ext cx="10515600" cy="4898669"/>
          </a:xfrm>
        </p:spPr>
        <p:txBody>
          <a:bodyPr>
            <a:normAutofit fontScale="85000" lnSpcReduction="20000"/>
          </a:bodyPr>
          <a:lstStyle/>
          <a:p>
            <a:pPr marL="0" indent="0">
              <a:buNone/>
            </a:pPr>
            <a:r>
              <a:rPr lang="en-IN" sz="2600" dirty="0">
                <a:solidFill>
                  <a:srgbClr val="373A3C"/>
                </a:solidFill>
                <a:effectLst/>
                <a:latin typeface="Segoe UI" panose="020B0502040204020203" pitchFamily="34" charset="0"/>
                <a:ea typeface="Times New Roman" panose="02020603050405020304" pitchFamily="18" charset="0"/>
              </a:rPr>
              <a:t>Due to the fact that queue performs actions on first in first out basis which is quite fair for the ordering of actions. There are various applications of queues discussed as below.</a:t>
            </a:r>
            <a:endParaRPr lang="en-IN" sz="26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6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Queues are widely used as waiting lists for a single shared resource like printer, disk, CPU.</a:t>
            </a:r>
            <a:endParaRPr lang="en-IN" sz="2600" dirty="0">
              <a:solidFill>
                <a:srgbClr val="373A3C"/>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6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Queues are used in asynchronous transfer of data (where data is not being transferred at the same rate between two processes) for </a:t>
            </a:r>
            <a:r>
              <a:rPr lang="en-IN" sz="2600" dirty="0" err="1">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eg.</a:t>
            </a:r>
            <a:r>
              <a:rPr lang="en-IN" sz="26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 pipes, file IO, sockets.</a:t>
            </a:r>
            <a:endParaRPr lang="en-IN" sz="2600" dirty="0">
              <a:solidFill>
                <a:srgbClr val="373A3C"/>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6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Queues are used as buffers in most of the applications like MP3 media player, CD player, etc.</a:t>
            </a:r>
            <a:endParaRPr lang="en-IN" sz="2600" dirty="0">
              <a:solidFill>
                <a:srgbClr val="373A3C"/>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6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Queue are used to maintain the play list in media players in order to add and remove the songs from the play-list.</a:t>
            </a:r>
            <a:endParaRPr lang="en-IN" sz="2600" dirty="0">
              <a:solidFill>
                <a:srgbClr val="373A3C"/>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6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Queues are used in operating systems for handling interrupts.</a:t>
            </a:r>
            <a:endParaRPr lang="en-IN" sz="2600" dirty="0">
              <a:solidFill>
                <a:srgbClr val="373A3C"/>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7735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A0439-F210-4B36-BC00-16FB7E13E884}"/>
              </a:ext>
            </a:extLst>
          </p:cNvPr>
          <p:cNvSpPr>
            <a:spLocks noGrp="1"/>
          </p:cNvSpPr>
          <p:nvPr>
            <p:ph type="title"/>
          </p:nvPr>
        </p:nvSpPr>
        <p:spPr/>
        <p:txBody>
          <a:bodyPr/>
          <a:lstStyle/>
          <a:p>
            <a:r>
              <a:rPr lang="en-US" sz="2800" b="1" dirty="0">
                <a:effectLst/>
                <a:latin typeface="Times New Roman" panose="02020603050405020304" pitchFamily="18" charset="0"/>
                <a:ea typeface="Times New Roman" panose="02020603050405020304" pitchFamily="18" charset="0"/>
              </a:rPr>
              <a:t>Operations on Queue</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FA1B4D8-54BF-4A4B-BC12-2A3BD0490234}"/>
              </a:ext>
            </a:extLst>
          </p:cNvPr>
          <p:cNvSpPr>
            <a:spLocks noGrp="1"/>
          </p:cNvSpPr>
          <p:nvPr>
            <p:ph idx="1"/>
          </p:nvPr>
        </p:nvSpPr>
        <p:spPr/>
        <p:txBody>
          <a:bodyPr/>
          <a:lstStyle/>
          <a:p>
            <a:pPr algn="just"/>
            <a:r>
              <a:rPr lang="en-US" dirty="0">
                <a:effectLst/>
                <a:latin typeface="Times New Roman" panose="02020603050405020304" pitchFamily="18" charset="0"/>
                <a:ea typeface="Times New Roman" panose="02020603050405020304" pitchFamily="18" charset="0"/>
              </a:rPr>
              <a:t>a. Inserting an element into queue</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Times New Roman" panose="02020603050405020304" pitchFamily="18" charset="0"/>
              </a:rPr>
              <a:t>b. Deleting an element from queue</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Times New Roman" panose="02020603050405020304" pitchFamily="18" charset="0"/>
              </a:rPr>
              <a:t>c. Checking the status whether queue is empty</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Times New Roman" panose="02020603050405020304" pitchFamily="18" charset="0"/>
              </a:rPr>
              <a:t>d. Checking the status whether queue is full</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Times New Roman" panose="02020603050405020304" pitchFamily="18" charset="0"/>
              </a:rPr>
              <a:t>e. Displaying the elements of queue</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Times New Roman" panose="02020603050405020304" pitchFamily="18" charset="0"/>
              </a:rPr>
              <a:t>The first element inserted into a queue is the first element to be removed.  For this reason queue is referred as </a:t>
            </a:r>
            <a:r>
              <a:rPr lang="en-US" b="1" dirty="0">
                <a:effectLst/>
                <a:latin typeface="Times New Roman" panose="02020603050405020304" pitchFamily="18" charset="0"/>
                <a:ea typeface="Times New Roman" panose="02020603050405020304" pitchFamily="18" charset="0"/>
              </a:rPr>
              <a:t>first-in-first-out (FIFO</a:t>
            </a:r>
            <a:r>
              <a:rPr lang="en-US" dirty="0">
                <a:effectLst/>
                <a:latin typeface="Times New Roman" panose="02020603050405020304" pitchFamily="18" charset="0"/>
                <a:ea typeface="Times New Roman" panose="02020603050405020304" pitchFamily="18" charset="0"/>
              </a:rPr>
              <a:t>) list. </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02594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74980-38F8-40E4-870A-21829372E135}"/>
              </a:ext>
            </a:extLst>
          </p:cNvPr>
          <p:cNvSpPr>
            <a:spLocks noGrp="1"/>
          </p:cNvSpPr>
          <p:nvPr>
            <p:ph type="title"/>
          </p:nvPr>
        </p:nvSpPr>
        <p:spPr/>
        <p:txBody>
          <a:bodyPr/>
          <a:lstStyle/>
          <a:p>
            <a:r>
              <a:rPr lang="en-US" dirty="0"/>
              <a:t>Insertion</a:t>
            </a:r>
            <a:endParaRPr lang="en-IN" dirty="0"/>
          </a:p>
        </p:txBody>
      </p:sp>
      <p:sp>
        <p:nvSpPr>
          <p:cNvPr id="7" name="TextBox 6">
            <a:extLst>
              <a:ext uri="{FF2B5EF4-FFF2-40B4-BE49-F238E27FC236}">
                <a16:creationId xmlns:a16="http://schemas.microsoft.com/office/drawing/2014/main" id="{983891E6-F011-4DE2-9164-8A2E42CA684D}"/>
              </a:ext>
            </a:extLst>
          </p:cNvPr>
          <p:cNvSpPr txBox="1"/>
          <p:nvPr/>
        </p:nvSpPr>
        <p:spPr>
          <a:xfrm>
            <a:off x="401217" y="1460874"/>
            <a:ext cx="4126396" cy="4616648"/>
          </a:xfrm>
          <a:prstGeom prst="rect">
            <a:avLst/>
          </a:prstGeom>
          <a:noFill/>
        </p:spPr>
        <p:txBody>
          <a:bodyPr wrap="square">
            <a:spAutoFit/>
          </a:bodyPr>
          <a:lstStyle/>
          <a:p>
            <a:pPr algn="just"/>
            <a:r>
              <a:rPr lang="en-US" sz="2000" b="1" dirty="0">
                <a:effectLst/>
                <a:latin typeface="Times New Roman" panose="02020603050405020304" pitchFamily="18" charset="0"/>
                <a:ea typeface="Times New Roman" panose="02020603050405020304" pitchFamily="18" charset="0"/>
              </a:rPr>
              <a:t>a) Insertion:</a:t>
            </a:r>
            <a:endParaRPr lang="en-IN"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rPr>
              <a:t>Points to remember when we add an element in the queue:</a:t>
            </a:r>
            <a:endParaRPr lang="en-IN"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2000" dirty="0">
                <a:effectLst/>
                <a:latin typeface="Times New Roman" panose="02020603050405020304" pitchFamily="18" charset="0"/>
                <a:ea typeface="Times New Roman" panose="02020603050405020304" pitchFamily="18" charset="0"/>
              </a:rPr>
              <a:t>Check whether the queue has any space to add an element into it. </a:t>
            </a:r>
            <a:endParaRPr lang="en-IN"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dirty="0">
                <a:effectLst/>
                <a:latin typeface="Times New Roman" panose="02020603050405020304" pitchFamily="18" charset="0"/>
                <a:ea typeface="Times New Roman" panose="02020603050405020304" pitchFamily="18" charset="0"/>
              </a:rPr>
              <a:t>If the queue has spaces then add the element into the queue by incrementing the REAR pointer.</a:t>
            </a:r>
          </a:p>
          <a:p>
            <a:pPr marL="228600" algn="just"/>
            <a:r>
              <a:rPr lang="en-IN" sz="2000" dirty="0">
                <a:effectLst/>
                <a:latin typeface="Times New Roman" panose="02020603050405020304" pitchFamily="18" charset="0"/>
                <a:ea typeface="Times New Roman" panose="02020603050405020304" pitchFamily="18" charset="0"/>
              </a:rPr>
              <a:t>Example:</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rPr>
              <a:t>Increment the REAR as REAR+1 or REAR++</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rPr>
              <a:t>Queue [Rear] = Item which is used to add an element into the queue. </a:t>
            </a:r>
            <a:endParaRPr lang="en-IN" dirty="0">
              <a:effectLst/>
              <a:latin typeface="Times New Roman" panose="02020603050405020304" pitchFamily="18" charset="0"/>
              <a:ea typeface="Times New Roman" panose="02020603050405020304" pitchFamily="18" charset="0"/>
            </a:endParaRPr>
          </a:p>
          <a:p>
            <a:pPr algn="just"/>
            <a:r>
              <a:rPr lang="en-IN" sz="2000" dirty="0">
                <a:effectLst/>
                <a:latin typeface="Times New Roman" panose="02020603050405020304" pitchFamily="18" charset="0"/>
                <a:ea typeface="Times New Roman" panose="02020603050405020304" pitchFamily="18" charset="0"/>
              </a:rPr>
              <a:t>Note: Rear is the position where the item is to be inserted.</a:t>
            </a:r>
            <a:endParaRPr lang="en-IN"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24973412-4158-4CED-B401-869AB4E46C02}"/>
              </a:ext>
            </a:extLst>
          </p:cNvPr>
          <p:cNvSpPr txBox="1"/>
          <p:nvPr/>
        </p:nvSpPr>
        <p:spPr>
          <a:xfrm>
            <a:off x="4871456" y="1599228"/>
            <a:ext cx="3197441" cy="4893647"/>
          </a:xfrm>
          <a:prstGeom prst="rect">
            <a:avLst/>
          </a:prstGeom>
          <a:noFill/>
        </p:spPr>
        <p:txBody>
          <a:bodyPr wrap="square">
            <a:spAutoFit/>
          </a:bodyPr>
          <a:lstStyle/>
          <a:p>
            <a:r>
              <a:rPr lang="en-IN" sz="2400" dirty="0"/>
              <a:t>void </a:t>
            </a:r>
            <a:r>
              <a:rPr lang="en-IN" sz="2400" dirty="0" err="1"/>
              <a:t>qinsert</a:t>
            </a:r>
            <a:r>
              <a:rPr lang="en-IN" sz="2400" dirty="0"/>
              <a:t>()</a:t>
            </a:r>
          </a:p>
          <a:p>
            <a:r>
              <a:rPr lang="en-IN" sz="2400" dirty="0"/>
              <a:t>{</a:t>
            </a:r>
          </a:p>
          <a:p>
            <a:r>
              <a:rPr lang="en-IN" sz="2400" dirty="0"/>
              <a:t>int item;</a:t>
            </a:r>
          </a:p>
          <a:p>
            <a:r>
              <a:rPr lang="en-IN" sz="2400" dirty="0"/>
              <a:t>if(rear==max-1)</a:t>
            </a:r>
          </a:p>
          <a:p>
            <a:r>
              <a:rPr lang="en-IN" sz="2400" dirty="0" err="1"/>
              <a:t>printf</a:t>
            </a:r>
            <a:r>
              <a:rPr lang="en-IN" sz="2400" dirty="0"/>
              <a:t>("queue is full");</a:t>
            </a:r>
          </a:p>
          <a:p>
            <a:r>
              <a:rPr lang="en-IN" sz="2400" dirty="0"/>
              <a:t>else</a:t>
            </a:r>
          </a:p>
          <a:p>
            <a:r>
              <a:rPr lang="en-IN" sz="2400" dirty="0"/>
              <a:t>{</a:t>
            </a:r>
          </a:p>
          <a:p>
            <a:r>
              <a:rPr lang="en-IN" sz="2400" dirty="0" err="1"/>
              <a:t>scanf</a:t>
            </a:r>
            <a:r>
              <a:rPr lang="en-IN" sz="2400" dirty="0"/>
              <a:t>("%</a:t>
            </a:r>
            <a:r>
              <a:rPr lang="en-IN" sz="2400" dirty="0" err="1"/>
              <a:t>d",&amp;item</a:t>
            </a:r>
            <a:r>
              <a:rPr lang="en-IN" sz="2400" dirty="0"/>
              <a:t>);</a:t>
            </a:r>
          </a:p>
          <a:p>
            <a:r>
              <a:rPr lang="en-IN" sz="2400" dirty="0"/>
              <a:t>rear++;</a:t>
            </a:r>
          </a:p>
          <a:p>
            <a:r>
              <a:rPr lang="en-IN" sz="2400" dirty="0"/>
              <a:t>queue[rear]=item;</a:t>
            </a:r>
          </a:p>
          <a:p>
            <a:r>
              <a:rPr lang="en-IN" sz="2400" dirty="0"/>
              <a:t>}</a:t>
            </a:r>
          </a:p>
          <a:p>
            <a:r>
              <a:rPr lang="en-IN" sz="2400" dirty="0" err="1"/>
              <a:t>getch</a:t>
            </a:r>
            <a:r>
              <a:rPr lang="en-IN" sz="2400" dirty="0"/>
              <a:t>();</a:t>
            </a:r>
          </a:p>
          <a:p>
            <a:r>
              <a:rPr lang="en-IN" sz="2400" dirty="0"/>
              <a:t>}</a:t>
            </a:r>
          </a:p>
        </p:txBody>
      </p:sp>
      <p:sp>
        <p:nvSpPr>
          <p:cNvPr id="13" name="TextBox 12">
            <a:extLst>
              <a:ext uri="{FF2B5EF4-FFF2-40B4-BE49-F238E27FC236}">
                <a16:creationId xmlns:a16="http://schemas.microsoft.com/office/drawing/2014/main" id="{6145C7B7-1C9E-41A3-B54C-E91C2910E603}"/>
              </a:ext>
            </a:extLst>
          </p:cNvPr>
          <p:cNvSpPr txBox="1"/>
          <p:nvPr/>
        </p:nvSpPr>
        <p:spPr>
          <a:xfrm>
            <a:off x="7748084" y="1335874"/>
            <a:ext cx="6094520" cy="4625818"/>
          </a:xfrm>
          <a:prstGeom prst="rect">
            <a:avLst/>
          </a:prstGeom>
          <a:noFill/>
        </p:spPr>
        <p:txBody>
          <a:bodyPr wrap="square">
            <a:spAutoFit/>
          </a:bodyPr>
          <a:lstStyle/>
          <a:p>
            <a:r>
              <a:rPr lang="en-IN" sz="3600" b="0" dirty="0">
                <a:solidFill>
                  <a:srgbClr val="373A3C"/>
                </a:solidFill>
                <a:effectLst/>
                <a:latin typeface="Segoe UI" panose="020B0502040204020203" pitchFamily="34" charset="0"/>
                <a:ea typeface="Times New Roman" panose="02020603050405020304" pitchFamily="18" charset="0"/>
              </a:rPr>
              <a:t>Algorithm</a:t>
            </a:r>
            <a:endParaRPr lang="en-IN" sz="3600" b="1" dirty="0">
              <a:effectLst/>
              <a:latin typeface="Times New Roman" panose="02020603050405020304" pitchFamily="18" charset="0"/>
              <a:ea typeface="Times New Roman" panose="02020603050405020304" pitchFamily="18" charset="0"/>
            </a:endParaRPr>
          </a:p>
          <a:p>
            <a:pPr lvl="0">
              <a:lnSpc>
                <a:spcPct val="107000"/>
              </a:lnSpc>
              <a:spcAft>
                <a:spcPts val="800"/>
              </a:spcAft>
              <a:buSzPts val="1000"/>
              <a:tabLst>
                <a:tab pos="457200" algn="l"/>
              </a:tabLst>
            </a:pPr>
            <a:r>
              <a:rPr lang="en-IN" sz="2000" b="1"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Step 1:</a:t>
            </a:r>
            <a:r>
              <a:rPr lang="en-IN" sz="20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 IF REAR = MAX - 1</a:t>
            </a:r>
            <a:br>
              <a:rPr lang="en-IN" sz="20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br>
            <a:r>
              <a:rPr lang="en-IN" sz="20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Write OVE</a:t>
            </a:r>
            <a:r>
              <a:rPr lang="en-IN" sz="24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R</a:t>
            </a:r>
            <a:r>
              <a:rPr lang="en-IN" sz="20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FLOW</a:t>
            </a:r>
            <a:br>
              <a:rPr lang="en-IN" sz="20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br>
            <a:r>
              <a:rPr lang="en-IN" sz="20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Go to step</a:t>
            </a:r>
            <a:br>
              <a:rPr lang="en-IN" sz="20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br>
            <a:r>
              <a:rPr lang="en-IN" sz="20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[END OF IF]</a:t>
            </a:r>
            <a:endParaRPr lang="en-IN" sz="2000" dirty="0">
              <a:solidFill>
                <a:srgbClr val="373A3C"/>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2000" b="1"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Step 2:</a:t>
            </a:r>
            <a:r>
              <a:rPr lang="en-IN" sz="20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 IF FRONT = -1 and REAR = -1</a:t>
            </a:r>
            <a:br>
              <a:rPr lang="en-IN" sz="20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br>
            <a:r>
              <a:rPr lang="en-IN" sz="20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SET FRONT = REAR = 0</a:t>
            </a:r>
            <a:br>
              <a:rPr lang="en-IN" sz="20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br>
            <a:r>
              <a:rPr lang="en-IN" sz="20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ELSE</a:t>
            </a:r>
            <a:br>
              <a:rPr lang="en-IN" sz="20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br>
            <a:r>
              <a:rPr lang="en-IN" sz="20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SET REAR = REAR + 1</a:t>
            </a:r>
            <a:br>
              <a:rPr lang="en-IN" sz="20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br>
            <a:r>
              <a:rPr lang="en-IN" sz="20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[END OF IF]</a:t>
            </a:r>
            <a:endParaRPr lang="en-IN" sz="2000" dirty="0">
              <a:solidFill>
                <a:srgbClr val="373A3C"/>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2000" b="1"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Step 3:</a:t>
            </a:r>
            <a:r>
              <a:rPr lang="en-IN" sz="20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 Set QUEUE[REAR] = NUM</a:t>
            </a:r>
            <a:endParaRPr lang="en-IN" sz="2000" dirty="0">
              <a:solidFill>
                <a:srgbClr val="373A3C"/>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2000" b="1"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Step 4:</a:t>
            </a:r>
            <a:r>
              <a:rPr lang="en-IN" sz="2000" dirty="0">
                <a:solidFill>
                  <a:srgbClr val="373A3C"/>
                </a:solidFill>
                <a:effectLst/>
                <a:latin typeface="Segoe UI" panose="020B0502040204020203" pitchFamily="34" charset="0"/>
                <a:ea typeface="Calibri" panose="020F0502020204030204" pitchFamily="34" charset="0"/>
                <a:cs typeface="Times New Roman" panose="02020603050405020304" pitchFamily="18" charset="0"/>
              </a:rPr>
              <a:t> EXIT</a:t>
            </a:r>
            <a:endParaRPr lang="en-IN" sz="2000" dirty="0">
              <a:solidFill>
                <a:srgbClr val="373A3C"/>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6302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3727F-EF87-4213-A82D-1ECC0FA223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09936E-BC47-43C8-B995-EBD603F1146E}"/>
              </a:ext>
            </a:extLst>
          </p:cNvPr>
          <p:cNvSpPr>
            <a:spLocks noGrp="1"/>
          </p:cNvSpPr>
          <p:nvPr>
            <p:ph idx="1"/>
          </p:nvPr>
        </p:nvSpPr>
        <p:spPr/>
        <p:txBody>
          <a:bodyPr/>
          <a:lstStyle/>
          <a:p>
            <a:pPr marL="0" indent="0">
              <a:buNone/>
            </a:pPr>
            <a:endParaRPr lang="en-IN" dirty="0"/>
          </a:p>
        </p:txBody>
      </p:sp>
      <p:sp>
        <p:nvSpPr>
          <p:cNvPr id="4" name="TextBox 3">
            <a:extLst>
              <a:ext uri="{FF2B5EF4-FFF2-40B4-BE49-F238E27FC236}">
                <a16:creationId xmlns:a16="http://schemas.microsoft.com/office/drawing/2014/main" id="{FEC7BB6F-D43A-404D-95FF-2970EBC136A4}"/>
              </a:ext>
            </a:extLst>
          </p:cNvPr>
          <p:cNvSpPr txBox="1"/>
          <p:nvPr/>
        </p:nvSpPr>
        <p:spPr>
          <a:xfrm>
            <a:off x="943253" y="2412013"/>
            <a:ext cx="6094520" cy="3539430"/>
          </a:xfrm>
          <a:prstGeom prst="rect">
            <a:avLst/>
          </a:prstGeom>
          <a:noFill/>
        </p:spPr>
        <p:txBody>
          <a:bodyPr wrap="square">
            <a:spAutoFit/>
          </a:bodyPr>
          <a:lstStyle/>
          <a:p>
            <a:pPr algn="just"/>
            <a:r>
              <a:rPr lang="en-IN" sz="2800" b="1" dirty="0">
                <a:effectLst/>
                <a:latin typeface="Times New Roman" panose="02020603050405020304" pitchFamily="18" charset="0"/>
                <a:ea typeface="Times New Roman" panose="02020603050405020304" pitchFamily="18" charset="0"/>
              </a:rPr>
              <a:t>Queue Overflow:</a:t>
            </a:r>
            <a:endParaRPr lang="en-IN" sz="2400" dirty="0">
              <a:effectLst/>
              <a:latin typeface="Times New Roman" panose="02020603050405020304" pitchFamily="18" charset="0"/>
              <a:ea typeface="Times New Roman" panose="02020603050405020304" pitchFamily="18" charset="0"/>
            </a:endParaRPr>
          </a:p>
          <a:p>
            <a:pPr algn="just"/>
            <a:r>
              <a:rPr lang="en-IN" sz="2800" dirty="0">
                <a:effectLst/>
                <a:latin typeface="Times New Roman" panose="02020603050405020304" pitchFamily="18" charset="0"/>
                <a:ea typeface="Times New Roman" panose="02020603050405020304" pitchFamily="18" charset="0"/>
              </a:rPr>
              <a:t>	Insertion of an element in a queue is possible only if there is room in the array to fit in elements.  If the maximum size of the array is reached and if an attempt to insert an element into the queue that is full, is tried, the condition that occurs is called ‘queue overflow’.</a:t>
            </a:r>
            <a:r>
              <a:rPr lang="en-IN" sz="28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3009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CAE0-759D-4DA0-BFDE-4D1AA5925CDE}"/>
              </a:ext>
            </a:extLst>
          </p:cNvPr>
          <p:cNvSpPr>
            <a:spLocks noGrp="1"/>
          </p:cNvSpPr>
          <p:nvPr>
            <p:ph type="title"/>
          </p:nvPr>
        </p:nvSpPr>
        <p:spPr>
          <a:xfrm>
            <a:off x="838200" y="346463"/>
            <a:ext cx="10515600" cy="1325563"/>
          </a:xfrm>
        </p:spPr>
        <p:txBody>
          <a:bodyPr/>
          <a:lstStyle/>
          <a:p>
            <a:r>
              <a:rPr lang="en-US" dirty="0"/>
              <a:t>Memory representation of Stack</a:t>
            </a:r>
            <a:endParaRPr lang="en-IN" dirty="0"/>
          </a:p>
        </p:txBody>
      </p:sp>
      <p:sp>
        <p:nvSpPr>
          <p:cNvPr id="3" name="Content Placeholder 2">
            <a:extLst>
              <a:ext uri="{FF2B5EF4-FFF2-40B4-BE49-F238E27FC236}">
                <a16:creationId xmlns:a16="http://schemas.microsoft.com/office/drawing/2014/main" id="{E223B16E-3ABB-471D-A1FF-20D88B0F5479}"/>
              </a:ext>
            </a:extLst>
          </p:cNvPr>
          <p:cNvSpPr>
            <a:spLocks noGrp="1"/>
          </p:cNvSpPr>
          <p:nvPr>
            <p:ph idx="1"/>
          </p:nvPr>
        </p:nvSpPr>
        <p:spPr>
          <a:xfrm>
            <a:off x="838200" y="1825624"/>
            <a:ext cx="10515600" cy="4789779"/>
          </a:xfrm>
        </p:spPr>
        <p:txBody>
          <a:bodyPr>
            <a:normAutofit/>
          </a:bodyPr>
          <a:lstStyle/>
          <a:p>
            <a:endParaRPr lang="en-US" dirty="0"/>
          </a:p>
          <a:p>
            <a:pPr marL="0" indent="0">
              <a:buNone/>
            </a:pPr>
            <a:endParaRPr lang="en-US" dirty="0"/>
          </a:p>
          <a:p>
            <a:endParaRPr lang="en-US" dirty="0"/>
          </a:p>
          <a:p>
            <a:r>
              <a:rPr lang="en-US" sz="2400" dirty="0"/>
              <a:t>Stack is represented by a linear array STACK. </a:t>
            </a:r>
          </a:p>
          <a:p>
            <a:r>
              <a:rPr lang="en-US" sz="2400" dirty="0"/>
              <a:t>A pointer variable TOP, which contains the location of the top element of the stack; the variable MAXSTK which gives the maximum number of elements that can be held by the stack.  </a:t>
            </a:r>
          </a:p>
          <a:p>
            <a:r>
              <a:rPr lang="en-US" sz="2400" dirty="0"/>
              <a:t>The condition TOP= -1 will indicate that the stack is empty. </a:t>
            </a:r>
          </a:p>
          <a:p>
            <a:r>
              <a:rPr lang="en-US" sz="2400" dirty="0"/>
              <a:t>TOP=2 as the stack has 3 elements and the array index starts from 0.</a:t>
            </a:r>
          </a:p>
          <a:p>
            <a:r>
              <a:rPr lang="en-US" sz="2400" dirty="0"/>
              <a:t> MAXSTK=4 as the maximum number of elements the stack can store is 4</a:t>
            </a:r>
            <a:r>
              <a:rPr lang="en-US" sz="3600" dirty="0"/>
              <a:t>. </a:t>
            </a:r>
            <a:endParaRPr lang="en-IN" sz="3600" dirty="0"/>
          </a:p>
        </p:txBody>
      </p:sp>
      <p:pic>
        <p:nvPicPr>
          <p:cNvPr id="10" name="Picture 9">
            <a:extLst>
              <a:ext uri="{FF2B5EF4-FFF2-40B4-BE49-F238E27FC236}">
                <a16:creationId xmlns:a16="http://schemas.microsoft.com/office/drawing/2014/main" id="{9437FE8E-8B19-4666-B2F3-37EA9EE160E5}"/>
              </a:ext>
            </a:extLst>
          </p:cNvPr>
          <p:cNvPicPr>
            <a:picLocks noChangeAspect="1"/>
          </p:cNvPicPr>
          <p:nvPr/>
        </p:nvPicPr>
        <p:blipFill>
          <a:blip r:embed="rId2"/>
          <a:stretch>
            <a:fillRect/>
          </a:stretch>
        </p:blipFill>
        <p:spPr>
          <a:xfrm>
            <a:off x="1202646" y="1733550"/>
            <a:ext cx="7105650" cy="1695450"/>
          </a:xfrm>
          <a:prstGeom prst="rect">
            <a:avLst/>
          </a:prstGeom>
        </p:spPr>
      </p:pic>
    </p:spTree>
    <p:extLst>
      <p:ext uri="{BB962C8B-B14F-4D97-AF65-F5344CB8AC3E}">
        <p14:creationId xmlns:p14="http://schemas.microsoft.com/office/powerpoint/2010/main" val="3261133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1237-FD6B-4758-AFF6-D2ABD95F979E}"/>
              </a:ext>
            </a:extLst>
          </p:cNvPr>
          <p:cNvSpPr>
            <a:spLocks noGrp="1"/>
          </p:cNvSpPr>
          <p:nvPr>
            <p:ph type="title"/>
          </p:nvPr>
        </p:nvSpPr>
        <p:spPr/>
        <p:txBody>
          <a:bodyPr>
            <a:normAutofit/>
          </a:bodyPr>
          <a:lstStyle/>
          <a:p>
            <a:r>
              <a:rPr lang="en-IN" sz="2800" b="1" dirty="0">
                <a:effectLst/>
                <a:ea typeface="Times New Roman" panose="02020603050405020304" pitchFamily="18" charset="0"/>
              </a:rPr>
              <a:t>Deleting an element from the queue</a:t>
            </a:r>
            <a:endParaRPr lang="en-IN" sz="6000" b="1" dirty="0"/>
          </a:p>
        </p:txBody>
      </p:sp>
      <p:sp>
        <p:nvSpPr>
          <p:cNvPr id="3" name="Content Placeholder 2">
            <a:extLst>
              <a:ext uri="{FF2B5EF4-FFF2-40B4-BE49-F238E27FC236}">
                <a16:creationId xmlns:a16="http://schemas.microsoft.com/office/drawing/2014/main" id="{D2990C31-098E-4803-AA17-E83A07014760}"/>
              </a:ext>
            </a:extLst>
          </p:cNvPr>
          <p:cNvSpPr>
            <a:spLocks noGrp="1"/>
          </p:cNvSpPr>
          <p:nvPr>
            <p:ph idx="1"/>
          </p:nvPr>
        </p:nvSpPr>
        <p:spPr>
          <a:xfrm>
            <a:off x="838200" y="1798992"/>
            <a:ext cx="5484920" cy="4351338"/>
          </a:xfrm>
        </p:spPr>
        <p:txBody>
          <a:bodyPr>
            <a:normAutofit lnSpcReduction="10000"/>
          </a:bodyPr>
          <a:lstStyle/>
          <a:p>
            <a:pPr marL="0" indent="0" algn="just">
              <a:buNone/>
            </a:pPr>
            <a:r>
              <a:rPr lang="en-IN" sz="2400" dirty="0">
                <a:effectLst/>
                <a:latin typeface="Times New Roman" panose="02020603050405020304" pitchFamily="18" charset="0"/>
                <a:ea typeface="Times New Roman" panose="02020603050405020304" pitchFamily="18" charset="0"/>
              </a:rPr>
              <a:t>Points to remember when we remove an element from the queue:</a:t>
            </a:r>
          </a:p>
          <a:p>
            <a:pPr marL="342900" lvl="0" indent="-342900" algn="just">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Check whether the queue has any element to be deleted. </a:t>
            </a:r>
          </a:p>
          <a:p>
            <a:pPr marL="342900" lvl="0" indent="-342900" algn="just">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If so, delete the element from the queue by incrementing the FRONT pointer.</a:t>
            </a:r>
          </a:p>
          <a:p>
            <a:pPr marL="228600" algn="just"/>
            <a:r>
              <a:rPr lang="en-IN" sz="2400" dirty="0">
                <a:effectLst/>
                <a:latin typeface="Times New Roman" panose="02020603050405020304" pitchFamily="18" charset="0"/>
                <a:ea typeface="Times New Roman" panose="02020603050405020304" pitchFamily="18" charset="0"/>
              </a:rPr>
              <a:t>  Example:</a:t>
            </a:r>
          </a:p>
          <a:p>
            <a:pPr marL="342900" lvl="0" indent="-342900" algn="just">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Item= queue[rear]</a:t>
            </a:r>
          </a:p>
          <a:p>
            <a:pPr marL="342900" lvl="0" indent="-342900" algn="just">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Increment the front using front++</a:t>
            </a:r>
          </a:p>
          <a:p>
            <a:pPr algn="just"/>
            <a:r>
              <a:rPr lang="en-IN" sz="2400" dirty="0">
                <a:effectLst/>
                <a:latin typeface="Times New Roman" panose="02020603050405020304" pitchFamily="18" charset="0"/>
                <a:ea typeface="Times New Roman" panose="02020603050405020304" pitchFamily="18" charset="0"/>
              </a:rPr>
              <a:t>Note: Rear is the position where the item is to be inserted.</a:t>
            </a:r>
          </a:p>
          <a:p>
            <a:pPr marL="0" indent="0">
              <a:buNone/>
            </a:pPr>
            <a:endParaRPr lang="en-IN" dirty="0"/>
          </a:p>
        </p:txBody>
      </p:sp>
      <p:sp>
        <p:nvSpPr>
          <p:cNvPr id="5" name="TextBox 4">
            <a:extLst>
              <a:ext uri="{FF2B5EF4-FFF2-40B4-BE49-F238E27FC236}">
                <a16:creationId xmlns:a16="http://schemas.microsoft.com/office/drawing/2014/main" id="{054DA2F3-85D3-4735-968B-A584944B2C35}"/>
              </a:ext>
            </a:extLst>
          </p:cNvPr>
          <p:cNvSpPr txBox="1"/>
          <p:nvPr/>
        </p:nvSpPr>
        <p:spPr>
          <a:xfrm>
            <a:off x="6323120" y="1440765"/>
            <a:ext cx="6094520" cy="4401205"/>
          </a:xfrm>
          <a:prstGeom prst="rect">
            <a:avLst/>
          </a:prstGeom>
          <a:noFill/>
        </p:spPr>
        <p:txBody>
          <a:bodyPr wrap="square">
            <a:spAutoFit/>
          </a:bodyPr>
          <a:lstStyle/>
          <a:p>
            <a:pPr marL="457200" algn="just"/>
            <a:r>
              <a:rPr lang="en-US" sz="2400" dirty="0">
                <a:effectLst/>
                <a:latin typeface="Times New Roman" panose="02020603050405020304" pitchFamily="18" charset="0"/>
                <a:ea typeface="Times New Roman" panose="02020603050405020304" pitchFamily="18" charset="0"/>
              </a:rPr>
              <a:t>void </a:t>
            </a:r>
            <a:r>
              <a:rPr lang="en-US" sz="2400" dirty="0" err="1">
                <a:effectLst/>
                <a:latin typeface="Times New Roman" panose="02020603050405020304" pitchFamily="18" charset="0"/>
                <a:ea typeface="Times New Roman" panose="02020603050405020304" pitchFamily="18" charset="0"/>
              </a:rPr>
              <a:t>qdelete</a:t>
            </a:r>
            <a:r>
              <a:rPr lang="en-US" sz="24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457200" algn="just"/>
            <a:r>
              <a:rPr lang="en-US" sz="24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457200" algn="just"/>
            <a:r>
              <a:rPr lang="en-US" sz="2400" dirty="0">
                <a:effectLst/>
                <a:latin typeface="Times New Roman" panose="02020603050405020304" pitchFamily="18" charset="0"/>
                <a:ea typeface="Times New Roman" panose="02020603050405020304" pitchFamily="18" charset="0"/>
              </a:rPr>
              <a:t>int item;</a:t>
            </a:r>
            <a:endParaRPr lang="en-IN" sz="2000" dirty="0">
              <a:effectLst/>
              <a:latin typeface="Times New Roman" panose="02020603050405020304" pitchFamily="18" charset="0"/>
              <a:ea typeface="Times New Roman" panose="02020603050405020304" pitchFamily="18" charset="0"/>
            </a:endParaRPr>
          </a:p>
          <a:p>
            <a:pPr marL="457200" algn="just"/>
            <a:r>
              <a:rPr lang="en-US" sz="2400" dirty="0">
                <a:effectLst/>
                <a:latin typeface="Times New Roman" panose="02020603050405020304" pitchFamily="18" charset="0"/>
                <a:ea typeface="Times New Roman" panose="02020603050405020304" pitchFamily="18" charset="0"/>
              </a:rPr>
              <a:t>if(front==-1 || front &gt; rear))</a:t>
            </a:r>
          </a:p>
          <a:p>
            <a:pPr marL="457200" algn="just"/>
            <a:r>
              <a:rPr lang="en-US" sz="2000" dirty="0" err="1">
                <a:effectLst/>
                <a:latin typeface="Times New Roman" panose="02020603050405020304" pitchFamily="18" charset="0"/>
                <a:ea typeface="Times New Roman" panose="02020603050405020304" pitchFamily="18" charset="0"/>
              </a:rPr>
              <a:t>Printf</a:t>
            </a:r>
            <a:r>
              <a:rPr lang="en-US" sz="2000" dirty="0">
                <a:effectLst/>
                <a:latin typeface="Times New Roman" panose="02020603050405020304" pitchFamily="18" charset="0"/>
                <a:ea typeface="Times New Roman" panose="02020603050405020304" pitchFamily="18" charset="0"/>
              </a:rPr>
              <a:t>(“queue is empty”);</a:t>
            </a:r>
          </a:p>
          <a:p>
            <a:pPr marL="457200" algn="just"/>
            <a:r>
              <a:rPr lang="en-US" sz="2000" dirty="0">
                <a:latin typeface="Times New Roman" panose="02020603050405020304" pitchFamily="18" charset="0"/>
                <a:ea typeface="Times New Roman" panose="02020603050405020304" pitchFamily="18" charset="0"/>
              </a:rPr>
              <a:t>Else</a:t>
            </a:r>
          </a:p>
          <a:p>
            <a:pPr marL="457200" algn="just"/>
            <a:r>
              <a:rPr lang="en-US" sz="20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457200" algn="just"/>
            <a:r>
              <a:rPr lang="en-US" sz="2400" dirty="0" err="1">
                <a:effectLst/>
                <a:latin typeface="Times New Roman" panose="02020603050405020304" pitchFamily="18" charset="0"/>
                <a:ea typeface="Times New Roman" panose="02020603050405020304" pitchFamily="18" charset="0"/>
              </a:rPr>
              <a:t>printf</a:t>
            </a:r>
            <a:r>
              <a:rPr lang="en-US" sz="2400" dirty="0">
                <a:effectLst/>
                <a:latin typeface="Times New Roman" panose="02020603050405020304" pitchFamily="18" charset="0"/>
                <a:ea typeface="Times New Roman" panose="02020603050405020304" pitchFamily="18" charset="0"/>
              </a:rPr>
              <a:t>("deleted item is %</a:t>
            </a:r>
            <a:r>
              <a:rPr lang="en-US" sz="2400" dirty="0" err="1">
                <a:effectLst/>
                <a:latin typeface="Times New Roman" panose="02020603050405020304" pitchFamily="18" charset="0"/>
                <a:ea typeface="Times New Roman" panose="02020603050405020304" pitchFamily="18" charset="0"/>
              </a:rPr>
              <a:t>d",queue</a:t>
            </a:r>
            <a:r>
              <a:rPr lang="en-US" sz="2400" dirty="0">
                <a:effectLst/>
                <a:latin typeface="Times New Roman" panose="02020603050405020304" pitchFamily="18" charset="0"/>
                <a:ea typeface="Times New Roman" panose="02020603050405020304" pitchFamily="18" charset="0"/>
              </a:rPr>
              <a:t>[front]);</a:t>
            </a:r>
            <a:endParaRPr lang="en-IN" sz="2000" dirty="0">
              <a:effectLst/>
              <a:latin typeface="Times New Roman" panose="02020603050405020304" pitchFamily="18" charset="0"/>
              <a:ea typeface="Times New Roman" panose="02020603050405020304" pitchFamily="18" charset="0"/>
            </a:endParaRPr>
          </a:p>
          <a:p>
            <a:pPr marL="457200" algn="just"/>
            <a:r>
              <a:rPr lang="en-US" sz="2400" dirty="0">
                <a:effectLst/>
                <a:latin typeface="Times New Roman" panose="02020603050405020304" pitchFamily="18" charset="0"/>
                <a:ea typeface="Times New Roman" panose="02020603050405020304" pitchFamily="18" charset="0"/>
              </a:rPr>
              <a:t>front++;</a:t>
            </a:r>
            <a:endParaRPr lang="en-IN" sz="2000" dirty="0">
              <a:effectLst/>
              <a:latin typeface="Times New Roman" panose="02020603050405020304" pitchFamily="18" charset="0"/>
              <a:ea typeface="Times New Roman" panose="02020603050405020304" pitchFamily="18" charset="0"/>
            </a:endParaRPr>
          </a:p>
          <a:p>
            <a:pPr marL="457200" algn="just"/>
            <a:r>
              <a:rPr lang="en-US" sz="24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457200" algn="just"/>
            <a:r>
              <a:rPr lang="en-US" sz="2400" dirty="0" err="1">
                <a:effectLst/>
                <a:latin typeface="Times New Roman" panose="02020603050405020304" pitchFamily="18" charset="0"/>
                <a:ea typeface="Times New Roman" panose="02020603050405020304" pitchFamily="18" charset="0"/>
              </a:rPr>
              <a:t>getch</a:t>
            </a:r>
            <a:r>
              <a:rPr lang="en-US" sz="24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457200" algn="just"/>
            <a:r>
              <a:rPr lang="en-US" sz="24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19898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60B69-30E8-4992-A623-11EDF72747EB}"/>
              </a:ext>
            </a:extLst>
          </p:cNvPr>
          <p:cNvSpPr>
            <a:spLocks noGrp="1"/>
          </p:cNvSpPr>
          <p:nvPr>
            <p:ph type="title"/>
          </p:nvPr>
        </p:nvSpPr>
        <p:spPr/>
        <p:txBody>
          <a:bodyPr/>
          <a:lstStyle/>
          <a:p>
            <a:endParaRPr lang="en-IN" dirty="0"/>
          </a:p>
        </p:txBody>
      </p:sp>
      <p:sp>
        <p:nvSpPr>
          <p:cNvPr id="5" name="TextBox 4">
            <a:extLst>
              <a:ext uri="{FF2B5EF4-FFF2-40B4-BE49-F238E27FC236}">
                <a16:creationId xmlns:a16="http://schemas.microsoft.com/office/drawing/2014/main" id="{18173CA6-5A87-48B8-B8CC-8A2DE0B17B6F}"/>
              </a:ext>
            </a:extLst>
          </p:cNvPr>
          <p:cNvSpPr txBox="1"/>
          <p:nvPr/>
        </p:nvSpPr>
        <p:spPr>
          <a:xfrm>
            <a:off x="3764132" y="1720840"/>
            <a:ext cx="3586579" cy="3970318"/>
          </a:xfrm>
          <a:prstGeom prst="rect">
            <a:avLst/>
          </a:prstGeom>
          <a:noFill/>
        </p:spPr>
        <p:txBody>
          <a:bodyPr wrap="square">
            <a:spAutoFit/>
          </a:bodyPr>
          <a:lstStyle/>
          <a:p>
            <a:pPr algn="just"/>
            <a:r>
              <a:rPr lang="en-IN" sz="1800" b="1" dirty="0">
                <a:effectLst/>
                <a:latin typeface="Times New Roman" panose="02020603050405020304" pitchFamily="18" charset="0"/>
                <a:ea typeface="Times New Roman" panose="02020603050405020304" pitchFamily="18" charset="0"/>
              </a:rPr>
              <a:t>Queue empty operation</a:t>
            </a:r>
            <a:r>
              <a:rPr lang="en-IN"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rPr>
              <a:t>	A function to check whether queue is empty or not return 1 when the queue is empty and returns 0 when the queue is </a:t>
            </a:r>
            <a:r>
              <a:rPr lang="en-IN" sz="1800" dirty="0" err="1">
                <a:effectLst/>
                <a:latin typeface="Times New Roman" panose="02020603050405020304" pitchFamily="18" charset="0"/>
                <a:ea typeface="Times New Roman" panose="02020603050405020304" pitchFamily="18" charset="0"/>
              </a:rPr>
              <a:t>ot</a:t>
            </a:r>
            <a:r>
              <a:rPr lang="en-IN" sz="1800" dirty="0">
                <a:effectLst/>
                <a:latin typeface="Times New Roman" panose="02020603050405020304" pitchFamily="18" charset="0"/>
                <a:ea typeface="Times New Roman" panose="02020603050405020304" pitchFamily="18" charset="0"/>
              </a:rPr>
              <a:t> empty.   This function is used to check for queue underflow.</a:t>
            </a:r>
            <a:endParaRPr lang="en-IN" sz="1600" dirty="0">
              <a:effectLst/>
              <a:latin typeface="Times New Roman" panose="02020603050405020304" pitchFamily="18" charset="0"/>
              <a:ea typeface="Times New Roman" panose="02020603050405020304" pitchFamily="18" charset="0"/>
            </a:endParaRPr>
          </a:p>
          <a:p>
            <a:pPr marL="457200" algn="just"/>
            <a:r>
              <a:rPr lang="en-IN" sz="1800" dirty="0">
                <a:effectLst/>
                <a:latin typeface="Times New Roman" panose="02020603050405020304" pitchFamily="18" charset="0"/>
                <a:ea typeface="Times New Roman" panose="02020603050405020304" pitchFamily="18" charset="0"/>
              </a:rPr>
              <a:t>int </a:t>
            </a:r>
            <a:r>
              <a:rPr lang="en-IN" sz="1800" dirty="0" err="1">
                <a:effectLst/>
                <a:latin typeface="Times New Roman" panose="02020603050405020304" pitchFamily="18" charset="0"/>
                <a:ea typeface="Times New Roman" panose="02020603050405020304" pitchFamily="18" charset="0"/>
              </a:rPr>
              <a:t>qempty</a:t>
            </a:r>
            <a:r>
              <a:rPr lang="en-IN"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457200" algn="just"/>
            <a:r>
              <a:rPr lang="en-IN"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457200" algn="just"/>
            <a:r>
              <a:rPr lang="en-IN" sz="1800" dirty="0">
                <a:effectLst/>
                <a:latin typeface="Times New Roman" panose="02020603050405020304" pitchFamily="18" charset="0"/>
                <a:ea typeface="Times New Roman" panose="02020603050405020304" pitchFamily="18" charset="0"/>
              </a:rPr>
              <a:t>if(front=-1 || front&gt;rear)</a:t>
            </a:r>
            <a:endParaRPr lang="en-IN" sz="1600" dirty="0">
              <a:effectLst/>
              <a:latin typeface="Times New Roman" panose="02020603050405020304" pitchFamily="18" charset="0"/>
              <a:ea typeface="Times New Roman" panose="02020603050405020304" pitchFamily="18" charset="0"/>
            </a:endParaRPr>
          </a:p>
          <a:p>
            <a:pPr marL="457200" algn="just"/>
            <a:r>
              <a:rPr lang="en-IN" sz="1800" dirty="0">
                <a:effectLst/>
                <a:latin typeface="Times New Roman" panose="02020603050405020304" pitchFamily="18" charset="0"/>
                <a:ea typeface="Times New Roman" panose="02020603050405020304" pitchFamily="18" charset="0"/>
              </a:rPr>
              <a:t>return 1;</a:t>
            </a:r>
            <a:endParaRPr lang="en-IN" sz="1600" dirty="0">
              <a:effectLst/>
              <a:latin typeface="Times New Roman" panose="02020603050405020304" pitchFamily="18" charset="0"/>
              <a:ea typeface="Times New Roman" panose="02020603050405020304" pitchFamily="18" charset="0"/>
            </a:endParaRPr>
          </a:p>
          <a:p>
            <a:pPr marL="457200" algn="just"/>
            <a:r>
              <a:rPr lang="en-IN" sz="1800" dirty="0">
                <a:effectLst/>
                <a:latin typeface="Times New Roman" panose="02020603050405020304" pitchFamily="18" charset="0"/>
                <a:ea typeface="Times New Roman" panose="02020603050405020304" pitchFamily="18" charset="0"/>
              </a:rPr>
              <a:t>else </a:t>
            </a:r>
            <a:endParaRPr lang="en-IN" sz="1600" dirty="0">
              <a:effectLst/>
              <a:latin typeface="Times New Roman" panose="02020603050405020304" pitchFamily="18" charset="0"/>
              <a:ea typeface="Times New Roman" panose="02020603050405020304" pitchFamily="18" charset="0"/>
            </a:endParaRPr>
          </a:p>
          <a:p>
            <a:pPr marL="457200" algn="just"/>
            <a:r>
              <a:rPr lang="en-IN" sz="1800" dirty="0">
                <a:effectLst/>
                <a:latin typeface="Times New Roman" panose="02020603050405020304" pitchFamily="18" charset="0"/>
                <a:ea typeface="Times New Roman" panose="02020603050405020304" pitchFamily="18" charset="0"/>
              </a:rPr>
              <a:t>return 0;</a:t>
            </a:r>
            <a:endParaRPr lang="en-IN" sz="1600" dirty="0">
              <a:effectLst/>
              <a:latin typeface="Times New Roman" panose="02020603050405020304" pitchFamily="18" charset="0"/>
              <a:ea typeface="Times New Roman" panose="02020603050405020304" pitchFamily="18" charset="0"/>
            </a:endParaRPr>
          </a:p>
          <a:p>
            <a:pPr marL="457200" algn="just"/>
            <a:r>
              <a:rPr lang="en-IN"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60D5D858-49D5-4020-A9E0-115DE881D7A2}"/>
              </a:ext>
            </a:extLst>
          </p:cNvPr>
          <p:cNvSpPr txBox="1"/>
          <p:nvPr/>
        </p:nvSpPr>
        <p:spPr>
          <a:xfrm>
            <a:off x="730189" y="1951672"/>
            <a:ext cx="3033943" cy="2862322"/>
          </a:xfrm>
          <a:prstGeom prst="rect">
            <a:avLst/>
          </a:prstGeom>
          <a:noFill/>
        </p:spPr>
        <p:txBody>
          <a:bodyPr wrap="square">
            <a:spAutoFit/>
          </a:bodyPr>
          <a:lstStyle/>
          <a:p>
            <a:r>
              <a:rPr lang="en-US" dirty="0"/>
              <a:t>Queue Underflow</a:t>
            </a:r>
          </a:p>
          <a:p>
            <a:r>
              <a:rPr lang="en-US" dirty="0"/>
              <a:t>Deletion or removal of an element from the queue can be done only if at least one item is there* in the queue.  It means that the queue must be non-empty.  An attempt to remove an element from an empty queue is called ‘queue underflow’.</a:t>
            </a:r>
          </a:p>
        </p:txBody>
      </p:sp>
      <p:sp>
        <p:nvSpPr>
          <p:cNvPr id="9" name="TextBox 8">
            <a:extLst>
              <a:ext uri="{FF2B5EF4-FFF2-40B4-BE49-F238E27FC236}">
                <a16:creationId xmlns:a16="http://schemas.microsoft.com/office/drawing/2014/main" id="{B98D6ECD-5D9A-49E3-A02C-6B851179996A}"/>
              </a:ext>
            </a:extLst>
          </p:cNvPr>
          <p:cNvSpPr txBox="1"/>
          <p:nvPr/>
        </p:nvSpPr>
        <p:spPr>
          <a:xfrm>
            <a:off x="7486095" y="681037"/>
            <a:ext cx="4117020" cy="5355312"/>
          </a:xfrm>
          <a:prstGeom prst="rect">
            <a:avLst/>
          </a:prstGeom>
          <a:noFill/>
        </p:spPr>
        <p:txBody>
          <a:bodyPr wrap="square">
            <a:spAutoFit/>
          </a:bodyPr>
          <a:lstStyle/>
          <a:p>
            <a:pPr algn="just"/>
            <a:r>
              <a:rPr lang="en-IN" sz="1800" b="1" dirty="0">
                <a:effectLst/>
                <a:latin typeface="Times New Roman" panose="02020603050405020304" pitchFamily="18" charset="0"/>
                <a:ea typeface="Times New Roman" panose="02020603050405020304" pitchFamily="18" charset="0"/>
              </a:rPr>
              <a:t>Queue Full operation:</a:t>
            </a:r>
            <a:endParaRPr lang="en-IN" sz="1600" dirty="0">
              <a:effectLst/>
              <a:latin typeface="Times New Roman" panose="02020603050405020304" pitchFamily="18" charset="0"/>
              <a:ea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rPr>
              <a:t>	A function to check whether queue is full or not returns 1 when the queue is full and returns 0 when the queue is not full.  This function is used to check for queue overflow.</a:t>
            </a:r>
            <a:endParaRPr lang="en-IN" sz="1600" dirty="0">
              <a:effectLst/>
              <a:latin typeface="Times New Roman" panose="02020603050405020304" pitchFamily="18" charset="0"/>
              <a:ea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rPr>
              <a:t>	A queue is full when REAR reaches the maximum size of the array used for the queue </a:t>
            </a:r>
            <a:r>
              <a:rPr lang="en-IN" sz="1800" dirty="0" err="1">
                <a:effectLst/>
                <a:latin typeface="Times New Roman" panose="02020603050405020304" pitchFamily="18" charset="0"/>
                <a:ea typeface="Times New Roman" panose="02020603050405020304" pitchFamily="18" charset="0"/>
              </a:rPr>
              <a:t>i.e.e</a:t>
            </a:r>
            <a:r>
              <a:rPr lang="en-IN" sz="1800" dirty="0">
                <a:effectLst/>
                <a:latin typeface="Times New Roman" panose="02020603050405020304" pitchFamily="18" charset="0"/>
                <a:ea typeface="Times New Roman" panose="02020603050405020304" pitchFamily="18" charset="0"/>
              </a:rPr>
              <a:t> REAR=max-1.  FRONT = 0 and REAR = n-1 indicates this condition.</a:t>
            </a:r>
            <a:endParaRPr lang="en-IN" sz="1600" dirty="0">
              <a:effectLst/>
              <a:latin typeface="Times New Roman" panose="02020603050405020304" pitchFamily="18" charset="0"/>
              <a:ea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457200" algn="just"/>
            <a:r>
              <a:rPr lang="en-IN" sz="1800" dirty="0">
                <a:effectLst/>
                <a:latin typeface="Times New Roman" panose="02020603050405020304" pitchFamily="18" charset="0"/>
                <a:ea typeface="Times New Roman" panose="02020603050405020304" pitchFamily="18" charset="0"/>
              </a:rPr>
              <a:t>int </a:t>
            </a:r>
            <a:r>
              <a:rPr lang="en-IN" sz="1800" dirty="0" err="1">
                <a:effectLst/>
                <a:latin typeface="Times New Roman" panose="02020603050405020304" pitchFamily="18" charset="0"/>
                <a:ea typeface="Times New Roman" panose="02020603050405020304" pitchFamily="18" charset="0"/>
              </a:rPr>
              <a:t>qfull</a:t>
            </a:r>
            <a:r>
              <a:rPr lang="en-IN"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457200" algn="just"/>
            <a:r>
              <a:rPr lang="en-IN"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457200" algn="just"/>
            <a:r>
              <a:rPr lang="en-IN" sz="1800" dirty="0">
                <a:effectLst/>
                <a:latin typeface="Times New Roman" panose="02020603050405020304" pitchFamily="18" charset="0"/>
                <a:ea typeface="Times New Roman" panose="02020603050405020304" pitchFamily="18" charset="0"/>
              </a:rPr>
              <a:t>if(rear = = max-1)</a:t>
            </a:r>
            <a:endParaRPr lang="en-IN" sz="1600" dirty="0">
              <a:effectLst/>
              <a:latin typeface="Times New Roman" panose="02020603050405020304" pitchFamily="18" charset="0"/>
              <a:ea typeface="Times New Roman" panose="02020603050405020304" pitchFamily="18" charset="0"/>
            </a:endParaRPr>
          </a:p>
          <a:p>
            <a:pPr marL="457200" algn="just"/>
            <a:r>
              <a:rPr lang="en-IN" sz="1800" dirty="0">
                <a:effectLst/>
                <a:latin typeface="Times New Roman" panose="02020603050405020304" pitchFamily="18" charset="0"/>
                <a:ea typeface="Times New Roman" panose="02020603050405020304" pitchFamily="18" charset="0"/>
              </a:rPr>
              <a:t>return 1;</a:t>
            </a:r>
            <a:endParaRPr lang="en-IN" sz="1600" dirty="0">
              <a:effectLst/>
              <a:latin typeface="Times New Roman" panose="02020603050405020304" pitchFamily="18" charset="0"/>
              <a:ea typeface="Times New Roman" panose="02020603050405020304" pitchFamily="18" charset="0"/>
            </a:endParaRPr>
          </a:p>
          <a:p>
            <a:pPr marL="457200" algn="just"/>
            <a:r>
              <a:rPr lang="en-IN" sz="1800" dirty="0">
                <a:effectLst/>
                <a:latin typeface="Times New Roman" panose="02020603050405020304" pitchFamily="18" charset="0"/>
                <a:ea typeface="Times New Roman" panose="02020603050405020304" pitchFamily="18" charset="0"/>
              </a:rPr>
              <a:t>else</a:t>
            </a:r>
            <a:endParaRPr lang="en-IN" sz="1600" dirty="0">
              <a:effectLst/>
              <a:latin typeface="Times New Roman" panose="02020603050405020304" pitchFamily="18" charset="0"/>
              <a:ea typeface="Times New Roman" panose="02020603050405020304" pitchFamily="18" charset="0"/>
            </a:endParaRPr>
          </a:p>
          <a:p>
            <a:pPr marL="457200" algn="just"/>
            <a:r>
              <a:rPr lang="en-IN" sz="1800" dirty="0">
                <a:effectLst/>
                <a:latin typeface="Times New Roman" panose="02020603050405020304" pitchFamily="18" charset="0"/>
                <a:ea typeface="Times New Roman" panose="02020603050405020304" pitchFamily="18" charset="0"/>
              </a:rPr>
              <a:t>return 0;</a:t>
            </a:r>
            <a:endParaRPr lang="en-IN" sz="1600" dirty="0">
              <a:effectLst/>
              <a:latin typeface="Times New Roman" panose="02020603050405020304" pitchFamily="18" charset="0"/>
              <a:ea typeface="Times New Roman" panose="02020603050405020304" pitchFamily="18" charset="0"/>
            </a:endParaRPr>
          </a:p>
          <a:p>
            <a:pPr marL="457200" algn="just"/>
            <a:r>
              <a:rPr lang="en-IN"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26352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3B51D3-52C0-4471-A080-B0495940BCD4}"/>
              </a:ext>
            </a:extLst>
          </p:cNvPr>
          <p:cNvSpPr txBox="1"/>
          <p:nvPr/>
        </p:nvSpPr>
        <p:spPr>
          <a:xfrm>
            <a:off x="1686757" y="338065"/>
            <a:ext cx="7455023" cy="5909310"/>
          </a:xfrm>
          <a:prstGeom prst="rect">
            <a:avLst/>
          </a:prstGeom>
          <a:noFill/>
        </p:spPr>
        <p:txBody>
          <a:bodyPr wrap="square">
            <a:spAutoFit/>
          </a:bodyPr>
          <a:lstStyle/>
          <a:p>
            <a:pPr algn="just"/>
            <a:r>
              <a:rPr lang="en-IN" sz="1800" b="1" dirty="0">
                <a:effectLst/>
                <a:latin typeface="Times New Roman" panose="02020603050405020304" pitchFamily="18" charset="0"/>
                <a:ea typeface="Times New Roman" panose="02020603050405020304" pitchFamily="18" charset="0"/>
              </a:rPr>
              <a:t>Queue display operation:</a:t>
            </a:r>
            <a:endParaRPr lang="en-IN" sz="1600" dirty="0">
              <a:effectLst/>
              <a:latin typeface="Times New Roman" panose="02020603050405020304" pitchFamily="18" charset="0"/>
              <a:ea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rPr>
              <a:t>	This operation is used to display all the elements present in a queue.  Whenever REAR value becomes equal to the FRONT-1 </a:t>
            </a:r>
            <a:r>
              <a:rPr lang="en-IN" sz="1800" dirty="0" err="1">
                <a:effectLst/>
                <a:latin typeface="Times New Roman" panose="02020603050405020304" pitchFamily="18" charset="0"/>
                <a:ea typeface="Times New Roman" panose="02020603050405020304" pitchFamily="18" charset="0"/>
              </a:rPr>
              <a:t>i.e.REAR</a:t>
            </a:r>
            <a:r>
              <a:rPr lang="en-IN" sz="1800" dirty="0">
                <a:effectLst/>
                <a:latin typeface="Times New Roman" panose="02020603050405020304" pitchFamily="18" charset="0"/>
                <a:ea typeface="Times New Roman" panose="02020603050405020304" pitchFamily="18" charset="0"/>
              </a:rPr>
              <a:t> = -1 and FRONT = 0 then the queue is empty.</a:t>
            </a:r>
            <a:endParaRPr lang="en-IN" sz="1600" dirty="0">
              <a:effectLst/>
              <a:latin typeface="Times New Roman" panose="02020603050405020304" pitchFamily="18" charset="0"/>
              <a:ea typeface="Times New Roman" panose="02020603050405020304" pitchFamily="18" charset="0"/>
            </a:endParaRPr>
          </a:p>
          <a:p>
            <a:pPr indent="457200" algn="just"/>
            <a:r>
              <a:rPr lang="en-US" sz="1800" dirty="0">
                <a:effectLst/>
                <a:latin typeface="Times New Roman" panose="02020603050405020304" pitchFamily="18" charset="0"/>
                <a:ea typeface="Times New Roman" panose="02020603050405020304" pitchFamily="18" charset="0"/>
              </a:rPr>
              <a:t>void </a:t>
            </a:r>
            <a:r>
              <a:rPr lang="en-US" sz="1800" dirty="0" err="1">
                <a:effectLst/>
                <a:latin typeface="Times New Roman" panose="02020603050405020304" pitchFamily="18" charset="0"/>
                <a:ea typeface="Times New Roman" panose="02020603050405020304" pitchFamily="18" charset="0"/>
              </a:rPr>
              <a:t>qdisplay</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indent="457200" algn="just"/>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indent="457200" algn="just"/>
            <a:r>
              <a:rPr lang="en-US" sz="1800" dirty="0">
                <a:effectLst/>
                <a:latin typeface="Times New Roman" panose="02020603050405020304" pitchFamily="18" charset="0"/>
                <a:ea typeface="Times New Roman" panose="02020603050405020304" pitchFamily="18" charset="0"/>
              </a:rPr>
              <a:t>int item;</a:t>
            </a:r>
            <a:endParaRPr lang="en-IN" sz="1600" dirty="0">
              <a:effectLst/>
              <a:latin typeface="Times New Roman" panose="02020603050405020304" pitchFamily="18" charset="0"/>
              <a:ea typeface="Times New Roman" panose="02020603050405020304" pitchFamily="18" charset="0"/>
            </a:endParaRPr>
          </a:p>
          <a:p>
            <a:pPr indent="457200" algn="just"/>
            <a:r>
              <a:rPr lang="en-US" sz="1800" dirty="0">
                <a:effectLst/>
                <a:latin typeface="Times New Roman" panose="02020603050405020304" pitchFamily="18" charset="0"/>
                <a:ea typeface="Times New Roman" panose="02020603050405020304" pitchFamily="18" charset="0"/>
              </a:rPr>
              <a:t>int p=front;</a:t>
            </a:r>
            <a:endParaRPr lang="en-IN" sz="1600" dirty="0">
              <a:effectLst/>
              <a:latin typeface="Times New Roman" panose="02020603050405020304" pitchFamily="18" charset="0"/>
              <a:ea typeface="Times New Roman" panose="02020603050405020304" pitchFamily="18" charset="0"/>
            </a:endParaRPr>
          </a:p>
          <a:p>
            <a:pPr indent="457200" algn="just"/>
            <a:r>
              <a:rPr lang="en-US" sz="1800" dirty="0">
                <a:effectLst/>
                <a:latin typeface="Times New Roman" panose="02020603050405020304" pitchFamily="18" charset="0"/>
                <a:ea typeface="Times New Roman" panose="02020603050405020304" pitchFamily="18" charset="0"/>
              </a:rPr>
              <a:t>if(p==-1|| p&gt;rear)</a:t>
            </a:r>
            <a:endParaRPr lang="en-IN" sz="1600" dirty="0">
              <a:effectLst/>
              <a:latin typeface="Times New Roman" panose="02020603050405020304" pitchFamily="18" charset="0"/>
              <a:ea typeface="Times New Roman" panose="02020603050405020304" pitchFamily="18" charset="0"/>
            </a:endParaRPr>
          </a:p>
          <a:p>
            <a:pPr indent="457200" algn="just"/>
            <a:r>
              <a:rPr lang="en-US" sz="1800" dirty="0" err="1">
                <a:effectLst/>
                <a:latin typeface="Times New Roman" panose="02020603050405020304" pitchFamily="18" charset="0"/>
                <a:ea typeface="Times New Roman" panose="02020603050405020304" pitchFamily="18" charset="0"/>
              </a:rPr>
              <a:t>printf</a:t>
            </a:r>
            <a:r>
              <a:rPr lang="en-US" sz="1800" dirty="0">
                <a:effectLst/>
                <a:latin typeface="Times New Roman" panose="02020603050405020304" pitchFamily="18" charset="0"/>
                <a:ea typeface="Times New Roman" panose="02020603050405020304" pitchFamily="18" charset="0"/>
              </a:rPr>
              <a:t>("queue is empty");</a:t>
            </a:r>
            <a:endParaRPr lang="en-IN" sz="1600" dirty="0">
              <a:effectLst/>
              <a:latin typeface="Times New Roman" panose="02020603050405020304" pitchFamily="18" charset="0"/>
              <a:ea typeface="Times New Roman" panose="02020603050405020304" pitchFamily="18" charset="0"/>
            </a:endParaRPr>
          </a:p>
          <a:p>
            <a:pPr indent="457200" algn="just"/>
            <a:r>
              <a:rPr lang="en-US" sz="1800" dirty="0">
                <a:effectLst/>
                <a:latin typeface="Times New Roman" panose="02020603050405020304" pitchFamily="18" charset="0"/>
                <a:ea typeface="Times New Roman" panose="02020603050405020304" pitchFamily="18" charset="0"/>
              </a:rPr>
              <a:t>else</a:t>
            </a:r>
            <a:endParaRPr lang="en-IN" sz="1600" dirty="0">
              <a:effectLst/>
              <a:latin typeface="Times New Roman" panose="02020603050405020304" pitchFamily="18" charset="0"/>
              <a:ea typeface="Times New Roman" panose="02020603050405020304" pitchFamily="18" charset="0"/>
            </a:endParaRPr>
          </a:p>
          <a:p>
            <a:pPr indent="457200" algn="just"/>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indent="457200" algn="just"/>
            <a:r>
              <a:rPr lang="en-US" sz="1800" dirty="0" err="1">
                <a:effectLst/>
                <a:latin typeface="Times New Roman" panose="02020603050405020304" pitchFamily="18" charset="0"/>
                <a:ea typeface="Times New Roman" panose="02020603050405020304" pitchFamily="18" charset="0"/>
              </a:rPr>
              <a:t>printf</a:t>
            </a:r>
            <a:r>
              <a:rPr lang="en-US" sz="1800" dirty="0">
                <a:effectLst/>
                <a:latin typeface="Times New Roman" panose="02020603050405020304" pitchFamily="18" charset="0"/>
                <a:ea typeface="Times New Roman" panose="02020603050405020304" pitchFamily="18" charset="0"/>
              </a:rPr>
              <a:t>("\n queue elements");</a:t>
            </a:r>
            <a:endParaRPr lang="en-IN" sz="1600" dirty="0">
              <a:effectLst/>
              <a:latin typeface="Times New Roman" panose="02020603050405020304" pitchFamily="18" charset="0"/>
              <a:ea typeface="Times New Roman" panose="02020603050405020304" pitchFamily="18" charset="0"/>
            </a:endParaRPr>
          </a:p>
          <a:p>
            <a:pPr indent="457200" algn="just"/>
            <a:r>
              <a:rPr lang="en-US" sz="1800" dirty="0">
                <a:effectLst/>
                <a:latin typeface="Times New Roman" panose="02020603050405020304" pitchFamily="18" charset="0"/>
                <a:ea typeface="Times New Roman" panose="02020603050405020304" pitchFamily="18" charset="0"/>
              </a:rPr>
              <a:t>while(p&lt;=rear)</a:t>
            </a:r>
            <a:endParaRPr lang="en-IN" sz="1600" dirty="0">
              <a:effectLst/>
              <a:latin typeface="Times New Roman" panose="02020603050405020304" pitchFamily="18" charset="0"/>
              <a:ea typeface="Times New Roman" panose="02020603050405020304" pitchFamily="18" charset="0"/>
            </a:endParaRPr>
          </a:p>
          <a:p>
            <a:pPr indent="457200" algn="just"/>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indent="457200" algn="just"/>
            <a:r>
              <a:rPr lang="en-US" sz="1800" dirty="0" err="1">
                <a:effectLst/>
                <a:latin typeface="Times New Roman" panose="02020603050405020304" pitchFamily="18" charset="0"/>
                <a:ea typeface="Times New Roman" panose="02020603050405020304" pitchFamily="18" charset="0"/>
              </a:rPr>
              <a:t>printf</a:t>
            </a:r>
            <a:r>
              <a:rPr lang="en-US" sz="1800" dirty="0">
                <a:effectLst/>
                <a:latin typeface="Times New Roman" panose="02020603050405020304" pitchFamily="18" charset="0"/>
                <a:ea typeface="Times New Roman" panose="02020603050405020304" pitchFamily="18" charset="0"/>
              </a:rPr>
              <a:t>("%d\</a:t>
            </a:r>
            <a:r>
              <a:rPr lang="en-US" sz="1800" dirty="0" err="1">
                <a:effectLst/>
                <a:latin typeface="Times New Roman" panose="02020603050405020304" pitchFamily="18" charset="0"/>
                <a:ea typeface="Times New Roman" panose="02020603050405020304" pitchFamily="18" charset="0"/>
              </a:rPr>
              <a:t>t",queue</a:t>
            </a:r>
            <a:r>
              <a:rPr lang="en-US" sz="1800" dirty="0">
                <a:effectLst/>
                <a:latin typeface="Times New Roman" panose="02020603050405020304" pitchFamily="18" charset="0"/>
                <a:ea typeface="Times New Roman" panose="02020603050405020304" pitchFamily="18" charset="0"/>
              </a:rPr>
              <a:t>[p]);</a:t>
            </a:r>
            <a:endParaRPr lang="en-IN" sz="1600" dirty="0">
              <a:effectLst/>
              <a:latin typeface="Times New Roman" panose="02020603050405020304" pitchFamily="18" charset="0"/>
              <a:ea typeface="Times New Roman" panose="02020603050405020304" pitchFamily="18" charset="0"/>
            </a:endParaRPr>
          </a:p>
          <a:p>
            <a:pPr indent="457200" algn="just"/>
            <a:r>
              <a:rPr lang="en-US" sz="1800" dirty="0">
                <a:effectLst/>
                <a:latin typeface="Times New Roman" panose="02020603050405020304" pitchFamily="18" charset="0"/>
                <a:ea typeface="Times New Roman" panose="02020603050405020304" pitchFamily="18" charset="0"/>
              </a:rPr>
              <a:t>p++;</a:t>
            </a:r>
            <a:endParaRPr lang="en-IN" sz="1600" dirty="0">
              <a:effectLst/>
              <a:latin typeface="Times New Roman" panose="02020603050405020304" pitchFamily="18" charset="0"/>
              <a:ea typeface="Times New Roman" panose="02020603050405020304" pitchFamily="18" charset="0"/>
            </a:endParaRPr>
          </a:p>
          <a:p>
            <a:pPr indent="457200" algn="just"/>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indent="457200" algn="just"/>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indent="457200" algn="just"/>
            <a:r>
              <a:rPr lang="en-US" sz="1800" dirty="0" err="1">
                <a:effectLst/>
                <a:latin typeface="Times New Roman" panose="02020603050405020304" pitchFamily="18" charset="0"/>
                <a:ea typeface="Times New Roman" panose="02020603050405020304" pitchFamily="18" charset="0"/>
              </a:rPr>
              <a:t>getch</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indent="457200" algn="just"/>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30963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CC7E-7697-4CE5-B652-92A0EB447AA9}"/>
              </a:ext>
            </a:extLst>
          </p:cNvPr>
          <p:cNvSpPr>
            <a:spLocks noGrp="1"/>
          </p:cNvSpPr>
          <p:nvPr>
            <p:ph type="title"/>
          </p:nvPr>
        </p:nvSpPr>
        <p:spPr/>
        <p:txBody>
          <a:bodyPr>
            <a:normAutofit/>
          </a:bodyPr>
          <a:lstStyle/>
          <a:p>
            <a:r>
              <a:rPr lang="en-IN" sz="2400" b="1" dirty="0">
                <a:effectLst/>
                <a:latin typeface="Times New Roman" panose="02020603050405020304" pitchFamily="18" charset="0"/>
                <a:ea typeface="Times New Roman" panose="02020603050405020304" pitchFamily="18" charset="0"/>
              </a:rPr>
              <a:t>Types of queues</a:t>
            </a:r>
            <a:endParaRPr lang="en-IN" sz="5400" dirty="0"/>
          </a:p>
        </p:txBody>
      </p:sp>
      <p:pic>
        <p:nvPicPr>
          <p:cNvPr id="5" name="Content Placeholder 4">
            <a:extLst>
              <a:ext uri="{FF2B5EF4-FFF2-40B4-BE49-F238E27FC236}">
                <a16:creationId xmlns:a16="http://schemas.microsoft.com/office/drawing/2014/main" id="{0DCE6628-355B-40C6-B00D-8FD070D1FF8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009063" y="1491410"/>
            <a:ext cx="9226617" cy="3875179"/>
          </a:xfrm>
        </p:spPr>
      </p:pic>
    </p:spTree>
    <p:extLst>
      <p:ext uri="{BB962C8B-B14F-4D97-AF65-F5344CB8AC3E}">
        <p14:creationId xmlns:p14="http://schemas.microsoft.com/office/powerpoint/2010/main" val="2898706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5434-8BBF-4710-A70E-5FD8876AAA2A}"/>
              </a:ext>
            </a:extLst>
          </p:cNvPr>
          <p:cNvSpPr>
            <a:spLocks noGrp="1"/>
          </p:cNvSpPr>
          <p:nvPr>
            <p:ph type="title"/>
          </p:nvPr>
        </p:nvSpPr>
        <p:spPr/>
        <p:txBody>
          <a:bodyPr/>
          <a:lstStyle/>
          <a:p>
            <a:endParaRPr lang="en-IN" dirty="0"/>
          </a:p>
        </p:txBody>
      </p:sp>
      <p:sp>
        <p:nvSpPr>
          <p:cNvPr id="5" name="TextBox 4">
            <a:extLst>
              <a:ext uri="{FF2B5EF4-FFF2-40B4-BE49-F238E27FC236}">
                <a16:creationId xmlns:a16="http://schemas.microsoft.com/office/drawing/2014/main" id="{DBB09B21-FA23-4D0F-B9B0-EDF9C01721B3}"/>
              </a:ext>
            </a:extLst>
          </p:cNvPr>
          <p:cNvSpPr txBox="1"/>
          <p:nvPr/>
        </p:nvSpPr>
        <p:spPr>
          <a:xfrm>
            <a:off x="1200704" y="1307482"/>
            <a:ext cx="6094520" cy="5078313"/>
          </a:xfrm>
          <a:prstGeom prst="rect">
            <a:avLst/>
          </a:prstGeom>
          <a:noFill/>
        </p:spPr>
        <p:txBody>
          <a:bodyPr wrap="square">
            <a:spAutoFit/>
          </a:bodyPr>
          <a:lstStyle/>
          <a:p>
            <a:r>
              <a:rPr lang="en-IN" sz="1800" b="1" dirty="0">
                <a:effectLst/>
                <a:latin typeface="Times New Roman" panose="02020603050405020304" pitchFamily="18" charset="0"/>
                <a:ea typeface="Times New Roman" panose="02020603050405020304" pitchFamily="18" charset="0"/>
              </a:rPr>
              <a:t>Simple Queue (Linear Queue)</a:t>
            </a:r>
            <a:endParaRPr lang="en-IN" sz="1600" dirty="0">
              <a:effectLst/>
              <a:latin typeface="Times New Roman" panose="02020603050405020304" pitchFamily="18" charset="0"/>
              <a:ea typeface="Times New Roman" panose="02020603050405020304" pitchFamily="18" charset="0"/>
            </a:endParaRPr>
          </a:p>
          <a:p>
            <a:pPr algn="just"/>
            <a:r>
              <a:rPr lang="en-IN" sz="1800" b="1" dirty="0">
                <a:effectLst/>
                <a:latin typeface="Times New Roman" panose="02020603050405020304" pitchFamily="18" charset="0"/>
                <a:ea typeface="Times New Roman" panose="02020603050405020304" pitchFamily="18" charset="0"/>
              </a:rPr>
              <a:t>Algorithm for Simple Queue (Linear Queue)</a:t>
            </a:r>
            <a:endParaRPr lang="en-IN" sz="1600" dirty="0">
              <a:effectLst/>
              <a:latin typeface="Times New Roman" panose="02020603050405020304" pitchFamily="18" charset="0"/>
              <a:ea typeface="Times New Roman" panose="02020603050405020304" pitchFamily="18" charset="0"/>
            </a:endParaRPr>
          </a:p>
          <a:p>
            <a:pPr algn="just"/>
            <a:r>
              <a:rPr lang="en-US" sz="1800" b="1" u="sng" dirty="0">
                <a:effectLst/>
                <a:latin typeface="Times New Roman" panose="02020603050405020304" pitchFamily="18" charset="0"/>
                <a:ea typeface="Times New Roman" panose="02020603050405020304" pitchFamily="18" charset="0"/>
              </a:rPr>
              <a:t>Algorithm of  </a:t>
            </a:r>
            <a:r>
              <a:rPr lang="en-US" sz="1800" b="1" u="sng" dirty="0" err="1">
                <a:effectLst/>
                <a:latin typeface="Times New Roman" panose="02020603050405020304" pitchFamily="18" charset="0"/>
                <a:ea typeface="Times New Roman" panose="02020603050405020304" pitchFamily="18" charset="0"/>
              </a:rPr>
              <a:t>qinsert</a:t>
            </a:r>
            <a:r>
              <a:rPr lang="en-US" sz="1800" b="1" u="sng"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Step 1:if(rear==max-1)</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Display"Queue</a:t>
            </a:r>
            <a:r>
              <a:rPr lang="en-US" sz="1800" dirty="0">
                <a:effectLst/>
                <a:latin typeface="Times New Roman" panose="02020603050405020304" pitchFamily="18" charset="0"/>
                <a:ea typeface="Times New Roman" panose="02020603050405020304" pitchFamily="18" charset="0"/>
              </a:rPr>
              <a:t> is full");</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Step 2:else Input the value to insert(item)</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Step 3:rear++;</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Step 4 :queue[rear]=item;</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End if in step 1</a:t>
            </a:r>
            <a:endParaRPr lang="en-IN" sz="1600" dirty="0">
              <a:effectLst/>
              <a:latin typeface="Times New Roman" panose="02020603050405020304" pitchFamily="18" charset="0"/>
              <a:ea typeface="Times New Roman" panose="02020603050405020304" pitchFamily="18" charset="0"/>
            </a:endParaRPr>
          </a:p>
          <a:p>
            <a:pPr algn="just"/>
            <a:r>
              <a:rPr lang="en-US" sz="1800" b="1" u="sng" dirty="0">
                <a:effectLst/>
                <a:latin typeface="Times New Roman" panose="02020603050405020304" pitchFamily="18" charset="0"/>
                <a:ea typeface="Times New Roman" panose="02020603050405020304" pitchFamily="18" charset="0"/>
              </a:rPr>
              <a:t>Algorithm of </a:t>
            </a:r>
            <a:r>
              <a:rPr lang="en-US" sz="1800" b="1" u="sng" dirty="0" err="1">
                <a:effectLst/>
                <a:latin typeface="Times New Roman" panose="02020603050405020304" pitchFamily="18" charset="0"/>
                <a:ea typeface="Times New Roman" panose="02020603050405020304" pitchFamily="18" charset="0"/>
              </a:rPr>
              <a:t>qdelete</a:t>
            </a:r>
            <a:r>
              <a:rPr lang="en-US" sz="1800" b="1" u="sng"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Step 1:if(front==rear+1 || front==-1)</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Output “Queue is empty"</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Step 2:else</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item=queue[front];</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Output “Deleted item “</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Step 3:front++</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End if in step 1</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D86337F5-0A23-4728-B282-7F7E5059C734}"/>
              </a:ext>
            </a:extLst>
          </p:cNvPr>
          <p:cNvSpPr txBox="1"/>
          <p:nvPr/>
        </p:nvSpPr>
        <p:spPr>
          <a:xfrm>
            <a:off x="6900169" y="1605862"/>
            <a:ext cx="6094520" cy="2308324"/>
          </a:xfrm>
          <a:prstGeom prst="rect">
            <a:avLst/>
          </a:prstGeom>
          <a:noFill/>
        </p:spPr>
        <p:txBody>
          <a:bodyPr wrap="square">
            <a:spAutoFit/>
          </a:bodyPr>
          <a:lstStyle/>
          <a:p>
            <a:pPr algn="just"/>
            <a:r>
              <a:rPr lang="en-US" sz="1800" b="1" u="sng" dirty="0">
                <a:effectLst/>
                <a:latin typeface="Times New Roman" panose="02020603050405020304" pitchFamily="18" charset="0"/>
                <a:ea typeface="Times New Roman" panose="02020603050405020304" pitchFamily="18" charset="0"/>
              </a:rPr>
              <a:t>Algorithm of </a:t>
            </a:r>
            <a:r>
              <a:rPr lang="en-US" sz="1800" b="1" u="sng" dirty="0" err="1">
                <a:effectLst/>
                <a:latin typeface="Times New Roman" panose="02020603050405020304" pitchFamily="18" charset="0"/>
                <a:ea typeface="Times New Roman" panose="02020603050405020304" pitchFamily="18" charset="0"/>
              </a:rPr>
              <a:t>qdisplay</a:t>
            </a:r>
            <a:r>
              <a:rPr lang="en-US" sz="1800" b="1" u="sng"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Step 1:p=front;</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Step 2:if(p==rear+1|| p=-1)</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Display ”Queue is empty"</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Step 3:else while(p&lt;=rear)</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Step 4:Output queue[p]</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Step 5:p++</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End if of step1</a:t>
            </a:r>
            <a:endParaRPr lang="en-IN" dirty="0"/>
          </a:p>
        </p:txBody>
      </p:sp>
    </p:spTree>
    <p:extLst>
      <p:ext uri="{BB962C8B-B14F-4D97-AF65-F5344CB8AC3E}">
        <p14:creationId xmlns:p14="http://schemas.microsoft.com/office/powerpoint/2010/main" val="3281636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19DC7-DF04-48BE-9F1B-2E8931EF4E12}"/>
              </a:ext>
            </a:extLst>
          </p:cNvPr>
          <p:cNvSpPr>
            <a:spLocks noGrp="1"/>
          </p:cNvSpPr>
          <p:nvPr>
            <p:ph type="title"/>
          </p:nvPr>
        </p:nvSpPr>
        <p:spPr/>
        <p:txBody>
          <a:bodyPr/>
          <a:lstStyle/>
          <a:p>
            <a:r>
              <a:rPr lang="en-US" sz="1800" b="1" u="sng" dirty="0">
                <a:effectLst/>
                <a:latin typeface="Times New Roman" panose="02020603050405020304" pitchFamily="18" charset="0"/>
                <a:ea typeface="Times New Roman" panose="02020603050405020304" pitchFamily="18" charset="0"/>
              </a:rPr>
              <a:t>Disadvantage of Linear Queue</a:t>
            </a:r>
            <a:endParaRPr lang="en-IN" dirty="0"/>
          </a:p>
        </p:txBody>
      </p:sp>
      <p:sp>
        <p:nvSpPr>
          <p:cNvPr id="3" name="Content Placeholder 2">
            <a:extLst>
              <a:ext uri="{FF2B5EF4-FFF2-40B4-BE49-F238E27FC236}">
                <a16:creationId xmlns:a16="http://schemas.microsoft.com/office/drawing/2014/main" id="{D4A6D130-600D-42C3-9873-99E46773D150}"/>
              </a:ext>
            </a:extLst>
          </p:cNvPr>
          <p:cNvSpPr>
            <a:spLocks noGrp="1"/>
          </p:cNvSpPr>
          <p:nvPr>
            <p:ph idx="1"/>
          </p:nvPr>
        </p:nvSpPr>
        <p:spPr/>
        <p:txBody>
          <a:bodyPr/>
          <a:lstStyle/>
          <a:p>
            <a:pPr marL="342900" lvl="0" indent="-342900" algn="just">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rPr>
              <a:t>Using array to implement the queue </a:t>
            </a:r>
            <a:r>
              <a:rPr lang="en-IN" sz="2400" dirty="0">
                <a:latin typeface="Times New Roman" panose="02020603050405020304" pitchFamily="18" charset="0"/>
                <a:ea typeface="Times New Roman" panose="02020603050405020304" pitchFamily="18" charset="0"/>
              </a:rPr>
              <a:t>w</a:t>
            </a:r>
            <a:r>
              <a:rPr lang="en-US" sz="2400" dirty="0">
                <a:effectLst/>
                <a:latin typeface="Times New Roman" panose="02020603050405020304" pitchFamily="18" charset="0"/>
                <a:ea typeface="Times New Roman" panose="02020603050405020304" pitchFamily="18" charset="0"/>
              </a:rPr>
              <a:t>ill create a problem when the queue is full – memory space are fixed.</a:t>
            </a:r>
            <a:endParaRPr lang="en-IN" sz="2400" dirty="0">
              <a:effectLst/>
              <a:latin typeface="Times New Roman" panose="02020603050405020304" pitchFamily="18" charset="0"/>
              <a:ea typeface="Times New Roman" panose="02020603050405020304" pitchFamily="18" charset="0"/>
            </a:endParaRPr>
          </a:p>
          <a:p>
            <a:pPr marL="0" indent="0">
              <a:buNone/>
            </a:pPr>
            <a:r>
              <a:rPr lang="en-US" sz="2400" dirty="0">
                <a:effectLst/>
                <a:latin typeface="Times New Roman" panose="02020603050405020304" pitchFamily="18" charset="0"/>
                <a:ea typeface="Times New Roman" panose="02020603050405020304" pitchFamily="18" charset="0"/>
              </a:rPr>
              <a:t>Linear queue have a drawback that once a queue is full, i.e. it has  reached the maximum size of the array, even through elements may be deleted from the front/ head , and certain locations are free, we cannot add any more elements as rear/tail would have already reached the last position in the queue.  So insertion is not possible and it will indicate the queue overflow condition.</a:t>
            </a:r>
          </a:p>
          <a:p>
            <a:pPr marL="0" indent="0">
              <a:buNone/>
            </a:pPr>
            <a:r>
              <a:rPr lang="en-US" sz="2400" dirty="0">
                <a:latin typeface="Times New Roman" panose="02020603050405020304" pitchFamily="18" charset="0"/>
                <a:ea typeface="Times New Roman" panose="02020603050405020304" pitchFamily="18" charset="0"/>
              </a:rPr>
              <a:t>Solution</a:t>
            </a:r>
          </a:p>
          <a:p>
            <a:pPr marL="342900" lvl="0" indent="-342900" algn="just">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rPr>
              <a:t>Create a circular queue. </a:t>
            </a:r>
            <a:endParaRPr lang="en-IN" sz="24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rPr>
              <a:t>Circular queue wraps around to the beginning whenever the Head(Front) or the Tail(Rear) reaches the end of the queue.</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41923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86CCCE68-B572-41DF-BD3C-4627472ECBA3}"/>
              </a:ext>
            </a:extLst>
          </p:cNvPr>
          <p:cNvSpPr>
            <a:spLocks noChangeArrowheads="1"/>
          </p:cNvSpPr>
          <p:nvPr/>
        </p:nvSpPr>
        <p:spPr bwMode="auto">
          <a:xfrm>
            <a:off x="1257444" y="774598"/>
            <a:ext cx="911819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Circular Queue</a:t>
            </a: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The method of arranging the queue elements Q[1], Q[2], …….. Q[n] in a circular fashion with Q[1] following Q[n] is called circular Queue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6" name="Picture 4">
            <a:extLst>
              <a:ext uri="{FF2B5EF4-FFF2-40B4-BE49-F238E27FC236}">
                <a16:creationId xmlns:a16="http://schemas.microsoft.com/office/drawing/2014/main" id="{2BE6F5CF-1CD6-4420-96DA-6B5573907A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0642" y="2079806"/>
            <a:ext cx="4622346" cy="41186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id="{88816A1D-C264-4C75-8E4B-F7E4636A495E}"/>
              </a:ext>
            </a:extLst>
          </p:cNvPr>
          <p:cNvSpPr>
            <a:spLocks noChangeArrowheads="1"/>
          </p:cNvSpPr>
          <p:nvPr/>
        </p:nvSpPr>
        <p:spPr bwMode="auto">
          <a:xfrm>
            <a:off x="932155" y="3569757"/>
            <a:ext cx="11469950"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sng"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5312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E1D9-9529-45F2-8027-C53F98086BA8}"/>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B053A560-D3B8-46C8-803C-B60B7D22DD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2555" y="1637418"/>
            <a:ext cx="2473811" cy="2647412"/>
          </a:xfrm>
        </p:spPr>
      </p:pic>
      <p:sp>
        <p:nvSpPr>
          <p:cNvPr id="5" name="TextBox 4">
            <a:extLst>
              <a:ext uri="{FF2B5EF4-FFF2-40B4-BE49-F238E27FC236}">
                <a16:creationId xmlns:a16="http://schemas.microsoft.com/office/drawing/2014/main" id="{CE5C2703-B2CB-46CC-93C9-C944BEE2FBD0}"/>
              </a:ext>
            </a:extLst>
          </p:cNvPr>
          <p:cNvSpPr txBox="1"/>
          <p:nvPr/>
        </p:nvSpPr>
        <p:spPr>
          <a:xfrm>
            <a:off x="503854" y="2211331"/>
            <a:ext cx="5935586" cy="4154984"/>
          </a:xfrm>
          <a:prstGeom prst="rect">
            <a:avLst/>
          </a:prstGeom>
          <a:noFill/>
        </p:spPr>
        <p:txBody>
          <a:bodyPr wrap="square">
            <a:spAutoFit/>
          </a:bodyPr>
          <a:lstStyle/>
          <a:p>
            <a:pPr algn="just"/>
            <a:r>
              <a:rPr lang="en-US" sz="2400" b="1" dirty="0">
                <a:effectLst/>
                <a:latin typeface="Times New Roman" panose="02020603050405020304" pitchFamily="18" charset="0"/>
                <a:ea typeface="Times New Roman" panose="02020603050405020304" pitchFamily="18" charset="0"/>
              </a:rPr>
              <a:t>Insertion of element into circular queue:</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Initially Front=1;Rear=0;  </a:t>
            </a:r>
            <a:endParaRPr lang="en-IN" sz="20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arenR"/>
              <a:tabLst>
                <a:tab pos="685800" algn="l"/>
              </a:tabLst>
            </a:pPr>
            <a:r>
              <a:rPr lang="en-US" sz="2400" dirty="0">
                <a:effectLst/>
                <a:latin typeface="Times New Roman" panose="02020603050405020304" pitchFamily="18" charset="0"/>
                <a:ea typeface="Times New Roman" panose="02020603050405020304" pitchFamily="18" charset="0"/>
              </a:rPr>
              <a:t>To insert element into the circular queue, increment REAR  </a:t>
            </a:r>
            <a:endParaRPr lang="en-IN" sz="2000" dirty="0">
              <a:effectLst/>
              <a:latin typeface="Times New Roman" panose="02020603050405020304" pitchFamily="18" charset="0"/>
              <a:ea typeface="Times New Roman" panose="02020603050405020304" pitchFamily="18" charset="0"/>
            </a:endParaRPr>
          </a:p>
          <a:p>
            <a:pPr marL="685800" algn="just"/>
            <a:r>
              <a:rPr lang="en-US" sz="2400" b="1" dirty="0">
                <a:effectLst/>
                <a:latin typeface="Times New Roman" panose="02020603050405020304" pitchFamily="18" charset="0"/>
                <a:ea typeface="Times New Roman" panose="02020603050405020304" pitchFamily="18" charset="0"/>
              </a:rPr>
              <a:t>Rear = (Rear+1)%n</a:t>
            </a:r>
            <a:r>
              <a:rPr lang="en-US" sz="2400" dirty="0">
                <a:effectLst/>
                <a:latin typeface="Times New Roman" panose="02020603050405020304" pitchFamily="18" charset="0"/>
                <a:ea typeface="Times New Roman" panose="02020603050405020304" pitchFamily="18" charset="0"/>
              </a:rPr>
              <a:t> where n is size of circular queue </a:t>
            </a:r>
            <a:r>
              <a:rPr lang="en-US" sz="2400" dirty="0" err="1">
                <a:effectLst/>
                <a:latin typeface="Times New Roman" panose="02020603050405020304" pitchFamily="18" charset="0"/>
                <a:ea typeface="Times New Roman" panose="02020603050405020304" pitchFamily="18" charset="0"/>
              </a:rPr>
              <a:t>ie</a:t>
            </a:r>
            <a:r>
              <a:rPr lang="en-US" sz="2400" dirty="0">
                <a:effectLst/>
                <a:latin typeface="Times New Roman" panose="02020603050405020304" pitchFamily="18" charset="0"/>
                <a:ea typeface="Times New Roman" panose="02020603050405020304" pitchFamily="18" charset="0"/>
              </a:rPr>
              <a:t> 7</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	2)  </a:t>
            </a:r>
            <a:r>
              <a:rPr lang="en-US" sz="2400" b="1" dirty="0">
                <a:effectLst/>
                <a:latin typeface="Times New Roman" panose="02020603050405020304" pitchFamily="18" charset="0"/>
                <a:ea typeface="Times New Roman" panose="02020603050405020304" pitchFamily="18" charset="0"/>
              </a:rPr>
              <a:t>Queue[Rear]=item  </a:t>
            </a:r>
            <a:r>
              <a:rPr lang="en-US" sz="2400" dirty="0">
                <a:effectLst/>
                <a:latin typeface="Times New Roman" panose="02020603050405020304" pitchFamily="18" charset="0"/>
                <a:ea typeface="Times New Roman" panose="02020603050405020304" pitchFamily="18" charset="0"/>
              </a:rPr>
              <a:t> use this statement to insert value.</a:t>
            </a:r>
            <a:endParaRPr lang="en-IN" sz="2000" dirty="0">
              <a:effectLs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	It is important to check for queue overflow condition before inserting an element. </a:t>
            </a:r>
            <a:endParaRPr lang="en-IN" sz="2400" dirty="0"/>
          </a:p>
        </p:txBody>
      </p:sp>
      <p:sp>
        <p:nvSpPr>
          <p:cNvPr id="9" name="TextBox 8">
            <a:extLst>
              <a:ext uri="{FF2B5EF4-FFF2-40B4-BE49-F238E27FC236}">
                <a16:creationId xmlns:a16="http://schemas.microsoft.com/office/drawing/2014/main" id="{17FF3636-959F-465D-8767-E06C6B33E05C}"/>
              </a:ext>
            </a:extLst>
          </p:cNvPr>
          <p:cNvSpPr txBox="1"/>
          <p:nvPr/>
        </p:nvSpPr>
        <p:spPr>
          <a:xfrm>
            <a:off x="7176011" y="4626724"/>
            <a:ext cx="4708078" cy="1200329"/>
          </a:xfrm>
          <a:prstGeom prst="rect">
            <a:avLst/>
          </a:prstGeom>
          <a:noFill/>
        </p:spPr>
        <p:txBody>
          <a:bodyPr wrap="square">
            <a:spAutoFit/>
          </a:bodyPr>
          <a:lstStyle/>
          <a:p>
            <a:pPr indent="457200" algn="just"/>
            <a:r>
              <a:rPr lang="en-US" sz="2400" b="1" dirty="0">
                <a:effectLst/>
                <a:latin typeface="Times New Roman" panose="02020603050405020304" pitchFamily="18" charset="0"/>
                <a:ea typeface="Times New Roman" panose="02020603050405020304" pitchFamily="18" charset="0"/>
              </a:rPr>
              <a:t>Figure shows an empty circular queue with maximum size of 7 elements.  </a:t>
            </a:r>
            <a:endParaRPr lang="en-IN" sz="2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51231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EAE5D34-7851-45FB-8619-08521D8FBB28}"/>
              </a:ext>
            </a:extLst>
          </p:cNvPr>
          <p:cNvSpPr txBox="1"/>
          <p:nvPr/>
        </p:nvSpPr>
        <p:spPr>
          <a:xfrm>
            <a:off x="587782" y="324209"/>
            <a:ext cx="6094520" cy="6647974"/>
          </a:xfrm>
          <a:prstGeom prst="rect">
            <a:avLst/>
          </a:prstGeom>
          <a:noFill/>
        </p:spPr>
        <p:txBody>
          <a:bodyPr wrap="square">
            <a:spAutoFit/>
          </a:bodyPr>
          <a:lstStyle/>
          <a:p>
            <a:pPr algn="just"/>
            <a:r>
              <a:rPr lang="en-US" sz="2400" dirty="0">
                <a:effectLst/>
                <a:latin typeface="Times New Roman" panose="02020603050405020304" pitchFamily="18" charset="0"/>
                <a:ea typeface="Times New Roman" panose="02020603050405020304" pitchFamily="18" charset="0"/>
              </a:rPr>
              <a:t>During insertion </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1) check queue is full or not using the following function</a:t>
            </a:r>
            <a:endParaRPr lang="en-IN" sz="2000" dirty="0">
              <a:effectLst/>
              <a:latin typeface="Times New Roman" panose="02020603050405020304" pitchFamily="18" charset="0"/>
              <a:ea typeface="Times New Roman" panose="02020603050405020304" pitchFamily="18" charset="0"/>
            </a:endParaRPr>
          </a:p>
          <a:p>
            <a:pPr marL="457200" algn="just"/>
            <a:r>
              <a:rPr lang="en-US" sz="24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457200" algn="just"/>
            <a:r>
              <a:rPr lang="en-US" sz="2400" dirty="0">
                <a:effectLst/>
                <a:latin typeface="Times New Roman" panose="02020603050405020304" pitchFamily="18" charset="0"/>
                <a:ea typeface="Times New Roman" panose="02020603050405020304" pitchFamily="18" charset="0"/>
              </a:rPr>
              <a:t>int </a:t>
            </a:r>
            <a:r>
              <a:rPr lang="en-US" sz="2400" dirty="0" err="1">
                <a:effectLst/>
                <a:latin typeface="Times New Roman" panose="02020603050405020304" pitchFamily="18" charset="0"/>
                <a:ea typeface="Times New Roman" panose="02020603050405020304" pitchFamily="18" charset="0"/>
              </a:rPr>
              <a:t>cqfull</a:t>
            </a:r>
            <a:r>
              <a:rPr lang="en-US" sz="24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457200" algn="just"/>
            <a:r>
              <a:rPr lang="en-US" sz="24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457200" algn="just"/>
            <a:r>
              <a:rPr lang="en-US" sz="2400" dirty="0">
                <a:effectLst/>
                <a:latin typeface="Times New Roman" panose="02020603050405020304" pitchFamily="18" charset="0"/>
                <a:ea typeface="Times New Roman" panose="02020603050405020304" pitchFamily="18" charset="0"/>
              </a:rPr>
              <a:t>if((front==1&amp;&amp;rear==n)||(front==rear+1))</a:t>
            </a:r>
            <a:endParaRPr lang="en-IN" sz="2000" dirty="0">
              <a:effectLst/>
              <a:latin typeface="Times New Roman" panose="02020603050405020304" pitchFamily="18" charset="0"/>
              <a:ea typeface="Times New Roman" panose="02020603050405020304" pitchFamily="18" charset="0"/>
            </a:endParaRPr>
          </a:p>
          <a:p>
            <a:pPr marL="457200" algn="just"/>
            <a:r>
              <a:rPr lang="en-US" sz="2400" dirty="0">
                <a:effectLst/>
                <a:latin typeface="Times New Roman" panose="02020603050405020304" pitchFamily="18" charset="0"/>
                <a:ea typeface="Times New Roman" panose="02020603050405020304" pitchFamily="18" charset="0"/>
              </a:rPr>
              <a:t>return 1;</a:t>
            </a:r>
            <a:endParaRPr lang="en-IN" sz="2000" dirty="0">
              <a:effectLst/>
              <a:latin typeface="Times New Roman" panose="02020603050405020304" pitchFamily="18" charset="0"/>
              <a:ea typeface="Times New Roman" panose="02020603050405020304" pitchFamily="18" charset="0"/>
            </a:endParaRPr>
          </a:p>
          <a:p>
            <a:pPr marL="457200" algn="just"/>
            <a:r>
              <a:rPr lang="en-US" sz="2400" dirty="0">
                <a:effectLst/>
                <a:latin typeface="Times New Roman" panose="02020603050405020304" pitchFamily="18" charset="0"/>
                <a:ea typeface="Times New Roman" panose="02020603050405020304" pitchFamily="18" charset="0"/>
              </a:rPr>
              <a:t>else</a:t>
            </a:r>
            <a:endParaRPr lang="en-IN" sz="2000" dirty="0">
              <a:effectLst/>
              <a:latin typeface="Times New Roman" panose="02020603050405020304" pitchFamily="18" charset="0"/>
              <a:ea typeface="Times New Roman" panose="02020603050405020304" pitchFamily="18" charset="0"/>
            </a:endParaRPr>
          </a:p>
          <a:p>
            <a:pPr marL="457200" algn="just"/>
            <a:r>
              <a:rPr lang="en-US" sz="2400" dirty="0">
                <a:effectLst/>
                <a:latin typeface="Times New Roman" panose="02020603050405020304" pitchFamily="18" charset="0"/>
                <a:ea typeface="Times New Roman" panose="02020603050405020304" pitchFamily="18" charset="0"/>
              </a:rPr>
              <a:t>return 0;</a:t>
            </a:r>
            <a:endParaRPr lang="en-IN" sz="2000" dirty="0">
              <a:effectLst/>
              <a:latin typeface="Times New Roman" panose="02020603050405020304" pitchFamily="18" charset="0"/>
              <a:ea typeface="Times New Roman" panose="02020603050405020304" pitchFamily="18" charset="0"/>
            </a:endParaRPr>
          </a:p>
          <a:p>
            <a:pPr marL="457200" algn="just"/>
            <a:r>
              <a:rPr lang="en-US" sz="24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2) Read the value 3) Increment rear </a:t>
            </a:r>
            <a:r>
              <a:rPr lang="en-US" sz="2400" dirty="0">
                <a:effectLst/>
                <a:latin typeface="Times New Roman" panose="02020603050405020304" pitchFamily="18" charset="0"/>
                <a:ea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Times New Roman" panose="02020603050405020304" pitchFamily="18" charset="0"/>
              </a:rPr>
              <a:t> rear=(</a:t>
            </a:r>
            <a:r>
              <a:rPr lang="en-US" sz="2400" dirty="0" err="1">
                <a:effectLst/>
                <a:latin typeface="Times New Roman" panose="02020603050405020304" pitchFamily="18" charset="0"/>
                <a:ea typeface="Times New Roman" panose="02020603050405020304" pitchFamily="18" charset="0"/>
              </a:rPr>
              <a:t>rear%n</a:t>
            </a:r>
            <a:r>
              <a:rPr lang="en-US" sz="2400" dirty="0">
                <a:effectLst/>
                <a:latin typeface="Times New Roman" panose="02020603050405020304" pitchFamily="18" charset="0"/>
                <a:ea typeface="Times New Roman" panose="02020603050405020304" pitchFamily="18" charset="0"/>
              </a:rPr>
              <a:t>)+1;</a:t>
            </a:r>
            <a:endParaRPr lang="en-IN" sz="2000" dirty="0">
              <a:effectLst/>
              <a:latin typeface="Times New Roman" panose="02020603050405020304" pitchFamily="18" charset="0"/>
              <a:ea typeface="Times New Roman" panose="02020603050405020304" pitchFamily="18" charset="0"/>
            </a:endParaRPr>
          </a:p>
          <a:p>
            <a:pPr indent="457200" algn="just"/>
            <a:r>
              <a:rPr lang="en-US" sz="2400" dirty="0">
                <a:effectLst/>
                <a:latin typeface="Times New Roman" panose="02020603050405020304" pitchFamily="18" charset="0"/>
                <a:ea typeface="Times New Roman" panose="02020603050405020304" pitchFamily="18" charset="0"/>
              </a:rPr>
              <a:t>So rear=(7%7)+1;</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     	Rear= 0+1=1</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4) insert the value</a:t>
            </a:r>
            <a:endParaRPr lang="en-IN" sz="2000" dirty="0">
              <a:effectLst/>
              <a:latin typeface="Times New Roman" panose="02020603050405020304" pitchFamily="18" charset="0"/>
              <a:ea typeface="Times New Roman" panose="02020603050405020304" pitchFamily="18" charset="0"/>
            </a:endParaRPr>
          </a:p>
          <a:p>
            <a:pPr indent="457200" algn="just"/>
            <a:r>
              <a:rPr lang="en-US" sz="2400" dirty="0">
                <a:effectLst/>
                <a:latin typeface="Times New Roman" panose="02020603050405020304" pitchFamily="18" charset="0"/>
                <a:ea typeface="Times New Roman" panose="02020603050405020304" pitchFamily="18" charset="0"/>
              </a:rPr>
              <a:t>queue[rear]=item;</a:t>
            </a:r>
            <a:endParaRPr lang="en-IN" sz="20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
        <p:nvSpPr>
          <p:cNvPr id="17" name="TextBox 16">
            <a:extLst>
              <a:ext uri="{FF2B5EF4-FFF2-40B4-BE49-F238E27FC236}">
                <a16:creationId xmlns:a16="http://schemas.microsoft.com/office/drawing/2014/main" id="{C49D6ED7-198D-4C09-B947-6849A82C0154}"/>
              </a:ext>
            </a:extLst>
          </p:cNvPr>
          <p:cNvSpPr txBox="1"/>
          <p:nvPr/>
        </p:nvSpPr>
        <p:spPr>
          <a:xfrm>
            <a:off x="7516908" y="370375"/>
            <a:ext cx="3561425" cy="6555641"/>
          </a:xfrm>
          <a:prstGeom prst="rect">
            <a:avLst/>
          </a:prstGeom>
          <a:noFill/>
        </p:spPr>
        <p:txBody>
          <a:bodyPr wrap="square">
            <a:spAutoFit/>
          </a:bodyPr>
          <a:lstStyle/>
          <a:p>
            <a:pPr algn="just"/>
            <a:r>
              <a:rPr lang="en-US" sz="2800" dirty="0">
                <a:effectLst/>
                <a:latin typeface="Times New Roman" panose="02020603050405020304" pitchFamily="18" charset="0"/>
                <a:ea typeface="Times New Roman" panose="02020603050405020304" pitchFamily="18" charset="0"/>
              </a:rPr>
              <a:t>void </a:t>
            </a:r>
            <a:r>
              <a:rPr lang="en-US" sz="2800" dirty="0" err="1">
                <a:effectLst/>
                <a:latin typeface="Times New Roman" panose="02020603050405020304" pitchFamily="18" charset="0"/>
                <a:ea typeface="Times New Roman" panose="02020603050405020304" pitchFamily="18" charset="0"/>
              </a:rPr>
              <a:t>cqinsertion</a:t>
            </a:r>
            <a:r>
              <a:rPr lang="en-US" sz="2800" dirty="0">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algn="just"/>
            <a:r>
              <a:rPr lang="en-US" sz="2800" dirty="0">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algn="just"/>
            <a:r>
              <a:rPr lang="en-US" sz="2800" dirty="0">
                <a:effectLst/>
                <a:latin typeface="Times New Roman" panose="02020603050405020304" pitchFamily="18" charset="0"/>
                <a:ea typeface="Times New Roman" panose="02020603050405020304" pitchFamily="18" charset="0"/>
              </a:rPr>
              <a:t>int item;</a:t>
            </a:r>
            <a:endParaRPr lang="en-IN" sz="2400" dirty="0">
              <a:effectLst/>
              <a:latin typeface="Times New Roman" panose="02020603050405020304" pitchFamily="18" charset="0"/>
              <a:ea typeface="Times New Roman" panose="02020603050405020304" pitchFamily="18" charset="0"/>
            </a:endParaRPr>
          </a:p>
          <a:p>
            <a:pPr algn="just"/>
            <a:r>
              <a:rPr lang="en-US" sz="2800" dirty="0">
                <a:effectLst/>
                <a:latin typeface="Times New Roman" panose="02020603050405020304" pitchFamily="18" charset="0"/>
                <a:ea typeface="Times New Roman" panose="02020603050405020304" pitchFamily="18" charset="0"/>
              </a:rPr>
              <a:t>if(</a:t>
            </a:r>
            <a:r>
              <a:rPr lang="en-US" sz="2800" dirty="0" err="1">
                <a:effectLst/>
                <a:latin typeface="Times New Roman" panose="02020603050405020304" pitchFamily="18" charset="0"/>
                <a:ea typeface="Times New Roman" panose="02020603050405020304" pitchFamily="18" charset="0"/>
              </a:rPr>
              <a:t>cqfull</a:t>
            </a:r>
            <a:r>
              <a:rPr lang="en-US" sz="2800" dirty="0">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algn="just"/>
            <a:r>
              <a:rPr lang="en-US" sz="2800" dirty="0" err="1">
                <a:effectLst/>
                <a:latin typeface="Times New Roman" panose="02020603050405020304" pitchFamily="18" charset="0"/>
                <a:ea typeface="Times New Roman" panose="02020603050405020304" pitchFamily="18" charset="0"/>
              </a:rPr>
              <a:t>printf</a:t>
            </a:r>
            <a:r>
              <a:rPr lang="en-US" sz="2800" dirty="0">
                <a:effectLst/>
                <a:latin typeface="Times New Roman" panose="02020603050405020304" pitchFamily="18" charset="0"/>
                <a:ea typeface="Times New Roman" panose="02020603050405020304" pitchFamily="18" charset="0"/>
              </a:rPr>
              <a:t>("\nQueue is full");</a:t>
            </a:r>
            <a:endParaRPr lang="en-IN" sz="2400" dirty="0">
              <a:effectLst/>
              <a:latin typeface="Times New Roman" panose="02020603050405020304" pitchFamily="18" charset="0"/>
              <a:ea typeface="Times New Roman" panose="02020603050405020304" pitchFamily="18" charset="0"/>
            </a:endParaRPr>
          </a:p>
          <a:p>
            <a:pPr algn="just"/>
            <a:r>
              <a:rPr lang="en-US" sz="2800" dirty="0">
                <a:effectLst/>
                <a:latin typeface="Times New Roman" panose="02020603050405020304" pitchFamily="18" charset="0"/>
                <a:ea typeface="Times New Roman" panose="02020603050405020304" pitchFamily="18" charset="0"/>
              </a:rPr>
              <a:t>else</a:t>
            </a:r>
            <a:endParaRPr lang="en-IN" sz="2400" dirty="0">
              <a:effectLst/>
              <a:latin typeface="Times New Roman" panose="02020603050405020304" pitchFamily="18" charset="0"/>
              <a:ea typeface="Times New Roman" panose="02020603050405020304" pitchFamily="18" charset="0"/>
            </a:endParaRPr>
          </a:p>
          <a:p>
            <a:pPr algn="just"/>
            <a:r>
              <a:rPr lang="en-US" sz="2800" dirty="0">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algn="just"/>
            <a:r>
              <a:rPr lang="en-US" sz="2800" dirty="0" err="1">
                <a:effectLst/>
                <a:latin typeface="Times New Roman" panose="02020603050405020304" pitchFamily="18" charset="0"/>
                <a:ea typeface="Times New Roman" panose="02020603050405020304" pitchFamily="18" charset="0"/>
              </a:rPr>
              <a:t>printf</a:t>
            </a:r>
            <a:r>
              <a:rPr lang="en-US" sz="2800" dirty="0">
                <a:effectLst/>
                <a:latin typeface="Times New Roman" panose="02020603050405020304" pitchFamily="18" charset="0"/>
                <a:ea typeface="Times New Roman" panose="02020603050405020304" pitchFamily="18" charset="0"/>
              </a:rPr>
              <a:t>("Enter the element:");</a:t>
            </a:r>
            <a:endParaRPr lang="en-IN" sz="2400" dirty="0">
              <a:effectLst/>
              <a:latin typeface="Times New Roman" panose="02020603050405020304" pitchFamily="18" charset="0"/>
              <a:ea typeface="Times New Roman" panose="02020603050405020304" pitchFamily="18" charset="0"/>
            </a:endParaRPr>
          </a:p>
          <a:p>
            <a:pPr algn="just"/>
            <a:r>
              <a:rPr lang="en-US" sz="2800" dirty="0" err="1">
                <a:effectLst/>
                <a:latin typeface="Times New Roman" panose="02020603050405020304" pitchFamily="18" charset="0"/>
                <a:ea typeface="Times New Roman" panose="02020603050405020304" pitchFamily="18" charset="0"/>
              </a:rPr>
              <a:t>scanf</a:t>
            </a:r>
            <a:r>
              <a:rPr lang="en-US" sz="2800" dirty="0">
                <a:effectLst/>
                <a:latin typeface="Times New Roman" panose="02020603050405020304" pitchFamily="18" charset="0"/>
                <a:ea typeface="Times New Roman" panose="02020603050405020304" pitchFamily="18" charset="0"/>
              </a:rPr>
              <a:t>("%</a:t>
            </a:r>
            <a:r>
              <a:rPr lang="en-US" sz="2800" dirty="0" err="1">
                <a:effectLst/>
                <a:latin typeface="Times New Roman" panose="02020603050405020304" pitchFamily="18" charset="0"/>
                <a:ea typeface="Times New Roman" panose="02020603050405020304" pitchFamily="18" charset="0"/>
              </a:rPr>
              <a:t>d",&amp;item</a:t>
            </a:r>
            <a:r>
              <a:rPr lang="en-US" sz="2800" dirty="0">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algn="just"/>
            <a:r>
              <a:rPr lang="en-US" sz="2800" dirty="0">
                <a:effectLst/>
                <a:latin typeface="Times New Roman" panose="02020603050405020304" pitchFamily="18" charset="0"/>
                <a:ea typeface="Times New Roman" panose="02020603050405020304" pitchFamily="18" charset="0"/>
              </a:rPr>
              <a:t>rear=(</a:t>
            </a:r>
            <a:r>
              <a:rPr lang="en-US" sz="2800" dirty="0" err="1">
                <a:effectLst/>
                <a:latin typeface="Times New Roman" panose="02020603050405020304" pitchFamily="18" charset="0"/>
                <a:ea typeface="Times New Roman" panose="02020603050405020304" pitchFamily="18" charset="0"/>
              </a:rPr>
              <a:t>rear%n</a:t>
            </a:r>
            <a:r>
              <a:rPr lang="en-US" sz="2800" dirty="0">
                <a:effectLst/>
                <a:latin typeface="Times New Roman" panose="02020603050405020304" pitchFamily="18" charset="0"/>
                <a:ea typeface="Times New Roman" panose="02020603050405020304" pitchFamily="18" charset="0"/>
              </a:rPr>
              <a:t>)+1;</a:t>
            </a:r>
            <a:endParaRPr lang="en-IN" sz="2400" dirty="0">
              <a:effectLst/>
              <a:latin typeface="Times New Roman" panose="02020603050405020304" pitchFamily="18" charset="0"/>
              <a:ea typeface="Times New Roman" panose="02020603050405020304" pitchFamily="18" charset="0"/>
            </a:endParaRPr>
          </a:p>
          <a:p>
            <a:pPr algn="just"/>
            <a:r>
              <a:rPr lang="en-US" sz="2800" dirty="0">
                <a:effectLst/>
                <a:latin typeface="Times New Roman" panose="02020603050405020304" pitchFamily="18" charset="0"/>
                <a:ea typeface="Times New Roman" panose="02020603050405020304" pitchFamily="18" charset="0"/>
              </a:rPr>
              <a:t>queue[rear]=item;</a:t>
            </a:r>
            <a:endParaRPr lang="en-IN" sz="2400" dirty="0">
              <a:effectLst/>
              <a:latin typeface="Times New Roman" panose="02020603050405020304" pitchFamily="18" charset="0"/>
              <a:ea typeface="Times New Roman" panose="02020603050405020304" pitchFamily="18" charset="0"/>
            </a:endParaRPr>
          </a:p>
          <a:p>
            <a:pPr algn="just"/>
            <a:r>
              <a:rPr lang="en-US" sz="2800" dirty="0">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algn="just"/>
            <a:r>
              <a:rPr lang="en-US" sz="2800" dirty="0">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094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A2275-789F-4356-B97F-3B26E77A9090}"/>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Deletion of element from circular queue</a:t>
            </a:r>
            <a:endParaRPr lang="en-IN" sz="6000" dirty="0"/>
          </a:p>
        </p:txBody>
      </p:sp>
      <p:sp>
        <p:nvSpPr>
          <p:cNvPr id="3" name="Content Placeholder 2">
            <a:extLst>
              <a:ext uri="{FF2B5EF4-FFF2-40B4-BE49-F238E27FC236}">
                <a16:creationId xmlns:a16="http://schemas.microsoft.com/office/drawing/2014/main" id="{9277FEE5-A826-46AB-8EAB-C14EF26C5816}"/>
              </a:ext>
            </a:extLst>
          </p:cNvPr>
          <p:cNvSpPr>
            <a:spLocks noGrp="1"/>
          </p:cNvSpPr>
          <p:nvPr>
            <p:ph idx="1"/>
          </p:nvPr>
        </p:nvSpPr>
        <p:spPr>
          <a:xfrm>
            <a:off x="838200" y="1772360"/>
            <a:ext cx="10515600" cy="4351338"/>
          </a:xfrm>
        </p:spPr>
        <p:txBody>
          <a:bodyPr/>
          <a:lstStyle/>
          <a:p>
            <a:pPr algn="just"/>
            <a:r>
              <a:rPr lang="en-US" dirty="0">
                <a:effectLst/>
                <a:latin typeface="Times New Roman" panose="02020603050405020304" pitchFamily="18" charset="0"/>
                <a:ea typeface="Times New Roman" panose="02020603050405020304" pitchFamily="18" charset="0"/>
              </a:rPr>
              <a:t>To delete an element from the queue, front is to be incremented by 1,</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arenR"/>
              <a:tabLst>
                <a:tab pos="428625" algn="l"/>
              </a:tabLst>
            </a:pPr>
            <a:r>
              <a:rPr lang="en-US" dirty="0">
                <a:effectLst/>
                <a:latin typeface="Times New Roman" panose="02020603050405020304" pitchFamily="18" charset="0"/>
                <a:ea typeface="Times New Roman" panose="02020603050405020304" pitchFamily="18" charset="0"/>
              </a:rPr>
              <a:t>item = queue [front]</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arenR"/>
              <a:tabLst>
                <a:tab pos="428625" algn="l"/>
              </a:tabLst>
            </a:pPr>
            <a:r>
              <a:rPr lang="en-US" dirty="0">
                <a:effectLst/>
                <a:latin typeface="Times New Roman" panose="02020603050405020304" pitchFamily="18" charset="0"/>
                <a:ea typeface="Times New Roman" panose="02020603050405020304" pitchFamily="18" charset="0"/>
              </a:rPr>
              <a:t>front=front+1</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arenR"/>
              <a:tabLst>
                <a:tab pos="428625" algn="l"/>
              </a:tabLst>
            </a:pPr>
            <a:r>
              <a:rPr lang="en-US" dirty="0">
                <a:effectLst/>
                <a:latin typeface="Times New Roman" panose="02020603050405020304" pitchFamily="18" charset="0"/>
                <a:ea typeface="Times New Roman" panose="02020603050405020304" pitchFamily="18" charset="0"/>
              </a:rPr>
              <a:t>then print item value</a:t>
            </a:r>
            <a:endParaRPr lang="en-IN"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6038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29-07AB-4719-AE06-C4A2A05A1C07}"/>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Stack Implementation</a:t>
            </a:r>
            <a:endParaRPr lang="en-IN" sz="6000" dirty="0"/>
          </a:p>
        </p:txBody>
      </p:sp>
      <p:sp>
        <p:nvSpPr>
          <p:cNvPr id="3" name="Content Placeholder 2">
            <a:extLst>
              <a:ext uri="{FF2B5EF4-FFF2-40B4-BE49-F238E27FC236}">
                <a16:creationId xmlns:a16="http://schemas.microsoft.com/office/drawing/2014/main" id="{962A056C-0474-49C2-AEBE-3FCC17CA7069}"/>
              </a:ext>
            </a:extLst>
          </p:cNvPr>
          <p:cNvSpPr>
            <a:spLocks noGrp="1"/>
          </p:cNvSpPr>
          <p:nvPr>
            <p:ph idx="1"/>
          </p:nvPr>
        </p:nvSpPr>
        <p:spPr/>
        <p:txBody>
          <a:bodyPr/>
          <a:lstStyle/>
          <a:p>
            <a:pPr marL="0" indent="0">
              <a:buNone/>
            </a:pPr>
            <a:r>
              <a:rPr lang="en-US" sz="2400" dirty="0">
                <a:effectLst/>
                <a:latin typeface="Times New Roman" panose="02020603050405020304" pitchFamily="18" charset="0"/>
                <a:ea typeface="Times New Roman" panose="02020603050405020304" pitchFamily="18" charset="0"/>
              </a:rPr>
              <a:t>A stack is a simple linear data structure. It can be implemented in the following ways.</a:t>
            </a:r>
            <a:endParaRPr lang="en-IN" sz="2400" dirty="0">
              <a:effectLs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i</a:t>
            </a:r>
            <a:r>
              <a:rPr lang="en-US" sz="2400" dirty="0">
                <a:effectLst/>
                <a:latin typeface="Times New Roman" panose="02020603050405020304" pitchFamily="18" charset="0"/>
                <a:ea typeface="Times New Roman" panose="02020603050405020304" pitchFamily="18" charset="0"/>
              </a:rPr>
              <a:t>)  Static implementation - Array</a:t>
            </a:r>
            <a:endParaRPr lang="en-IN" sz="2400" dirty="0">
              <a:effectLs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	ii)  Dynamic Implementation – Linked list</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554540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509A44-7619-487D-8678-BDB9D11732B0}"/>
              </a:ext>
            </a:extLst>
          </p:cNvPr>
          <p:cNvSpPr txBox="1"/>
          <p:nvPr/>
        </p:nvSpPr>
        <p:spPr>
          <a:xfrm>
            <a:off x="635496" y="474756"/>
            <a:ext cx="4799120" cy="6186309"/>
          </a:xfrm>
          <a:prstGeom prst="rect">
            <a:avLst/>
          </a:prstGeom>
          <a:noFill/>
        </p:spPr>
        <p:txBody>
          <a:bodyPr wrap="square">
            <a:spAutoFit/>
          </a:bodyPr>
          <a:lstStyle/>
          <a:p>
            <a:pPr algn="just"/>
            <a:r>
              <a:rPr lang="en-US" sz="2400" b="1" dirty="0">
                <a:effectLst/>
                <a:latin typeface="Times New Roman" panose="02020603050405020304" pitchFamily="18" charset="0"/>
                <a:ea typeface="Times New Roman" panose="02020603050405020304" pitchFamily="18" charset="0"/>
              </a:rPr>
              <a:t>ALGORITHM–CIRCULAR QUEUE</a:t>
            </a:r>
            <a:endParaRPr lang="en-IN" sz="2000" dirty="0">
              <a:effectLst/>
              <a:latin typeface="Times New Roman" panose="02020603050405020304" pitchFamily="18" charset="0"/>
              <a:ea typeface="Times New Roman" panose="02020603050405020304" pitchFamily="18" charset="0"/>
            </a:endParaRPr>
          </a:p>
          <a:p>
            <a:pPr algn="just"/>
            <a:r>
              <a:rPr lang="en-US" sz="2400" b="1" u="sng" dirty="0">
                <a:effectLst/>
                <a:latin typeface="Times New Roman" panose="02020603050405020304" pitchFamily="18" charset="0"/>
                <a:ea typeface="Times New Roman" panose="02020603050405020304" pitchFamily="18" charset="0"/>
              </a:rPr>
              <a:t>Algorithm </a:t>
            </a:r>
            <a:r>
              <a:rPr lang="en-US" sz="2400" b="1" u="sng" dirty="0" err="1">
                <a:effectLst/>
                <a:latin typeface="Times New Roman" panose="02020603050405020304" pitchFamily="18" charset="0"/>
                <a:ea typeface="Times New Roman" panose="02020603050405020304" pitchFamily="18" charset="0"/>
              </a:rPr>
              <a:t>cqinsert</a:t>
            </a:r>
            <a:r>
              <a:rPr lang="en-US" sz="2400" b="1" u="sng"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Step 1: if (front ==(rear+1)%n)</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            Display "Queue overflow”</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Step 2: else input the value to be inserted(item)</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Step 3: if (front==-1)</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		front =rear=0;</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		otherwise</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		rear=(rear+1)%n;</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          End if in step 3</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Step 4: </a:t>
            </a:r>
            <a:r>
              <a:rPr lang="en-US" sz="2400" dirty="0" err="1">
                <a:effectLst/>
                <a:latin typeface="Times New Roman" panose="02020603050405020304" pitchFamily="18" charset="0"/>
                <a:ea typeface="Times New Roman" panose="02020603050405020304" pitchFamily="18" charset="0"/>
              </a:rPr>
              <a:t>cq</a:t>
            </a:r>
            <a:r>
              <a:rPr lang="en-US" sz="2400" dirty="0">
                <a:effectLst/>
                <a:latin typeface="Times New Roman" panose="02020603050405020304" pitchFamily="18" charset="0"/>
                <a:ea typeface="Times New Roman" panose="02020603050405020304" pitchFamily="18" charset="0"/>
              </a:rPr>
              <a:t>[rear]=item;</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       End if in step 1</a:t>
            </a:r>
            <a:endParaRPr lang="en-IN" sz="20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CA089F59-989E-4CB2-96CE-1EB3465120DC}"/>
              </a:ext>
            </a:extLst>
          </p:cNvPr>
          <p:cNvSpPr txBox="1"/>
          <p:nvPr/>
        </p:nvSpPr>
        <p:spPr>
          <a:xfrm>
            <a:off x="6580103" y="413200"/>
            <a:ext cx="4321207" cy="6309420"/>
          </a:xfrm>
          <a:prstGeom prst="rect">
            <a:avLst/>
          </a:prstGeom>
          <a:noFill/>
        </p:spPr>
        <p:txBody>
          <a:bodyPr wrap="square">
            <a:spAutoFit/>
          </a:bodyPr>
          <a:lstStyle/>
          <a:p>
            <a:pPr algn="just"/>
            <a:r>
              <a:rPr lang="en-US" sz="2400" b="1" u="sng" dirty="0">
                <a:effectLst/>
                <a:latin typeface="Times New Roman" panose="02020603050405020304" pitchFamily="18" charset="0"/>
                <a:ea typeface="Times New Roman" panose="02020603050405020304" pitchFamily="18" charset="0"/>
              </a:rPr>
              <a:t>Algorithm </a:t>
            </a:r>
            <a:r>
              <a:rPr lang="en-US" sz="2400" b="1" u="sng" dirty="0" err="1">
                <a:effectLst/>
                <a:latin typeface="Times New Roman" panose="02020603050405020304" pitchFamily="18" charset="0"/>
                <a:ea typeface="Times New Roman" panose="02020603050405020304" pitchFamily="18" charset="0"/>
              </a:rPr>
              <a:t>cqdisplay</a:t>
            </a:r>
            <a:r>
              <a:rPr lang="en-US" sz="2400" b="1" u="sng"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Step 1: if((front==-1)&amp;&amp;(rear==-1))</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	Display "Queue Empty”</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Step 2:  if(front&lt;=rear)</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           Repeat step 3 for </a:t>
            </a:r>
            <a:r>
              <a:rPr lang="en-US" sz="2400" dirty="0" err="1">
                <a:effectLst/>
                <a:latin typeface="Times New Roman" panose="02020603050405020304" pitchFamily="18" charset="0"/>
                <a:ea typeface="Times New Roman" panose="02020603050405020304" pitchFamily="18" charset="0"/>
              </a:rPr>
              <a:t>i</a:t>
            </a:r>
            <a:r>
              <a:rPr lang="en-US" sz="2400" dirty="0">
                <a:effectLst/>
                <a:latin typeface="Times New Roman" panose="02020603050405020304" pitchFamily="18" charset="0"/>
                <a:ea typeface="Times New Roman" panose="02020603050405020304" pitchFamily="18" charset="0"/>
              </a:rPr>
              <a:t>=front to rear</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 Step 3: Display </a:t>
            </a:r>
            <a:r>
              <a:rPr lang="en-US" sz="2400" dirty="0" err="1">
                <a:effectLst/>
                <a:latin typeface="Times New Roman" panose="02020603050405020304" pitchFamily="18" charset="0"/>
                <a:ea typeface="Times New Roman" panose="02020603050405020304" pitchFamily="18" charset="0"/>
              </a:rPr>
              <a:t>cq</a:t>
            </a:r>
            <a:r>
              <a:rPr lang="en-US" sz="2400" dirty="0">
                <a:effectLst/>
                <a:latin typeface="Times New Roman" panose="02020603050405020304" pitchFamily="18" charset="0"/>
                <a:ea typeface="Times New Roman" panose="02020603050405020304" pitchFamily="18" charset="0"/>
              </a:rPr>
              <a:t>[</a:t>
            </a:r>
            <a:r>
              <a:rPr lang="en-US" sz="2400" dirty="0" err="1">
                <a:effectLst/>
                <a:latin typeface="Times New Roman" panose="02020603050405020304" pitchFamily="18" charset="0"/>
                <a:ea typeface="Times New Roman" panose="02020603050405020304" pitchFamily="18" charset="0"/>
              </a:rPr>
              <a:t>i</a:t>
            </a:r>
            <a:r>
              <a:rPr lang="en-US" sz="24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	End if of step 2.</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Step 4</a:t>
            </a:r>
            <a:r>
              <a:rPr lang="en-US" sz="2400" dirty="0">
                <a:solidFill>
                  <a:srgbClr val="FF0000"/>
                </a:solidFill>
                <a:effectLst/>
                <a:latin typeface="Times New Roman" panose="02020603050405020304" pitchFamily="18" charset="0"/>
                <a:ea typeface="Times New Roman" panose="02020603050405020304" pitchFamily="18" charset="0"/>
              </a:rPr>
              <a:t>: if(front&gt;rear)</a:t>
            </a:r>
            <a:endParaRPr lang="en-IN" sz="2000" dirty="0">
              <a:solidFill>
                <a:srgbClr val="FF0000"/>
              </a:solidFill>
              <a:effectLst/>
              <a:latin typeface="Times New Roman" panose="02020603050405020304" pitchFamily="18" charset="0"/>
              <a:ea typeface="Times New Roman" panose="02020603050405020304" pitchFamily="18" charset="0"/>
            </a:endParaRPr>
          </a:p>
          <a:p>
            <a:pPr algn="just"/>
            <a:r>
              <a:rPr lang="en-US" sz="2400" dirty="0">
                <a:solidFill>
                  <a:srgbClr val="FF0000"/>
                </a:solidFill>
                <a:effectLst/>
                <a:latin typeface="Times New Roman" panose="02020603050405020304" pitchFamily="18" charset="0"/>
                <a:ea typeface="Times New Roman" panose="02020603050405020304" pitchFamily="18" charset="0"/>
              </a:rPr>
              <a:t>	  Repeat step 5 for </a:t>
            </a:r>
            <a:r>
              <a:rPr lang="en-US" sz="2400" dirty="0" err="1">
                <a:solidFill>
                  <a:srgbClr val="FF0000"/>
                </a:solidFill>
                <a:effectLst/>
                <a:latin typeface="Times New Roman" panose="02020603050405020304" pitchFamily="18" charset="0"/>
                <a:ea typeface="Times New Roman" panose="02020603050405020304" pitchFamily="18" charset="0"/>
              </a:rPr>
              <a:t>i</a:t>
            </a:r>
            <a:r>
              <a:rPr lang="en-US" sz="2400" dirty="0">
                <a:solidFill>
                  <a:srgbClr val="FF0000"/>
                </a:solidFill>
                <a:effectLst/>
                <a:latin typeface="Times New Roman" panose="02020603050405020304" pitchFamily="18" charset="0"/>
                <a:ea typeface="Times New Roman" panose="02020603050405020304" pitchFamily="18" charset="0"/>
              </a:rPr>
              <a:t>=front to (n-1)</a:t>
            </a:r>
            <a:endParaRPr lang="en-IN" sz="2000" dirty="0">
              <a:solidFill>
                <a:srgbClr val="FF0000"/>
              </a:solidFill>
              <a:effectLst/>
              <a:latin typeface="Times New Roman" panose="02020603050405020304" pitchFamily="18" charset="0"/>
              <a:ea typeface="Times New Roman" panose="02020603050405020304" pitchFamily="18" charset="0"/>
            </a:endParaRPr>
          </a:p>
          <a:p>
            <a:pPr algn="just"/>
            <a:r>
              <a:rPr lang="en-US" sz="2400" dirty="0">
                <a:solidFill>
                  <a:srgbClr val="FF0000"/>
                </a:solidFill>
                <a:effectLst/>
                <a:latin typeface="Times New Roman" panose="02020603050405020304" pitchFamily="18" charset="0"/>
                <a:ea typeface="Times New Roman" panose="02020603050405020304" pitchFamily="18" charset="0"/>
              </a:rPr>
              <a:t> Step 5: Display </a:t>
            </a:r>
            <a:r>
              <a:rPr lang="en-US" sz="2400" dirty="0" err="1">
                <a:solidFill>
                  <a:srgbClr val="FF0000"/>
                </a:solidFill>
                <a:effectLst/>
                <a:latin typeface="Times New Roman" panose="02020603050405020304" pitchFamily="18" charset="0"/>
                <a:ea typeface="Times New Roman" panose="02020603050405020304" pitchFamily="18" charset="0"/>
              </a:rPr>
              <a:t>cq</a:t>
            </a:r>
            <a:r>
              <a:rPr lang="en-US" sz="2400" dirty="0">
                <a:solidFill>
                  <a:srgbClr val="FF0000"/>
                </a:solidFill>
                <a:effectLst/>
                <a:latin typeface="Times New Roman" panose="02020603050405020304" pitchFamily="18" charset="0"/>
                <a:ea typeface="Times New Roman" panose="02020603050405020304" pitchFamily="18" charset="0"/>
              </a:rPr>
              <a:t>[</a:t>
            </a:r>
            <a:r>
              <a:rPr lang="en-US" sz="2400" dirty="0" err="1">
                <a:solidFill>
                  <a:srgbClr val="FF0000"/>
                </a:solidFill>
                <a:effectLst/>
                <a:latin typeface="Times New Roman" panose="02020603050405020304" pitchFamily="18" charset="0"/>
                <a:ea typeface="Times New Roman" panose="02020603050405020304" pitchFamily="18" charset="0"/>
              </a:rPr>
              <a:t>i</a:t>
            </a:r>
            <a:r>
              <a:rPr lang="en-US" sz="2400" dirty="0">
                <a:solidFill>
                  <a:srgbClr val="FF0000"/>
                </a:solidFill>
                <a:effectLst/>
                <a:latin typeface="Times New Roman" panose="02020603050405020304" pitchFamily="18" charset="0"/>
                <a:ea typeface="Times New Roman" panose="02020603050405020304" pitchFamily="18" charset="0"/>
              </a:rPr>
              <a:t>]</a:t>
            </a:r>
            <a:endParaRPr lang="en-IN" sz="2000" dirty="0">
              <a:solidFill>
                <a:srgbClr val="FF0000"/>
              </a:solidFill>
              <a:effectLst/>
              <a:latin typeface="Times New Roman" panose="02020603050405020304" pitchFamily="18" charset="0"/>
              <a:ea typeface="Times New Roman" panose="02020603050405020304" pitchFamily="18" charset="0"/>
            </a:endParaRPr>
          </a:p>
          <a:p>
            <a:pPr algn="just"/>
            <a:r>
              <a:rPr lang="en-US" sz="2400" dirty="0">
                <a:solidFill>
                  <a:srgbClr val="FF0000"/>
                </a:solidFill>
                <a:effectLst/>
                <a:latin typeface="Times New Roman" panose="02020603050405020304" pitchFamily="18" charset="0"/>
                <a:ea typeface="Times New Roman" panose="02020603050405020304" pitchFamily="18" charset="0"/>
              </a:rPr>
              <a:t>Step 6: Repeat step 7 for </a:t>
            </a:r>
            <a:r>
              <a:rPr lang="en-US" sz="2400" dirty="0" err="1">
                <a:solidFill>
                  <a:srgbClr val="FF0000"/>
                </a:solidFill>
                <a:effectLst/>
                <a:latin typeface="Times New Roman" panose="02020603050405020304" pitchFamily="18" charset="0"/>
                <a:ea typeface="Times New Roman" panose="02020603050405020304" pitchFamily="18" charset="0"/>
              </a:rPr>
              <a:t>i</a:t>
            </a:r>
            <a:r>
              <a:rPr lang="en-US" sz="2400" dirty="0">
                <a:solidFill>
                  <a:srgbClr val="FF0000"/>
                </a:solidFill>
                <a:effectLst/>
                <a:latin typeface="Times New Roman" panose="02020603050405020304" pitchFamily="18" charset="0"/>
                <a:ea typeface="Times New Roman" panose="02020603050405020304" pitchFamily="18" charset="0"/>
              </a:rPr>
              <a:t>=0 to rear</a:t>
            </a:r>
            <a:endParaRPr lang="en-IN" sz="2000" dirty="0">
              <a:solidFill>
                <a:srgbClr val="FF0000"/>
              </a:solidFill>
              <a:effectLst/>
              <a:latin typeface="Times New Roman" panose="02020603050405020304" pitchFamily="18" charset="0"/>
              <a:ea typeface="Times New Roman" panose="02020603050405020304" pitchFamily="18" charset="0"/>
            </a:endParaRPr>
          </a:p>
          <a:p>
            <a:pPr algn="just"/>
            <a:r>
              <a:rPr lang="en-US" sz="2400" dirty="0">
                <a:solidFill>
                  <a:srgbClr val="FF0000"/>
                </a:solidFill>
                <a:effectLst/>
                <a:latin typeface="Times New Roman" panose="02020603050405020304" pitchFamily="18" charset="0"/>
                <a:ea typeface="Times New Roman" panose="02020603050405020304" pitchFamily="18" charset="0"/>
              </a:rPr>
              <a:t> Step 7: Display </a:t>
            </a:r>
            <a:r>
              <a:rPr lang="en-US" sz="2400" dirty="0" err="1">
                <a:solidFill>
                  <a:srgbClr val="FF0000"/>
                </a:solidFill>
                <a:effectLst/>
                <a:latin typeface="Times New Roman" panose="02020603050405020304" pitchFamily="18" charset="0"/>
                <a:ea typeface="Times New Roman" panose="02020603050405020304" pitchFamily="18" charset="0"/>
              </a:rPr>
              <a:t>cq</a:t>
            </a:r>
            <a:r>
              <a:rPr lang="en-US" sz="2400" dirty="0">
                <a:solidFill>
                  <a:srgbClr val="FF0000"/>
                </a:solidFill>
                <a:effectLst/>
                <a:latin typeface="Times New Roman" panose="02020603050405020304" pitchFamily="18" charset="0"/>
                <a:ea typeface="Times New Roman" panose="02020603050405020304" pitchFamily="18" charset="0"/>
              </a:rPr>
              <a:t>[</a:t>
            </a:r>
            <a:r>
              <a:rPr lang="en-US" sz="2400" dirty="0" err="1">
                <a:solidFill>
                  <a:srgbClr val="FF0000"/>
                </a:solidFill>
                <a:effectLst/>
                <a:latin typeface="Times New Roman" panose="02020603050405020304" pitchFamily="18" charset="0"/>
                <a:ea typeface="Times New Roman" panose="02020603050405020304" pitchFamily="18" charset="0"/>
              </a:rPr>
              <a:t>i</a:t>
            </a:r>
            <a:r>
              <a:rPr lang="en-US" sz="2400" dirty="0">
                <a:solidFill>
                  <a:srgbClr val="FF0000"/>
                </a:solidFill>
                <a:effectLst/>
                <a:latin typeface="Times New Roman" panose="02020603050405020304" pitchFamily="18" charset="0"/>
                <a:ea typeface="Times New Roman" panose="02020603050405020304" pitchFamily="18" charset="0"/>
              </a:rPr>
              <a:t>]</a:t>
            </a:r>
            <a:endParaRPr lang="en-IN" sz="2000" dirty="0">
              <a:solidFill>
                <a:srgbClr val="FF0000"/>
              </a:solidFill>
              <a:effectLst/>
              <a:latin typeface="Times New Roman" panose="02020603050405020304" pitchFamily="18" charset="0"/>
              <a:ea typeface="Times New Roman" panose="02020603050405020304" pitchFamily="18" charset="0"/>
            </a:endParaRPr>
          </a:p>
          <a:p>
            <a:pPr algn="just"/>
            <a:r>
              <a:rPr lang="en-US" sz="2400" dirty="0">
                <a:solidFill>
                  <a:srgbClr val="FF0000"/>
                </a:solidFill>
                <a:effectLst/>
                <a:latin typeface="Times New Roman" panose="02020603050405020304" pitchFamily="18" charset="0"/>
                <a:ea typeface="Times New Roman" panose="02020603050405020304" pitchFamily="18" charset="0"/>
              </a:rPr>
              <a:t>             End if of step 4.</a:t>
            </a:r>
            <a:endParaRPr lang="en-IN" sz="2000"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527130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7FE2E2-6BC2-4510-9AC2-6588D6D0D7AE}"/>
              </a:ext>
            </a:extLst>
          </p:cNvPr>
          <p:cNvSpPr txBox="1"/>
          <p:nvPr/>
        </p:nvSpPr>
        <p:spPr>
          <a:xfrm>
            <a:off x="1290478" y="1012916"/>
            <a:ext cx="6094520" cy="4401205"/>
          </a:xfrm>
          <a:prstGeom prst="rect">
            <a:avLst/>
          </a:prstGeom>
          <a:noFill/>
        </p:spPr>
        <p:txBody>
          <a:bodyPr wrap="square">
            <a:spAutoFit/>
          </a:bodyPr>
          <a:lstStyle/>
          <a:p>
            <a:pPr algn="just"/>
            <a:r>
              <a:rPr lang="en-US" sz="2800" b="1" u="sng" dirty="0">
                <a:effectLst/>
                <a:latin typeface="Times New Roman" panose="02020603050405020304" pitchFamily="18" charset="0"/>
                <a:ea typeface="Times New Roman" panose="02020603050405020304" pitchFamily="18" charset="0"/>
              </a:rPr>
              <a:t>Algorithm </a:t>
            </a:r>
            <a:r>
              <a:rPr lang="en-US" sz="2800" b="1" u="sng" dirty="0" err="1">
                <a:effectLst/>
                <a:latin typeface="Times New Roman" panose="02020603050405020304" pitchFamily="18" charset="0"/>
                <a:ea typeface="Times New Roman" panose="02020603050405020304" pitchFamily="18" charset="0"/>
              </a:rPr>
              <a:t>cqdelete</a:t>
            </a:r>
            <a:r>
              <a:rPr lang="en-US" sz="2800" b="1" u="sng"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algn="just"/>
            <a:r>
              <a:rPr lang="en-US" sz="2800" dirty="0">
                <a:effectLst/>
                <a:latin typeface="Times New Roman" panose="02020603050405020304" pitchFamily="18" charset="0"/>
                <a:ea typeface="Times New Roman" panose="02020603050405020304" pitchFamily="18" charset="0"/>
              </a:rPr>
              <a:t>Step 1:</a:t>
            </a:r>
            <a:r>
              <a:rPr lang="en-US" sz="2800" b="1"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if((front==-1)&amp;&amp;(rear==-1))</a:t>
            </a:r>
            <a:endParaRPr lang="en-IN" sz="2400" dirty="0">
              <a:effectLst/>
              <a:latin typeface="Times New Roman" panose="02020603050405020304" pitchFamily="18" charset="0"/>
              <a:ea typeface="Times New Roman" panose="02020603050405020304" pitchFamily="18" charset="0"/>
            </a:endParaRPr>
          </a:p>
          <a:p>
            <a:pPr algn="just"/>
            <a:r>
              <a:rPr lang="en-US" sz="2800" dirty="0">
                <a:effectLst/>
                <a:latin typeface="Times New Roman" panose="02020603050405020304" pitchFamily="18" charset="0"/>
                <a:ea typeface="Times New Roman" panose="02020603050405020304" pitchFamily="18" charset="0"/>
              </a:rPr>
              <a:t>	 Display "Queue underflow</a:t>
            </a:r>
            <a:endParaRPr lang="en-IN" sz="2400" dirty="0">
              <a:effectLst/>
              <a:latin typeface="Times New Roman" panose="02020603050405020304" pitchFamily="18" charset="0"/>
              <a:ea typeface="Times New Roman" panose="02020603050405020304" pitchFamily="18" charset="0"/>
            </a:endParaRPr>
          </a:p>
          <a:p>
            <a:pPr algn="just"/>
            <a:r>
              <a:rPr lang="en-US" sz="2800" dirty="0">
                <a:effectLst/>
                <a:latin typeface="Times New Roman" panose="02020603050405020304" pitchFamily="18" charset="0"/>
                <a:ea typeface="Times New Roman" panose="02020603050405020304" pitchFamily="18" charset="0"/>
              </a:rPr>
              <a:t>Step 2: else display “</a:t>
            </a:r>
            <a:r>
              <a:rPr lang="en-US" sz="2800" dirty="0" err="1">
                <a:effectLst/>
                <a:latin typeface="Times New Roman" panose="02020603050405020304" pitchFamily="18" charset="0"/>
                <a:ea typeface="Times New Roman" panose="02020603050405020304" pitchFamily="18" charset="0"/>
              </a:rPr>
              <a:t>cq</a:t>
            </a:r>
            <a:r>
              <a:rPr lang="en-US" sz="2800" dirty="0">
                <a:effectLst/>
                <a:latin typeface="Times New Roman" panose="02020603050405020304" pitchFamily="18" charset="0"/>
                <a:ea typeface="Times New Roman" panose="02020603050405020304" pitchFamily="18" charset="0"/>
              </a:rPr>
              <a:t>[front] is deleted”</a:t>
            </a:r>
            <a:endParaRPr lang="en-IN" sz="2400" dirty="0">
              <a:effectLst/>
              <a:latin typeface="Times New Roman" panose="02020603050405020304" pitchFamily="18" charset="0"/>
              <a:ea typeface="Times New Roman" panose="02020603050405020304" pitchFamily="18" charset="0"/>
            </a:endParaRPr>
          </a:p>
          <a:p>
            <a:pPr algn="just"/>
            <a:r>
              <a:rPr lang="en-US" sz="2800" dirty="0">
                <a:effectLst/>
                <a:latin typeface="Times New Roman" panose="02020603050405020304" pitchFamily="18" charset="0"/>
                <a:ea typeface="Times New Roman" panose="02020603050405020304" pitchFamily="18" charset="0"/>
              </a:rPr>
              <a:t>Step 3: if(front==rear)</a:t>
            </a:r>
            <a:endParaRPr lang="en-IN" sz="2400" dirty="0">
              <a:effectLst/>
              <a:latin typeface="Times New Roman" panose="02020603050405020304" pitchFamily="18" charset="0"/>
              <a:ea typeface="Times New Roman" panose="02020603050405020304" pitchFamily="18" charset="0"/>
            </a:endParaRPr>
          </a:p>
          <a:p>
            <a:pPr algn="just"/>
            <a:r>
              <a:rPr lang="en-US" sz="2800" dirty="0">
                <a:effectLst/>
                <a:latin typeface="Times New Roman" panose="02020603050405020304" pitchFamily="18" charset="0"/>
                <a:ea typeface="Times New Roman" panose="02020603050405020304" pitchFamily="18" charset="0"/>
              </a:rPr>
              <a:t>	front=rear=-1</a:t>
            </a:r>
            <a:endParaRPr lang="en-IN" sz="2400" dirty="0">
              <a:effectLst/>
              <a:latin typeface="Times New Roman" panose="02020603050405020304" pitchFamily="18" charset="0"/>
              <a:ea typeface="Times New Roman" panose="02020603050405020304" pitchFamily="18" charset="0"/>
            </a:endParaRPr>
          </a:p>
          <a:p>
            <a:pPr algn="just"/>
            <a:r>
              <a:rPr lang="en-US" sz="2800" dirty="0">
                <a:effectLst/>
                <a:latin typeface="Times New Roman" panose="02020603050405020304" pitchFamily="18" charset="0"/>
                <a:ea typeface="Times New Roman" panose="02020603050405020304" pitchFamily="18" charset="0"/>
              </a:rPr>
              <a:t>Step 4: otherwise</a:t>
            </a:r>
            <a:endParaRPr lang="en-IN" sz="2400" dirty="0">
              <a:effectLst/>
              <a:latin typeface="Times New Roman" panose="02020603050405020304" pitchFamily="18" charset="0"/>
              <a:ea typeface="Times New Roman" panose="02020603050405020304" pitchFamily="18" charset="0"/>
            </a:endParaRPr>
          </a:p>
          <a:p>
            <a:pPr algn="just"/>
            <a:r>
              <a:rPr lang="en-US" sz="2800" dirty="0">
                <a:effectLst/>
                <a:latin typeface="Times New Roman" panose="02020603050405020304" pitchFamily="18" charset="0"/>
                <a:ea typeface="Times New Roman" panose="02020603050405020304" pitchFamily="18" charset="0"/>
              </a:rPr>
              <a:t>	front=(front+1)%n;</a:t>
            </a:r>
            <a:endParaRPr lang="en-IN" sz="2400" dirty="0">
              <a:effectLst/>
              <a:latin typeface="Times New Roman" panose="02020603050405020304" pitchFamily="18" charset="0"/>
              <a:ea typeface="Times New Roman" panose="02020603050405020304" pitchFamily="18" charset="0"/>
            </a:endParaRPr>
          </a:p>
          <a:p>
            <a:pPr algn="just"/>
            <a:r>
              <a:rPr lang="en-US" sz="2800" dirty="0">
                <a:effectLst/>
                <a:latin typeface="Times New Roman" panose="02020603050405020304" pitchFamily="18" charset="0"/>
                <a:ea typeface="Times New Roman" panose="02020603050405020304" pitchFamily="18" charset="0"/>
              </a:rPr>
              <a:t>	End of if in step 3.</a:t>
            </a:r>
            <a:endParaRPr lang="en-IN" sz="2400" dirty="0">
              <a:effectLst/>
              <a:latin typeface="Times New Roman" panose="02020603050405020304" pitchFamily="18" charset="0"/>
              <a:ea typeface="Times New Roman" panose="02020603050405020304" pitchFamily="18" charset="0"/>
            </a:endParaRPr>
          </a:p>
          <a:p>
            <a:pPr algn="just"/>
            <a:r>
              <a:rPr lang="en-US" sz="2800" dirty="0">
                <a:effectLst/>
                <a:latin typeface="Times New Roman" panose="02020603050405020304" pitchFamily="18" charset="0"/>
                <a:ea typeface="Times New Roman" panose="02020603050405020304" pitchFamily="18" charset="0"/>
              </a:rPr>
              <a:t>           End of if in step 1.</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16397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2CA5-45F5-3578-787C-3DF82B4FDC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0CE4EC-5910-C81E-AD61-01F3B82DBCA4}"/>
              </a:ext>
            </a:extLst>
          </p:cNvPr>
          <p:cNvSpPr>
            <a:spLocks noGrp="1"/>
          </p:cNvSpPr>
          <p:nvPr>
            <p:ph idx="1"/>
          </p:nvPr>
        </p:nvSpPr>
        <p:spPr/>
        <p:txBody>
          <a:bodyPr/>
          <a:lstStyle/>
          <a:p>
            <a:endParaRPr lang="en-IN"/>
          </a:p>
        </p:txBody>
      </p:sp>
      <p:pic>
        <p:nvPicPr>
          <p:cNvPr id="1026" name="Picture 2" descr="Operations-on-Circular queue">
            <a:extLst>
              <a:ext uri="{FF2B5EF4-FFF2-40B4-BE49-F238E27FC236}">
                <a16:creationId xmlns:a16="http://schemas.microsoft.com/office/drawing/2014/main" id="{AF25F572-16B3-14A3-E2B8-B96F93B90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9438"/>
            <a:ext cx="12192000" cy="569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1608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3077E-A083-4C0F-BD7B-2F7BA45E1902}"/>
              </a:ext>
            </a:extLst>
          </p:cNvPr>
          <p:cNvSpPr>
            <a:spLocks noGrp="1"/>
          </p:cNvSpPr>
          <p:nvPr>
            <p:ph type="title"/>
          </p:nvPr>
        </p:nvSpPr>
        <p:spPr/>
        <p:txBody>
          <a:bodyPr/>
          <a:lstStyle/>
          <a:p>
            <a:r>
              <a:rPr lang="en-US" sz="2400" b="1" u="sng" dirty="0">
                <a:effectLst/>
                <a:latin typeface="Times New Roman" panose="02020603050405020304" pitchFamily="18" charset="0"/>
                <a:ea typeface="Times New Roman" panose="02020603050405020304" pitchFamily="18" charset="0"/>
              </a:rPr>
              <a:t>Deque</a:t>
            </a:r>
            <a:r>
              <a:rPr lang="en-US" sz="2400" b="1" dirty="0">
                <a:effectLst/>
                <a:latin typeface="Times New Roman" panose="02020603050405020304" pitchFamily="18" charset="0"/>
                <a:ea typeface="Times New Roman" panose="02020603050405020304" pitchFamily="18" charset="0"/>
              </a:rPr>
              <a:t> (Double-ended queue)</a:t>
            </a:r>
            <a:r>
              <a:rPr lang="en-US" sz="24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83" name="TextBox 82">
            <a:extLst>
              <a:ext uri="{FF2B5EF4-FFF2-40B4-BE49-F238E27FC236}">
                <a16:creationId xmlns:a16="http://schemas.microsoft.com/office/drawing/2014/main" id="{8B46F984-6F1F-4A48-AEF5-D62F968511D5}"/>
              </a:ext>
            </a:extLst>
          </p:cNvPr>
          <p:cNvSpPr txBox="1"/>
          <p:nvPr/>
        </p:nvSpPr>
        <p:spPr>
          <a:xfrm>
            <a:off x="744894" y="1027906"/>
            <a:ext cx="10405188" cy="5632311"/>
          </a:xfrm>
          <a:prstGeom prst="rect">
            <a:avLst/>
          </a:prstGeom>
          <a:noFill/>
        </p:spPr>
        <p:txBody>
          <a:bodyPr wrap="square">
            <a:spAutoFit/>
          </a:bodyPr>
          <a:lstStyle/>
          <a:p>
            <a:r>
              <a:rPr lang="en-US" sz="2400" dirty="0"/>
              <a:t>It is a linear list in which insertions and deletions are made to or from either end of the structure. There are two variations of a deque namely,</a:t>
            </a:r>
          </a:p>
          <a:p>
            <a:r>
              <a:rPr lang="en-US" sz="2400" dirty="0"/>
              <a:t>1. Input – restricted deque </a:t>
            </a:r>
          </a:p>
          <a:p>
            <a:r>
              <a:rPr lang="en-US" sz="2400" dirty="0"/>
              <a:t>2. Output – restricted deque </a:t>
            </a:r>
          </a:p>
          <a:p>
            <a:r>
              <a:rPr lang="en-US" sz="2400" dirty="0"/>
              <a:t>The input – restricted deque allows insertions at only one end. </a:t>
            </a:r>
          </a:p>
          <a:p>
            <a:r>
              <a:rPr lang="en-US" sz="2400" dirty="0"/>
              <a:t>While an output – restricted deque permits deletions from only at one end. </a:t>
            </a:r>
          </a:p>
          <a:p>
            <a:endParaRPr lang="en-US" sz="2400" dirty="0"/>
          </a:p>
          <a:p>
            <a:r>
              <a:rPr lang="en-US" sz="2400" dirty="0"/>
              <a:t>                                                      ← Insertion</a:t>
            </a:r>
          </a:p>
          <a:p>
            <a:r>
              <a:rPr lang="en-US" sz="2400" dirty="0"/>
              <a:t>Deletion ←                                   → Deletion </a:t>
            </a:r>
          </a:p>
          <a:p>
            <a:r>
              <a:rPr lang="en-US" sz="2400" dirty="0"/>
              <a:t>		Input-restricted deque </a:t>
            </a:r>
          </a:p>
          <a:p>
            <a:endParaRPr lang="en-US" sz="2400" dirty="0"/>
          </a:p>
          <a:p>
            <a:endParaRPr lang="en-US" sz="2400" dirty="0"/>
          </a:p>
          <a:p>
            <a:r>
              <a:rPr lang="en-US" sz="2400" dirty="0"/>
              <a:t>                                                      ← Insertion</a:t>
            </a:r>
          </a:p>
          <a:p>
            <a:r>
              <a:rPr lang="en-US" sz="2400" dirty="0"/>
              <a:t>Insertion ←                                   → Deletion </a:t>
            </a:r>
          </a:p>
          <a:p>
            <a:r>
              <a:rPr lang="en-US" sz="2400" dirty="0"/>
              <a:t>		output-restricted deque.</a:t>
            </a:r>
          </a:p>
        </p:txBody>
      </p:sp>
    </p:spTree>
    <p:extLst>
      <p:ext uri="{BB962C8B-B14F-4D97-AF65-F5344CB8AC3E}">
        <p14:creationId xmlns:p14="http://schemas.microsoft.com/office/powerpoint/2010/main" val="19676081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709ED-2590-4A0E-91C3-3355C70DA4AE}"/>
              </a:ext>
            </a:extLst>
          </p:cNvPr>
          <p:cNvSpPr>
            <a:spLocks noGrp="1"/>
          </p:cNvSpPr>
          <p:nvPr>
            <p:ph type="title"/>
          </p:nvPr>
        </p:nvSpPr>
        <p:spPr>
          <a:xfrm>
            <a:off x="259702" y="150521"/>
            <a:ext cx="10515600" cy="1325563"/>
          </a:xfrm>
        </p:spPr>
        <p:txBody>
          <a:bodyPr/>
          <a:lstStyle/>
          <a:p>
            <a:r>
              <a:rPr lang="en-US" sz="2800" b="1" dirty="0">
                <a:effectLst/>
                <a:latin typeface="Times New Roman" panose="02020603050405020304" pitchFamily="18" charset="0"/>
                <a:ea typeface="Times New Roman" panose="02020603050405020304" pitchFamily="18" charset="0"/>
              </a:rPr>
              <a:t>Priority Queues</a:t>
            </a:r>
            <a:r>
              <a:rPr lang="en-US" sz="2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22" name="TextBox 21">
            <a:extLst>
              <a:ext uri="{FF2B5EF4-FFF2-40B4-BE49-F238E27FC236}">
                <a16:creationId xmlns:a16="http://schemas.microsoft.com/office/drawing/2014/main" id="{DF44C838-001B-4F15-9774-44220A1DDFD2}"/>
              </a:ext>
            </a:extLst>
          </p:cNvPr>
          <p:cNvSpPr txBox="1"/>
          <p:nvPr/>
        </p:nvSpPr>
        <p:spPr>
          <a:xfrm>
            <a:off x="130629" y="735130"/>
            <a:ext cx="11961844" cy="3785652"/>
          </a:xfrm>
          <a:prstGeom prst="rect">
            <a:avLst/>
          </a:prstGeom>
          <a:noFill/>
        </p:spPr>
        <p:txBody>
          <a:bodyPr wrap="square">
            <a:spAutoFit/>
          </a:bodyPr>
          <a:lstStyle/>
          <a:p>
            <a:pPr algn="just"/>
            <a:r>
              <a:rPr lang="en-US" sz="2400" dirty="0">
                <a:effectLst/>
                <a:latin typeface="Times New Roman" panose="02020603050405020304" pitchFamily="18" charset="0"/>
                <a:ea typeface="Times New Roman" panose="02020603050405020304" pitchFamily="18" charset="0"/>
              </a:rPr>
              <a:t>A Queue in which it is able to insert elements or remove elements from any position on some property (such as priority of the task to be processed) is referred as priority Queue.</a:t>
            </a:r>
            <a:endParaRPr lang="en-IN" sz="20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rPr>
              <a:t>An element of higher priority is processed before any element of lower priority.</a:t>
            </a:r>
            <a:endParaRPr lang="en-IN" sz="20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rPr>
              <a:t>Two elements with the same priority are processed according to the order in which they were added to the queue.</a:t>
            </a:r>
            <a:endParaRPr lang="en-IN" sz="20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indent="228600" algn="just"/>
            <a:r>
              <a:rPr lang="en-US" sz="2400" dirty="0">
                <a:effectLst/>
                <a:latin typeface="Times New Roman" panose="02020603050405020304" pitchFamily="18" charset="0"/>
                <a:ea typeface="Times New Roman" panose="02020603050405020304" pitchFamily="18" charset="0"/>
              </a:rPr>
              <a:t>In </a:t>
            </a:r>
            <a:r>
              <a:rPr lang="en-US" sz="2400" dirty="0" err="1">
                <a:effectLst/>
                <a:latin typeface="Times New Roman" panose="02020603050405020304" pitchFamily="18" charset="0"/>
                <a:ea typeface="Times New Roman" panose="02020603050405020304" pitchFamily="18" charset="0"/>
              </a:rPr>
              <a:t>priorty</a:t>
            </a:r>
            <a:r>
              <a:rPr lang="en-US" sz="2400" dirty="0">
                <a:effectLst/>
                <a:latin typeface="Times New Roman" panose="02020603050405020304" pitchFamily="18" charset="0"/>
                <a:ea typeface="Times New Roman" panose="02020603050405020304" pitchFamily="18" charset="0"/>
              </a:rPr>
              <a:t> queue, every element has been assigned with a priority value called priority. The elements can be inserted or deleted randomly any where in the queue.</a:t>
            </a:r>
            <a:endParaRPr lang="en-IN" sz="2000" dirty="0">
              <a:effectLst/>
              <a:latin typeface="Times New Roman" panose="02020603050405020304" pitchFamily="18" charset="0"/>
              <a:ea typeface="Times New Roman" panose="02020603050405020304" pitchFamily="18" charset="0"/>
            </a:endParaRPr>
          </a:p>
          <a:p>
            <a:pPr indent="228600" algn="just"/>
            <a:r>
              <a:rPr lang="en-US" sz="2400" dirty="0">
                <a:effectLst/>
                <a:latin typeface="Times New Roman" panose="02020603050405020304" pitchFamily="18" charset="0"/>
                <a:ea typeface="Times New Roman" panose="02020603050405020304" pitchFamily="18" charset="0"/>
              </a:rPr>
              <a:t>Priority queue is a data structure in which prioritized insertion and deletion operations on elements can be performed according to their priority values.</a:t>
            </a:r>
            <a:endParaRPr lang="en-IN" sz="2000" dirty="0">
              <a:effectLst/>
              <a:latin typeface="Times New Roman" panose="02020603050405020304" pitchFamily="18" charset="0"/>
              <a:ea typeface="Times New Roman" panose="02020603050405020304" pitchFamily="18" charset="0"/>
            </a:endParaRPr>
          </a:p>
        </p:txBody>
      </p:sp>
      <p:pic>
        <p:nvPicPr>
          <p:cNvPr id="24" name="Picture 23">
            <a:extLst>
              <a:ext uri="{FF2B5EF4-FFF2-40B4-BE49-F238E27FC236}">
                <a16:creationId xmlns:a16="http://schemas.microsoft.com/office/drawing/2014/main" id="{52E95749-0965-48B4-9CB8-7AFBB19D582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968205" y="4503112"/>
            <a:ext cx="5223795" cy="2162175"/>
          </a:xfrm>
          <a:prstGeom prst="rect">
            <a:avLst/>
          </a:prstGeom>
        </p:spPr>
      </p:pic>
    </p:spTree>
    <p:extLst>
      <p:ext uri="{BB962C8B-B14F-4D97-AF65-F5344CB8AC3E}">
        <p14:creationId xmlns:p14="http://schemas.microsoft.com/office/powerpoint/2010/main" val="38954678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2D40-E361-44B9-9A11-6B8225650D45}"/>
              </a:ext>
            </a:extLst>
          </p:cNvPr>
          <p:cNvSpPr>
            <a:spLocks noGrp="1"/>
          </p:cNvSpPr>
          <p:nvPr>
            <p:ph type="title"/>
          </p:nvPr>
        </p:nvSpPr>
        <p:spPr/>
        <p:txBody>
          <a:bodyPr/>
          <a:lstStyle/>
          <a:p>
            <a:r>
              <a:rPr lang="en-IN" dirty="0"/>
              <a:t>Tree</a:t>
            </a:r>
          </a:p>
        </p:txBody>
      </p:sp>
      <p:sp>
        <p:nvSpPr>
          <p:cNvPr id="3" name="Content Placeholder 2">
            <a:extLst>
              <a:ext uri="{FF2B5EF4-FFF2-40B4-BE49-F238E27FC236}">
                <a16:creationId xmlns:a16="http://schemas.microsoft.com/office/drawing/2014/main" id="{9886B7E4-1848-46E9-965F-F59F8D1A1A80}"/>
              </a:ext>
            </a:extLst>
          </p:cNvPr>
          <p:cNvSpPr>
            <a:spLocks noGrp="1"/>
          </p:cNvSpPr>
          <p:nvPr>
            <p:ph idx="1"/>
          </p:nvPr>
        </p:nvSpPr>
        <p:spPr>
          <a:xfrm>
            <a:off x="838200" y="1454727"/>
            <a:ext cx="10515600" cy="4722236"/>
          </a:xfrm>
        </p:spPr>
        <p:txBody>
          <a:bodyPr/>
          <a:lstStyle/>
          <a:p>
            <a:r>
              <a:rPr lang="en-US" dirty="0"/>
              <a:t>Definition:  A Tree is a </a:t>
            </a:r>
            <a:r>
              <a:rPr lang="en-US" u="sng" dirty="0">
                <a:hlinkClick r:id="rId2" tooltip="Data structure"/>
              </a:rPr>
              <a:t>data structure</a:t>
            </a:r>
            <a:r>
              <a:rPr lang="en-US" dirty="0"/>
              <a:t> that emulates a hierarchical </a:t>
            </a:r>
            <a:r>
              <a:rPr lang="en-US" u="sng" dirty="0">
                <a:hlinkClick r:id="rId3" tooltip="Tree structure"/>
              </a:rPr>
              <a:t>tree structure</a:t>
            </a:r>
            <a:r>
              <a:rPr lang="en-US" dirty="0"/>
              <a:t> with a set of linked </a:t>
            </a:r>
            <a:r>
              <a:rPr lang="en-US" u="sng" dirty="0">
                <a:hlinkClick r:id="rId4" tooltip="Vertex (graph theory)"/>
              </a:rPr>
              <a:t>nodes</a:t>
            </a:r>
            <a:r>
              <a:rPr lang="en-US" dirty="0"/>
              <a:t>. </a:t>
            </a:r>
          </a:p>
          <a:p>
            <a:r>
              <a:rPr lang="en-US" dirty="0"/>
              <a:t>It is a data structure accessed beginning at the </a:t>
            </a:r>
            <a:r>
              <a:rPr lang="en-US" i="1" dirty="0"/>
              <a:t>root</a:t>
            </a:r>
            <a:r>
              <a:rPr lang="en-US" dirty="0"/>
              <a:t> node. Each </a:t>
            </a:r>
            <a:r>
              <a:rPr lang="en-US" i="1" dirty="0">
                <a:hlinkClick r:id="rId5"/>
              </a:rPr>
              <a:t>node</a:t>
            </a:r>
            <a:r>
              <a:rPr lang="en-US" dirty="0"/>
              <a:t> is either a </a:t>
            </a:r>
            <a:r>
              <a:rPr lang="en-US" i="1" dirty="0">
                <a:hlinkClick r:id="rId6"/>
              </a:rPr>
              <a:t>leaf</a:t>
            </a:r>
            <a:r>
              <a:rPr lang="en-US" dirty="0"/>
              <a:t> or an </a:t>
            </a:r>
            <a:r>
              <a:rPr lang="en-US" i="1" dirty="0">
                <a:hlinkClick r:id="rId7"/>
              </a:rPr>
              <a:t>internal node</a:t>
            </a:r>
            <a:r>
              <a:rPr lang="en-US" dirty="0"/>
              <a:t>. An internal node has one or more </a:t>
            </a:r>
            <a:r>
              <a:rPr lang="en-US" i="1" dirty="0">
                <a:hlinkClick r:id="rId8"/>
              </a:rPr>
              <a:t>child</a:t>
            </a:r>
            <a:r>
              <a:rPr lang="en-US" dirty="0"/>
              <a:t> nodes and is called the </a:t>
            </a:r>
            <a:r>
              <a:rPr lang="en-US" i="1" dirty="0">
                <a:hlinkClick r:id="rId9"/>
              </a:rPr>
              <a:t>parent</a:t>
            </a:r>
            <a:r>
              <a:rPr lang="en-US" dirty="0"/>
              <a:t> of its child nodes. All children of the same node are </a:t>
            </a:r>
            <a:r>
              <a:rPr lang="en-US" i="1" dirty="0">
                <a:hlinkClick r:id="rId10"/>
              </a:rPr>
              <a:t>siblings</a:t>
            </a:r>
            <a:r>
              <a:rPr lang="en-US" dirty="0"/>
              <a:t>. Contrary to a physical tree, the root is usually depicted at the top of the structure, and the leaves are depicted at the bottom. </a:t>
            </a:r>
            <a:br>
              <a:rPr lang="en-US" dirty="0"/>
            </a:br>
            <a:endParaRPr lang="en-IN" dirty="0"/>
          </a:p>
        </p:txBody>
      </p:sp>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48615" y="4501986"/>
            <a:ext cx="3038475"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8914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A135F-1297-425A-A244-BD2CAE0F3D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A52C69-5CFD-45EF-BBD1-DC979929695D}"/>
              </a:ext>
            </a:extLst>
          </p:cNvPr>
          <p:cNvSpPr>
            <a:spLocks noGrp="1"/>
          </p:cNvSpPr>
          <p:nvPr>
            <p:ph idx="1"/>
          </p:nvPr>
        </p:nvSpPr>
        <p:spPr>
          <a:xfrm>
            <a:off x="838200" y="1690688"/>
            <a:ext cx="10515600" cy="4351338"/>
          </a:xfrm>
        </p:spPr>
        <p:txBody>
          <a:bodyPr/>
          <a:lstStyle/>
          <a:p>
            <a:pPr marL="0" indent="0">
              <a:buNone/>
            </a:pPr>
            <a:r>
              <a:rPr lang="en-IN" sz="1800" dirty="0">
                <a:effectLst/>
                <a:latin typeface="Times New Roman" panose="02020603050405020304" pitchFamily="18" charset="0"/>
                <a:ea typeface="Times New Roman" panose="02020603050405020304" pitchFamily="18" charset="0"/>
              </a:rPr>
              <a:t>The important properties of tree data structure are-</a:t>
            </a:r>
          </a:p>
          <a:p>
            <a:r>
              <a:rPr lang="en-IN" sz="1800" dirty="0">
                <a:effectLst/>
                <a:latin typeface="Times New Roman" panose="02020603050405020304" pitchFamily="18" charset="0"/>
                <a:ea typeface="Times New Roman" panose="02020603050405020304" pitchFamily="18" charset="0"/>
              </a:rPr>
              <a:t>·  There is one and only one path between every pair of vertices in a tree.</a:t>
            </a:r>
          </a:p>
          <a:p>
            <a:r>
              <a:rPr lang="en-IN" sz="1800" dirty="0">
                <a:effectLst/>
                <a:latin typeface="Times New Roman" panose="02020603050405020304" pitchFamily="18" charset="0"/>
                <a:ea typeface="Times New Roman" panose="02020603050405020304" pitchFamily="18" charset="0"/>
              </a:rPr>
              <a:t>·  A tree with n vertices has exactly (n-1) edges.</a:t>
            </a:r>
          </a:p>
          <a:p>
            <a:r>
              <a:rPr lang="en-IN" sz="1800" dirty="0">
                <a:effectLst/>
                <a:latin typeface="Times New Roman" panose="02020603050405020304" pitchFamily="18" charset="0"/>
                <a:ea typeface="Times New Roman" panose="02020603050405020304" pitchFamily="18" charset="0"/>
              </a:rPr>
              <a:t>·  A graph is a tree if and only if it is minimally connected.</a:t>
            </a:r>
          </a:p>
          <a:p>
            <a:r>
              <a:rPr lang="en-IN" sz="1800" dirty="0">
                <a:effectLst/>
                <a:latin typeface="Times New Roman" panose="02020603050405020304" pitchFamily="18" charset="0"/>
                <a:ea typeface="Times New Roman" panose="02020603050405020304" pitchFamily="18" charset="0"/>
              </a:rPr>
              <a:t>·  Any connected graph with n vertices and (n-1) edges is a tree.</a:t>
            </a:r>
          </a:p>
          <a:p>
            <a:pPr marL="0" indent="0">
              <a:buNone/>
            </a:pPr>
            <a:endParaRPr lang="en-IN" dirty="0"/>
          </a:p>
        </p:txBody>
      </p:sp>
    </p:spTree>
    <p:extLst>
      <p:ext uri="{BB962C8B-B14F-4D97-AF65-F5344CB8AC3E}">
        <p14:creationId xmlns:p14="http://schemas.microsoft.com/office/powerpoint/2010/main" val="804361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a:t>
            </a:r>
          </a:p>
        </p:txBody>
      </p:sp>
      <p:sp>
        <p:nvSpPr>
          <p:cNvPr id="3" name="Content Placeholder 2"/>
          <p:cNvSpPr>
            <a:spLocks noGrp="1"/>
          </p:cNvSpPr>
          <p:nvPr>
            <p:ph idx="1"/>
          </p:nvPr>
        </p:nvSpPr>
        <p:spPr/>
        <p:txBody>
          <a:bodyPr/>
          <a:lstStyle/>
          <a:p>
            <a:pPr marL="0" indent="0">
              <a:buNone/>
            </a:pPr>
            <a:r>
              <a:rPr lang="en-US" dirty="0"/>
              <a:t>The simplest form of tree is a binary tree. A binary tree consists of a </a:t>
            </a:r>
            <a:r>
              <a:rPr lang="en-US" i="1" dirty="0"/>
              <a:t>node</a:t>
            </a:r>
            <a:r>
              <a:rPr lang="en-US" dirty="0"/>
              <a:t> (called the root node) and left and right sub-trees.</a:t>
            </a:r>
            <a:br>
              <a:rPr lang="en-US" dirty="0"/>
            </a:br>
            <a:r>
              <a:rPr lang="en-US" dirty="0"/>
              <a:t>Both the sub-trees are themselves binary trees. </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874" y="3259282"/>
            <a:ext cx="61531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6645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GB" b="1" dirty="0"/>
              <a:t>Complete binary tree</a:t>
            </a:r>
            <a:endParaRPr lang="en-GB" dirty="0"/>
          </a:p>
          <a:p>
            <a:pPr marL="0" indent="0">
              <a:buNone/>
            </a:pPr>
            <a:r>
              <a:rPr lang="en-GB" dirty="0"/>
              <a:t>-is a strict binary tree with all leaf nodes at the same level. The number of nodes at level ‘n’ is 2 </a:t>
            </a:r>
            <a:r>
              <a:rPr lang="en-GB" baseline="30000" dirty="0"/>
              <a:t>n</a:t>
            </a:r>
            <a:endParaRPr lang="en-US" dirty="0"/>
          </a:p>
          <a:p>
            <a:r>
              <a:rPr lang="en-US" b="1" dirty="0"/>
              <a:t>Left Skewed Tree:</a:t>
            </a:r>
          </a:p>
          <a:p>
            <a:r>
              <a:rPr lang="en-US" dirty="0"/>
              <a:t>A binary tree with only left sub tree is called left skewed tree.</a:t>
            </a:r>
          </a:p>
          <a:p>
            <a:r>
              <a:rPr lang="en-US" b="1" dirty="0"/>
              <a:t> Right Skewed Tree:</a:t>
            </a:r>
            <a:endParaRPr lang="en-US" dirty="0"/>
          </a:p>
          <a:p>
            <a:r>
              <a:rPr lang="en-US" dirty="0"/>
              <a:t>A binary tree with only right sub tree is called right skewed tree.</a:t>
            </a:r>
          </a:p>
        </p:txBody>
      </p:sp>
    </p:spTree>
    <p:extLst>
      <p:ext uri="{BB962C8B-B14F-4D97-AF65-F5344CB8AC3E}">
        <p14:creationId xmlns:p14="http://schemas.microsoft.com/office/powerpoint/2010/main" val="10510413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Implementation of Binary Trees</a:t>
            </a:r>
            <a:br>
              <a:rPr lang="en-US" b="1" dirty="0"/>
            </a:br>
            <a:endParaRPr lang="en-US" dirty="0"/>
          </a:p>
        </p:txBody>
      </p:sp>
      <p:sp>
        <p:nvSpPr>
          <p:cNvPr id="3" name="Content Placeholder 2"/>
          <p:cNvSpPr>
            <a:spLocks noGrp="1"/>
          </p:cNvSpPr>
          <p:nvPr>
            <p:ph idx="1"/>
          </p:nvPr>
        </p:nvSpPr>
        <p:spPr/>
        <p:txBody>
          <a:bodyPr/>
          <a:lstStyle/>
          <a:p>
            <a:pPr marL="0" indent="0">
              <a:buNone/>
            </a:pPr>
            <a:r>
              <a:rPr lang="en-GB" dirty="0"/>
              <a:t>Binary trees are implemented in two ways:</a:t>
            </a:r>
            <a:endParaRPr lang="en-US" dirty="0"/>
          </a:p>
          <a:p>
            <a:pPr lvl="0"/>
            <a:r>
              <a:rPr lang="en-GB" dirty="0"/>
              <a:t>Array implementation of Binary Trees</a:t>
            </a:r>
            <a:endParaRPr lang="en-US" dirty="0"/>
          </a:p>
          <a:p>
            <a:r>
              <a:rPr lang="en-GB" dirty="0"/>
              <a:t>Linked List implementation of Binary Trees</a:t>
            </a:r>
            <a:endParaRPr lang="en-US" dirty="0"/>
          </a:p>
          <a:p>
            <a:endParaRPr lang="en-US" dirty="0"/>
          </a:p>
        </p:txBody>
      </p:sp>
    </p:spTree>
    <p:extLst>
      <p:ext uri="{BB962C8B-B14F-4D97-AF65-F5344CB8AC3E}">
        <p14:creationId xmlns:p14="http://schemas.microsoft.com/office/powerpoint/2010/main" val="1093131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CFE3-EFA4-4324-8EAB-0553295F8910}"/>
              </a:ext>
            </a:extLst>
          </p:cNvPr>
          <p:cNvSpPr>
            <a:spLocks noGrp="1"/>
          </p:cNvSpPr>
          <p:nvPr>
            <p:ph type="title"/>
          </p:nvPr>
        </p:nvSpPr>
        <p:spPr/>
        <p:txBody>
          <a:bodyPr/>
          <a:lstStyle/>
          <a:p>
            <a:r>
              <a:rPr lang="en-US" sz="2400" b="1" dirty="0">
                <a:effectLst/>
                <a:latin typeface="Times New Roman" panose="02020603050405020304" pitchFamily="18" charset="0"/>
                <a:ea typeface="Times New Roman" panose="02020603050405020304" pitchFamily="18" charset="0"/>
              </a:rPr>
              <a:t>Static Implementation using arrays</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9904DFC-8F75-480C-9F2F-FD47FF336B1C}"/>
              </a:ext>
            </a:extLst>
          </p:cNvPr>
          <p:cNvSpPr>
            <a:spLocks noGrp="1"/>
          </p:cNvSpPr>
          <p:nvPr>
            <p:ph idx="1"/>
          </p:nvPr>
        </p:nvSpPr>
        <p:spPr>
          <a:xfrm>
            <a:off x="838200" y="1166327"/>
            <a:ext cx="10515600" cy="5010636"/>
          </a:xfrm>
        </p:spPr>
        <p:txBody>
          <a:bodyPr>
            <a:normAutofit fontScale="92500"/>
          </a:bodyPr>
          <a:lstStyle/>
          <a:p>
            <a:pPr marL="0" indent="0" algn="just">
              <a:buNone/>
            </a:pPr>
            <a:r>
              <a:rPr lang="en-US" sz="2400" dirty="0">
                <a:effectLst/>
                <a:latin typeface="Times New Roman" panose="02020603050405020304" pitchFamily="18" charset="0"/>
                <a:ea typeface="Times New Roman" panose="02020603050405020304" pitchFamily="18" charset="0"/>
              </a:rPr>
              <a:t>Static implementation can be achieved by using arrays.  </a:t>
            </a:r>
            <a:endParaRPr lang="en-IN" sz="2400" dirty="0">
              <a:effectLst/>
              <a:latin typeface="Times New Roman" panose="02020603050405020304" pitchFamily="18" charset="0"/>
              <a:ea typeface="Times New Roman" panose="02020603050405020304" pitchFamily="18" charset="0"/>
            </a:endParaRPr>
          </a:p>
          <a:p>
            <a:pPr algn="just"/>
            <a:r>
              <a:rPr lang="en-US" sz="2400" b="1" dirty="0">
                <a:effectLst/>
                <a:latin typeface="Times New Roman" panose="02020603050405020304" pitchFamily="18" charset="0"/>
                <a:ea typeface="Times New Roman" panose="02020603050405020304" pitchFamily="18" charset="0"/>
              </a:rPr>
              <a:t>Limitations:</a:t>
            </a:r>
            <a:endParaRPr lang="en-IN" sz="24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Once a size of the array is declared, it cannot be modified during program execution.  </a:t>
            </a:r>
            <a:endParaRPr lang="en-IN" sz="24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If the reserved memory is more, then the memory will be wasted.	</a:t>
            </a:r>
            <a:endParaRPr lang="en-IN" sz="2400" dirty="0">
              <a:effectLst/>
              <a:latin typeface="Times New Roman" panose="02020603050405020304" pitchFamily="18" charset="0"/>
              <a:ea typeface="Times New Roman" panose="02020603050405020304" pitchFamily="18" charset="0"/>
            </a:endParaRPr>
          </a:p>
          <a:p>
            <a:pPr marL="457200" algn="just"/>
            <a:r>
              <a:rPr lang="en-US" sz="2400" dirty="0">
                <a:effectLst/>
                <a:latin typeface="Times New Roman" panose="02020603050405020304" pitchFamily="18" charset="0"/>
                <a:ea typeface="Times New Roman" panose="02020603050405020304" pitchFamily="18" charset="0"/>
              </a:rPr>
              <a:t>Therefore this method is suitable only when we know exactly the number of elements to be stored..</a:t>
            </a:r>
            <a:endParaRPr lang="en-IN" sz="24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An array can be declared large enough for the maximum size of the stack. A variable TOP, which specifies the position of the top item of the stack, is maintained. Insertions and deletions are done with the help of this variable.  </a:t>
            </a:r>
            <a:endParaRPr lang="en-IN" sz="24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	In executing the procedure PUSH, one must first test whether there is space in the stack for the new item or not.</a:t>
            </a:r>
            <a:endParaRPr lang="en-IN" sz="24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	In executing the procedure POP, one must first test whether there is an element in the stack to be deleted or not.</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4422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Traversals of a Binary Tree</a:t>
            </a:r>
            <a:br>
              <a:rPr lang="en-US" dirty="0"/>
            </a:br>
            <a:endParaRPr lang="en-US" dirty="0"/>
          </a:p>
        </p:txBody>
      </p:sp>
      <p:sp>
        <p:nvSpPr>
          <p:cNvPr id="3" name="Content Placeholder 2"/>
          <p:cNvSpPr>
            <a:spLocks noGrp="1"/>
          </p:cNvSpPr>
          <p:nvPr>
            <p:ph idx="1"/>
          </p:nvPr>
        </p:nvSpPr>
        <p:spPr>
          <a:xfrm>
            <a:off x="838199" y="1309255"/>
            <a:ext cx="10918371" cy="5183620"/>
          </a:xfrm>
        </p:spPr>
        <p:txBody>
          <a:bodyPr>
            <a:normAutofit fontScale="92500" lnSpcReduction="10000"/>
          </a:bodyPr>
          <a:lstStyle/>
          <a:p>
            <a:pPr marL="0" indent="0">
              <a:buNone/>
            </a:pPr>
            <a:r>
              <a:rPr lang="en-US" sz="1600" dirty="0"/>
              <a:t>There are three ways of traversing a Binary Tree. Displaying the tree</a:t>
            </a:r>
            <a:br>
              <a:rPr lang="en-US" sz="1600" dirty="0"/>
            </a:br>
            <a:r>
              <a:rPr lang="en-US" sz="1600" dirty="0"/>
              <a:t>contents is known as transversal. The tree can be traversed in  </a:t>
            </a:r>
            <a:r>
              <a:rPr lang="en-US" sz="1600" dirty="0" err="1"/>
              <a:t>inorder</a:t>
            </a:r>
            <a:r>
              <a:rPr lang="en-US" sz="1600" dirty="0"/>
              <a:t>, preorder and </a:t>
            </a:r>
            <a:r>
              <a:rPr lang="en-US" sz="1600" dirty="0" err="1"/>
              <a:t>postorder</a:t>
            </a:r>
            <a:r>
              <a:rPr lang="en-US" sz="1600" dirty="0"/>
              <a:t> methods. </a:t>
            </a:r>
            <a:br>
              <a:rPr lang="en-US" sz="1600" dirty="0"/>
            </a:br>
            <a:br>
              <a:rPr lang="en-US" sz="1600" dirty="0"/>
            </a:br>
            <a:r>
              <a:rPr lang="en-US" sz="1600" b="1" dirty="0"/>
              <a:t>PREORDER TRAVERSAL:</a:t>
            </a:r>
            <a:r>
              <a:rPr lang="en-US" sz="1600" dirty="0"/>
              <a:t> </a:t>
            </a:r>
          </a:p>
          <a:p>
            <a:pPr lvl="0"/>
            <a:r>
              <a:rPr lang="en-US" sz="1600" dirty="0"/>
              <a:t>Process the root R.</a:t>
            </a:r>
          </a:p>
          <a:p>
            <a:pPr lvl="0"/>
            <a:r>
              <a:rPr lang="en-US" sz="1600" dirty="0"/>
              <a:t>Traverse the left sub tree of R  in preorder.</a:t>
            </a:r>
          </a:p>
          <a:p>
            <a:pPr lvl="0"/>
            <a:r>
              <a:rPr lang="en-US" sz="1600" dirty="0"/>
              <a:t>Traverse the right sub tree of R in preorder.</a:t>
            </a:r>
          </a:p>
          <a:p>
            <a:endParaRPr lang="en-US" sz="1600" dirty="0"/>
          </a:p>
          <a:p>
            <a:pPr marL="0" indent="0">
              <a:buNone/>
            </a:pPr>
            <a:r>
              <a:rPr lang="en-US" sz="1600" b="1" dirty="0"/>
              <a:t>INORDER TRAVERSAL:</a:t>
            </a:r>
            <a:r>
              <a:rPr lang="en-US" sz="1600" dirty="0"/>
              <a:t> </a:t>
            </a:r>
          </a:p>
          <a:p>
            <a:pPr lvl="0"/>
            <a:r>
              <a:rPr lang="en-US" sz="1600" dirty="0"/>
              <a:t>Traverse the left sub tree of R  in </a:t>
            </a:r>
            <a:r>
              <a:rPr lang="en-US" sz="1600" dirty="0" err="1"/>
              <a:t>inorder</a:t>
            </a:r>
            <a:r>
              <a:rPr lang="en-US" sz="1600" dirty="0"/>
              <a:t>.</a:t>
            </a:r>
          </a:p>
          <a:p>
            <a:pPr lvl="0"/>
            <a:r>
              <a:rPr lang="en-US" sz="1600" dirty="0"/>
              <a:t>Process the root R.</a:t>
            </a:r>
          </a:p>
          <a:p>
            <a:pPr lvl="0"/>
            <a:r>
              <a:rPr lang="en-US" sz="1600" dirty="0"/>
              <a:t>Traverse the right sub tree of R in </a:t>
            </a:r>
            <a:r>
              <a:rPr lang="en-US" sz="1600" dirty="0" err="1"/>
              <a:t>inorder</a:t>
            </a:r>
            <a:r>
              <a:rPr lang="en-US" sz="1600" dirty="0"/>
              <a:t>.</a:t>
            </a:r>
          </a:p>
          <a:p>
            <a:endParaRPr lang="en-US" sz="1600" dirty="0"/>
          </a:p>
          <a:p>
            <a:pPr marL="0" indent="0">
              <a:buNone/>
            </a:pPr>
            <a:r>
              <a:rPr lang="en-US" sz="1600" b="1" dirty="0"/>
              <a:t>POSTORDER TRAVERSAL :</a:t>
            </a:r>
            <a:endParaRPr lang="en-US" sz="1600" dirty="0"/>
          </a:p>
          <a:p>
            <a:pPr lvl="0"/>
            <a:r>
              <a:rPr lang="en-US" sz="1600" dirty="0"/>
              <a:t>Traverse the left sub tree of R  in </a:t>
            </a:r>
            <a:r>
              <a:rPr lang="en-US" sz="1600" dirty="0" err="1"/>
              <a:t>postorder</a:t>
            </a:r>
            <a:r>
              <a:rPr lang="en-US" sz="1600" dirty="0"/>
              <a:t>.</a:t>
            </a:r>
          </a:p>
          <a:p>
            <a:pPr lvl="0"/>
            <a:r>
              <a:rPr lang="en-US" sz="1600" dirty="0"/>
              <a:t>Traverse the right sub tree of R in </a:t>
            </a:r>
            <a:r>
              <a:rPr lang="en-US" sz="1600" dirty="0" err="1"/>
              <a:t>postorder</a:t>
            </a:r>
            <a:r>
              <a:rPr lang="en-US" sz="1600" dirty="0"/>
              <a:t>.</a:t>
            </a:r>
          </a:p>
          <a:p>
            <a:r>
              <a:rPr lang="en-US" sz="1600" dirty="0"/>
              <a:t>Process the root R.</a:t>
            </a:r>
          </a:p>
        </p:txBody>
      </p:sp>
    </p:spTree>
    <p:extLst>
      <p:ext uri="{BB962C8B-B14F-4D97-AF65-F5344CB8AC3E}">
        <p14:creationId xmlns:p14="http://schemas.microsoft.com/office/powerpoint/2010/main" val="1011780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836F-D67E-A672-7B4E-60FA817A02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94A25F-3951-B643-75E0-C71152031241}"/>
              </a:ext>
            </a:extLst>
          </p:cNvPr>
          <p:cNvSpPr>
            <a:spLocks noGrp="1"/>
          </p:cNvSpPr>
          <p:nvPr>
            <p:ph idx="1"/>
          </p:nvPr>
        </p:nvSpPr>
        <p:spPr/>
        <p:txBody>
          <a:bodyPr/>
          <a:lstStyle/>
          <a:p>
            <a:endParaRPr lang="en-IN" dirty="0"/>
          </a:p>
        </p:txBody>
      </p:sp>
      <p:pic>
        <p:nvPicPr>
          <p:cNvPr id="1026" name="Picture 2" descr="Inorder Preorder Postorder Traversal of Binary Tree | by Ajinkya Jawale |  Medium">
            <a:extLst>
              <a:ext uri="{FF2B5EF4-FFF2-40B4-BE49-F238E27FC236}">
                <a16:creationId xmlns:a16="http://schemas.microsoft.com/office/drawing/2014/main" id="{B92252D1-52A3-01F9-B3A5-D0FC2C3E0F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416" b="14746"/>
          <a:stretch/>
        </p:blipFill>
        <p:spPr bwMode="auto">
          <a:xfrm>
            <a:off x="2351316" y="365125"/>
            <a:ext cx="6066362" cy="612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309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A50E-83F6-884D-23D3-4D5824D1B1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736CA1-9488-DDE3-BC1D-20618B0D3386}"/>
              </a:ext>
            </a:extLst>
          </p:cNvPr>
          <p:cNvSpPr>
            <a:spLocks noGrp="1"/>
          </p:cNvSpPr>
          <p:nvPr>
            <p:ph idx="1"/>
          </p:nvPr>
        </p:nvSpPr>
        <p:spPr/>
        <p:txBody>
          <a:bodyPr/>
          <a:lstStyle/>
          <a:p>
            <a:endParaRPr lang="en-IN"/>
          </a:p>
        </p:txBody>
      </p:sp>
      <p:pic>
        <p:nvPicPr>
          <p:cNvPr id="2050" name="Picture 2" descr="Inorder Traversal of Binary Tree - Binary Tree - Tutorial">
            <a:extLst>
              <a:ext uri="{FF2B5EF4-FFF2-40B4-BE49-F238E27FC236}">
                <a16:creationId xmlns:a16="http://schemas.microsoft.com/office/drawing/2014/main" id="{1396BB87-1D0A-CD6F-4E61-FA8A42D8B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6833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3882" y="1901536"/>
            <a:ext cx="6418118" cy="4104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1142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order in which each node in the tree is traversed is as follows,</a:t>
            </a:r>
          </a:p>
          <a:p>
            <a:r>
              <a:rPr lang="en-US" dirty="0"/>
              <a:t>INORDER TRAVERSAL:10,15 ,16 ,32 ,33,34,87</a:t>
            </a:r>
          </a:p>
          <a:p>
            <a:r>
              <a:rPr lang="en-US" dirty="0"/>
              <a:t>PREORDER TRAVERSAL :32 ,16,10,15,34,33,87</a:t>
            </a:r>
          </a:p>
          <a:p>
            <a:r>
              <a:rPr lang="en-US" dirty="0"/>
              <a:t>POSTORDER TRAVERSAL :15, 10, 16, 33, 87, 34, 32</a:t>
            </a:r>
          </a:p>
          <a:p>
            <a:endParaRPr lang="en-US" dirty="0"/>
          </a:p>
        </p:txBody>
      </p:sp>
      <p:sp>
        <p:nvSpPr>
          <p:cNvPr id="5" name="TextBox 4">
            <a:extLst>
              <a:ext uri="{FF2B5EF4-FFF2-40B4-BE49-F238E27FC236}">
                <a16:creationId xmlns:a16="http://schemas.microsoft.com/office/drawing/2014/main" id="{78A82CE1-F3D2-2A75-1B7F-BC94BFE866E8}"/>
              </a:ext>
            </a:extLst>
          </p:cNvPr>
          <p:cNvSpPr txBox="1"/>
          <p:nvPr/>
        </p:nvSpPr>
        <p:spPr>
          <a:xfrm>
            <a:off x="3048778" y="3244334"/>
            <a:ext cx="6097554" cy="369332"/>
          </a:xfrm>
          <a:prstGeom prst="rect">
            <a:avLst/>
          </a:prstGeom>
          <a:noFill/>
        </p:spPr>
        <p:txBody>
          <a:bodyPr wrap="square">
            <a:spAutoFit/>
          </a:bodyPr>
          <a:lstStyle/>
          <a:p>
            <a:r>
              <a:rPr lang="en-IN" b="0" i="0" dirty="0">
                <a:solidFill>
                  <a:srgbClr val="4D5156"/>
                </a:solidFill>
                <a:effectLst/>
                <a:latin typeface="arial" panose="020B0604020202020204" pitchFamily="34" charset="0"/>
              </a:rPr>
              <a:t>Adelson-</a:t>
            </a:r>
            <a:r>
              <a:rPr lang="en-IN" b="0" i="0" dirty="0" err="1">
                <a:solidFill>
                  <a:srgbClr val="4D5156"/>
                </a:solidFill>
                <a:effectLst/>
                <a:latin typeface="arial" panose="020B0604020202020204" pitchFamily="34" charset="0"/>
              </a:rPr>
              <a:t>Velsky</a:t>
            </a:r>
            <a:r>
              <a:rPr lang="en-IN" b="0" i="0" dirty="0">
                <a:solidFill>
                  <a:srgbClr val="4D5156"/>
                </a:solidFill>
                <a:effectLst/>
                <a:latin typeface="arial" panose="020B0604020202020204" pitchFamily="34" charset="0"/>
              </a:rPr>
              <a:t> and Landis</a:t>
            </a:r>
            <a:endParaRPr lang="en-IN" dirty="0"/>
          </a:p>
        </p:txBody>
      </p:sp>
      <p:sp>
        <p:nvSpPr>
          <p:cNvPr id="7" name="TextBox 6">
            <a:extLst>
              <a:ext uri="{FF2B5EF4-FFF2-40B4-BE49-F238E27FC236}">
                <a16:creationId xmlns:a16="http://schemas.microsoft.com/office/drawing/2014/main" id="{05FD433D-8095-EA75-5F89-009432B9DC91}"/>
              </a:ext>
            </a:extLst>
          </p:cNvPr>
          <p:cNvSpPr txBox="1"/>
          <p:nvPr/>
        </p:nvSpPr>
        <p:spPr>
          <a:xfrm>
            <a:off x="3048778" y="3244334"/>
            <a:ext cx="6097554" cy="369332"/>
          </a:xfrm>
          <a:prstGeom prst="rect">
            <a:avLst/>
          </a:prstGeom>
          <a:noFill/>
        </p:spPr>
        <p:txBody>
          <a:bodyPr wrap="square">
            <a:spAutoFit/>
          </a:bodyPr>
          <a:lstStyle/>
          <a:p>
            <a:r>
              <a:rPr lang="en-IN" b="0" i="0" dirty="0">
                <a:solidFill>
                  <a:srgbClr val="4D5156"/>
                </a:solidFill>
                <a:effectLst/>
                <a:latin typeface="arial" panose="020B0604020202020204" pitchFamily="34" charset="0"/>
              </a:rPr>
              <a:t>Adelson-</a:t>
            </a:r>
            <a:r>
              <a:rPr lang="en-IN" b="0" i="0" dirty="0" err="1">
                <a:solidFill>
                  <a:srgbClr val="4D5156"/>
                </a:solidFill>
                <a:effectLst/>
                <a:latin typeface="arial" panose="020B0604020202020204" pitchFamily="34" charset="0"/>
              </a:rPr>
              <a:t>Velsky</a:t>
            </a:r>
            <a:r>
              <a:rPr lang="en-IN" b="0" i="0" dirty="0">
                <a:solidFill>
                  <a:srgbClr val="4D5156"/>
                </a:solidFill>
                <a:effectLst/>
                <a:latin typeface="arial" panose="020B0604020202020204" pitchFamily="34" charset="0"/>
              </a:rPr>
              <a:t> and Landis</a:t>
            </a:r>
            <a:endParaRPr lang="en-IN" dirty="0"/>
          </a:p>
        </p:txBody>
      </p:sp>
      <p:sp>
        <p:nvSpPr>
          <p:cNvPr id="9" name="TextBox 8">
            <a:extLst>
              <a:ext uri="{FF2B5EF4-FFF2-40B4-BE49-F238E27FC236}">
                <a16:creationId xmlns:a16="http://schemas.microsoft.com/office/drawing/2014/main" id="{1BD69039-2AF7-6C8F-F9F9-D0089CDF6C3F}"/>
              </a:ext>
            </a:extLst>
          </p:cNvPr>
          <p:cNvSpPr txBox="1"/>
          <p:nvPr/>
        </p:nvSpPr>
        <p:spPr>
          <a:xfrm>
            <a:off x="3048778" y="3244334"/>
            <a:ext cx="6097554" cy="369332"/>
          </a:xfrm>
          <a:prstGeom prst="rect">
            <a:avLst/>
          </a:prstGeom>
          <a:noFill/>
        </p:spPr>
        <p:txBody>
          <a:bodyPr wrap="square">
            <a:spAutoFit/>
          </a:bodyPr>
          <a:lstStyle/>
          <a:p>
            <a:r>
              <a:rPr lang="en-IN" b="0" i="0" dirty="0">
                <a:solidFill>
                  <a:srgbClr val="4D5156"/>
                </a:solidFill>
                <a:effectLst/>
                <a:latin typeface="arial" panose="020B0604020202020204" pitchFamily="34" charset="0"/>
              </a:rPr>
              <a:t>Adelson-</a:t>
            </a:r>
            <a:r>
              <a:rPr lang="en-IN" b="0" i="0" dirty="0" err="1">
                <a:solidFill>
                  <a:srgbClr val="4D5156"/>
                </a:solidFill>
                <a:effectLst/>
                <a:latin typeface="arial" panose="020B0604020202020204" pitchFamily="34" charset="0"/>
              </a:rPr>
              <a:t>Velsky</a:t>
            </a:r>
            <a:r>
              <a:rPr lang="en-IN" b="0" i="0" dirty="0">
                <a:solidFill>
                  <a:srgbClr val="4D5156"/>
                </a:solidFill>
                <a:effectLst/>
                <a:latin typeface="arial" panose="020B0604020202020204" pitchFamily="34" charset="0"/>
              </a:rPr>
              <a:t> and Landis</a:t>
            </a:r>
            <a:endParaRPr lang="en-IN" dirty="0"/>
          </a:p>
        </p:txBody>
      </p:sp>
    </p:spTree>
    <p:extLst>
      <p:ext uri="{BB962C8B-B14F-4D97-AF65-F5344CB8AC3E}">
        <p14:creationId xmlns:p14="http://schemas.microsoft.com/office/powerpoint/2010/main" val="12898991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8D42-2FA2-9D19-2081-308825BD9077}"/>
              </a:ext>
            </a:extLst>
          </p:cNvPr>
          <p:cNvSpPr>
            <a:spLocks noGrp="1"/>
          </p:cNvSpPr>
          <p:nvPr>
            <p:ph type="title"/>
          </p:nvPr>
        </p:nvSpPr>
        <p:spPr/>
        <p:txBody>
          <a:bodyPr/>
          <a:lstStyle/>
          <a:p>
            <a:r>
              <a:rPr lang="en-IN" dirty="0"/>
              <a:t>Multi way trees</a:t>
            </a:r>
          </a:p>
        </p:txBody>
      </p:sp>
      <p:sp>
        <p:nvSpPr>
          <p:cNvPr id="3" name="Content Placeholder 2">
            <a:extLst>
              <a:ext uri="{FF2B5EF4-FFF2-40B4-BE49-F238E27FC236}">
                <a16:creationId xmlns:a16="http://schemas.microsoft.com/office/drawing/2014/main" id="{9E0A96F0-53DE-3FC2-848B-424EE6675DA3}"/>
              </a:ext>
            </a:extLst>
          </p:cNvPr>
          <p:cNvSpPr>
            <a:spLocks noGrp="1"/>
          </p:cNvSpPr>
          <p:nvPr>
            <p:ph idx="1"/>
          </p:nvPr>
        </p:nvSpPr>
        <p:spPr>
          <a:xfrm>
            <a:off x="838200" y="1825625"/>
            <a:ext cx="5534608" cy="4351338"/>
          </a:xfrm>
        </p:spPr>
        <p:txBody>
          <a:bodyPr>
            <a:normAutofit lnSpcReduction="10000"/>
          </a:bodyPr>
          <a:lstStyle/>
          <a:p>
            <a:pPr algn="l"/>
            <a:r>
              <a:rPr lang="en-US" b="0" i="0" dirty="0">
                <a:solidFill>
                  <a:srgbClr val="000000"/>
                </a:solidFill>
                <a:effectLst/>
                <a:latin typeface="Times New Roman" panose="02020603050405020304" pitchFamily="18" charset="0"/>
              </a:rPr>
              <a:t>A </a:t>
            </a:r>
            <a:r>
              <a:rPr lang="en-US" b="1" i="0" dirty="0">
                <a:solidFill>
                  <a:srgbClr val="000000"/>
                </a:solidFill>
                <a:effectLst/>
                <a:latin typeface="Times New Roman" panose="02020603050405020304" pitchFamily="18" charset="0"/>
              </a:rPr>
              <a:t>multiway tree</a:t>
            </a:r>
            <a:r>
              <a:rPr lang="en-US" b="0" i="0" dirty="0">
                <a:solidFill>
                  <a:srgbClr val="000000"/>
                </a:solidFill>
                <a:effectLst/>
                <a:latin typeface="Times New Roman" panose="02020603050405020304" pitchFamily="18" charset="0"/>
              </a:rPr>
              <a:t> is a tree that can have more than two children. A </a:t>
            </a:r>
            <a:r>
              <a:rPr lang="en-US" b="1" i="0" dirty="0">
                <a:solidFill>
                  <a:srgbClr val="000000"/>
                </a:solidFill>
                <a:effectLst/>
                <a:latin typeface="Times New Roman" panose="02020603050405020304" pitchFamily="18" charset="0"/>
              </a:rPr>
              <a:t>multiway tree of order m</a:t>
            </a:r>
            <a:r>
              <a:rPr lang="en-US" b="0" i="0" dirty="0">
                <a:solidFill>
                  <a:srgbClr val="000000"/>
                </a:solidFill>
                <a:effectLst/>
                <a:latin typeface="Times New Roman" panose="02020603050405020304" pitchFamily="18" charset="0"/>
              </a:rPr>
              <a:t> (or an </a:t>
            </a:r>
            <a:r>
              <a:rPr lang="en-US" b="1" i="0" dirty="0">
                <a:solidFill>
                  <a:srgbClr val="000000"/>
                </a:solidFill>
                <a:effectLst/>
                <a:latin typeface="Times New Roman" panose="02020603050405020304" pitchFamily="18" charset="0"/>
              </a:rPr>
              <a:t>m-way tree</a:t>
            </a:r>
            <a:r>
              <a:rPr lang="en-US" b="0" i="0" dirty="0">
                <a:solidFill>
                  <a:srgbClr val="000000"/>
                </a:solidFill>
                <a:effectLst/>
                <a:latin typeface="Times New Roman" panose="02020603050405020304" pitchFamily="18" charset="0"/>
              </a:rPr>
              <a:t>) is one in which a tree can have m children.</a:t>
            </a:r>
          </a:p>
          <a:p>
            <a:pPr algn="l"/>
            <a:r>
              <a:rPr lang="en-US" b="0" i="0" dirty="0">
                <a:solidFill>
                  <a:srgbClr val="000000"/>
                </a:solidFill>
                <a:effectLst/>
                <a:latin typeface="Times New Roman" panose="02020603050405020304" pitchFamily="18" charset="0"/>
              </a:rPr>
              <a:t>As with the other trees that have been studied, the nodes in an m-way tree will be made up of key fields, in this case m-1 key fields, and pointers to children.</a:t>
            </a:r>
          </a:p>
          <a:p>
            <a:pPr algn="l"/>
            <a:r>
              <a:rPr lang="en-US" b="0" i="0" dirty="0">
                <a:solidFill>
                  <a:srgbClr val="000000"/>
                </a:solidFill>
                <a:effectLst/>
                <a:latin typeface="Times New Roman" panose="02020603050405020304" pitchFamily="18" charset="0"/>
              </a:rPr>
              <a:t>multiway tree of order 5</a:t>
            </a:r>
          </a:p>
          <a:p>
            <a:endParaRPr lang="en-IN" dirty="0"/>
          </a:p>
        </p:txBody>
      </p:sp>
      <p:pic>
        <p:nvPicPr>
          <p:cNvPr id="1026" name="Picture 2">
            <a:extLst>
              <a:ext uri="{FF2B5EF4-FFF2-40B4-BE49-F238E27FC236}">
                <a16:creationId xmlns:a16="http://schemas.microsoft.com/office/drawing/2014/main" id="{F1BACBDB-A8C6-DE24-8846-14548E343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78294"/>
            <a:ext cx="5956684" cy="4012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61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8EA88-D414-FFD9-DB97-7B88F9268AD2}"/>
              </a:ext>
            </a:extLst>
          </p:cNvPr>
          <p:cNvSpPr>
            <a:spLocks noGrp="1"/>
          </p:cNvSpPr>
          <p:nvPr>
            <p:ph type="title"/>
          </p:nvPr>
        </p:nvSpPr>
        <p:spPr/>
        <p:txBody>
          <a:bodyPr/>
          <a:lstStyle/>
          <a:p>
            <a:r>
              <a:rPr lang="en-IN" dirty="0"/>
              <a:t>Multi way search Tree</a:t>
            </a:r>
          </a:p>
        </p:txBody>
      </p:sp>
      <p:sp>
        <p:nvSpPr>
          <p:cNvPr id="3" name="Content Placeholder 2">
            <a:extLst>
              <a:ext uri="{FF2B5EF4-FFF2-40B4-BE49-F238E27FC236}">
                <a16:creationId xmlns:a16="http://schemas.microsoft.com/office/drawing/2014/main" id="{B10DD308-1FA6-7005-BF46-6CF193B56BFC}"/>
              </a:ext>
            </a:extLst>
          </p:cNvPr>
          <p:cNvSpPr>
            <a:spLocks noGrp="1"/>
          </p:cNvSpPr>
          <p:nvPr>
            <p:ph idx="1"/>
          </p:nvPr>
        </p:nvSpPr>
        <p:spPr>
          <a:xfrm>
            <a:off x="250372" y="1690688"/>
            <a:ext cx="6467670" cy="4351338"/>
          </a:xfrm>
        </p:spPr>
        <p:txBody>
          <a:bodyPr>
            <a:normAutofit fontScale="92500" lnSpcReduction="20000"/>
          </a:bodyPr>
          <a:lstStyle/>
          <a:p>
            <a:pPr algn="l"/>
            <a:r>
              <a:rPr lang="en-US" b="0" i="0" dirty="0">
                <a:solidFill>
                  <a:srgbClr val="000000"/>
                </a:solidFill>
                <a:effectLst/>
                <a:latin typeface="Times New Roman" panose="02020603050405020304" pitchFamily="18" charset="0"/>
              </a:rPr>
              <a:t>To make the processing of m-way trees easier some type of order will be imposed on the keys within each node, resulting in a </a:t>
            </a:r>
            <a:r>
              <a:rPr lang="en-US" b="1" i="0" dirty="0">
                <a:solidFill>
                  <a:srgbClr val="000000"/>
                </a:solidFill>
                <a:effectLst/>
                <a:latin typeface="Times New Roman" panose="02020603050405020304" pitchFamily="18" charset="0"/>
              </a:rPr>
              <a:t>multiway search tree of order m</a:t>
            </a:r>
            <a:r>
              <a:rPr lang="en-US" b="0" i="0" dirty="0">
                <a:solidFill>
                  <a:srgbClr val="000000"/>
                </a:solidFill>
                <a:effectLst/>
                <a:latin typeface="Times New Roman" panose="02020603050405020304" pitchFamily="18" charset="0"/>
              </a:rPr>
              <a:t> ( or an </a:t>
            </a:r>
            <a:r>
              <a:rPr lang="en-US" b="1" i="0" dirty="0">
                <a:solidFill>
                  <a:srgbClr val="000000"/>
                </a:solidFill>
                <a:effectLst/>
                <a:latin typeface="Times New Roman" panose="02020603050405020304" pitchFamily="18" charset="0"/>
              </a:rPr>
              <a:t>m-way search tree</a:t>
            </a:r>
            <a:r>
              <a:rPr lang="en-US" b="0" i="0" dirty="0">
                <a:solidFill>
                  <a:srgbClr val="000000"/>
                </a:solidFill>
                <a:effectLst/>
                <a:latin typeface="Times New Roman" panose="02020603050405020304" pitchFamily="18" charset="0"/>
              </a:rPr>
              <a:t>). By definition an m-way search tree is a m-way tree in which:</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Each node has m children and m-1 key fields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keys in each node are in ascending order.</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keys in the first </a:t>
            </a:r>
            <a:r>
              <a:rPr lang="en-US" b="0" i="0" dirty="0" err="1">
                <a:solidFill>
                  <a:srgbClr val="000000"/>
                </a:solidFill>
                <a:effectLst/>
                <a:latin typeface="Times New Roman" panose="02020603050405020304" pitchFamily="18" charset="0"/>
              </a:rPr>
              <a:t>i</a:t>
            </a:r>
            <a:r>
              <a:rPr lang="en-US" b="0" i="0" dirty="0">
                <a:solidFill>
                  <a:srgbClr val="000000"/>
                </a:solidFill>
                <a:effectLst/>
                <a:latin typeface="Times New Roman" panose="02020603050405020304" pitchFamily="18" charset="0"/>
              </a:rPr>
              <a:t> children are smaller than the </a:t>
            </a:r>
            <a:r>
              <a:rPr lang="en-US" b="0" i="0" dirty="0" err="1">
                <a:solidFill>
                  <a:srgbClr val="000000"/>
                </a:solidFill>
                <a:effectLst/>
                <a:latin typeface="Times New Roman" panose="02020603050405020304" pitchFamily="18" charset="0"/>
              </a:rPr>
              <a:t>ith</a:t>
            </a:r>
            <a:r>
              <a:rPr lang="en-US" b="0" i="0" dirty="0">
                <a:solidFill>
                  <a:srgbClr val="000000"/>
                </a:solidFill>
                <a:effectLst/>
                <a:latin typeface="Times New Roman" panose="02020603050405020304" pitchFamily="18" charset="0"/>
              </a:rPr>
              <a:t> key</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keys in the last m-</a:t>
            </a:r>
            <a:r>
              <a:rPr lang="en-US" b="0" i="0" dirty="0" err="1">
                <a:solidFill>
                  <a:srgbClr val="000000"/>
                </a:solidFill>
                <a:effectLst/>
                <a:latin typeface="Times New Roman" panose="02020603050405020304" pitchFamily="18" charset="0"/>
              </a:rPr>
              <a:t>i</a:t>
            </a:r>
            <a:r>
              <a:rPr lang="en-US" b="0" i="0" dirty="0">
                <a:solidFill>
                  <a:srgbClr val="000000"/>
                </a:solidFill>
                <a:effectLst/>
                <a:latin typeface="Times New Roman" panose="02020603050405020304" pitchFamily="18" charset="0"/>
              </a:rPr>
              <a:t> children are larger than the </a:t>
            </a:r>
            <a:r>
              <a:rPr lang="en-US" b="0" i="0" dirty="0" err="1">
                <a:solidFill>
                  <a:srgbClr val="000000"/>
                </a:solidFill>
                <a:effectLst/>
                <a:latin typeface="Times New Roman" panose="02020603050405020304" pitchFamily="18" charset="0"/>
              </a:rPr>
              <a:t>ith</a:t>
            </a:r>
            <a:r>
              <a:rPr lang="en-US" b="0" i="0" dirty="0">
                <a:solidFill>
                  <a:srgbClr val="000000"/>
                </a:solidFill>
                <a:effectLst/>
                <a:latin typeface="Times New Roman" panose="02020603050405020304" pitchFamily="18" charset="0"/>
              </a:rPr>
              <a:t> key</a:t>
            </a:r>
          </a:p>
          <a:p>
            <a:endParaRPr lang="en-IN" dirty="0"/>
          </a:p>
        </p:txBody>
      </p:sp>
      <p:pic>
        <p:nvPicPr>
          <p:cNvPr id="2050" name="Picture 2">
            <a:extLst>
              <a:ext uri="{FF2B5EF4-FFF2-40B4-BE49-F238E27FC236}">
                <a16:creationId xmlns:a16="http://schemas.microsoft.com/office/drawing/2014/main" id="{18E21337-A70B-A02F-C340-3934002C6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4007" y="1794669"/>
            <a:ext cx="50673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1250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0576-D909-405F-2245-79FD4AF6F042}"/>
              </a:ext>
            </a:extLst>
          </p:cNvPr>
          <p:cNvSpPr>
            <a:spLocks noGrp="1"/>
          </p:cNvSpPr>
          <p:nvPr>
            <p:ph type="title"/>
          </p:nvPr>
        </p:nvSpPr>
        <p:spPr/>
        <p:txBody>
          <a:bodyPr/>
          <a:lstStyle/>
          <a:p>
            <a:r>
              <a:rPr lang="en-IN" dirty="0"/>
              <a:t>B Tree</a:t>
            </a:r>
          </a:p>
        </p:txBody>
      </p:sp>
      <p:sp>
        <p:nvSpPr>
          <p:cNvPr id="3" name="Content Placeholder 2">
            <a:extLst>
              <a:ext uri="{FF2B5EF4-FFF2-40B4-BE49-F238E27FC236}">
                <a16:creationId xmlns:a16="http://schemas.microsoft.com/office/drawing/2014/main" id="{ABF92976-5301-084E-47F4-39ACE03552DC}"/>
              </a:ext>
            </a:extLst>
          </p:cNvPr>
          <p:cNvSpPr>
            <a:spLocks noGrp="1"/>
          </p:cNvSpPr>
          <p:nvPr>
            <p:ph idx="1"/>
          </p:nvPr>
        </p:nvSpPr>
        <p:spPr/>
        <p:txBody>
          <a:bodyPr/>
          <a:lstStyle/>
          <a:p>
            <a:r>
              <a:rPr lang="en-US" b="0" i="0" dirty="0">
                <a:solidFill>
                  <a:srgbClr val="333333"/>
                </a:solidFill>
                <a:effectLst/>
                <a:latin typeface="inter-regular"/>
              </a:rPr>
              <a:t>B Tree is a specialized m-way tree that can be widely used for disk access. </a:t>
            </a:r>
          </a:p>
          <a:p>
            <a:r>
              <a:rPr lang="en-US" b="0" i="0" dirty="0">
                <a:solidFill>
                  <a:srgbClr val="333333"/>
                </a:solidFill>
                <a:effectLst/>
                <a:latin typeface="inter-regular"/>
              </a:rPr>
              <a:t>A B-Tree of order m can have at most m-1 keys and m children. </a:t>
            </a:r>
          </a:p>
          <a:p>
            <a:r>
              <a:rPr lang="en-US" b="0" i="0" dirty="0">
                <a:solidFill>
                  <a:srgbClr val="333333"/>
                </a:solidFill>
                <a:effectLst/>
                <a:latin typeface="inter-regular"/>
              </a:rPr>
              <a:t>One of the main reason of using B tree is its capability to store large number of keys in a single node and large key values by keeping the height of the tree relatively small.</a:t>
            </a:r>
            <a:endParaRPr lang="en-IN" dirty="0"/>
          </a:p>
        </p:txBody>
      </p:sp>
    </p:spTree>
    <p:extLst>
      <p:ext uri="{BB962C8B-B14F-4D97-AF65-F5344CB8AC3E}">
        <p14:creationId xmlns:p14="http://schemas.microsoft.com/office/powerpoint/2010/main" val="15603093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2CFE3-39C6-48CA-9A54-9652BAEA5DA0}"/>
              </a:ext>
            </a:extLst>
          </p:cNvPr>
          <p:cNvSpPr>
            <a:spLocks noGrp="1"/>
          </p:cNvSpPr>
          <p:nvPr>
            <p:ph type="title"/>
          </p:nvPr>
        </p:nvSpPr>
        <p:spPr/>
        <p:txBody>
          <a:bodyPr/>
          <a:lstStyle/>
          <a:p>
            <a:r>
              <a:rPr lang="en-US" dirty="0"/>
              <a:t>Properties of B-tree</a:t>
            </a:r>
            <a:endParaRPr lang="en-IN" dirty="0"/>
          </a:p>
        </p:txBody>
      </p:sp>
      <p:sp>
        <p:nvSpPr>
          <p:cNvPr id="3" name="Content Placeholder 2">
            <a:extLst>
              <a:ext uri="{FF2B5EF4-FFF2-40B4-BE49-F238E27FC236}">
                <a16:creationId xmlns:a16="http://schemas.microsoft.com/office/drawing/2014/main" id="{C45D731C-E954-49AA-8695-FE3FFDF9CB0C}"/>
              </a:ext>
            </a:extLst>
          </p:cNvPr>
          <p:cNvSpPr>
            <a:spLocks noGrp="1"/>
          </p:cNvSpPr>
          <p:nvPr>
            <p:ph idx="1"/>
          </p:nvPr>
        </p:nvSpPr>
        <p:spPr/>
        <p:txBody>
          <a:bodyPr>
            <a:normAutofit lnSpcReduction="10000"/>
          </a:bodyPr>
          <a:lstStyle/>
          <a:p>
            <a:pPr marL="0" indent="0" algn="just">
              <a:buNone/>
            </a:pPr>
            <a:r>
              <a:rPr lang="en-US" b="1" i="0" dirty="0">
                <a:solidFill>
                  <a:srgbClr val="333333"/>
                </a:solidFill>
                <a:effectLst/>
                <a:latin typeface="Open Sans" panose="020B0606030504020204" pitchFamily="34" charset="0"/>
              </a:rPr>
              <a:t>B-Tree of Order m</a:t>
            </a:r>
            <a:r>
              <a:rPr lang="en-US" b="0" i="0" dirty="0">
                <a:solidFill>
                  <a:srgbClr val="333333"/>
                </a:solidFill>
                <a:effectLst/>
                <a:latin typeface="Open Sans" panose="020B0606030504020204" pitchFamily="34" charset="0"/>
              </a:rPr>
              <a:t> has the following properties...</a:t>
            </a:r>
          </a:p>
          <a:p>
            <a:pPr marL="0" indent="0">
              <a:buNone/>
            </a:pPr>
            <a:r>
              <a:rPr lang="en-IN" dirty="0"/>
              <a:t>1. All leaf nodes are at the same level.</a:t>
            </a:r>
          </a:p>
          <a:p>
            <a:pPr marL="0" indent="0">
              <a:buNone/>
            </a:pPr>
            <a:r>
              <a:rPr lang="en-IN" dirty="0"/>
              <a:t>2. All non leaf nodes (except the root) have at most m</a:t>
            </a:r>
          </a:p>
          <a:p>
            <a:pPr marL="0" indent="0">
              <a:buNone/>
            </a:pPr>
            <a:r>
              <a:rPr lang="en-IN" dirty="0"/>
              <a:t>And at least m/2 children.</a:t>
            </a:r>
          </a:p>
          <a:p>
            <a:pPr marL="0" indent="0">
              <a:buNone/>
            </a:pPr>
            <a:r>
              <a:rPr lang="en-IN" dirty="0"/>
              <a:t>3. The number of keys is one less than the number of </a:t>
            </a:r>
          </a:p>
          <a:p>
            <a:pPr marL="0" indent="0">
              <a:buNone/>
            </a:pPr>
            <a:r>
              <a:rPr lang="en-IN" dirty="0"/>
              <a:t>children for non leaf nodes and at most m-1 and at </a:t>
            </a:r>
          </a:p>
          <a:p>
            <a:pPr marL="0" indent="0">
              <a:buNone/>
            </a:pPr>
            <a:r>
              <a:rPr lang="en-IN" dirty="0"/>
              <a:t>least m/2 for leaf nodes. </a:t>
            </a:r>
          </a:p>
          <a:p>
            <a:pPr marL="0" indent="0">
              <a:buNone/>
            </a:pPr>
            <a:r>
              <a:rPr lang="en-IN" dirty="0"/>
              <a:t>4. The root may have as few as 2 children unless the </a:t>
            </a:r>
          </a:p>
          <a:p>
            <a:pPr marL="0" indent="0">
              <a:buNone/>
            </a:pPr>
            <a:r>
              <a:rPr lang="en-IN" dirty="0"/>
              <a:t>tree is the root alone. </a:t>
            </a:r>
          </a:p>
        </p:txBody>
      </p:sp>
      <p:sp>
        <p:nvSpPr>
          <p:cNvPr id="5" name="TextBox 4">
            <a:extLst>
              <a:ext uri="{FF2B5EF4-FFF2-40B4-BE49-F238E27FC236}">
                <a16:creationId xmlns:a16="http://schemas.microsoft.com/office/drawing/2014/main" id="{EF4040EB-121C-424C-8049-2B651C6EBC62}"/>
              </a:ext>
            </a:extLst>
          </p:cNvPr>
          <p:cNvSpPr txBox="1"/>
          <p:nvPr/>
        </p:nvSpPr>
        <p:spPr>
          <a:xfrm>
            <a:off x="5865945" y="5715298"/>
            <a:ext cx="6096000" cy="923330"/>
          </a:xfrm>
          <a:prstGeom prst="rect">
            <a:avLst/>
          </a:prstGeom>
          <a:noFill/>
        </p:spPr>
        <p:txBody>
          <a:bodyPr wrap="square">
            <a:spAutoFit/>
          </a:bodyPr>
          <a:lstStyle/>
          <a:p>
            <a:r>
              <a:rPr lang="en-US" b="1" i="0" dirty="0">
                <a:solidFill>
                  <a:srgbClr val="FF0000"/>
                </a:solidFill>
                <a:effectLst/>
                <a:latin typeface="Open Sans" panose="020B0606030504020204" pitchFamily="34" charset="0"/>
              </a:rPr>
              <a:t>For example, B-Tree of Order 4 contains a maximum of 3 key values in a node and maximum of 4 children for a node.</a:t>
            </a:r>
            <a:endParaRPr lang="en-IN" b="1" dirty="0">
              <a:solidFill>
                <a:srgbClr val="FF0000"/>
              </a:solidFill>
            </a:endParaRPr>
          </a:p>
        </p:txBody>
      </p:sp>
    </p:spTree>
    <p:extLst>
      <p:ext uri="{BB962C8B-B14F-4D97-AF65-F5344CB8AC3E}">
        <p14:creationId xmlns:p14="http://schemas.microsoft.com/office/powerpoint/2010/main" val="32863150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5B4E0-D61F-DC32-CB4D-62B1E953B89F}"/>
              </a:ext>
            </a:extLst>
          </p:cNvPr>
          <p:cNvSpPr>
            <a:spLocks noGrp="1"/>
          </p:cNvSpPr>
          <p:nvPr>
            <p:ph type="title"/>
          </p:nvPr>
        </p:nvSpPr>
        <p:spPr/>
        <p:txBody>
          <a:bodyPr/>
          <a:lstStyle/>
          <a:p>
            <a:r>
              <a:rPr lang="en-IN" dirty="0"/>
              <a:t>B tree of Order 5</a:t>
            </a:r>
          </a:p>
        </p:txBody>
      </p:sp>
      <p:sp>
        <p:nvSpPr>
          <p:cNvPr id="3" name="Content Placeholder 2">
            <a:extLst>
              <a:ext uri="{FF2B5EF4-FFF2-40B4-BE49-F238E27FC236}">
                <a16:creationId xmlns:a16="http://schemas.microsoft.com/office/drawing/2014/main" id="{917E8D12-391C-6BFC-FE14-E1B72C78E1F8}"/>
              </a:ext>
            </a:extLst>
          </p:cNvPr>
          <p:cNvSpPr>
            <a:spLocks noGrp="1"/>
          </p:cNvSpPr>
          <p:nvPr>
            <p:ph idx="1"/>
          </p:nvPr>
        </p:nvSpPr>
        <p:spPr/>
        <p:txBody>
          <a:bodyPr/>
          <a:lstStyle/>
          <a:p>
            <a:endParaRPr lang="en-IN"/>
          </a:p>
        </p:txBody>
      </p:sp>
      <p:pic>
        <p:nvPicPr>
          <p:cNvPr id="4098" name="Picture 2" descr="B Tree">
            <a:extLst>
              <a:ext uri="{FF2B5EF4-FFF2-40B4-BE49-F238E27FC236}">
                <a16:creationId xmlns:a16="http://schemas.microsoft.com/office/drawing/2014/main" id="{41A25A91-2AB6-68BB-0141-252AA0788F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5518"/>
          <a:stretch/>
        </p:blipFill>
        <p:spPr bwMode="auto">
          <a:xfrm>
            <a:off x="0" y="1624905"/>
            <a:ext cx="12192000" cy="4858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82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A3834-4570-45CE-A2BD-A00035A8F5F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C023148-C49E-4316-9685-4DB15BC3C459}"/>
              </a:ext>
            </a:extLst>
          </p:cNvPr>
          <p:cNvPicPr>
            <a:picLocks noGrp="1" noChangeAspect="1"/>
          </p:cNvPicPr>
          <p:nvPr>
            <p:ph idx="1"/>
          </p:nvPr>
        </p:nvPicPr>
        <p:blipFill>
          <a:blip r:embed="rId2"/>
          <a:stretch>
            <a:fillRect/>
          </a:stretch>
        </p:blipFill>
        <p:spPr>
          <a:xfrm>
            <a:off x="1023937" y="2271712"/>
            <a:ext cx="10144125" cy="2314575"/>
          </a:xfrm>
        </p:spPr>
      </p:pic>
    </p:spTree>
    <p:extLst>
      <p:ext uri="{BB962C8B-B14F-4D97-AF65-F5344CB8AC3E}">
        <p14:creationId xmlns:p14="http://schemas.microsoft.com/office/powerpoint/2010/main" val="6516939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82F11-46C8-4029-99D6-2E10D197B0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AE8AA7-97D1-41A8-9221-FC7C970EB873}"/>
              </a:ext>
            </a:extLst>
          </p:cNvPr>
          <p:cNvSpPr>
            <a:spLocks noGrp="1"/>
          </p:cNvSpPr>
          <p:nvPr>
            <p:ph idx="1"/>
          </p:nvPr>
        </p:nvSpPr>
        <p:spPr/>
        <p:txBody>
          <a:bodyPr/>
          <a:lstStyle/>
          <a:p>
            <a:endParaRPr lang="en-IN" dirty="0"/>
          </a:p>
        </p:txBody>
      </p:sp>
      <p:pic>
        <p:nvPicPr>
          <p:cNvPr id="2050" name="Picture 2">
            <a:extLst>
              <a:ext uri="{FF2B5EF4-FFF2-40B4-BE49-F238E27FC236}">
                <a16:creationId xmlns:a16="http://schemas.microsoft.com/office/drawing/2014/main" id="{318924D5-E205-49D7-8EC5-BF49456FA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00249"/>
            <a:ext cx="9753600" cy="3387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8040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D8D1D-9FDB-4D96-A910-5F2B17909898}"/>
              </a:ext>
            </a:extLst>
          </p:cNvPr>
          <p:cNvSpPr>
            <a:spLocks noGrp="1"/>
          </p:cNvSpPr>
          <p:nvPr>
            <p:ph type="title"/>
          </p:nvPr>
        </p:nvSpPr>
        <p:spPr/>
        <p:txBody>
          <a:bodyPr/>
          <a:lstStyle/>
          <a:p>
            <a:r>
              <a:rPr lang="en-US" b="1" i="0" dirty="0">
                <a:solidFill>
                  <a:srgbClr val="E00D50"/>
                </a:solidFill>
                <a:effectLst/>
                <a:latin typeface="Open Sans" panose="020B0606030504020204" pitchFamily="34" charset="0"/>
              </a:rPr>
              <a:t>Operations on a B-Tree</a:t>
            </a:r>
            <a:br>
              <a:rPr lang="en-US" b="1" i="0" dirty="0">
                <a:solidFill>
                  <a:srgbClr val="E00D50"/>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FC45C561-8E5E-47E1-BB98-135768237578}"/>
              </a:ext>
            </a:extLst>
          </p:cNvPr>
          <p:cNvSpPr>
            <a:spLocks noGrp="1"/>
          </p:cNvSpPr>
          <p:nvPr>
            <p:ph idx="1"/>
          </p:nvPr>
        </p:nvSpPr>
        <p:spPr/>
        <p:txBody>
          <a:bodyPr/>
          <a:lstStyle/>
          <a:p>
            <a:pPr algn="just"/>
            <a:r>
              <a:rPr lang="en-US" b="0" i="0" dirty="0">
                <a:solidFill>
                  <a:srgbClr val="333333"/>
                </a:solidFill>
                <a:effectLst/>
                <a:latin typeface="Open Sans" panose="020B0606030504020204" pitchFamily="34" charset="0"/>
              </a:rPr>
              <a:t>The following operations are performed on a B-Tree...</a:t>
            </a:r>
          </a:p>
          <a:p>
            <a:pPr algn="just">
              <a:buFont typeface="+mj-lt"/>
              <a:buAutoNum type="arabicPeriod"/>
            </a:pPr>
            <a:r>
              <a:rPr lang="en-US" b="1" i="0" dirty="0">
                <a:solidFill>
                  <a:srgbClr val="333333"/>
                </a:solidFill>
                <a:effectLst/>
                <a:latin typeface="Open Sans" panose="020B0606030504020204" pitchFamily="34" charset="0"/>
              </a:rPr>
              <a:t>Search</a:t>
            </a:r>
          </a:p>
          <a:p>
            <a:pPr algn="just">
              <a:buFont typeface="+mj-lt"/>
              <a:buAutoNum type="arabicPeriod"/>
            </a:pPr>
            <a:r>
              <a:rPr lang="en-US" b="1" i="0" dirty="0">
                <a:solidFill>
                  <a:srgbClr val="333333"/>
                </a:solidFill>
                <a:effectLst/>
                <a:latin typeface="Open Sans" panose="020B0606030504020204" pitchFamily="34" charset="0"/>
              </a:rPr>
              <a:t>Insertion</a:t>
            </a:r>
          </a:p>
          <a:p>
            <a:pPr algn="just">
              <a:buFont typeface="+mj-lt"/>
              <a:buAutoNum type="arabicPeriod"/>
            </a:pPr>
            <a:r>
              <a:rPr lang="en-US" b="1" i="0" dirty="0">
                <a:solidFill>
                  <a:srgbClr val="333333"/>
                </a:solidFill>
                <a:effectLst/>
                <a:latin typeface="Open Sans" panose="020B0606030504020204" pitchFamily="34" charset="0"/>
              </a:rPr>
              <a:t>Deletion</a:t>
            </a:r>
          </a:p>
          <a:p>
            <a:pPr marL="0" indent="0">
              <a:buNone/>
            </a:pPr>
            <a:endParaRPr lang="en-IN" dirty="0"/>
          </a:p>
        </p:txBody>
      </p:sp>
    </p:spTree>
    <p:extLst>
      <p:ext uri="{BB962C8B-B14F-4D97-AF65-F5344CB8AC3E}">
        <p14:creationId xmlns:p14="http://schemas.microsoft.com/office/powerpoint/2010/main" val="217651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21E0-A213-415D-8214-05A14FC1ECDD}"/>
              </a:ext>
            </a:extLst>
          </p:cNvPr>
          <p:cNvSpPr>
            <a:spLocks noGrp="1"/>
          </p:cNvSpPr>
          <p:nvPr>
            <p:ph type="title"/>
          </p:nvPr>
        </p:nvSpPr>
        <p:spPr/>
        <p:txBody>
          <a:bodyPr/>
          <a:lstStyle/>
          <a:p>
            <a:r>
              <a:rPr lang="en-US" dirty="0"/>
              <a:t>Search Operation</a:t>
            </a:r>
            <a:endParaRPr lang="en-IN" dirty="0"/>
          </a:p>
        </p:txBody>
      </p:sp>
      <p:sp>
        <p:nvSpPr>
          <p:cNvPr id="3" name="Content Placeholder 2">
            <a:extLst>
              <a:ext uri="{FF2B5EF4-FFF2-40B4-BE49-F238E27FC236}">
                <a16:creationId xmlns:a16="http://schemas.microsoft.com/office/drawing/2014/main" id="{42B18B4E-FF95-4D3B-A815-BB0651387422}"/>
              </a:ext>
            </a:extLst>
          </p:cNvPr>
          <p:cNvSpPr>
            <a:spLocks noGrp="1"/>
          </p:cNvSpPr>
          <p:nvPr>
            <p:ph idx="1"/>
          </p:nvPr>
        </p:nvSpPr>
        <p:spPr>
          <a:xfrm>
            <a:off x="838200" y="1307690"/>
            <a:ext cx="10515600" cy="4869273"/>
          </a:xfrm>
        </p:spPr>
        <p:txBody>
          <a:bodyPr/>
          <a:lstStyle/>
          <a:p>
            <a:r>
              <a:rPr lang="en-US" b="0" i="0" dirty="0">
                <a:solidFill>
                  <a:srgbClr val="333333"/>
                </a:solidFill>
                <a:effectLst/>
                <a:latin typeface="Open Sans" panose="020B0606030504020204" pitchFamily="34" charset="0"/>
              </a:rPr>
              <a:t>The search operation in B-Tree is similar to the search operation in Binary Search Tree. </a:t>
            </a:r>
          </a:p>
          <a:p>
            <a:r>
              <a:rPr lang="en-US" b="0" i="0" dirty="0">
                <a:solidFill>
                  <a:srgbClr val="333333"/>
                </a:solidFill>
                <a:effectLst/>
                <a:latin typeface="Open Sans" panose="020B0606030504020204" pitchFamily="34" charset="0"/>
              </a:rPr>
              <a:t>In a Binary search tree, the search process starts from the root node and we make a 2-way decision every time (we go to either left subtree or right subtree). </a:t>
            </a:r>
          </a:p>
          <a:p>
            <a:r>
              <a:rPr lang="en-US" b="0" i="0" dirty="0">
                <a:solidFill>
                  <a:srgbClr val="333333"/>
                </a:solidFill>
                <a:effectLst/>
                <a:latin typeface="Open Sans" panose="020B0606030504020204" pitchFamily="34" charset="0"/>
              </a:rPr>
              <a:t>In B-Tree also search process starts from the root node but here we make an n-way decision every time. Where 'n' is the total number of children the node has. </a:t>
            </a:r>
          </a:p>
          <a:p>
            <a:r>
              <a:rPr lang="en-US" b="0" i="0" dirty="0">
                <a:solidFill>
                  <a:srgbClr val="333333"/>
                </a:solidFill>
                <a:effectLst/>
                <a:latin typeface="Open Sans" panose="020B0606030504020204" pitchFamily="34" charset="0"/>
              </a:rPr>
              <a:t>In a B-Tree, the search operation is performed with </a:t>
            </a:r>
            <a:r>
              <a:rPr lang="en-US" b="1" i="0" dirty="0">
                <a:solidFill>
                  <a:srgbClr val="333333"/>
                </a:solidFill>
                <a:effectLst/>
                <a:latin typeface="Open Sans" panose="020B0606030504020204" pitchFamily="34" charset="0"/>
              </a:rPr>
              <a:t>O(log n)</a:t>
            </a:r>
            <a:r>
              <a:rPr lang="en-US" b="0" i="0" dirty="0">
                <a:solidFill>
                  <a:srgbClr val="333333"/>
                </a:solidFill>
                <a:effectLst/>
                <a:latin typeface="Open Sans" panose="020B0606030504020204" pitchFamily="34" charset="0"/>
              </a:rPr>
              <a:t> time complexity. The search operation is performed as follows..</a:t>
            </a:r>
            <a:endParaRPr lang="en-IN" dirty="0"/>
          </a:p>
        </p:txBody>
      </p:sp>
    </p:spTree>
    <p:extLst>
      <p:ext uri="{BB962C8B-B14F-4D97-AF65-F5344CB8AC3E}">
        <p14:creationId xmlns:p14="http://schemas.microsoft.com/office/powerpoint/2010/main" val="33354578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B0DC2-412F-4A94-89D0-CF23B07220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317327-B0BA-42AE-82BC-497752F4D663}"/>
              </a:ext>
            </a:extLst>
          </p:cNvPr>
          <p:cNvSpPr>
            <a:spLocks noGrp="1"/>
          </p:cNvSpPr>
          <p:nvPr>
            <p:ph idx="1"/>
          </p:nvPr>
        </p:nvSpPr>
        <p:spPr/>
        <p:txBody>
          <a:bodyPr>
            <a:normAutofit fontScale="70000" lnSpcReduction="20000"/>
          </a:bodyPr>
          <a:lstStyle/>
          <a:p>
            <a:pPr algn="just">
              <a:buFont typeface="Arial" panose="020B0604020202020204" pitchFamily="34" charset="0"/>
              <a:buChar char="•"/>
            </a:pPr>
            <a:r>
              <a:rPr lang="en-US" b="1" i="0" dirty="0">
                <a:solidFill>
                  <a:srgbClr val="162F59"/>
                </a:solidFill>
                <a:effectLst/>
                <a:latin typeface="Open Sans" panose="020B0606030504020204" pitchFamily="34" charset="0"/>
              </a:rPr>
              <a:t>Step 1 - </a:t>
            </a:r>
            <a:r>
              <a:rPr lang="en-US" b="0" i="0" dirty="0">
                <a:solidFill>
                  <a:srgbClr val="333333"/>
                </a:solidFill>
                <a:effectLst/>
                <a:latin typeface="Open Sans" panose="020B0606030504020204" pitchFamily="34" charset="0"/>
              </a:rPr>
              <a:t>Read the search element from the user.</a:t>
            </a:r>
          </a:p>
          <a:p>
            <a:pPr algn="just">
              <a:buFont typeface="Arial" panose="020B0604020202020204" pitchFamily="34" charset="0"/>
              <a:buChar char="•"/>
            </a:pPr>
            <a:r>
              <a:rPr lang="en-US" b="1" i="0" dirty="0">
                <a:solidFill>
                  <a:srgbClr val="162F59"/>
                </a:solidFill>
                <a:effectLst/>
                <a:latin typeface="Open Sans" panose="020B0606030504020204" pitchFamily="34" charset="0"/>
              </a:rPr>
              <a:t>Step 2 - </a:t>
            </a:r>
            <a:r>
              <a:rPr lang="en-US" b="0" i="0" dirty="0">
                <a:solidFill>
                  <a:srgbClr val="333333"/>
                </a:solidFill>
                <a:effectLst/>
                <a:latin typeface="Open Sans" panose="020B0606030504020204" pitchFamily="34" charset="0"/>
              </a:rPr>
              <a:t>Compare the search element with first key value of root node in the tree.</a:t>
            </a:r>
          </a:p>
          <a:p>
            <a:pPr algn="just">
              <a:buFont typeface="Arial" panose="020B0604020202020204" pitchFamily="34" charset="0"/>
              <a:buChar char="•"/>
            </a:pPr>
            <a:r>
              <a:rPr lang="en-US" b="1" i="0" dirty="0">
                <a:solidFill>
                  <a:srgbClr val="162F59"/>
                </a:solidFill>
                <a:effectLst/>
                <a:latin typeface="Open Sans" panose="020B0606030504020204" pitchFamily="34" charset="0"/>
              </a:rPr>
              <a:t>Step 3 - </a:t>
            </a:r>
            <a:r>
              <a:rPr lang="en-US" b="0" i="0" dirty="0">
                <a:solidFill>
                  <a:srgbClr val="333333"/>
                </a:solidFill>
                <a:effectLst/>
                <a:latin typeface="Open Sans" panose="020B0606030504020204" pitchFamily="34" charset="0"/>
              </a:rPr>
              <a:t>If both are matched, then display "Given node is found!!!" and terminate the function</a:t>
            </a:r>
          </a:p>
          <a:p>
            <a:pPr algn="just">
              <a:buFont typeface="Arial" panose="020B0604020202020204" pitchFamily="34" charset="0"/>
              <a:buChar char="•"/>
            </a:pPr>
            <a:r>
              <a:rPr lang="en-US" b="1" i="0" dirty="0">
                <a:solidFill>
                  <a:srgbClr val="162F59"/>
                </a:solidFill>
                <a:effectLst/>
                <a:latin typeface="Open Sans" panose="020B0606030504020204" pitchFamily="34" charset="0"/>
              </a:rPr>
              <a:t>Step 4 - </a:t>
            </a:r>
            <a:r>
              <a:rPr lang="en-US" b="0" i="0" dirty="0">
                <a:solidFill>
                  <a:srgbClr val="333333"/>
                </a:solidFill>
                <a:effectLst/>
                <a:latin typeface="Open Sans" panose="020B0606030504020204" pitchFamily="34" charset="0"/>
              </a:rPr>
              <a:t>If both are not matched, then check whether search element is smaller or larger than that key value.</a:t>
            </a:r>
          </a:p>
          <a:p>
            <a:pPr algn="just">
              <a:buFont typeface="Arial" panose="020B0604020202020204" pitchFamily="34" charset="0"/>
              <a:buChar char="•"/>
            </a:pPr>
            <a:r>
              <a:rPr lang="en-US" b="1" i="0" dirty="0">
                <a:solidFill>
                  <a:srgbClr val="162F59"/>
                </a:solidFill>
                <a:effectLst/>
                <a:latin typeface="Open Sans" panose="020B0606030504020204" pitchFamily="34" charset="0"/>
              </a:rPr>
              <a:t>Step 5 - </a:t>
            </a:r>
            <a:r>
              <a:rPr lang="en-US" b="0" i="0" dirty="0">
                <a:solidFill>
                  <a:srgbClr val="333333"/>
                </a:solidFill>
                <a:effectLst/>
                <a:latin typeface="Open Sans" panose="020B0606030504020204" pitchFamily="34" charset="0"/>
              </a:rPr>
              <a:t>If search element is smaller, then continue the search process in left subtree.</a:t>
            </a:r>
          </a:p>
          <a:p>
            <a:pPr algn="just">
              <a:buFont typeface="Arial" panose="020B0604020202020204" pitchFamily="34" charset="0"/>
              <a:buChar char="•"/>
            </a:pPr>
            <a:r>
              <a:rPr lang="en-US" b="1" i="0" dirty="0">
                <a:solidFill>
                  <a:srgbClr val="162F59"/>
                </a:solidFill>
                <a:effectLst/>
                <a:latin typeface="Open Sans" panose="020B0606030504020204" pitchFamily="34" charset="0"/>
              </a:rPr>
              <a:t>Step 6 - </a:t>
            </a:r>
            <a:r>
              <a:rPr lang="en-US" b="0" i="0" dirty="0">
                <a:solidFill>
                  <a:srgbClr val="333333"/>
                </a:solidFill>
                <a:effectLst/>
                <a:latin typeface="Open Sans" panose="020B0606030504020204" pitchFamily="34" charset="0"/>
              </a:rPr>
              <a:t>If search element is larger, then compare the search element with next key value in the same node and </a:t>
            </a:r>
            <a:r>
              <a:rPr lang="en-US" b="0" i="0" dirty="0" err="1">
                <a:solidFill>
                  <a:srgbClr val="333333"/>
                </a:solidFill>
                <a:effectLst/>
                <a:latin typeface="Open Sans" panose="020B0606030504020204" pitchFamily="34" charset="0"/>
              </a:rPr>
              <a:t>repeate</a:t>
            </a:r>
            <a:r>
              <a:rPr lang="en-US" b="0" i="0" dirty="0">
                <a:solidFill>
                  <a:srgbClr val="333333"/>
                </a:solidFill>
                <a:effectLst/>
                <a:latin typeface="Open Sans" panose="020B0606030504020204" pitchFamily="34" charset="0"/>
              </a:rPr>
              <a:t> steps 3, 4, 5 and 6 until we find the exact match or until the search element is compared with last key value in the leaf node.</a:t>
            </a:r>
          </a:p>
          <a:p>
            <a:pPr algn="just">
              <a:buFont typeface="Arial" panose="020B0604020202020204" pitchFamily="34" charset="0"/>
              <a:buChar char="•"/>
            </a:pPr>
            <a:r>
              <a:rPr lang="en-US" b="1" i="0" dirty="0">
                <a:solidFill>
                  <a:srgbClr val="162F59"/>
                </a:solidFill>
                <a:effectLst/>
                <a:latin typeface="Open Sans" panose="020B0606030504020204" pitchFamily="34" charset="0"/>
              </a:rPr>
              <a:t>Step 7 - </a:t>
            </a:r>
            <a:r>
              <a:rPr lang="en-US" b="0" i="0" dirty="0">
                <a:solidFill>
                  <a:srgbClr val="333333"/>
                </a:solidFill>
                <a:effectLst/>
                <a:latin typeface="Open Sans" panose="020B0606030504020204" pitchFamily="34" charset="0"/>
              </a:rPr>
              <a:t>If the last key value in the leaf node is also not matched then display "Element is not found" and terminate the function.</a:t>
            </a:r>
          </a:p>
          <a:p>
            <a:pPr marL="0" indent="0">
              <a:buNone/>
            </a:pPr>
            <a:endParaRPr lang="en-IN" dirty="0"/>
          </a:p>
        </p:txBody>
      </p:sp>
    </p:spTree>
    <p:extLst>
      <p:ext uri="{BB962C8B-B14F-4D97-AF65-F5344CB8AC3E}">
        <p14:creationId xmlns:p14="http://schemas.microsoft.com/office/powerpoint/2010/main" val="41249340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C828-E181-4B7F-B184-A74CB4CFC4C3}"/>
              </a:ext>
            </a:extLst>
          </p:cNvPr>
          <p:cNvSpPr>
            <a:spLocks noGrp="1"/>
          </p:cNvSpPr>
          <p:nvPr>
            <p:ph type="title"/>
          </p:nvPr>
        </p:nvSpPr>
        <p:spPr/>
        <p:txBody>
          <a:bodyPr/>
          <a:lstStyle/>
          <a:p>
            <a:r>
              <a:rPr lang="en-US" dirty="0"/>
              <a:t>Insert</a:t>
            </a:r>
            <a:endParaRPr lang="en-IN" dirty="0"/>
          </a:p>
        </p:txBody>
      </p:sp>
      <p:sp>
        <p:nvSpPr>
          <p:cNvPr id="3" name="Content Placeholder 2">
            <a:extLst>
              <a:ext uri="{FF2B5EF4-FFF2-40B4-BE49-F238E27FC236}">
                <a16:creationId xmlns:a16="http://schemas.microsoft.com/office/drawing/2014/main" id="{58DA6153-144E-4DBF-BCC1-2A1528A75A4E}"/>
              </a:ext>
            </a:extLst>
          </p:cNvPr>
          <p:cNvSpPr>
            <a:spLocks noGrp="1"/>
          </p:cNvSpPr>
          <p:nvPr>
            <p:ph idx="1"/>
          </p:nvPr>
        </p:nvSpPr>
        <p:spPr/>
        <p:txBody>
          <a:bodyPr>
            <a:normAutofit fontScale="70000" lnSpcReduction="20000"/>
          </a:bodyPr>
          <a:lstStyle/>
          <a:p>
            <a:pPr marL="0" indent="0" algn="just">
              <a:buNone/>
            </a:pPr>
            <a:r>
              <a:rPr lang="en-US" b="0" i="0" dirty="0">
                <a:solidFill>
                  <a:srgbClr val="333333"/>
                </a:solidFill>
                <a:effectLst/>
                <a:latin typeface="Open Sans" panose="020B0606030504020204" pitchFamily="34" charset="0"/>
              </a:rPr>
              <a:t>In a B-Tree, a new element must be added only at the leaf node. That means, the new </a:t>
            </a:r>
            <a:r>
              <a:rPr lang="en-US" b="0" i="0" dirty="0" err="1">
                <a:solidFill>
                  <a:srgbClr val="333333"/>
                </a:solidFill>
                <a:effectLst/>
                <a:latin typeface="Open Sans" panose="020B0606030504020204" pitchFamily="34" charset="0"/>
              </a:rPr>
              <a:t>keyValue</a:t>
            </a:r>
            <a:r>
              <a:rPr lang="en-US" b="0" i="0" dirty="0">
                <a:solidFill>
                  <a:srgbClr val="333333"/>
                </a:solidFill>
                <a:effectLst/>
                <a:latin typeface="Open Sans" panose="020B0606030504020204" pitchFamily="34" charset="0"/>
              </a:rPr>
              <a:t> is always attached to the leaf node only. The insertion operation is performed as follows...</a:t>
            </a:r>
          </a:p>
          <a:p>
            <a:pPr algn="just">
              <a:buFont typeface="Arial" panose="020B0604020202020204" pitchFamily="34" charset="0"/>
              <a:buChar char="•"/>
            </a:pPr>
            <a:r>
              <a:rPr lang="en-US" b="1" i="0" dirty="0">
                <a:solidFill>
                  <a:srgbClr val="162F59"/>
                </a:solidFill>
                <a:effectLst/>
                <a:latin typeface="Open Sans" panose="020B0606030504020204" pitchFamily="34" charset="0"/>
              </a:rPr>
              <a:t>Step 1 - </a:t>
            </a:r>
            <a:r>
              <a:rPr lang="en-US" b="0" i="0" dirty="0">
                <a:solidFill>
                  <a:srgbClr val="333333"/>
                </a:solidFill>
                <a:effectLst/>
                <a:latin typeface="Open Sans" panose="020B0606030504020204" pitchFamily="34" charset="0"/>
              </a:rPr>
              <a:t>Check whether tree is Empty.</a:t>
            </a:r>
          </a:p>
          <a:p>
            <a:pPr algn="just">
              <a:buFont typeface="Arial" panose="020B0604020202020204" pitchFamily="34" charset="0"/>
              <a:buChar char="•"/>
            </a:pPr>
            <a:r>
              <a:rPr lang="en-US" b="1" i="0" dirty="0">
                <a:solidFill>
                  <a:srgbClr val="162F59"/>
                </a:solidFill>
                <a:effectLst/>
                <a:latin typeface="Open Sans" panose="020B0606030504020204" pitchFamily="34" charset="0"/>
              </a:rPr>
              <a:t>Step 2 - </a:t>
            </a:r>
            <a:r>
              <a:rPr lang="en-US" b="0" i="0" dirty="0">
                <a:solidFill>
                  <a:srgbClr val="333333"/>
                </a:solidFill>
                <a:effectLst/>
                <a:latin typeface="Open Sans" panose="020B0606030504020204" pitchFamily="34" charset="0"/>
              </a:rPr>
              <a:t>If tree is </a:t>
            </a:r>
            <a:r>
              <a:rPr lang="en-US" b="1" i="0" dirty="0">
                <a:solidFill>
                  <a:srgbClr val="333333"/>
                </a:solidFill>
                <a:effectLst/>
                <a:latin typeface="Open Sans" panose="020B0606030504020204" pitchFamily="34" charset="0"/>
              </a:rPr>
              <a:t>Empty</a:t>
            </a:r>
            <a:r>
              <a:rPr lang="en-US" b="0" i="0" dirty="0">
                <a:solidFill>
                  <a:srgbClr val="333333"/>
                </a:solidFill>
                <a:effectLst/>
                <a:latin typeface="Open Sans" panose="020B0606030504020204" pitchFamily="34" charset="0"/>
              </a:rPr>
              <a:t>, then create a new node with new key value and insert it into the tree as a root node.</a:t>
            </a:r>
          </a:p>
          <a:p>
            <a:pPr algn="just">
              <a:buFont typeface="Arial" panose="020B0604020202020204" pitchFamily="34" charset="0"/>
              <a:buChar char="•"/>
            </a:pPr>
            <a:r>
              <a:rPr lang="en-US" b="1" i="0" dirty="0">
                <a:solidFill>
                  <a:srgbClr val="162F59"/>
                </a:solidFill>
                <a:effectLst/>
                <a:latin typeface="Open Sans" panose="020B0606030504020204" pitchFamily="34" charset="0"/>
              </a:rPr>
              <a:t>Step 3 - </a:t>
            </a:r>
            <a:r>
              <a:rPr lang="en-US" b="0" i="0" dirty="0">
                <a:solidFill>
                  <a:srgbClr val="333333"/>
                </a:solidFill>
                <a:effectLst/>
                <a:latin typeface="Open Sans" panose="020B0606030504020204" pitchFamily="34" charset="0"/>
              </a:rPr>
              <a:t>If tree is </a:t>
            </a:r>
            <a:r>
              <a:rPr lang="en-US" b="1" i="0" dirty="0">
                <a:solidFill>
                  <a:srgbClr val="333333"/>
                </a:solidFill>
                <a:effectLst/>
                <a:latin typeface="Open Sans" panose="020B0606030504020204" pitchFamily="34" charset="0"/>
              </a:rPr>
              <a:t>Not Empty</a:t>
            </a:r>
            <a:r>
              <a:rPr lang="en-US" b="0" i="0" dirty="0">
                <a:solidFill>
                  <a:srgbClr val="333333"/>
                </a:solidFill>
                <a:effectLst/>
                <a:latin typeface="Open Sans" panose="020B0606030504020204" pitchFamily="34" charset="0"/>
              </a:rPr>
              <a:t>, then find the suitable leaf node to which the new key value is added using Binary Search Tree logic.</a:t>
            </a:r>
          </a:p>
          <a:p>
            <a:pPr algn="just">
              <a:buFont typeface="Arial" panose="020B0604020202020204" pitchFamily="34" charset="0"/>
              <a:buChar char="•"/>
            </a:pPr>
            <a:r>
              <a:rPr lang="en-US" b="1" i="0" dirty="0">
                <a:solidFill>
                  <a:srgbClr val="162F59"/>
                </a:solidFill>
                <a:effectLst/>
                <a:latin typeface="Open Sans" panose="020B0606030504020204" pitchFamily="34" charset="0"/>
              </a:rPr>
              <a:t>Step 4 - </a:t>
            </a:r>
            <a:r>
              <a:rPr lang="en-US" b="0" i="0" dirty="0">
                <a:solidFill>
                  <a:srgbClr val="333333"/>
                </a:solidFill>
                <a:effectLst/>
                <a:latin typeface="Open Sans" panose="020B0606030504020204" pitchFamily="34" charset="0"/>
              </a:rPr>
              <a:t>If that leaf node has empty position, add the new key value to that leaf node in ascending order of key value within the node.</a:t>
            </a:r>
          </a:p>
          <a:p>
            <a:pPr algn="just">
              <a:buFont typeface="Arial" panose="020B0604020202020204" pitchFamily="34" charset="0"/>
              <a:buChar char="•"/>
            </a:pPr>
            <a:r>
              <a:rPr lang="en-US" b="1" i="0" dirty="0">
                <a:solidFill>
                  <a:srgbClr val="162F59"/>
                </a:solidFill>
                <a:effectLst/>
                <a:latin typeface="Open Sans" panose="020B0606030504020204" pitchFamily="34" charset="0"/>
              </a:rPr>
              <a:t>Step 5 - </a:t>
            </a:r>
            <a:r>
              <a:rPr lang="en-US" b="0" i="0" dirty="0">
                <a:solidFill>
                  <a:srgbClr val="333333"/>
                </a:solidFill>
                <a:effectLst/>
                <a:latin typeface="Open Sans" panose="020B0606030504020204" pitchFamily="34" charset="0"/>
              </a:rPr>
              <a:t>If that leaf node is already full, </a:t>
            </a:r>
            <a:r>
              <a:rPr lang="en-US" b="1" i="0" dirty="0">
                <a:solidFill>
                  <a:srgbClr val="333333"/>
                </a:solidFill>
                <a:effectLst/>
                <a:latin typeface="Open Sans" panose="020B0606030504020204" pitchFamily="34" charset="0"/>
              </a:rPr>
              <a:t>split</a:t>
            </a:r>
            <a:r>
              <a:rPr lang="en-US" b="0" i="0" dirty="0">
                <a:solidFill>
                  <a:srgbClr val="333333"/>
                </a:solidFill>
                <a:effectLst/>
                <a:latin typeface="Open Sans" panose="020B0606030504020204" pitchFamily="34" charset="0"/>
              </a:rPr>
              <a:t> that leaf node by sending middle value to its parent node. Repeat the same until the sending value is fixed into a node.</a:t>
            </a:r>
          </a:p>
          <a:p>
            <a:pPr algn="just">
              <a:buFont typeface="Arial" panose="020B0604020202020204" pitchFamily="34" charset="0"/>
              <a:buChar char="•"/>
            </a:pPr>
            <a:r>
              <a:rPr lang="en-US" b="1" i="0" dirty="0">
                <a:solidFill>
                  <a:srgbClr val="162F59"/>
                </a:solidFill>
                <a:effectLst/>
                <a:latin typeface="Open Sans" panose="020B0606030504020204" pitchFamily="34" charset="0"/>
              </a:rPr>
              <a:t>Step 6 - </a:t>
            </a:r>
            <a:r>
              <a:rPr lang="en-US" b="0" i="0" dirty="0">
                <a:solidFill>
                  <a:srgbClr val="333333"/>
                </a:solidFill>
                <a:effectLst/>
                <a:latin typeface="Open Sans" panose="020B0606030504020204" pitchFamily="34" charset="0"/>
              </a:rPr>
              <a:t>If the </a:t>
            </a:r>
            <a:r>
              <a:rPr lang="en-US" b="0" i="0" dirty="0" err="1">
                <a:solidFill>
                  <a:srgbClr val="333333"/>
                </a:solidFill>
                <a:effectLst/>
                <a:latin typeface="Open Sans" panose="020B0606030504020204" pitchFamily="34" charset="0"/>
              </a:rPr>
              <a:t>spilting</a:t>
            </a:r>
            <a:r>
              <a:rPr lang="en-US" b="0" i="0" dirty="0">
                <a:solidFill>
                  <a:srgbClr val="333333"/>
                </a:solidFill>
                <a:effectLst/>
                <a:latin typeface="Open Sans" panose="020B0606030504020204" pitchFamily="34" charset="0"/>
              </a:rPr>
              <a:t> is performed at root node then the middle value becomes new root node for the tree and the height of the tree is increased by one.</a:t>
            </a:r>
            <a:endParaRPr lang="en-US" b="1" i="0" dirty="0">
              <a:solidFill>
                <a:srgbClr val="162F59"/>
              </a:solidFill>
              <a:effectLst/>
              <a:latin typeface="Open Sans" panose="020B0606030504020204" pitchFamily="34" charset="0"/>
            </a:endParaRPr>
          </a:p>
          <a:p>
            <a:pPr marL="0" indent="0">
              <a:buNone/>
            </a:pPr>
            <a:endParaRPr lang="en-IN" dirty="0"/>
          </a:p>
        </p:txBody>
      </p:sp>
    </p:spTree>
    <p:extLst>
      <p:ext uri="{BB962C8B-B14F-4D97-AF65-F5344CB8AC3E}">
        <p14:creationId xmlns:p14="http://schemas.microsoft.com/office/powerpoint/2010/main" val="7891700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1E32C-D74F-2D7D-7DDE-9066C7CE065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395AB0C-01BE-C5B3-A242-82044D3F1BB3}"/>
              </a:ext>
            </a:extLst>
          </p:cNvPr>
          <p:cNvSpPr>
            <a:spLocks noGrp="1"/>
          </p:cNvSpPr>
          <p:nvPr>
            <p:ph idx="1"/>
          </p:nvPr>
        </p:nvSpPr>
        <p:spPr/>
        <p:txBody>
          <a:bodyPr/>
          <a:lstStyle/>
          <a:p>
            <a:endParaRPr lang="en-IN"/>
          </a:p>
        </p:txBody>
      </p:sp>
      <p:pic>
        <p:nvPicPr>
          <p:cNvPr id="5122" name="Picture 2" descr="a,b) Trees">
            <a:extLst>
              <a:ext uri="{FF2B5EF4-FFF2-40B4-BE49-F238E27FC236}">
                <a16:creationId xmlns:a16="http://schemas.microsoft.com/office/drawing/2014/main" id="{D8B6E42D-15AE-DE62-8D2F-08190BC003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208" y="0"/>
            <a:ext cx="664339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1940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063B-3D93-4B87-9FA1-4A9312A909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783888-56B2-4527-B255-4D7D624A1E8E}"/>
              </a:ext>
            </a:extLst>
          </p:cNvPr>
          <p:cNvSpPr>
            <a:spLocks noGrp="1"/>
          </p:cNvSpPr>
          <p:nvPr>
            <p:ph idx="1"/>
          </p:nvPr>
        </p:nvSpPr>
        <p:spPr/>
        <p:txBody>
          <a:bodyPr/>
          <a:lstStyle/>
          <a:p>
            <a:pPr algn="just"/>
            <a:r>
              <a:rPr lang="en-US" b="1" i="0" dirty="0">
                <a:solidFill>
                  <a:srgbClr val="162F59"/>
                </a:solidFill>
                <a:effectLst/>
                <a:latin typeface="Open Sans" panose="020B0606030504020204" pitchFamily="34" charset="0"/>
              </a:rPr>
              <a:t>Example</a:t>
            </a:r>
          </a:p>
          <a:p>
            <a:pPr algn="just"/>
            <a:r>
              <a:rPr lang="en-US" b="0" i="0" dirty="0">
                <a:solidFill>
                  <a:srgbClr val="333333"/>
                </a:solidFill>
                <a:effectLst/>
                <a:latin typeface="Open Sans" panose="020B0606030504020204" pitchFamily="34" charset="0"/>
              </a:rPr>
              <a:t>Construct a </a:t>
            </a:r>
            <a:r>
              <a:rPr lang="en-US" b="1" i="0" dirty="0">
                <a:solidFill>
                  <a:srgbClr val="333333"/>
                </a:solidFill>
                <a:effectLst/>
                <a:latin typeface="Open Sans" panose="020B0606030504020204" pitchFamily="34" charset="0"/>
              </a:rPr>
              <a:t>B-Tree of Order 3</a:t>
            </a:r>
            <a:r>
              <a:rPr lang="en-US" b="0" i="0" dirty="0">
                <a:solidFill>
                  <a:srgbClr val="333333"/>
                </a:solidFill>
                <a:effectLst/>
                <a:latin typeface="Open Sans" panose="020B0606030504020204" pitchFamily="34" charset="0"/>
              </a:rPr>
              <a:t> by inserting numbers from 1 to 10.</a:t>
            </a:r>
          </a:p>
          <a:p>
            <a:endParaRPr lang="en-IN" dirty="0"/>
          </a:p>
        </p:txBody>
      </p:sp>
    </p:spTree>
    <p:extLst>
      <p:ext uri="{BB962C8B-B14F-4D97-AF65-F5344CB8AC3E}">
        <p14:creationId xmlns:p14="http://schemas.microsoft.com/office/powerpoint/2010/main" val="20472260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3DD1-E019-4A83-9121-B87A1398DE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55165D-416B-45A4-B363-991665EC1E6E}"/>
              </a:ext>
            </a:extLst>
          </p:cNvPr>
          <p:cNvSpPr>
            <a:spLocks noGrp="1"/>
          </p:cNvSpPr>
          <p:nvPr>
            <p:ph idx="1"/>
          </p:nvPr>
        </p:nvSpPr>
        <p:spPr/>
        <p:txBody>
          <a:bodyPr/>
          <a:lstStyle/>
          <a:p>
            <a:endParaRPr lang="en-IN" dirty="0"/>
          </a:p>
        </p:txBody>
      </p:sp>
      <p:pic>
        <p:nvPicPr>
          <p:cNvPr id="3074" name="Picture 2">
            <a:extLst>
              <a:ext uri="{FF2B5EF4-FFF2-40B4-BE49-F238E27FC236}">
                <a16:creationId xmlns:a16="http://schemas.microsoft.com/office/drawing/2014/main" id="{12AD155D-3135-4026-A76B-5EF52A8C5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916" y="0"/>
            <a:ext cx="6862915" cy="768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819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F532-59B6-4600-B5E2-1FF6F3074F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C96737-87E0-4315-A929-2FA9EBDC71EB}"/>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1ECB5C3E-74A3-4DB1-ACA5-82C2DED7E64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7703" y1="49536" x2="31926" y2="49536"/>
                        <a14:foregroundMark x1="32132" y1="49536" x2="33883" y2="49845"/>
                        <a14:foregroundMark x1="44181" y1="32817" x2="43872" y2="22291"/>
                        <a14:foregroundMark x1="33677" y1="47368" x2="38517" y2="41796"/>
                        <a14:foregroundMark x1="24202" y1="74923" x2="25747" y2="67802"/>
                        <a14:foregroundMark x1="26674" y1="65015" x2="26674" y2="65015"/>
                        <a14:foregroundMark x1="34295" y1="70588" x2="34295" y2="70588"/>
                        <a14:foregroundMark x1="35530" y1="74923" x2="35530" y2="74923"/>
                        <a14:foregroundMark x1="32544" y1="61300" x2="32544" y2="61300"/>
                        <a14:foregroundMark x1="33265" y1="65015" x2="33265" y2="65015"/>
                        <a14:foregroundMark x1="34501" y1="69659" x2="34501" y2="69659"/>
                        <a14:foregroundMark x1="33574" y1="80495" x2="33574" y2="80495"/>
                        <a14:foregroundMark x1="21936" y1="80186" x2="21936" y2="80186"/>
                        <a14:foregroundMark x1="30484" y1="52941" x2="30484" y2="52941"/>
                        <a14:foregroundMark x1="46756" y1="29721" x2="46756" y2="29721"/>
                        <a14:foregroundMark x1="63028" y1="55418" x2="63028" y2="55418"/>
                        <a14:foregroundMark x1="68280" y1="56656" x2="68280" y2="56656"/>
                        <a14:foregroundMark x1="51905" y1="82972" x2="51905" y2="82972"/>
                        <a14:foregroundMark x1="63234" y1="80186" x2="63234" y2="80186"/>
                        <a14:foregroundMark x1="73738" y1="81115" x2="73738" y2="81115"/>
                        <a14:foregroundMark x1="80021" y1="81424" x2="80021" y2="81424"/>
                        <a14:foregroundMark x1="80124" y1="82353" x2="80124" y2="82353"/>
                        <a14:foregroundMark x1="78888" y1="81424" x2="78888" y2="81424"/>
                        <a14:foregroundMark x1="77652" y1="79257" x2="77446" y2="79257"/>
                        <a14:foregroundMark x1="75798" y1="74613" x2="75798" y2="74613"/>
                        <a14:foregroundMark x1="53759" y1="79567" x2="53759" y2="79567"/>
                        <a14:foregroundMark x1="58702" y1="64706" x2="58702" y2="64706"/>
                        <a14:foregroundMark x1="56540" y1="69040" x2="56540" y2="69040"/>
                        <a14:foregroundMark x1="56334" y1="69969" x2="56334" y2="69969"/>
                        <a14:foregroundMark x1="58599" y1="65325" x2="57158" y2="67802"/>
                        <a14:foregroundMark x1="60453" y1="60372" x2="60453" y2="60372"/>
                        <a14:foregroundMark x1="54274" y1="73375" x2="54274" y2="73375"/>
                        <a14:foregroundMark x1="54274" y1="73375" x2="54274" y2="73375"/>
                        <a14:foregroundMark x1="55201" y1="71517" x2="55201" y2="71517"/>
                        <a14:foregroundMark x1="60453" y1="44892" x2="60453" y2="44892"/>
                        <a14:foregroundMark x1="62513" y1="46440" x2="62513" y2="46440"/>
                        <a14:foregroundMark x1="58702" y1="42724" x2="58702" y2="42724"/>
                        <a14:foregroundMark x1="49846" y1="35604" x2="49846" y2="35604"/>
                        <a14:foregroundMark x1="51184" y1="36223" x2="51184" y2="36223"/>
                        <a14:foregroundMark x1="53450" y1="38080" x2="53450" y2="38080"/>
                        <a14:foregroundMark x1="57467" y1="41796" x2="57467" y2="41796"/>
                        <a14:foregroundMark x1="55510" y1="39938" x2="55510" y2="39938"/>
                        <a14:foregroundMark x1="53450" y1="38080" x2="53450" y2="38080"/>
                        <a14:foregroundMark x1="54171" y1="39628" x2="54171" y2="39628"/>
                        <a14:foregroundMark x1="52111" y1="37152" x2="52111" y2="37152"/>
                        <a14:foregroundMark x1="43872" y1="34056" x2="43872" y2="34056"/>
                        <a14:foregroundMark x1="42945" y1="35913" x2="42945" y2="35913"/>
                        <a14:foregroundMark x1="40989" y1="38700" x2="40989" y2="38700"/>
                        <a14:foregroundMark x1="42225" y1="36842" x2="42225" y2="36842"/>
                        <a14:foregroundMark x1="40268" y1="39009" x2="40268" y2="39009"/>
                        <a14:foregroundMark x1="71782" y1="64706" x2="71782" y2="65015"/>
                        <a14:foregroundMark x1="69825" y1="61610" x2="69825" y2="61610"/>
                        <a14:foregroundMark x1="75386" y1="73375" x2="75386" y2="73375"/>
                        <a14:foregroundMark x1="74253" y1="70588" x2="74253" y2="70588"/>
                        <a14:foregroundMark x1="33883" y1="82972" x2="33986" y2="82972"/>
                        <a14:foregroundMark x1="29557" y1="57585" x2="29557" y2="57585"/>
                        <a14:foregroundMark x1="62513" y1="83282" x2="62513" y2="83282"/>
                        <a14:foregroundMark x1="72812" y1="67802" x2="72812" y2="67802"/>
                        <a14:backgroundMark x1="16684" y1="2167" x2="14212" y2="64706"/>
                        <a14:backgroundMark x1="14212" y1="64706" x2="16478" y2="99071"/>
                        <a14:backgroundMark x1="5149" y1="20743" x2="5149" y2="20743"/>
                        <a14:backgroundMark x1="18332" y1="32817" x2="5561" y2="20124"/>
                        <a14:backgroundMark x1="5561" y1="20124" x2="16993" y2="8050"/>
                        <a14:backgroundMark x1="16993" y1="8050" x2="26674" y2="14551"/>
                        <a14:backgroundMark x1="26674" y1="14551" x2="24820" y2="25697"/>
                        <a14:backgroundMark x1="24820" y1="25697" x2="15448" y2="33127"/>
                        <a14:backgroundMark x1="23996" y1="39628" x2="10093" y2="37461"/>
                        <a14:backgroundMark x1="10093" y1="37461" x2="721" y2="11455"/>
                        <a14:backgroundMark x1="721" y1="11455" x2="21215" y2="7121"/>
                        <a14:backgroundMark x1="21215" y1="7121" x2="37590" y2="17337"/>
                        <a14:backgroundMark x1="37590" y1="17337" x2="34192" y2="27554"/>
                        <a14:backgroundMark x1="34192" y1="27554" x2="23893" y2="40867"/>
                        <a14:backgroundMark x1="23893" y1="40867" x2="23275" y2="40557"/>
                        <a14:backgroundMark x1="9784" y1="26006" x2="8651" y2="72446"/>
                        <a14:backgroundMark x1="8651" y1="72446" x2="15242" y2="76471"/>
                        <a14:backgroundMark x1="15242" y1="76471" x2="19361" y2="65325"/>
                        <a14:backgroundMark x1="19361" y1="65325" x2="22142" y2="26935"/>
                        <a14:backgroundMark x1="22142" y1="26935" x2="19670" y2="6192"/>
                        <a14:backgroundMark x1="19670" y1="6192" x2="14521" y2="7430"/>
                        <a14:backgroundMark x1="14521" y1="7430" x2="11946" y2="25077"/>
                        <a14:backgroundMark x1="11946" y1="25077" x2="9269" y2="30031"/>
                        <a14:backgroundMark x1="9269" y1="30031" x2="9269" y2="30031"/>
                      </a14:backgroundRemoval>
                    </a14:imgEffect>
                  </a14:imgLayer>
                </a14:imgProps>
              </a:ext>
            </a:extLst>
          </a:blip>
          <a:stretch>
            <a:fillRect/>
          </a:stretch>
        </p:blipFill>
        <p:spPr>
          <a:xfrm>
            <a:off x="1471612" y="1890712"/>
            <a:ext cx="9248775" cy="4286251"/>
          </a:xfrm>
          <a:prstGeom prst="rect">
            <a:avLst/>
          </a:prstGeom>
          <a:solidFill>
            <a:schemeClr val="tx1"/>
          </a:solidFill>
        </p:spPr>
      </p:pic>
    </p:spTree>
    <p:extLst>
      <p:ext uri="{BB962C8B-B14F-4D97-AF65-F5344CB8AC3E}">
        <p14:creationId xmlns:p14="http://schemas.microsoft.com/office/powerpoint/2010/main" val="37603436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FCD8DD-84B5-46D2-86EE-B291555367E1}"/>
              </a:ext>
            </a:extLst>
          </p:cNvPr>
          <p:cNvSpPr txBox="1"/>
          <p:nvPr/>
        </p:nvSpPr>
        <p:spPr>
          <a:xfrm>
            <a:off x="177282" y="258539"/>
            <a:ext cx="1735494" cy="1477328"/>
          </a:xfrm>
          <a:prstGeom prst="rect">
            <a:avLst/>
          </a:prstGeom>
          <a:noFill/>
        </p:spPr>
        <p:txBody>
          <a:bodyPr wrap="square">
            <a:spAutoFit/>
          </a:bodyPr>
          <a:lstStyle/>
          <a:p>
            <a:r>
              <a:rPr lang="en-US" b="0" i="0" dirty="0">
                <a:effectLst/>
                <a:latin typeface="euclid_circular_a"/>
              </a:rPr>
              <a:t>The elements to be inserted are 8, 9, 10, 11, 15, 20, 17.  (order of tree is 3)</a:t>
            </a:r>
            <a:endParaRPr lang="en-IN" dirty="0"/>
          </a:p>
        </p:txBody>
      </p:sp>
      <p:pic>
        <p:nvPicPr>
          <p:cNvPr id="9" name="Picture 8">
            <a:extLst>
              <a:ext uri="{FF2B5EF4-FFF2-40B4-BE49-F238E27FC236}">
                <a16:creationId xmlns:a16="http://schemas.microsoft.com/office/drawing/2014/main" id="{ACA89C8A-09A6-4FEF-A2B1-47EC6B7D3241}"/>
              </a:ext>
            </a:extLst>
          </p:cNvPr>
          <p:cNvPicPr>
            <a:picLocks noChangeAspect="1"/>
          </p:cNvPicPr>
          <p:nvPr/>
        </p:nvPicPr>
        <p:blipFill>
          <a:blip r:embed="rId2"/>
          <a:stretch>
            <a:fillRect/>
          </a:stretch>
        </p:blipFill>
        <p:spPr>
          <a:xfrm>
            <a:off x="2724539" y="1"/>
            <a:ext cx="6393411" cy="6858000"/>
          </a:xfrm>
          <a:prstGeom prst="rect">
            <a:avLst/>
          </a:prstGeom>
        </p:spPr>
      </p:pic>
    </p:spTree>
    <p:extLst>
      <p:ext uri="{BB962C8B-B14F-4D97-AF65-F5344CB8AC3E}">
        <p14:creationId xmlns:p14="http://schemas.microsoft.com/office/powerpoint/2010/main" val="1110308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D476-5A64-4B24-A1DC-046ABDCABF8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ACAFC8C-373D-4015-9608-37546881B9D1}"/>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28257" y="839756"/>
            <a:ext cx="11524693" cy="5449176"/>
          </a:xfrm>
        </p:spPr>
      </p:pic>
    </p:spTree>
    <p:extLst>
      <p:ext uri="{BB962C8B-B14F-4D97-AF65-F5344CB8AC3E}">
        <p14:creationId xmlns:p14="http://schemas.microsoft.com/office/powerpoint/2010/main" val="28299551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FF08-C4EC-445A-9097-E3C59B9236BB}"/>
              </a:ext>
            </a:extLst>
          </p:cNvPr>
          <p:cNvSpPr>
            <a:spLocks noGrp="1"/>
          </p:cNvSpPr>
          <p:nvPr>
            <p:ph type="title"/>
          </p:nvPr>
        </p:nvSpPr>
        <p:spPr/>
        <p:txBody>
          <a:bodyPr/>
          <a:lstStyle/>
          <a:p>
            <a:r>
              <a:rPr lang="en-IN" b="1" i="0" dirty="0">
                <a:solidFill>
                  <a:srgbClr val="25265E"/>
                </a:solidFill>
                <a:effectLst/>
                <a:latin typeface="euclid_circular_a"/>
              </a:rPr>
              <a:t>Deletion Operation</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E246E580-C726-404C-AF02-6E7E32EDA964}"/>
              </a:ext>
            </a:extLst>
          </p:cNvPr>
          <p:cNvSpPr>
            <a:spLocks noGrp="1"/>
          </p:cNvSpPr>
          <p:nvPr>
            <p:ph idx="1"/>
          </p:nvPr>
        </p:nvSpPr>
        <p:spPr/>
        <p:txBody>
          <a:bodyPr/>
          <a:lstStyle/>
          <a:p>
            <a:pPr marL="0" indent="0" algn="l">
              <a:buNone/>
            </a:pPr>
            <a:r>
              <a:rPr lang="en-US" b="0" i="0" dirty="0">
                <a:effectLst/>
                <a:latin typeface="euclid_circular_a"/>
              </a:rPr>
              <a:t>The terms to be understood before studying deletion operation are:</a:t>
            </a:r>
          </a:p>
          <a:p>
            <a:pPr algn="l">
              <a:buFont typeface="+mj-lt"/>
              <a:buAutoNum type="arabicPeriod"/>
            </a:pPr>
            <a:r>
              <a:rPr lang="en-US" b="1" i="0" dirty="0" err="1">
                <a:effectLst/>
                <a:latin typeface="euclid_circular_a"/>
              </a:rPr>
              <a:t>Inorder</a:t>
            </a:r>
            <a:r>
              <a:rPr lang="en-US" b="1" i="0" dirty="0">
                <a:effectLst/>
                <a:latin typeface="euclid_circular_a"/>
              </a:rPr>
              <a:t> Predecessor</a:t>
            </a:r>
            <a:br>
              <a:rPr lang="en-US" b="0" i="0" dirty="0">
                <a:effectLst/>
                <a:latin typeface="euclid_circular_a"/>
              </a:rPr>
            </a:br>
            <a:r>
              <a:rPr lang="en-US" b="0" i="0" dirty="0">
                <a:effectLst/>
                <a:latin typeface="euclid_circular_a"/>
              </a:rPr>
              <a:t>The largest key on the left child of a node is called its </a:t>
            </a:r>
            <a:r>
              <a:rPr lang="en-US" b="0" i="0" dirty="0" err="1">
                <a:effectLst/>
                <a:latin typeface="euclid_circular_a"/>
              </a:rPr>
              <a:t>inorder</a:t>
            </a:r>
            <a:r>
              <a:rPr lang="en-US" b="0" i="0" dirty="0">
                <a:effectLst/>
                <a:latin typeface="euclid_circular_a"/>
              </a:rPr>
              <a:t> predecessor.</a:t>
            </a:r>
          </a:p>
          <a:p>
            <a:pPr algn="l">
              <a:buFont typeface="+mj-lt"/>
              <a:buAutoNum type="arabicPeriod"/>
            </a:pPr>
            <a:r>
              <a:rPr lang="en-US" b="1" i="0" dirty="0" err="1">
                <a:effectLst/>
                <a:latin typeface="euclid_circular_a"/>
              </a:rPr>
              <a:t>Inorder</a:t>
            </a:r>
            <a:r>
              <a:rPr lang="en-US" b="1" i="0" dirty="0">
                <a:effectLst/>
                <a:latin typeface="euclid_circular_a"/>
              </a:rPr>
              <a:t> Successor</a:t>
            </a:r>
            <a:br>
              <a:rPr lang="en-US" b="0" i="0" dirty="0">
                <a:effectLst/>
                <a:latin typeface="euclid_circular_a"/>
              </a:rPr>
            </a:br>
            <a:r>
              <a:rPr lang="en-US" b="0" i="0" dirty="0">
                <a:effectLst/>
                <a:latin typeface="euclid_circular_a"/>
              </a:rPr>
              <a:t>The smallest key on the right child of a node is called its </a:t>
            </a:r>
            <a:r>
              <a:rPr lang="en-US" b="0" i="0" dirty="0" err="1">
                <a:effectLst/>
                <a:latin typeface="euclid_circular_a"/>
              </a:rPr>
              <a:t>inorder</a:t>
            </a:r>
            <a:r>
              <a:rPr lang="en-US" b="0" i="0" dirty="0">
                <a:effectLst/>
                <a:latin typeface="euclid_circular_a"/>
              </a:rPr>
              <a:t> successor.</a:t>
            </a:r>
          </a:p>
          <a:p>
            <a:endParaRPr lang="en-IN" dirty="0"/>
          </a:p>
        </p:txBody>
      </p:sp>
    </p:spTree>
    <p:extLst>
      <p:ext uri="{BB962C8B-B14F-4D97-AF65-F5344CB8AC3E}">
        <p14:creationId xmlns:p14="http://schemas.microsoft.com/office/powerpoint/2010/main" val="12323431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17A9-86E3-4629-9576-1D294CD8C82F}"/>
              </a:ext>
            </a:extLst>
          </p:cNvPr>
          <p:cNvSpPr>
            <a:spLocks noGrp="1"/>
          </p:cNvSpPr>
          <p:nvPr>
            <p:ph type="title"/>
          </p:nvPr>
        </p:nvSpPr>
        <p:spPr/>
        <p:txBody>
          <a:bodyPr/>
          <a:lstStyle/>
          <a:p>
            <a:r>
              <a:rPr lang="en-US" dirty="0"/>
              <a:t>Case 1: </a:t>
            </a:r>
            <a:r>
              <a:rPr lang="en-US" b="1" i="0" dirty="0">
                <a:solidFill>
                  <a:srgbClr val="222222"/>
                </a:solidFill>
                <a:effectLst/>
                <a:latin typeface="Source Sans Pro" panose="020B0503030403020204" pitchFamily="34" charset="0"/>
              </a:rPr>
              <a:t>If the target key is in the leaf node</a:t>
            </a:r>
            <a:br>
              <a:rPr lang="en-US"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DE4A477E-EFE3-4F41-A137-481CE4429FC8}"/>
              </a:ext>
            </a:extLst>
          </p:cNvPr>
          <p:cNvSpPr>
            <a:spLocks noGrp="1"/>
          </p:cNvSpPr>
          <p:nvPr>
            <p:ph idx="1"/>
          </p:nvPr>
        </p:nvSpPr>
        <p:spPr/>
        <p:txBody>
          <a:bodyPr>
            <a:normAutofit fontScale="62500" lnSpcReduction="20000"/>
          </a:bodyPr>
          <a:lstStyle/>
          <a:p>
            <a:pPr marL="0" indent="0" algn="l">
              <a:buNone/>
            </a:pPr>
            <a:r>
              <a:rPr lang="en-US" sz="2900" b="0" i="0" dirty="0">
                <a:solidFill>
                  <a:srgbClr val="222222"/>
                </a:solidFill>
                <a:effectLst/>
                <a:latin typeface="Source Sans Pro" panose="020B0503030403020204" pitchFamily="34" charset="0"/>
              </a:rPr>
              <a:t>Target is in the leaf node, more than min keys.</a:t>
            </a:r>
          </a:p>
          <a:p>
            <a:pPr algn="l">
              <a:buFont typeface="Arial" panose="020B0604020202020204" pitchFamily="34" charset="0"/>
              <a:buChar char="•"/>
            </a:pPr>
            <a:r>
              <a:rPr lang="en-US" sz="2900" b="0" i="0" dirty="0">
                <a:solidFill>
                  <a:srgbClr val="222222"/>
                </a:solidFill>
                <a:effectLst/>
                <a:latin typeface="Source Sans Pro" panose="020B0503030403020204" pitchFamily="34" charset="0"/>
              </a:rPr>
              <a:t>Deleting this will not violate the property of B Tree</a:t>
            </a:r>
          </a:p>
          <a:p>
            <a:pPr marL="0" indent="0" algn="l">
              <a:buNone/>
            </a:pPr>
            <a:r>
              <a:rPr lang="en-US" sz="2900" b="0" i="0" dirty="0">
                <a:solidFill>
                  <a:srgbClr val="222222"/>
                </a:solidFill>
                <a:effectLst/>
                <a:latin typeface="Source Sans Pro" panose="020B0503030403020204" pitchFamily="34" charset="0"/>
              </a:rPr>
              <a:t>Target is in leaf node, it has min key nodes</a:t>
            </a:r>
          </a:p>
          <a:p>
            <a:pPr algn="l">
              <a:buFont typeface="Arial" panose="020B0604020202020204" pitchFamily="34" charset="0"/>
              <a:buChar char="•"/>
            </a:pPr>
            <a:r>
              <a:rPr lang="en-US" sz="2900" b="0" i="0" dirty="0">
                <a:solidFill>
                  <a:srgbClr val="222222"/>
                </a:solidFill>
                <a:effectLst/>
                <a:latin typeface="Source Sans Pro" panose="020B0503030403020204" pitchFamily="34" charset="0"/>
              </a:rPr>
              <a:t>Deleting this will violate the property of B Tree</a:t>
            </a:r>
          </a:p>
          <a:p>
            <a:pPr algn="l">
              <a:buFont typeface="Arial" panose="020B0604020202020204" pitchFamily="34" charset="0"/>
              <a:buChar char="•"/>
            </a:pPr>
            <a:r>
              <a:rPr lang="en-US" sz="2900" b="0" i="0" dirty="0">
                <a:solidFill>
                  <a:srgbClr val="222222"/>
                </a:solidFill>
                <a:effectLst/>
                <a:latin typeface="Source Sans Pro" panose="020B0503030403020204" pitchFamily="34" charset="0"/>
              </a:rPr>
              <a:t>Target node can borrow key from immediate left node, or immediate right node (sibling)</a:t>
            </a:r>
          </a:p>
          <a:p>
            <a:pPr algn="l">
              <a:buFont typeface="Arial" panose="020B0604020202020204" pitchFamily="34" charset="0"/>
              <a:buChar char="•"/>
            </a:pPr>
            <a:r>
              <a:rPr lang="en-US" sz="2900" b="0" i="0" dirty="0">
                <a:solidFill>
                  <a:srgbClr val="222222"/>
                </a:solidFill>
                <a:effectLst/>
                <a:latin typeface="Source Sans Pro" panose="020B0503030403020204" pitchFamily="34" charset="0"/>
              </a:rPr>
              <a:t>The sibling will say </a:t>
            </a:r>
            <a:r>
              <a:rPr lang="en-US" sz="2900" b="1" i="0" dirty="0">
                <a:solidFill>
                  <a:srgbClr val="222222"/>
                </a:solidFill>
                <a:effectLst/>
                <a:latin typeface="Source Sans Pro" panose="020B0503030403020204" pitchFamily="34" charset="0"/>
              </a:rPr>
              <a:t>yes</a:t>
            </a:r>
            <a:r>
              <a:rPr lang="en-US" sz="2900" b="0" i="0" dirty="0">
                <a:solidFill>
                  <a:srgbClr val="222222"/>
                </a:solidFill>
                <a:effectLst/>
                <a:latin typeface="Source Sans Pro" panose="020B0503030403020204" pitchFamily="34" charset="0"/>
              </a:rPr>
              <a:t> if it has more than minimum number of keys</a:t>
            </a:r>
          </a:p>
          <a:p>
            <a:pPr algn="l">
              <a:buFont typeface="Arial" panose="020B0604020202020204" pitchFamily="34" charset="0"/>
              <a:buChar char="•"/>
            </a:pPr>
            <a:r>
              <a:rPr lang="en-US" sz="2900" b="0" i="0" dirty="0">
                <a:solidFill>
                  <a:srgbClr val="222222"/>
                </a:solidFill>
                <a:effectLst/>
                <a:latin typeface="Source Sans Pro" panose="020B0503030403020204" pitchFamily="34" charset="0"/>
              </a:rPr>
              <a:t>The key will be borrowed from the parent node, the max value will be transferred to a parent, the max value of the parent node will be transferred to the target node, and remove the target value</a:t>
            </a:r>
          </a:p>
          <a:p>
            <a:pPr marL="0" indent="0" algn="l">
              <a:buNone/>
            </a:pPr>
            <a:r>
              <a:rPr lang="en-US" sz="2900" b="0" i="0" dirty="0">
                <a:solidFill>
                  <a:srgbClr val="222222"/>
                </a:solidFill>
                <a:effectLst/>
                <a:latin typeface="Source Sans Pro" panose="020B0503030403020204" pitchFamily="34" charset="0"/>
              </a:rPr>
              <a:t>Target is in the leaf node, but no siblings have more than min number of keys</a:t>
            </a:r>
          </a:p>
          <a:p>
            <a:pPr algn="l">
              <a:buFont typeface="Arial" panose="020B0604020202020204" pitchFamily="34" charset="0"/>
              <a:buChar char="•"/>
            </a:pPr>
            <a:r>
              <a:rPr lang="en-US" sz="2900" b="0" i="0" dirty="0">
                <a:solidFill>
                  <a:srgbClr val="222222"/>
                </a:solidFill>
                <a:effectLst/>
                <a:latin typeface="Source Sans Pro" panose="020B0503030403020204" pitchFamily="34" charset="0"/>
              </a:rPr>
              <a:t>Search for key</a:t>
            </a:r>
          </a:p>
          <a:p>
            <a:pPr algn="l">
              <a:buFont typeface="Arial" panose="020B0604020202020204" pitchFamily="34" charset="0"/>
              <a:buChar char="•"/>
            </a:pPr>
            <a:r>
              <a:rPr lang="en-US" sz="2900" b="0" i="0" dirty="0">
                <a:solidFill>
                  <a:srgbClr val="222222"/>
                </a:solidFill>
                <a:effectLst/>
                <a:latin typeface="Source Sans Pro" panose="020B0503030403020204" pitchFamily="34" charset="0"/>
              </a:rPr>
              <a:t>Merge with siblings and the minimum of parent nodes</a:t>
            </a:r>
          </a:p>
          <a:p>
            <a:pPr algn="l">
              <a:buFont typeface="Arial" panose="020B0604020202020204" pitchFamily="34" charset="0"/>
              <a:buChar char="•"/>
            </a:pPr>
            <a:r>
              <a:rPr lang="en-US" sz="2900" b="0" i="0" dirty="0">
                <a:solidFill>
                  <a:srgbClr val="222222"/>
                </a:solidFill>
                <a:effectLst/>
                <a:latin typeface="Source Sans Pro" panose="020B0503030403020204" pitchFamily="34" charset="0"/>
              </a:rPr>
              <a:t>Total keys will be now more than min</a:t>
            </a:r>
          </a:p>
          <a:p>
            <a:pPr algn="l">
              <a:buFont typeface="Arial" panose="020B0604020202020204" pitchFamily="34" charset="0"/>
              <a:buChar char="•"/>
            </a:pPr>
            <a:r>
              <a:rPr lang="en-US" sz="2900" b="0" i="0" dirty="0">
                <a:solidFill>
                  <a:srgbClr val="222222"/>
                </a:solidFill>
                <a:effectLst/>
                <a:latin typeface="Source Sans Pro" panose="020B0503030403020204" pitchFamily="34" charset="0"/>
              </a:rPr>
              <a:t>The target key will be replaced with the minimum of a parent node</a:t>
            </a:r>
          </a:p>
          <a:p>
            <a:pPr marL="0" indent="0">
              <a:buNone/>
            </a:pPr>
            <a:endParaRPr lang="en-IN" dirty="0"/>
          </a:p>
        </p:txBody>
      </p:sp>
    </p:spTree>
    <p:extLst>
      <p:ext uri="{BB962C8B-B14F-4D97-AF65-F5344CB8AC3E}">
        <p14:creationId xmlns:p14="http://schemas.microsoft.com/office/powerpoint/2010/main" val="17844522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50F2-70BE-4D42-8248-CA661E861BD7}"/>
              </a:ext>
            </a:extLst>
          </p:cNvPr>
          <p:cNvSpPr>
            <a:spLocks noGrp="1"/>
          </p:cNvSpPr>
          <p:nvPr>
            <p:ph type="title"/>
          </p:nvPr>
        </p:nvSpPr>
        <p:spPr/>
        <p:txBody>
          <a:bodyPr>
            <a:normAutofit fontScale="90000"/>
          </a:bodyPr>
          <a:lstStyle/>
          <a:p>
            <a:r>
              <a:rPr lang="en-US" dirty="0"/>
              <a:t>Case 2: </a:t>
            </a:r>
            <a:r>
              <a:rPr lang="en-US" b="1" i="0" dirty="0">
                <a:solidFill>
                  <a:srgbClr val="222222"/>
                </a:solidFill>
                <a:effectLst/>
                <a:latin typeface="Source Sans Pro" panose="020B0503030403020204" pitchFamily="34" charset="0"/>
              </a:rPr>
              <a:t>If the target key is in an internal node</a:t>
            </a:r>
            <a:br>
              <a:rPr lang="en-US"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9437122D-73E2-4C96-BBAF-CBED802CBE85}"/>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Either choose, in- order predecessor or in-order successor</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In case the of in-order predecessor, the maximum key from its left subtree will be selected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In case of in-order successor, the minimum key from its right subtree will be selected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If the target key’s in-order predecessor has more than the min keys, only then it can replace the target key with the max of the in-order predecessor</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If the target key’s in-order predecessor does not have more than min keys, look for in-order successor’s minimum key.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If the target key’s in-order predecessor and successor both have less than min keys, then merge the predecessor and successor.</a:t>
            </a:r>
          </a:p>
          <a:p>
            <a:endParaRPr lang="en-IN" dirty="0"/>
          </a:p>
        </p:txBody>
      </p:sp>
    </p:spTree>
    <p:extLst>
      <p:ext uri="{BB962C8B-B14F-4D97-AF65-F5344CB8AC3E}">
        <p14:creationId xmlns:p14="http://schemas.microsoft.com/office/powerpoint/2010/main" val="24889053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89E73-FE2C-486C-990F-2250954628D5}"/>
              </a:ext>
            </a:extLst>
          </p:cNvPr>
          <p:cNvSpPr>
            <a:spLocks noGrp="1"/>
          </p:cNvSpPr>
          <p:nvPr>
            <p:ph type="title"/>
          </p:nvPr>
        </p:nvSpPr>
        <p:spPr/>
        <p:txBody>
          <a:bodyPr/>
          <a:lstStyle/>
          <a:p>
            <a:r>
              <a:rPr lang="en-US" dirty="0"/>
              <a:t>Case 3:</a:t>
            </a:r>
            <a:r>
              <a:rPr lang="en-US" b="1" i="0" dirty="0">
                <a:solidFill>
                  <a:srgbClr val="222222"/>
                </a:solidFill>
                <a:effectLst/>
                <a:latin typeface="Source Sans Pro" panose="020B0503030403020204" pitchFamily="34" charset="0"/>
              </a:rPr>
              <a:t>If the target key is in a root node</a:t>
            </a:r>
            <a:br>
              <a:rPr lang="en-US"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1C09E1C9-E010-49A5-A410-F8A58EFF1180}"/>
              </a:ext>
            </a:extLst>
          </p:cNvPr>
          <p:cNvSpPr>
            <a:spLocks noGrp="1"/>
          </p:cNvSpPr>
          <p:nvPr>
            <p:ph idx="1"/>
          </p:nvPr>
        </p:nvSpPr>
        <p:spPr/>
        <p:txBody>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Replace with the maximum element of the in-order predecessor subtree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If, after deletion, the target has less than min keys, then the target node will borrow max value from its sibling via sibling’s parent.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The max value of the parent will be taken by a target, but with the nodes of the max value of the sibling.</a:t>
            </a:r>
          </a:p>
          <a:p>
            <a:endParaRPr lang="en-IN" dirty="0"/>
          </a:p>
        </p:txBody>
      </p:sp>
    </p:spTree>
    <p:extLst>
      <p:ext uri="{BB962C8B-B14F-4D97-AF65-F5344CB8AC3E}">
        <p14:creationId xmlns:p14="http://schemas.microsoft.com/office/powerpoint/2010/main" val="33575332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B01B-0E72-59BA-CACA-FC7F5657C3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9BA463-AC20-072C-6D82-1C3FE0701456}"/>
              </a:ext>
            </a:extLst>
          </p:cNvPr>
          <p:cNvSpPr>
            <a:spLocks noGrp="1"/>
          </p:cNvSpPr>
          <p:nvPr>
            <p:ph idx="1"/>
          </p:nvPr>
        </p:nvSpPr>
        <p:spPr/>
        <p:txBody>
          <a:bodyPr/>
          <a:lstStyle/>
          <a:p>
            <a:endParaRPr lang="en-IN"/>
          </a:p>
        </p:txBody>
      </p:sp>
      <p:pic>
        <p:nvPicPr>
          <p:cNvPr id="6146" name="Picture 2" descr="Delete Operation in B-Tree - GeeksforGeeks">
            <a:extLst>
              <a:ext uri="{FF2B5EF4-FFF2-40B4-BE49-F238E27FC236}">
                <a16:creationId xmlns:a16="http://schemas.microsoft.com/office/drawing/2014/main" id="{7F645EA8-6078-A424-D085-D235E957A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575" y="242888"/>
            <a:ext cx="6800850" cy="637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5799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BC7D-974F-4D9E-B106-10A38D744102}"/>
              </a:ext>
            </a:extLst>
          </p:cNvPr>
          <p:cNvSpPr>
            <a:spLocks noGrp="1"/>
          </p:cNvSpPr>
          <p:nvPr>
            <p:ph type="title"/>
          </p:nvPr>
        </p:nvSpPr>
        <p:spPr/>
        <p:txBody>
          <a:bodyPr/>
          <a:lstStyle/>
          <a:p>
            <a:r>
              <a:rPr lang="en-US" dirty="0"/>
              <a:t>AVL </a:t>
            </a:r>
            <a:r>
              <a:rPr lang="en-IN" b="1" i="0" dirty="0">
                <a:solidFill>
                  <a:srgbClr val="202124"/>
                </a:solidFill>
                <a:effectLst/>
                <a:latin typeface="arial" panose="020B0604020202020204" pitchFamily="34" charset="0"/>
              </a:rPr>
              <a:t> </a:t>
            </a:r>
            <a:r>
              <a:rPr lang="en-IN" dirty="0"/>
              <a:t>(Adelson-</a:t>
            </a:r>
            <a:r>
              <a:rPr lang="en-IN" dirty="0" err="1"/>
              <a:t>Velsky</a:t>
            </a:r>
            <a:r>
              <a:rPr lang="en-IN" dirty="0"/>
              <a:t> and Landis)</a:t>
            </a:r>
          </a:p>
        </p:txBody>
      </p:sp>
      <p:sp>
        <p:nvSpPr>
          <p:cNvPr id="3" name="Content Placeholder 2">
            <a:extLst>
              <a:ext uri="{FF2B5EF4-FFF2-40B4-BE49-F238E27FC236}">
                <a16:creationId xmlns:a16="http://schemas.microsoft.com/office/drawing/2014/main" id="{0A73684D-93FC-47F0-9007-583C8AAA5E87}"/>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AVL(</a:t>
            </a:r>
            <a:r>
              <a:rPr lang="en-IN" sz="1200" b="0" i="0" dirty="0">
                <a:solidFill>
                  <a:srgbClr val="4D5156"/>
                </a:solidFill>
                <a:effectLst/>
                <a:latin typeface="arial" panose="020B0604020202020204" pitchFamily="34" charset="0"/>
              </a:rPr>
              <a:t>Adelson-</a:t>
            </a:r>
            <a:r>
              <a:rPr lang="en-IN" sz="1200" b="0" i="0" dirty="0" err="1">
                <a:solidFill>
                  <a:srgbClr val="4D5156"/>
                </a:solidFill>
                <a:effectLst/>
                <a:latin typeface="arial" panose="020B0604020202020204" pitchFamily="34" charset="0"/>
              </a:rPr>
              <a:t>Velsky</a:t>
            </a:r>
            <a:r>
              <a:rPr lang="en-IN" sz="1200" b="0" i="0" dirty="0">
                <a:solidFill>
                  <a:srgbClr val="4D5156"/>
                </a:solidFill>
                <a:effectLst/>
                <a:latin typeface="arial" panose="020B0604020202020204" pitchFamily="34" charset="0"/>
              </a:rPr>
              <a:t> and Landis)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none" strike="noStrike" dirty="0">
                <a:solidFill>
                  <a:srgbClr val="1E2429"/>
                </a:solidFill>
                <a:effectLst/>
                <a:latin typeface="Calibri" panose="020F0502020204030204" pitchFamily="34" charset="0"/>
                <a:ea typeface="Calibri" panose="020F0502020204030204" pitchFamily="34" charset="0"/>
                <a:cs typeface="Times New Roman" panose="02020603050405020304" pitchFamily="18" charset="0"/>
                <a:hlinkClick r:id="rId2" tooltip="Trees"/>
              </a:rPr>
              <a:t>trees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are special kind of </a:t>
            </a:r>
            <a:r>
              <a:rPr lang="en-IN" sz="1800" u="none" strike="noStrike" dirty="0">
                <a:solidFill>
                  <a:srgbClr val="1E2429"/>
                </a:solidFill>
                <a:effectLst/>
                <a:latin typeface="Calibri" panose="020F0502020204030204" pitchFamily="34" charset="0"/>
                <a:ea typeface="Calibri" panose="020F0502020204030204" pitchFamily="34" charset="0"/>
                <a:cs typeface="Times New Roman" panose="02020603050405020304" pitchFamily="18" charset="0"/>
                <a:hlinkClick r:id="rId3" tooltip="Binary Search"/>
              </a:rPr>
              <a:t>binary search</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none" strike="noStrike" dirty="0">
                <a:solidFill>
                  <a:srgbClr val="1E2429"/>
                </a:solidFill>
                <a:effectLst/>
                <a:latin typeface="Calibri" panose="020F0502020204030204" pitchFamily="34" charset="0"/>
                <a:ea typeface="Calibri" panose="020F0502020204030204" pitchFamily="34" charset="0"/>
                <a:cs typeface="Times New Roman" panose="02020603050405020304" pitchFamily="18" charset="0"/>
                <a:hlinkClick r:id="rId2" tooltip="Trees"/>
              </a:rPr>
              <a:t>trees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AVL </a:t>
            </a:r>
            <a:r>
              <a:rPr lang="en-IN" sz="1800" u="none" strike="noStrike" dirty="0">
                <a:solidFill>
                  <a:srgbClr val="1E2429"/>
                </a:solidFill>
                <a:effectLst/>
                <a:latin typeface="Calibri" panose="020F0502020204030204" pitchFamily="34" charset="0"/>
                <a:ea typeface="Calibri" panose="020F0502020204030204" pitchFamily="34" charset="0"/>
                <a:cs typeface="Times New Roman" panose="02020603050405020304" pitchFamily="18" charset="0"/>
                <a:hlinkClick r:id="rId2" tooltip="Trees"/>
              </a:rPr>
              <a:t>trees</a:t>
            </a:r>
            <a:r>
              <a:rPr lang="en-IN" sz="1800" dirty="0">
                <a:effectLst/>
                <a:latin typeface="Calibri" panose="020F0502020204030204" pitchFamily="34" charset="0"/>
                <a:ea typeface="Calibri" panose="020F0502020204030204" pitchFamily="34" charset="0"/>
                <a:cs typeface="Times New Roman" panose="02020603050405020304" pitchFamily="18" charset="0"/>
              </a:rPr>
              <a:t>, height of left subtree and right subtree of every node differs by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most </a:t>
            </a:r>
            <a:r>
              <a:rPr lang="en-IN" sz="1800" dirty="0">
                <a:effectLst/>
                <a:latin typeface="Calibri" panose="020F0502020204030204" pitchFamily="34" charset="0"/>
                <a:ea typeface="Calibri" panose="020F0502020204030204" pitchFamily="34" charset="0"/>
                <a:cs typeface="Times New Roman" panose="02020603050405020304" pitchFamily="18" charset="0"/>
              </a:rPr>
              <a:t>one.</a:t>
            </a: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AVL </a:t>
            </a:r>
            <a:r>
              <a:rPr lang="en-IN" sz="1800" u="none" strike="noStrike" dirty="0">
                <a:solidFill>
                  <a:srgbClr val="1E2429"/>
                </a:solidFill>
                <a:effectLst/>
                <a:latin typeface="Calibri" panose="020F0502020204030204" pitchFamily="34" charset="0"/>
                <a:ea typeface="Calibri" panose="020F0502020204030204" pitchFamily="34" charset="0"/>
                <a:cs typeface="Times New Roman" panose="02020603050405020304" pitchFamily="18" charset="0"/>
                <a:hlinkClick r:id="rId2" tooltip="Trees"/>
              </a:rPr>
              <a:t>trees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are also called as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self-balancing </a:t>
            </a:r>
            <a:r>
              <a:rPr lang="en-IN" sz="1800" b="1" u="none" strike="noStrike" dirty="0">
                <a:solidFill>
                  <a:srgbClr val="1E2429"/>
                </a:solidFill>
                <a:effectLst/>
                <a:latin typeface="Calibri" panose="020F0502020204030204" pitchFamily="34" charset="0"/>
                <a:ea typeface="Calibri" panose="020F0502020204030204" pitchFamily="34" charset="0"/>
                <a:cs typeface="Times New Roman" panose="02020603050405020304" pitchFamily="18" charset="0"/>
                <a:hlinkClick r:id="rId3" tooltip="Binary Search"/>
              </a:rPr>
              <a:t>binary search</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u="none" strike="noStrike" dirty="0">
                <a:solidFill>
                  <a:srgbClr val="1E2429"/>
                </a:solidFill>
                <a:effectLst/>
                <a:latin typeface="Calibri" panose="020F0502020204030204" pitchFamily="34" charset="0"/>
                <a:ea typeface="Calibri" panose="020F0502020204030204" pitchFamily="34" charset="0"/>
                <a:cs typeface="Times New Roman" panose="02020603050405020304" pitchFamily="18" charset="0"/>
                <a:hlinkClick r:id="rId2" tooltip="Trees"/>
              </a:rPr>
              <a:t>trees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IN" sz="1800" dirty="0">
                <a:effectLst/>
                <a:latin typeface="Times New Roman" panose="02020603050405020304" pitchFamily="18" charset="0"/>
                <a:ea typeface="Times New Roman" panose="02020603050405020304" pitchFamily="18" charset="0"/>
              </a:rPr>
              <a:t>Following tree is an example of AVL tree-</a:t>
            </a:r>
          </a:p>
          <a:p>
            <a:pPr marL="0" indent="0">
              <a:buNone/>
            </a:pPr>
            <a:endParaRPr lang="en-IN" dirty="0"/>
          </a:p>
        </p:txBody>
      </p:sp>
      <p:pic>
        <p:nvPicPr>
          <p:cNvPr id="4" name="Picture 3">
            <a:extLst>
              <a:ext uri="{FF2B5EF4-FFF2-40B4-BE49-F238E27FC236}">
                <a16:creationId xmlns:a16="http://schemas.microsoft.com/office/drawing/2014/main" id="{F1149513-1B34-4551-A406-D6834F51C5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53826" y="4001294"/>
            <a:ext cx="2305050" cy="2409825"/>
          </a:xfrm>
          <a:prstGeom prst="rect">
            <a:avLst/>
          </a:prstGeom>
          <a:noFill/>
          <a:ln>
            <a:noFill/>
          </a:ln>
        </p:spPr>
      </p:pic>
    </p:spTree>
    <p:extLst>
      <p:ext uri="{BB962C8B-B14F-4D97-AF65-F5344CB8AC3E}">
        <p14:creationId xmlns:p14="http://schemas.microsoft.com/office/powerpoint/2010/main" val="12300536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07DD-C7AF-4BC7-8638-B0694723FBBB}"/>
              </a:ext>
            </a:extLst>
          </p:cNvPr>
          <p:cNvSpPr>
            <a:spLocks noGrp="1"/>
          </p:cNvSpPr>
          <p:nvPr>
            <p:ph type="title"/>
          </p:nvPr>
        </p:nvSpPr>
        <p:spPr>
          <a:xfrm>
            <a:off x="838200" y="365125"/>
            <a:ext cx="10515600" cy="465299"/>
          </a:xfrm>
        </p:spPr>
        <p:txBody>
          <a:bodyPr>
            <a:normAutofit/>
          </a:bodyPr>
          <a:lstStyle/>
          <a:p>
            <a:r>
              <a:rPr lang="en-IN" sz="2400" b="1" dirty="0">
                <a:effectLst/>
                <a:latin typeface="Calibri" panose="020F0502020204030204" pitchFamily="34" charset="0"/>
                <a:ea typeface="Calibri" panose="020F0502020204030204" pitchFamily="34" charset="0"/>
                <a:cs typeface="Times New Roman" panose="02020603050405020304" pitchFamily="18" charset="0"/>
              </a:rPr>
              <a:t>Balance Factor</a:t>
            </a:r>
            <a:endParaRPr lang="en-IN" sz="5400" b="1" dirty="0"/>
          </a:p>
        </p:txBody>
      </p:sp>
      <p:sp>
        <p:nvSpPr>
          <p:cNvPr id="3" name="Content Placeholder 2">
            <a:extLst>
              <a:ext uri="{FF2B5EF4-FFF2-40B4-BE49-F238E27FC236}">
                <a16:creationId xmlns:a16="http://schemas.microsoft.com/office/drawing/2014/main" id="{15CA1758-B00D-4747-AD53-94C7AFC15AB3}"/>
              </a:ext>
            </a:extLst>
          </p:cNvPr>
          <p:cNvSpPr>
            <a:spLocks noGrp="1"/>
          </p:cNvSpPr>
          <p:nvPr>
            <p:ph idx="1"/>
          </p:nvPr>
        </p:nvSpPr>
        <p:spPr>
          <a:xfrm>
            <a:off x="966787" y="1253331"/>
            <a:ext cx="4398315" cy="5239544"/>
          </a:xfrm>
        </p:spPr>
        <p:txBody>
          <a:bodyPr>
            <a:normAutofit fontScale="92500" lnSpcReduction="10000"/>
          </a:bodyPr>
          <a:lstStyle/>
          <a:p>
            <a:r>
              <a:rPr lang="en-IN" sz="2400" dirty="0">
                <a:effectLst/>
                <a:latin typeface="Times New Roman" panose="02020603050405020304" pitchFamily="18" charset="0"/>
                <a:ea typeface="Times New Roman" panose="02020603050405020304" pitchFamily="18" charset="0"/>
              </a:rPr>
              <a:t>In AVL tree,</a:t>
            </a:r>
          </a:p>
          <a:p>
            <a:pPr marL="342900" lvl="0" indent="-342900">
              <a:lnSpc>
                <a:spcPct val="107000"/>
              </a:lnSpc>
              <a:spcAft>
                <a:spcPts val="800"/>
              </a:spcAft>
              <a:buSzPts val="1000"/>
              <a:buFont typeface="Symbol" panose="05050102010706020507" pitchFamily="18" charset="2"/>
              <a:buChar char=""/>
              <a:tabLst>
                <a:tab pos="45720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Balance factor is defined for every node.</a:t>
            </a:r>
          </a:p>
          <a:p>
            <a:pPr marL="342900" lvl="0" indent="-342900">
              <a:lnSpc>
                <a:spcPct val="107000"/>
              </a:lnSpc>
              <a:spcAft>
                <a:spcPts val="800"/>
              </a:spcAft>
              <a:buSzPts val="1000"/>
              <a:buFont typeface="Symbol" panose="05050102010706020507" pitchFamily="18" charset="2"/>
              <a:buChar char=""/>
              <a:tabLst>
                <a:tab pos="45720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Balance factor of a node = Height of its left subtree – Height of its right subtree</a:t>
            </a:r>
          </a:p>
          <a:p>
            <a:pPr marL="0" indent="0">
              <a:buNone/>
            </a:pPr>
            <a:r>
              <a:rPr lang="en-IN" sz="2400" dirty="0">
                <a:effectLst/>
                <a:latin typeface="Times New Roman" panose="02020603050405020304" pitchFamily="18" charset="0"/>
                <a:ea typeface="Times New Roman" panose="02020603050405020304" pitchFamily="18" charset="0"/>
              </a:rPr>
              <a:t>In AVL tree,</a:t>
            </a:r>
          </a:p>
          <a:p>
            <a:r>
              <a:rPr lang="en-IN" sz="2400" dirty="0">
                <a:effectLst/>
                <a:latin typeface="Times New Roman" panose="02020603050405020304" pitchFamily="18" charset="0"/>
                <a:ea typeface="Times New Roman" panose="02020603050405020304" pitchFamily="18" charset="0"/>
              </a:rPr>
              <a:t>Balance factor of every node is either 0 or 1 or -1.</a:t>
            </a:r>
          </a:p>
          <a:p>
            <a:pPr algn="l">
              <a:buFont typeface="Arial" panose="020B0604020202020204" pitchFamily="34" charset="0"/>
              <a:buChar char="•"/>
            </a:pPr>
            <a:r>
              <a:rPr lang="en-US" sz="1600" b="0" i="0" dirty="0">
                <a:solidFill>
                  <a:srgbClr val="222222"/>
                </a:solidFill>
                <a:effectLst/>
                <a:latin typeface="Source Sans Pro" panose="020B0503030403020204" pitchFamily="34" charset="0"/>
              </a:rPr>
              <a:t>The value –1 indicates that the right sub-tree contains one extra, i.e., the tree is right heavy.</a:t>
            </a:r>
          </a:p>
          <a:p>
            <a:pPr algn="l">
              <a:buFont typeface="Arial" panose="020B0604020202020204" pitchFamily="34" charset="0"/>
              <a:buChar char="•"/>
            </a:pPr>
            <a:r>
              <a:rPr lang="en-US" sz="1600" b="0" i="0" dirty="0">
                <a:solidFill>
                  <a:srgbClr val="222222"/>
                </a:solidFill>
                <a:effectLst/>
                <a:latin typeface="Source Sans Pro" panose="020B0503030403020204" pitchFamily="34" charset="0"/>
              </a:rPr>
              <a:t>The value +1 indicates that the left sub-tree contains one extra, i.e., the tree is left heavy.</a:t>
            </a:r>
          </a:p>
          <a:p>
            <a:pPr algn="l">
              <a:buFont typeface="Arial" panose="020B0604020202020204" pitchFamily="34" charset="0"/>
              <a:buChar char="•"/>
            </a:pPr>
            <a:r>
              <a:rPr lang="en-US" sz="1600" b="0" i="0" dirty="0">
                <a:solidFill>
                  <a:srgbClr val="222222"/>
                </a:solidFill>
                <a:effectLst/>
                <a:latin typeface="Source Sans Pro" panose="020B0503030403020204" pitchFamily="34" charset="0"/>
              </a:rPr>
              <a:t>The value 0 shows that the tree includes equal nodes on each side, i.e., the tree is perfectly balanced.</a:t>
            </a:r>
          </a:p>
          <a:p>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F2D3DF49-8554-4728-BE05-FC0CDF0435AE}"/>
              </a:ext>
            </a:extLst>
          </p:cNvPr>
          <p:cNvPicPr>
            <a:picLocks noChangeAspect="1"/>
          </p:cNvPicPr>
          <p:nvPr/>
        </p:nvPicPr>
        <p:blipFill>
          <a:blip r:embed="rId2"/>
          <a:stretch>
            <a:fillRect/>
          </a:stretch>
        </p:blipFill>
        <p:spPr>
          <a:xfrm>
            <a:off x="5176934" y="0"/>
            <a:ext cx="7015066" cy="3048000"/>
          </a:xfrm>
          <a:prstGeom prst="rect">
            <a:avLst/>
          </a:prstGeom>
        </p:spPr>
      </p:pic>
    </p:spTree>
    <p:extLst>
      <p:ext uri="{BB962C8B-B14F-4D97-AF65-F5344CB8AC3E}">
        <p14:creationId xmlns:p14="http://schemas.microsoft.com/office/powerpoint/2010/main" val="30315706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927A-57D6-482D-A6EE-0DC13B5F2E27}"/>
              </a:ext>
            </a:extLst>
          </p:cNvPr>
          <p:cNvSpPr>
            <a:spLocks noGrp="1"/>
          </p:cNvSpPr>
          <p:nvPr>
            <p:ph type="title"/>
          </p:nvPr>
        </p:nvSpPr>
        <p:spPr/>
        <p:txBody>
          <a:bodyPr/>
          <a:lstStyle/>
          <a:p>
            <a:r>
              <a:rPr lang="en-US" dirty="0"/>
              <a:t>Why AVL tree</a:t>
            </a:r>
            <a:endParaRPr lang="en-IN" dirty="0"/>
          </a:p>
        </p:txBody>
      </p:sp>
      <p:sp>
        <p:nvSpPr>
          <p:cNvPr id="3" name="Content Placeholder 2">
            <a:extLst>
              <a:ext uri="{FF2B5EF4-FFF2-40B4-BE49-F238E27FC236}">
                <a16:creationId xmlns:a16="http://schemas.microsoft.com/office/drawing/2014/main" id="{B4FB358D-3A79-41C7-9D17-238C3E56EA80}"/>
              </a:ext>
            </a:extLst>
          </p:cNvPr>
          <p:cNvSpPr>
            <a:spLocks noGrp="1"/>
          </p:cNvSpPr>
          <p:nvPr>
            <p:ph idx="1"/>
          </p:nvPr>
        </p:nvSpPr>
        <p:spPr/>
        <p:txBody>
          <a:bodyPr/>
          <a:lstStyle/>
          <a:p>
            <a:pPr marL="0" indent="0">
              <a:buNone/>
            </a:pPr>
            <a:r>
              <a:rPr lang="en-US" b="0" i="0" dirty="0">
                <a:solidFill>
                  <a:srgbClr val="273239"/>
                </a:solidFill>
                <a:effectLst/>
                <a:latin typeface="urw-din"/>
              </a:rPr>
              <a:t>Most of the BST operations (e.g., search, max, min, insert, delete.. </a:t>
            </a:r>
            <a:r>
              <a:rPr lang="en-US" b="0" i="0" dirty="0" err="1">
                <a:solidFill>
                  <a:srgbClr val="273239"/>
                </a:solidFill>
                <a:effectLst/>
                <a:latin typeface="urw-din"/>
              </a:rPr>
              <a:t>etc</a:t>
            </a:r>
            <a:r>
              <a:rPr lang="en-US" b="0" i="0" dirty="0">
                <a:solidFill>
                  <a:srgbClr val="273239"/>
                </a:solidFill>
                <a:effectLst/>
                <a:latin typeface="urw-din"/>
              </a:rPr>
              <a:t>) take O(h) time where h is the height of the BST. </a:t>
            </a:r>
          </a:p>
          <a:p>
            <a:pPr marL="0" indent="0" algn="just">
              <a:buNone/>
            </a:pPr>
            <a:r>
              <a:rPr lang="en-US" b="0" i="0" dirty="0">
                <a:solidFill>
                  <a:srgbClr val="273239"/>
                </a:solidFill>
                <a:effectLst/>
                <a:latin typeface="urw-din"/>
              </a:rPr>
              <a:t>The cost of these operations may become O(n) for a skewed Binary tree. If we make sure that height of the tree remains O(</a:t>
            </a:r>
            <a:r>
              <a:rPr lang="en-US" b="0" i="0" dirty="0" err="1">
                <a:solidFill>
                  <a:srgbClr val="273239"/>
                </a:solidFill>
                <a:effectLst/>
                <a:latin typeface="urw-din"/>
              </a:rPr>
              <a:t>Logn</a:t>
            </a:r>
            <a:r>
              <a:rPr lang="en-US" b="0" i="0" dirty="0">
                <a:solidFill>
                  <a:srgbClr val="273239"/>
                </a:solidFill>
                <a:effectLst/>
                <a:latin typeface="urw-din"/>
              </a:rPr>
              <a:t>) after every insertion and deletion, then we can guarantee an upper bound of O(</a:t>
            </a:r>
            <a:r>
              <a:rPr lang="en-US" b="0" i="0" dirty="0" err="1">
                <a:solidFill>
                  <a:srgbClr val="273239"/>
                </a:solidFill>
                <a:effectLst/>
                <a:latin typeface="urw-din"/>
              </a:rPr>
              <a:t>Logn</a:t>
            </a:r>
            <a:r>
              <a:rPr lang="en-US" b="0" i="0" dirty="0">
                <a:solidFill>
                  <a:srgbClr val="273239"/>
                </a:solidFill>
                <a:effectLst/>
                <a:latin typeface="urw-din"/>
              </a:rPr>
              <a:t>) for all these operations. The height of an AVL tree is always O(</a:t>
            </a:r>
            <a:r>
              <a:rPr lang="en-US" b="0" i="0" dirty="0" err="1">
                <a:solidFill>
                  <a:srgbClr val="273239"/>
                </a:solidFill>
                <a:effectLst/>
                <a:latin typeface="urw-din"/>
              </a:rPr>
              <a:t>Logn</a:t>
            </a:r>
            <a:r>
              <a:rPr lang="en-US" b="0" i="0" dirty="0">
                <a:solidFill>
                  <a:srgbClr val="273239"/>
                </a:solidFill>
                <a:effectLst/>
                <a:latin typeface="urw-din"/>
              </a:rPr>
              <a:t>) where n is the number of nodes in the tree </a:t>
            </a:r>
            <a:endParaRPr lang="en-IN" dirty="0"/>
          </a:p>
        </p:txBody>
      </p:sp>
    </p:spTree>
    <p:extLst>
      <p:ext uri="{BB962C8B-B14F-4D97-AF65-F5344CB8AC3E}">
        <p14:creationId xmlns:p14="http://schemas.microsoft.com/office/powerpoint/2010/main" val="36990573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283A-F533-41A3-8360-0809C5E2CD69}"/>
              </a:ext>
            </a:extLst>
          </p:cNvPr>
          <p:cNvSpPr>
            <a:spLocks noGrp="1"/>
          </p:cNvSpPr>
          <p:nvPr>
            <p:ph type="title"/>
          </p:nvPr>
        </p:nvSpPr>
        <p:spPr>
          <a:xfrm>
            <a:off x="838200" y="346464"/>
            <a:ext cx="10515600" cy="1325563"/>
          </a:xfrm>
        </p:spPr>
        <p:txBody>
          <a:bodyPr>
            <a:normAutofit/>
          </a:bodyPr>
          <a:lstStyle/>
          <a:p>
            <a:r>
              <a:rPr lang="en-IN" sz="2400" b="1" dirty="0">
                <a:effectLst/>
                <a:latin typeface="Calibri" panose="020F0502020204030204" pitchFamily="34" charset="0"/>
                <a:ea typeface="Calibri" panose="020F0502020204030204" pitchFamily="34" charset="0"/>
                <a:cs typeface="Times New Roman" panose="02020603050405020304" pitchFamily="18" charset="0"/>
              </a:rPr>
              <a:t>Kinds of Rotations</a:t>
            </a:r>
            <a:endParaRPr lang="en-IN" sz="5400" b="1" dirty="0"/>
          </a:p>
        </p:txBody>
      </p:sp>
      <p:pic>
        <p:nvPicPr>
          <p:cNvPr id="4" name="Content Placeholder 3">
            <a:extLst>
              <a:ext uri="{FF2B5EF4-FFF2-40B4-BE49-F238E27FC236}">
                <a16:creationId xmlns:a16="http://schemas.microsoft.com/office/drawing/2014/main" id="{9B783305-6451-48B3-9C6D-434DD38A941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8662" y="2834432"/>
            <a:ext cx="6819900" cy="2676525"/>
          </a:xfrm>
          <a:prstGeom prst="rect">
            <a:avLst/>
          </a:prstGeom>
          <a:noFill/>
          <a:ln>
            <a:noFill/>
          </a:ln>
        </p:spPr>
      </p:pic>
      <p:sp>
        <p:nvSpPr>
          <p:cNvPr id="6" name="TextBox 5">
            <a:extLst>
              <a:ext uri="{FF2B5EF4-FFF2-40B4-BE49-F238E27FC236}">
                <a16:creationId xmlns:a16="http://schemas.microsoft.com/office/drawing/2014/main" id="{E4AF2D24-4FFC-4D73-A064-5BF278C5C20D}"/>
              </a:ext>
            </a:extLst>
          </p:cNvPr>
          <p:cNvSpPr txBox="1"/>
          <p:nvPr/>
        </p:nvSpPr>
        <p:spPr>
          <a:xfrm>
            <a:off x="660142" y="1508869"/>
            <a:ext cx="6097554" cy="2308324"/>
          </a:xfrm>
          <a:prstGeom prst="rect">
            <a:avLst/>
          </a:prstGeom>
          <a:noFill/>
        </p:spPr>
        <p:txBody>
          <a:bodyPr wrap="square">
            <a:spAutoFit/>
          </a:bodyPr>
          <a:lstStyle/>
          <a:p>
            <a:pPr algn="l"/>
            <a:r>
              <a:rPr lang="en-US" b="0" i="0" dirty="0">
                <a:solidFill>
                  <a:srgbClr val="222222"/>
                </a:solidFill>
                <a:effectLst/>
                <a:latin typeface="Source Sans Pro" panose="020B0503030403020204" pitchFamily="34" charset="0"/>
              </a:rPr>
              <a:t>To make the AVL Tree balance itself, when inserting or deleting a node from the tree, rotations are performed.</a:t>
            </a:r>
          </a:p>
          <a:p>
            <a:pPr algn="l"/>
            <a:r>
              <a:rPr lang="en-US" b="0" i="0" dirty="0">
                <a:solidFill>
                  <a:srgbClr val="222222"/>
                </a:solidFill>
                <a:effectLst/>
                <a:latin typeface="Source Sans Pro" panose="020B0503030403020204" pitchFamily="34" charset="0"/>
              </a:rPr>
              <a:t>We perform the following LL rotation, RR rotation, LR rotation, and RL rotation.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Left – Left Rotation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Right – Right Rotation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Right – Left Rotation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Left – Right Rotation</a:t>
            </a:r>
          </a:p>
        </p:txBody>
      </p:sp>
    </p:spTree>
    <p:extLst>
      <p:ext uri="{BB962C8B-B14F-4D97-AF65-F5344CB8AC3E}">
        <p14:creationId xmlns:p14="http://schemas.microsoft.com/office/powerpoint/2010/main" val="9363713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1DFB-FAFD-424B-8C53-F6EA2B69ED71}"/>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Cases Of Imbalance And Their Balancing Using Rotation Operations</a:t>
            </a:r>
            <a:endParaRPr lang="en-IN" dirty="0"/>
          </a:p>
        </p:txBody>
      </p:sp>
      <p:sp>
        <p:nvSpPr>
          <p:cNvPr id="3" name="Content Placeholder 2">
            <a:extLst>
              <a:ext uri="{FF2B5EF4-FFF2-40B4-BE49-F238E27FC236}">
                <a16:creationId xmlns:a16="http://schemas.microsoft.com/office/drawing/2014/main" id="{064267D2-6BDE-47EF-9471-EA362FD6E11A}"/>
              </a:ext>
            </a:extLst>
          </p:cNvPr>
          <p:cNvSpPr>
            <a:spLocks noGrp="1"/>
          </p:cNvSpPr>
          <p:nvPr>
            <p:ph idx="1"/>
          </p:nvPr>
        </p:nvSpPr>
        <p:spPr>
          <a:xfrm>
            <a:off x="838200" y="1505257"/>
            <a:ext cx="10515600" cy="4351338"/>
          </a:xfrm>
        </p:spPr>
        <p:txBody>
          <a:bodyPr/>
          <a:lstStyle/>
          <a:p>
            <a:r>
              <a:rPr lang="en-US" dirty="0"/>
              <a:t>Case 01 (Left </a:t>
            </a:r>
            <a:r>
              <a:rPr lang="en-US" dirty="0" err="1"/>
              <a:t>Left</a:t>
            </a:r>
            <a:r>
              <a:rPr lang="en-US" dirty="0"/>
              <a:t> imbalanced Tree) – Perform right rotation (about root node).</a:t>
            </a:r>
          </a:p>
          <a:p>
            <a:endParaRPr lang="en-IN" dirty="0"/>
          </a:p>
        </p:txBody>
      </p:sp>
      <p:pic>
        <p:nvPicPr>
          <p:cNvPr id="6" name="Picture 5">
            <a:extLst>
              <a:ext uri="{FF2B5EF4-FFF2-40B4-BE49-F238E27FC236}">
                <a16:creationId xmlns:a16="http://schemas.microsoft.com/office/drawing/2014/main" id="{C06E3809-6C53-4EBC-A2DC-69CB52D95ACF}"/>
              </a:ext>
            </a:extLst>
          </p:cNvPr>
          <p:cNvPicPr>
            <a:picLocks noChangeAspect="1"/>
          </p:cNvPicPr>
          <p:nvPr/>
        </p:nvPicPr>
        <p:blipFill>
          <a:blip r:embed="rId2"/>
          <a:stretch>
            <a:fillRect/>
          </a:stretch>
        </p:blipFill>
        <p:spPr>
          <a:xfrm>
            <a:off x="714569" y="2248678"/>
            <a:ext cx="10744200" cy="4131808"/>
          </a:xfrm>
          <a:prstGeom prst="rect">
            <a:avLst/>
          </a:prstGeom>
        </p:spPr>
      </p:pic>
    </p:spTree>
    <p:extLst>
      <p:ext uri="{BB962C8B-B14F-4D97-AF65-F5344CB8AC3E}">
        <p14:creationId xmlns:p14="http://schemas.microsoft.com/office/powerpoint/2010/main" val="3000925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F43F-12AE-46F4-91A8-2A4E95A4C4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6FA35A-C7E2-4185-B609-8F12BB47AEAD}"/>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985D76B9-720A-47A5-8185-58DCE659C55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87829" y="569076"/>
            <a:ext cx="10515600" cy="6005839"/>
          </a:xfrm>
          <a:prstGeom prst="rect">
            <a:avLst/>
          </a:prstGeom>
        </p:spPr>
      </p:pic>
    </p:spTree>
    <p:extLst>
      <p:ext uri="{BB962C8B-B14F-4D97-AF65-F5344CB8AC3E}">
        <p14:creationId xmlns:p14="http://schemas.microsoft.com/office/powerpoint/2010/main" val="37135275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DEABC-F86F-47D6-9EF9-FA4BFB2F7E8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912207D-C6D1-4E34-A56D-D95EFC91C5B7}"/>
              </a:ext>
            </a:extLst>
          </p:cNvPr>
          <p:cNvSpPr>
            <a:spLocks noGrp="1"/>
          </p:cNvSpPr>
          <p:nvPr>
            <p:ph idx="1"/>
          </p:nvPr>
        </p:nvSpPr>
        <p:spPr/>
        <p:txBody>
          <a:bodyPr/>
          <a:lstStyle/>
          <a:p>
            <a:r>
              <a:rPr lang="en-US" dirty="0"/>
              <a:t>Perform left rotation about root node</a:t>
            </a:r>
            <a:endParaRPr lang="en-IN" dirty="0"/>
          </a:p>
        </p:txBody>
      </p:sp>
      <p:pic>
        <p:nvPicPr>
          <p:cNvPr id="6" name="Picture 5">
            <a:extLst>
              <a:ext uri="{FF2B5EF4-FFF2-40B4-BE49-F238E27FC236}">
                <a16:creationId xmlns:a16="http://schemas.microsoft.com/office/drawing/2014/main" id="{DD8BF090-E21E-429A-B409-1D7E85C104A4}"/>
              </a:ext>
            </a:extLst>
          </p:cNvPr>
          <p:cNvPicPr>
            <a:picLocks noChangeAspect="1"/>
          </p:cNvPicPr>
          <p:nvPr/>
        </p:nvPicPr>
        <p:blipFill>
          <a:blip r:embed="rId2"/>
          <a:stretch>
            <a:fillRect/>
          </a:stretch>
        </p:blipFill>
        <p:spPr>
          <a:xfrm>
            <a:off x="599200" y="2331618"/>
            <a:ext cx="10620375" cy="4351338"/>
          </a:xfrm>
          <a:prstGeom prst="rect">
            <a:avLst/>
          </a:prstGeom>
        </p:spPr>
      </p:pic>
    </p:spTree>
    <p:extLst>
      <p:ext uri="{BB962C8B-B14F-4D97-AF65-F5344CB8AC3E}">
        <p14:creationId xmlns:p14="http://schemas.microsoft.com/office/powerpoint/2010/main" val="30274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4E14B-748F-41B3-B121-6631C4712CF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ED15154-95F9-437F-A493-F0F1427C5F25}"/>
              </a:ext>
            </a:extLst>
          </p:cNvPr>
          <p:cNvSpPr>
            <a:spLocks noGrp="1"/>
          </p:cNvSpPr>
          <p:nvPr>
            <p:ph idx="1"/>
          </p:nvPr>
        </p:nvSpPr>
        <p:spPr/>
        <p:txBody>
          <a:bodyPr/>
          <a:lstStyle/>
          <a:p>
            <a:r>
              <a:rPr lang="en-US" dirty="0"/>
              <a:t>Case 03</a:t>
            </a:r>
            <a:endParaRPr lang="en-IN" dirty="0"/>
          </a:p>
        </p:txBody>
      </p:sp>
      <p:pic>
        <p:nvPicPr>
          <p:cNvPr id="6" name="Picture 5">
            <a:extLst>
              <a:ext uri="{FF2B5EF4-FFF2-40B4-BE49-F238E27FC236}">
                <a16:creationId xmlns:a16="http://schemas.microsoft.com/office/drawing/2014/main" id="{0253C52C-F927-4A1E-BD5B-1932C0C14099}"/>
              </a:ext>
            </a:extLst>
          </p:cNvPr>
          <p:cNvPicPr>
            <a:picLocks noChangeAspect="1"/>
          </p:cNvPicPr>
          <p:nvPr/>
        </p:nvPicPr>
        <p:blipFill>
          <a:blip r:embed="rId2"/>
          <a:stretch>
            <a:fillRect/>
          </a:stretch>
        </p:blipFill>
        <p:spPr>
          <a:xfrm>
            <a:off x="582290" y="1226311"/>
            <a:ext cx="10448925" cy="5549965"/>
          </a:xfrm>
          <a:prstGeom prst="rect">
            <a:avLst/>
          </a:prstGeom>
        </p:spPr>
      </p:pic>
      <p:sp>
        <p:nvSpPr>
          <p:cNvPr id="7" name="TextBox 6">
            <a:extLst>
              <a:ext uri="{FF2B5EF4-FFF2-40B4-BE49-F238E27FC236}">
                <a16:creationId xmlns:a16="http://schemas.microsoft.com/office/drawing/2014/main" id="{1C1AC55C-D72D-4D9C-9B92-49421E317CBC}"/>
              </a:ext>
            </a:extLst>
          </p:cNvPr>
          <p:cNvSpPr txBox="1"/>
          <p:nvPr/>
        </p:nvSpPr>
        <p:spPr>
          <a:xfrm>
            <a:off x="4828591" y="404950"/>
            <a:ext cx="5509727" cy="646331"/>
          </a:xfrm>
          <a:prstGeom prst="rect">
            <a:avLst/>
          </a:prstGeom>
          <a:noFill/>
        </p:spPr>
        <p:txBody>
          <a:bodyPr wrap="square" rtlCol="0">
            <a:spAutoFit/>
          </a:bodyPr>
          <a:lstStyle/>
          <a:p>
            <a:r>
              <a:rPr lang="en-US" dirty="0"/>
              <a:t>Left rotation about left child of root node.</a:t>
            </a:r>
          </a:p>
          <a:p>
            <a:r>
              <a:rPr lang="en-US" dirty="0"/>
              <a:t>Right rotation about root node.</a:t>
            </a:r>
            <a:endParaRPr lang="en-IN" dirty="0"/>
          </a:p>
        </p:txBody>
      </p:sp>
    </p:spTree>
    <p:extLst>
      <p:ext uri="{BB962C8B-B14F-4D97-AF65-F5344CB8AC3E}">
        <p14:creationId xmlns:p14="http://schemas.microsoft.com/office/powerpoint/2010/main" val="18225798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BAA8-E303-4FDA-A5D2-8A7D9FA022A8}"/>
              </a:ext>
            </a:extLst>
          </p:cNvPr>
          <p:cNvSpPr>
            <a:spLocks noGrp="1"/>
          </p:cNvSpPr>
          <p:nvPr>
            <p:ph type="title"/>
          </p:nvPr>
        </p:nvSpPr>
        <p:spPr>
          <a:xfrm>
            <a:off x="838200" y="681037"/>
            <a:ext cx="10515600" cy="1009651"/>
          </a:xfrm>
        </p:spPr>
        <p:txBody>
          <a:bodyPr/>
          <a:lstStyle/>
          <a:p>
            <a:endParaRPr lang="en-IN" dirty="0"/>
          </a:p>
        </p:txBody>
      </p:sp>
      <p:sp>
        <p:nvSpPr>
          <p:cNvPr id="3" name="Content Placeholder 2">
            <a:extLst>
              <a:ext uri="{FF2B5EF4-FFF2-40B4-BE49-F238E27FC236}">
                <a16:creationId xmlns:a16="http://schemas.microsoft.com/office/drawing/2014/main" id="{53C140D8-4DEF-4F89-90A0-2A74C6734DD5}"/>
              </a:ext>
            </a:extLst>
          </p:cNvPr>
          <p:cNvSpPr>
            <a:spLocks noGrp="1"/>
          </p:cNvSpPr>
          <p:nvPr>
            <p:ph idx="1"/>
          </p:nvPr>
        </p:nvSpPr>
        <p:spPr/>
        <p:txBody>
          <a:bodyPr/>
          <a:lstStyle/>
          <a:p>
            <a:r>
              <a:rPr lang="en-US" dirty="0"/>
              <a:t>Case 04</a:t>
            </a:r>
            <a:endParaRPr lang="en-IN" dirty="0"/>
          </a:p>
        </p:txBody>
      </p:sp>
      <p:pic>
        <p:nvPicPr>
          <p:cNvPr id="6" name="Picture 5">
            <a:extLst>
              <a:ext uri="{FF2B5EF4-FFF2-40B4-BE49-F238E27FC236}">
                <a16:creationId xmlns:a16="http://schemas.microsoft.com/office/drawing/2014/main" id="{C3AE1478-8408-4312-A848-C918D67F9AF7}"/>
              </a:ext>
            </a:extLst>
          </p:cNvPr>
          <p:cNvPicPr>
            <a:picLocks noChangeAspect="1"/>
          </p:cNvPicPr>
          <p:nvPr/>
        </p:nvPicPr>
        <p:blipFill>
          <a:blip r:embed="rId2"/>
          <a:stretch>
            <a:fillRect/>
          </a:stretch>
        </p:blipFill>
        <p:spPr>
          <a:xfrm>
            <a:off x="828675" y="581025"/>
            <a:ext cx="10534650" cy="5695950"/>
          </a:xfrm>
          <a:prstGeom prst="rect">
            <a:avLst/>
          </a:prstGeom>
        </p:spPr>
      </p:pic>
      <p:sp>
        <p:nvSpPr>
          <p:cNvPr id="7" name="TextBox 6">
            <a:extLst>
              <a:ext uri="{FF2B5EF4-FFF2-40B4-BE49-F238E27FC236}">
                <a16:creationId xmlns:a16="http://schemas.microsoft.com/office/drawing/2014/main" id="{79A29CFF-81E8-457A-92E5-3BCE7B313BA4}"/>
              </a:ext>
            </a:extLst>
          </p:cNvPr>
          <p:cNvSpPr txBox="1"/>
          <p:nvPr/>
        </p:nvSpPr>
        <p:spPr>
          <a:xfrm>
            <a:off x="4828591" y="404950"/>
            <a:ext cx="5509727" cy="646331"/>
          </a:xfrm>
          <a:prstGeom prst="rect">
            <a:avLst/>
          </a:prstGeom>
          <a:noFill/>
        </p:spPr>
        <p:txBody>
          <a:bodyPr wrap="square" rtlCol="0">
            <a:spAutoFit/>
          </a:bodyPr>
          <a:lstStyle/>
          <a:p>
            <a:r>
              <a:rPr lang="en-US" dirty="0"/>
              <a:t>Right rotation about right child of root node.</a:t>
            </a:r>
          </a:p>
          <a:p>
            <a:r>
              <a:rPr lang="en-US" dirty="0"/>
              <a:t>left rotation about root node.</a:t>
            </a:r>
            <a:endParaRPr lang="en-IN" dirty="0"/>
          </a:p>
        </p:txBody>
      </p:sp>
    </p:spTree>
    <p:extLst>
      <p:ext uri="{BB962C8B-B14F-4D97-AF65-F5344CB8AC3E}">
        <p14:creationId xmlns:p14="http://schemas.microsoft.com/office/powerpoint/2010/main" val="22735294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71FC-0A5A-43CE-8D9B-7F89321239A0}"/>
              </a:ext>
            </a:extLst>
          </p:cNvPr>
          <p:cNvSpPr>
            <a:spLocks noGrp="1"/>
          </p:cNvSpPr>
          <p:nvPr>
            <p:ph type="title"/>
          </p:nvPr>
        </p:nvSpPr>
        <p:spPr/>
        <p:txBody>
          <a:bodyPr/>
          <a:lstStyle/>
          <a:p>
            <a:r>
              <a:rPr lang="en-US" dirty="0"/>
              <a:t>Difference between B –tree and AVL tree</a:t>
            </a:r>
            <a:endParaRPr lang="en-IN" dirty="0"/>
          </a:p>
        </p:txBody>
      </p:sp>
      <p:sp>
        <p:nvSpPr>
          <p:cNvPr id="3" name="Content Placeholder 2">
            <a:extLst>
              <a:ext uri="{FF2B5EF4-FFF2-40B4-BE49-F238E27FC236}">
                <a16:creationId xmlns:a16="http://schemas.microsoft.com/office/drawing/2014/main" id="{5BDF23EE-14C6-49F6-804E-97D189A4AFB6}"/>
              </a:ext>
            </a:extLst>
          </p:cNvPr>
          <p:cNvSpPr>
            <a:spLocks noGrp="1"/>
          </p:cNvSpPr>
          <p:nvPr>
            <p:ph idx="1"/>
          </p:nvPr>
        </p:nvSpPr>
        <p:spPr/>
        <p:txBody>
          <a:bodyPr/>
          <a:lstStyle/>
          <a:p>
            <a:pPr algn="l" fontAlgn="base"/>
            <a:r>
              <a:rPr lang="en-US" b="0" i="0" dirty="0">
                <a:solidFill>
                  <a:srgbClr val="232629"/>
                </a:solidFill>
                <a:effectLst/>
                <a:latin typeface="-apple-system"/>
              </a:rPr>
              <a:t>An AVL tree is a self-balancing binary search tree, balanced to maintain O(log n) height.</a:t>
            </a:r>
          </a:p>
          <a:p>
            <a:pPr algn="l" fontAlgn="base"/>
            <a:r>
              <a:rPr lang="en-US" b="0" i="0" dirty="0">
                <a:solidFill>
                  <a:srgbClr val="232629"/>
                </a:solidFill>
                <a:effectLst/>
                <a:latin typeface="-apple-system"/>
              </a:rPr>
              <a:t>A B-tree is a balanced tree, but it is not a binary tree. Nodes have more children, which increases per-node search time but decreases the number of nodes the search needs to visit. This makes them good for disk-based trees.</a:t>
            </a:r>
          </a:p>
          <a:p>
            <a:endParaRPr lang="en-IN" dirty="0"/>
          </a:p>
        </p:txBody>
      </p:sp>
    </p:spTree>
    <p:extLst>
      <p:ext uri="{BB962C8B-B14F-4D97-AF65-F5344CB8AC3E}">
        <p14:creationId xmlns:p14="http://schemas.microsoft.com/office/powerpoint/2010/main" val="18900483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FE799-B843-4DD9-889E-37F4C3FAE3D9}"/>
              </a:ext>
            </a:extLst>
          </p:cNvPr>
          <p:cNvSpPr>
            <a:spLocks noGrp="1"/>
          </p:cNvSpPr>
          <p:nvPr>
            <p:ph type="title"/>
          </p:nvPr>
        </p:nvSpPr>
        <p:spPr/>
        <p:txBody>
          <a:bodyPr/>
          <a:lstStyle/>
          <a:p>
            <a:r>
              <a:rPr lang="en-IN" sz="1800" b="1" dirty="0">
                <a:solidFill>
                  <a:srgbClr val="373A3C"/>
                </a:solidFill>
                <a:effectLst/>
                <a:latin typeface="Segoe UI" panose="020B0502040204020203" pitchFamily="34" charset="0"/>
                <a:ea typeface="Times New Roman" panose="02020603050405020304" pitchFamily="18" charset="0"/>
                <a:cs typeface="Times New Roman" panose="02020603050405020304" pitchFamily="18" charset="0"/>
              </a:rPr>
              <a:t>Graph</a:t>
            </a:r>
            <a:b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4589B07-674E-4E3A-A9D5-557F51F1FF27}"/>
              </a:ext>
            </a:extLst>
          </p:cNvPr>
          <p:cNvSpPr>
            <a:spLocks noGrp="1"/>
          </p:cNvSpPr>
          <p:nvPr>
            <p:ph idx="1"/>
          </p:nvPr>
        </p:nvSpPr>
        <p:spPr>
          <a:xfrm>
            <a:off x="838200" y="1125831"/>
            <a:ext cx="10515600" cy="4351338"/>
          </a:xfrm>
        </p:spPr>
        <p:txBody>
          <a:bodyPr/>
          <a:lstStyle/>
          <a:p>
            <a:r>
              <a:rPr lang="en-IN" sz="1800" dirty="0">
                <a:solidFill>
                  <a:srgbClr val="373A3C"/>
                </a:solidFill>
                <a:effectLst/>
                <a:latin typeface="Segoe UI" panose="020B0502040204020203" pitchFamily="34" charset="0"/>
                <a:ea typeface="Times New Roman" panose="02020603050405020304" pitchFamily="18" charset="0"/>
              </a:rPr>
              <a:t>A Graph is a non-linear data structure consisting of nodes and edges. The nodes are sometimes also referred to as vertices and the edges are lines or arcs that connect any two nodes in the graph. More formally a Graph can be defined as,</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373A3C"/>
                </a:solidFill>
                <a:effectLst/>
                <a:latin typeface="Segoe UI" panose="020B0502040204020203" pitchFamily="34" charset="0"/>
                <a:ea typeface="Times New Roman" panose="02020603050405020304" pitchFamily="18" charset="0"/>
              </a:rPr>
              <a:t>A Graph consists of a finite set of vertices(or nodes) and set of Edges which connect a pair of nodes.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32D30F0D-47BF-4EF0-8125-1B416745F4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45250"/>
            <a:ext cx="4676775" cy="2019300"/>
          </a:xfrm>
          <a:prstGeom prst="rect">
            <a:avLst/>
          </a:prstGeom>
          <a:noFill/>
          <a:ln>
            <a:noFill/>
          </a:ln>
        </p:spPr>
      </p:pic>
      <p:sp>
        <p:nvSpPr>
          <p:cNvPr id="6" name="TextBox 5">
            <a:extLst>
              <a:ext uri="{FF2B5EF4-FFF2-40B4-BE49-F238E27FC236}">
                <a16:creationId xmlns:a16="http://schemas.microsoft.com/office/drawing/2014/main" id="{045DABCF-DA81-4CBD-919D-5641CBBE0006}"/>
              </a:ext>
            </a:extLst>
          </p:cNvPr>
          <p:cNvSpPr txBox="1"/>
          <p:nvPr/>
        </p:nvSpPr>
        <p:spPr>
          <a:xfrm>
            <a:off x="5894323" y="4231734"/>
            <a:ext cx="6097554" cy="646331"/>
          </a:xfrm>
          <a:prstGeom prst="rect">
            <a:avLst/>
          </a:prstGeom>
          <a:noFill/>
        </p:spPr>
        <p:txBody>
          <a:bodyPr wrap="square">
            <a:spAutoFit/>
          </a:bodyPr>
          <a:lstStyle/>
          <a:p>
            <a:r>
              <a:rPr lang="en-IN" sz="1800" dirty="0">
                <a:solidFill>
                  <a:srgbClr val="373A3C"/>
                </a:solidFill>
                <a:effectLst/>
                <a:latin typeface="Segoe UI" panose="020B0502040204020203" pitchFamily="34" charset="0"/>
                <a:ea typeface="Times New Roman" panose="02020603050405020304" pitchFamily="18" charset="0"/>
              </a:rPr>
              <a:t>In the above Graph, the set of vertices V = {0,1,2,3,4} and the set of edges E = {01, 12, 23, 34, 04, 14, 13}.</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802317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F8CD-E263-B64E-573C-B4F22A0DE5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BFE209-3BB8-D303-4978-567DB90289A3}"/>
              </a:ext>
            </a:extLst>
          </p:cNvPr>
          <p:cNvSpPr>
            <a:spLocks noGrp="1"/>
          </p:cNvSpPr>
          <p:nvPr>
            <p:ph idx="1"/>
          </p:nvPr>
        </p:nvSpPr>
        <p:spPr/>
        <p:txBody>
          <a:bodyPr/>
          <a:lstStyle/>
          <a:p>
            <a:r>
              <a:rPr lang="en-IN" b="0" i="0" dirty="0">
                <a:solidFill>
                  <a:srgbClr val="610B38"/>
                </a:solidFill>
                <a:effectLst/>
                <a:latin typeface="erdana"/>
              </a:rPr>
              <a:t>Directed and Undirected Graph</a:t>
            </a:r>
          </a:p>
          <a:p>
            <a:endParaRPr lang="en-IN" dirty="0"/>
          </a:p>
        </p:txBody>
      </p:sp>
      <p:pic>
        <p:nvPicPr>
          <p:cNvPr id="3074" name="Picture 2" descr="Graph">
            <a:extLst>
              <a:ext uri="{FF2B5EF4-FFF2-40B4-BE49-F238E27FC236}">
                <a16:creationId xmlns:a16="http://schemas.microsoft.com/office/drawing/2014/main" id="{C9643876-68B2-12F3-94E1-1FB10EABF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989" y="3019134"/>
            <a:ext cx="3162300" cy="22193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raph">
            <a:extLst>
              <a:ext uri="{FF2B5EF4-FFF2-40B4-BE49-F238E27FC236}">
                <a16:creationId xmlns:a16="http://schemas.microsoft.com/office/drawing/2014/main" id="{565BFA98-9289-9169-4F71-7FC0ECAF6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9634" y="3019133"/>
            <a:ext cx="316230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507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A7C1-5A7D-E60B-37AC-F349A8FD7CE7}"/>
              </a:ext>
            </a:extLst>
          </p:cNvPr>
          <p:cNvSpPr>
            <a:spLocks noGrp="1"/>
          </p:cNvSpPr>
          <p:nvPr>
            <p:ph type="title"/>
          </p:nvPr>
        </p:nvSpPr>
        <p:spPr/>
        <p:txBody>
          <a:bodyPr/>
          <a:lstStyle/>
          <a:p>
            <a:r>
              <a:rPr lang="en-IN" b="0" i="0" dirty="0">
                <a:solidFill>
                  <a:srgbClr val="610B38"/>
                </a:solidFill>
                <a:effectLst/>
                <a:latin typeface="erdana"/>
              </a:rPr>
              <a:t>Graph representation</a:t>
            </a:r>
            <a:endParaRPr lang="en-IN" dirty="0"/>
          </a:p>
        </p:txBody>
      </p:sp>
      <p:sp>
        <p:nvSpPr>
          <p:cNvPr id="3" name="Content Placeholder 2">
            <a:extLst>
              <a:ext uri="{FF2B5EF4-FFF2-40B4-BE49-F238E27FC236}">
                <a16:creationId xmlns:a16="http://schemas.microsoft.com/office/drawing/2014/main" id="{47A25D52-D545-1F2C-7355-B2E057B64916}"/>
              </a:ext>
            </a:extLst>
          </p:cNvPr>
          <p:cNvSpPr>
            <a:spLocks noGrp="1"/>
          </p:cNvSpPr>
          <p:nvPr>
            <p:ph idx="1"/>
          </p:nvPr>
        </p:nvSpPr>
        <p:spPr/>
        <p:txBody>
          <a:bodyPr/>
          <a:lstStyle/>
          <a:p>
            <a:pPr algn="just"/>
            <a:r>
              <a:rPr lang="en-US" b="0" i="0" dirty="0">
                <a:solidFill>
                  <a:srgbClr val="333333"/>
                </a:solidFill>
                <a:effectLst/>
                <a:latin typeface="inter-regular"/>
              </a:rPr>
              <a:t>A graph is a data structure that consist a sets of vertices (called nodes) and edges. There are two ways to store Graphs into the computer's memory:</a:t>
            </a:r>
          </a:p>
          <a:p>
            <a:pPr algn="just">
              <a:buFont typeface="Arial" panose="020B0604020202020204" pitchFamily="34" charset="0"/>
              <a:buChar char="•"/>
            </a:pPr>
            <a:r>
              <a:rPr lang="en-US" b="1" i="0" dirty="0">
                <a:solidFill>
                  <a:srgbClr val="000000"/>
                </a:solidFill>
                <a:effectLst/>
                <a:latin typeface="inter-bold"/>
              </a:rPr>
              <a:t>Sequential representation</a:t>
            </a:r>
            <a:r>
              <a:rPr lang="en-US" b="0" i="0" dirty="0">
                <a:solidFill>
                  <a:srgbClr val="000000"/>
                </a:solidFill>
                <a:effectLst/>
                <a:latin typeface="inter-regular"/>
              </a:rPr>
              <a:t> (or, Adjacency matrix representation)</a:t>
            </a:r>
          </a:p>
          <a:p>
            <a:pPr algn="just">
              <a:buFont typeface="Arial" panose="020B0604020202020204" pitchFamily="34" charset="0"/>
              <a:buChar char="•"/>
            </a:pPr>
            <a:r>
              <a:rPr lang="en-US" b="1" i="0" dirty="0">
                <a:solidFill>
                  <a:srgbClr val="000000"/>
                </a:solidFill>
                <a:effectLst/>
                <a:latin typeface="inter-bold"/>
              </a:rPr>
              <a:t>Linked list representation</a:t>
            </a:r>
            <a:r>
              <a:rPr lang="en-US" b="0" i="0" dirty="0">
                <a:solidFill>
                  <a:srgbClr val="000000"/>
                </a:solidFill>
                <a:effectLst/>
                <a:latin typeface="inter-regular"/>
              </a:rPr>
              <a:t> (or, Adjacency list representation)</a:t>
            </a:r>
          </a:p>
          <a:p>
            <a:endParaRPr lang="en-IN" dirty="0"/>
          </a:p>
        </p:txBody>
      </p:sp>
    </p:spTree>
    <p:extLst>
      <p:ext uri="{BB962C8B-B14F-4D97-AF65-F5344CB8AC3E}">
        <p14:creationId xmlns:p14="http://schemas.microsoft.com/office/powerpoint/2010/main" val="11180434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566E-409D-B53E-B17E-930A78C77C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2C6F23-6B43-8D0D-942E-D2757BC0293F}"/>
              </a:ext>
            </a:extLst>
          </p:cNvPr>
          <p:cNvSpPr>
            <a:spLocks noGrp="1"/>
          </p:cNvSpPr>
          <p:nvPr>
            <p:ph idx="1"/>
          </p:nvPr>
        </p:nvSpPr>
        <p:spPr/>
        <p:txBody>
          <a:bodyPr/>
          <a:lstStyle/>
          <a:p>
            <a:endParaRPr lang="en-IN"/>
          </a:p>
        </p:txBody>
      </p:sp>
      <p:pic>
        <p:nvPicPr>
          <p:cNvPr id="7170" name="Picture 2" descr="Graph Representation">
            <a:extLst>
              <a:ext uri="{FF2B5EF4-FFF2-40B4-BE49-F238E27FC236}">
                <a16:creationId xmlns:a16="http://schemas.microsoft.com/office/drawing/2014/main" id="{E1EC1B52-9723-C56A-A82B-7D0A8CB9B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240"/>
            <a:ext cx="5915025" cy="23241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Graph Representation">
            <a:extLst>
              <a:ext uri="{FF2B5EF4-FFF2-40B4-BE49-F238E27FC236}">
                <a16:creationId xmlns:a16="http://schemas.microsoft.com/office/drawing/2014/main" id="{848D3A53-6F2B-9BF7-8D9B-9EFDC67EF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4418775"/>
            <a:ext cx="6134100" cy="245745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Graph Representation">
            <a:extLst>
              <a:ext uri="{FF2B5EF4-FFF2-40B4-BE49-F238E27FC236}">
                <a16:creationId xmlns:a16="http://schemas.microsoft.com/office/drawing/2014/main" id="{F9718692-CC5F-B20C-33E5-9044A64A23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7363" y="1826388"/>
            <a:ext cx="6134100"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5906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3955-6595-FAAF-7DBA-2AE61C067E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B8541E-D941-C802-A43E-E8E008B36E5F}"/>
              </a:ext>
            </a:extLst>
          </p:cNvPr>
          <p:cNvSpPr>
            <a:spLocks noGrp="1"/>
          </p:cNvSpPr>
          <p:nvPr>
            <p:ph idx="1"/>
          </p:nvPr>
        </p:nvSpPr>
        <p:spPr/>
        <p:txBody>
          <a:bodyPr/>
          <a:lstStyle/>
          <a:p>
            <a:endParaRPr lang="en-IN" dirty="0"/>
          </a:p>
        </p:txBody>
      </p:sp>
      <p:pic>
        <p:nvPicPr>
          <p:cNvPr id="8194" name="Picture 2" descr="Graph Representation">
            <a:extLst>
              <a:ext uri="{FF2B5EF4-FFF2-40B4-BE49-F238E27FC236}">
                <a16:creationId xmlns:a16="http://schemas.microsoft.com/office/drawing/2014/main" id="{C9A5C2B0-B842-AAC6-7C9A-AD632DC61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71" y="77658"/>
            <a:ext cx="8277225" cy="24479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Graph Representation">
            <a:extLst>
              <a:ext uri="{FF2B5EF4-FFF2-40B4-BE49-F238E27FC236}">
                <a16:creationId xmlns:a16="http://schemas.microsoft.com/office/drawing/2014/main" id="{B22F4458-D486-A626-1FD1-5FB5C468CD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0" y="2712195"/>
            <a:ext cx="489585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Graph Representation">
            <a:extLst>
              <a:ext uri="{FF2B5EF4-FFF2-40B4-BE49-F238E27FC236}">
                <a16:creationId xmlns:a16="http://schemas.microsoft.com/office/drawing/2014/main" id="{FCD916D4-736F-3B53-BB1B-948C665E6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80" y="4388595"/>
            <a:ext cx="8629650"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0986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DA13-EAD7-1279-CFB9-3986908A3A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2F6BBB-A59D-369A-C029-C97FF41226B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164831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F4F8-C51E-488E-A4CD-2ECDD3CDEED3}"/>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E7B1E06D-AD6C-4411-8CDC-A9647C7FAC53}"/>
              </a:ext>
            </a:extLst>
          </p:cNvPr>
          <p:cNvPicPr>
            <a:picLocks noGrp="1" noChangeAspect="1"/>
          </p:cNvPicPr>
          <p:nvPr>
            <p:ph idx="1"/>
          </p:nvPr>
        </p:nvPicPr>
        <p:blipFill>
          <a:blip r:embed="rId2"/>
          <a:stretch>
            <a:fillRect/>
          </a:stretch>
        </p:blipFill>
        <p:spPr>
          <a:xfrm>
            <a:off x="621437" y="1887769"/>
            <a:ext cx="5743852" cy="4351338"/>
          </a:xfrm>
        </p:spPr>
      </p:pic>
      <p:pic>
        <p:nvPicPr>
          <p:cNvPr id="9" name="Picture 8">
            <a:extLst>
              <a:ext uri="{FF2B5EF4-FFF2-40B4-BE49-F238E27FC236}">
                <a16:creationId xmlns:a16="http://schemas.microsoft.com/office/drawing/2014/main" id="{983342B9-0081-4635-8A28-D2FC4993AB4F}"/>
              </a:ext>
            </a:extLst>
          </p:cNvPr>
          <p:cNvPicPr>
            <a:picLocks noChangeAspect="1"/>
          </p:cNvPicPr>
          <p:nvPr/>
        </p:nvPicPr>
        <p:blipFill>
          <a:blip r:embed="rId3"/>
          <a:stretch>
            <a:fillRect/>
          </a:stretch>
        </p:blipFill>
        <p:spPr>
          <a:xfrm>
            <a:off x="6702640" y="1690688"/>
            <a:ext cx="4977783" cy="4435459"/>
          </a:xfrm>
          <a:prstGeom prst="rect">
            <a:avLst/>
          </a:prstGeom>
        </p:spPr>
      </p:pic>
    </p:spTree>
    <p:extLst>
      <p:ext uri="{BB962C8B-B14F-4D97-AF65-F5344CB8AC3E}">
        <p14:creationId xmlns:p14="http://schemas.microsoft.com/office/powerpoint/2010/main" val="1797046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11032</TotalTime>
  <Words>6644</Words>
  <Application>Microsoft Office PowerPoint</Application>
  <PresentationFormat>Widescreen</PresentationFormat>
  <Paragraphs>709</Paragraphs>
  <Slides>89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89</vt:i4>
      </vt:variant>
    </vt:vector>
  </HeadingPairs>
  <TitlesOfParts>
    <vt:vector size="105" baseType="lpstr">
      <vt:lpstr>-apple-system</vt:lpstr>
      <vt:lpstr>Arial</vt:lpstr>
      <vt:lpstr>Arial</vt:lpstr>
      <vt:lpstr>Calibri</vt:lpstr>
      <vt:lpstr>Calibri Light</vt:lpstr>
      <vt:lpstr>erdana</vt:lpstr>
      <vt:lpstr>euclid_circular_a</vt:lpstr>
      <vt:lpstr>inter-bold</vt:lpstr>
      <vt:lpstr>inter-regular</vt:lpstr>
      <vt:lpstr>Open Sans</vt:lpstr>
      <vt:lpstr>Segoe UI</vt:lpstr>
      <vt:lpstr>Source Sans Pro</vt:lpstr>
      <vt:lpstr>Symbol</vt:lpstr>
      <vt:lpstr>Times New Roman</vt:lpstr>
      <vt:lpstr>urw-din</vt:lpstr>
      <vt:lpstr>Office Theme</vt:lpstr>
      <vt:lpstr>Unit 2</vt:lpstr>
      <vt:lpstr>Stack</vt:lpstr>
      <vt:lpstr>Memory representation of Stack</vt:lpstr>
      <vt:lpstr>Stack Implementation</vt:lpstr>
      <vt:lpstr>Static Implementation using arrays </vt:lpstr>
      <vt:lpstr>PowerPoint Presentation</vt:lpstr>
      <vt:lpstr>PowerPoint Presentation</vt:lpstr>
      <vt:lpstr>PowerPoint Presentation</vt:lpstr>
      <vt:lpstr>PowerPoint Presentation</vt:lpstr>
      <vt:lpstr>Dynamic implementation </vt:lpstr>
      <vt:lpstr>Stack operations</vt:lpstr>
      <vt:lpstr>1.Creating a stack</vt:lpstr>
      <vt:lpstr>2.Checking the status of a stack whether empty or full</vt:lpstr>
      <vt:lpstr>3. Initializing a stack </vt:lpstr>
      <vt:lpstr>4. Push operation</vt:lpstr>
      <vt:lpstr>5. Algorithm for poping (deleting) an element from a stack. </vt:lpstr>
      <vt:lpstr>6. Display operation</vt:lpstr>
      <vt:lpstr>7. Accessing the top element</vt:lpstr>
      <vt:lpstr>8. Identifying current position of top of stack</vt:lpstr>
      <vt:lpstr>Applications of Stacks  </vt:lpstr>
      <vt:lpstr>Infix to Postfix</vt:lpstr>
      <vt:lpstr>PowerPoint Presentation</vt:lpstr>
      <vt:lpstr>Evaluation of postfix expression </vt:lpstr>
      <vt:lpstr>Trace of algorithm to evaluate the postfix expression 6 3 2 – 5 * + 1 ^ 7 + </vt:lpstr>
      <vt:lpstr>Queue</vt:lpstr>
      <vt:lpstr>Applications of Queue </vt:lpstr>
      <vt:lpstr>Operations on Queue </vt:lpstr>
      <vt:lpstr>Insertion</vt:lpstr>
      <vt:lpstr>PowerPoint Presentation</vt:lpstr>
      <vt:lpstr>Deleting an element from the queue</vt:lpstr>
      <vt:lpstr>PowerPoint Presentation</vt:lpstr>
      <vt:lpstr>PowerPoint Presentation</vt:lpstr>
      <vt:lpstr>Types of queues</vt:lpstr>
      <vt:lpstr>PowerPoint Presentation</vt:lpstr>
      <vt:lpstr>Disadvantage of Linear Queue</vt:lpstr>
      <vt:lpstr>PowerPoint Presentation</vt:lpstr>
      <vt:lpstr>PowerPoint Presentation</vt:lpstr>
      <vt:lpstr>PowerPoint Presentation</vt:lpstr>
      <vt:lpstr>Deletion of element from circular queue</vt:lpstr>
      <vt:lpstr>PowerPoint Presentation</vt:lpstr>
      <vt:lpstr>PowerPoint Presentation</vt:lpstr>
      <vt:lpstr>PowerPoint Presentation</vt:lpstr>
      <vt:lpstr>Deque (Double-ended queue)  </vt:lpstr>
      <vt:lpstr>Priority Queues  </vt:lpstr>
      <vt:lpstr>Tree</vt:lpstr>
      <vt:lpstr>PowerPoint Presentation</vt:lpstr>
      <vt:lpstr>Binary Tree</vt:lpstr>
      <vt:lpstr>PowerPoint Presentation</vt:lpstr>
      <vt:lpstr>Implementation of Binary Trees </vt:lpstr>
      <vt:lpstr>Traversals of a Binary Tree </vt:lpstr>
      <vt:lpstr>PowerPoint Presentation</vt:lpstr>
      <vt:lpstr>PowerPoint Presentation</vt:lpstr>
      <vt:lpstr>PowerPoint Presentation</vt:lpstr>
      <vt:lpstr>PowerPoint Presentation</vt:lpstr>
      <vt:lpstr>Multi way trees</vt:lpstr>
      <vt:lpstr>Multi way search Tree</vt:lpstr>
      <vt:lpstr>B Tree</vt:lpstr>
      <vt:lpstr>Properties of B-tree</vt:lpstr>
      <vt:lpstr>B tree of Order 5</vt:lpstr>
      <vt:lpstr>PowerPoint Presentation</vt:lpstr>
      <vt:lpstr>Operations on a B-Tree </vt:lpstr>
      <vt:lpstr>Search Operation</vt:lpstr>
      <vt:lpstr>PowerPoint Presentation</vt:lpstr>
      <vt:lpstr>Insert</vt:lpstr>
      <vt:lpstr>PowerPoint Presentation</vt:lpstr>
      <vt:lpstr>PowerPoint Presentation</vt:lpstr>
      <vt:lpstr>PowerPoint Presentation</vt:lpstr>
      <vt:lpstr>PowerPoint Presentation</vt:lpstr>
      <vt:lpstr>PowerPoint Presentation</vt:lpstr>
      <vt:lpstr>Deletion Operation </vt:lpstr>
      <vt:lpstr>Case 1: If the target key is in the leaf node </vt:lpstr>
      <vt:lpstr>Case 2: If the target key is in an internal node </vt:lpstr>
      <vt:lpstr>Case 3:If the target key is in a root node </vt:lpstr>
      <vt:lpstr>PowerPoint Presentation</vt:lpstr>
      <vt:lpstr>AVL  (Adelson-Velsky and Landis)</vt:lpstr>
      <vt:lpstr>Balance Factor</vt:lpstr>
      <vt:lpstr>Why AVL tree</vt:lpstr>
      <vt:lpstr>Kinds of Rotations</vt:lpstr>
      <vt:lpstr>Cases Of Imbalance And Their Balancing Using Rotation Operations</vt:lpstr>
      <vt:lpstr>PowerPoint Presentation</vt:lpstr>
      <vt:lpstr>PowerPoint Presentation</vt:lpstr>
      <vt:lpstr>PowerPoint Presentation</vt:lpstr>
      <vt:lpstr>Difference between B –tree and AVL tree</vt:lpstr>
      <vt:lpstr>Graph </vt:lpstr>
      <vt:lpstr>PowerPoint Presentation</vt:lpstr>
      <vt:lpstr>Graph representation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Vinothina V</dc:creator>
  <cp:lastModifiedBy>USER</cp:lastModifiedBy>
  <cp:revision>91</cp:revision>
  <dcterms:created xsi:type="dcterms:W3CDTF">2021-11-12T02:09:09Z</dcterms:created>
  <dcterms:modified xsi:type="dcterms:W3CDTF">2022-10-15T18:06:53Z</dcterms:modified>
</cp:coreProperties>
</file>