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84"/>
  </p:notesMasterIdLst>
  <p:sldIdLst>
    <p:sldId id="262" r:id="rId5"/>
    <p:sldId id="273" r:id="rId6"/>
    <p:sldId id="264" r:id="rId7"/>
    <p:sldId id="272" r:id="rId8"/>
    <p:sldId id="265" r:id="rId9"/>
    <p:sldId id="281" r:id="rId10"/>
    <p:sldId id="282" r:id="rId11"/>
    <p:sldId id="283" r:id="rId12"/>
    <p:sldId id="284" r:id="rId13"/>
    <p:sldId id="285" r:id="rId14"/>
    <p:sldId id="286" r:id="rId15"/>
    <p:sldId id="266" r:id="rId16"/>
    <p:sldId id="267" r:id="rId17"/>
    <p:sldId id="268" r:id="rId18"/>
    <p:sldId id="287" r:id="rId19"/>
    <p:sldId id="288" r:id="rId20"/>
    <p:sldId id="289" r:id="rId21"/>
    <p:sldId id="290" r:id="rId22"/>
    <p:sldId id="291" r:id="rId23"/>
    <p:sldId id="269" r:id="rId24"/>
    <p:sldId id="270" r:id="rId25"/>
    <p:sldId id="275" r:id="rId26"/>
    <p:sldId id="276" r:id="rId27"/>
    <p:sldId id="277" r:id="rId28"/>
    <p:sldId id="280" r:id="rId29"/>
    <p:sldId id="293" r:id="rId30"/>
    <p:sldId id="292" r:id="rId31"/>
    <p:sldId id="310"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1" r:id="rId49"/>
    <p:sldId id="312" r:id="rId50"/>
    <p:sldId id="313" r:id="rId51"/>
    <p:sldId id="314" r:id="rId52"/>
    <p:sldId id="315" r:id="rId53"/>
    <p:sldId id="316" r:id="rId54"/>
    <p:sldId id="317" r:id="rId55"/>
    <p:sldId id="319" r:id="rId56"/>
    <p:sldId id="318" r:id="rId57"/>
    <p:sldId id="320" r:id="rId58"/>
    <p:sldId id="321" r:id="rId59"/>
    <p:sldId id="323" r:id="rId60"/>
    <p:sldId id="324" r:id="rId61"/>
    <p:sldId id="322" r:id="rId62"/>
    <p:sldId id="325" r:id="rId63"/>
    <p:sldId id="326" r:id="rId64"/>
    <p:sldId id="327" r:id="rId65"/>
    <p:sldId id="328" r:id="rId66"/>
    <p:sldId id="329" r:id="rId67"/>
    <p:sldId id="339" r:id="rId68"/>
    <p:sldId id="340" r:id="rId69"/>
    <p:sldId id="330" r:id="rId70"/>
    <p:sldId id="331" r:id="rId71"/>
    <p:sldId id="332" r:id="rId72"/>
    <p:sldId id="333" r:id="rId73"/>
    <p:sldId id="334" r:id="rId74"/>
    <p:sldId id="335" r:id="rId75"/>
    <p:sldId id="336" r:id="rId76"/>
    <p:sldId id="337" r:id="rId77"/>
    <p:sldId id="338" r:id="rId78"/>
    <p:sldId id="341" r:id="rId79"/>
    <p:sldId id="342" r:id="rId80"/>
    <p:sldId id="343" r:id="rId81"/>
    <p:sldId id="344" r:id="rId82"/>
    <p:sldId id="34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55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12508-5036-4987-90D1-266203D7A982}" type="datetimeFigureOut">
              <a:rPr lang="en-IN" smtClean="0"/>
              <a:t>07-11-2021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45E4C-32FB-4C5F-AC7C-4CF48B36AEA1}" type="slidenum">
              <a:rPr lang="en-IN" smtClean="0"/>
              <a:t>‹#›</a:t>
            </a:fld>
            <a:endParaRPr lang="en-IN"/>
          </a:p>
        </p:txBody>
      </p:sp>
    </p:spTree>
    <p:extLst>
      <p:ext uri="{BB962C8B-B14F-4D97-AF65-F5344CB8AC3E}">
        <p14:creationId xmlns:p14="http://schemas.microsoft.com/office/powerpoint/2010/main" val="42164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B4F56"/>
                </a:solidFill>
                <a:effectLst/>
                <a:latin typeface="Graphik LCG Web"/>
              </a:rPr>
              <a:t>The Graph API is named after the idea of a "social graph" — a representation of the information on Facebook. It's composed of nodes, edges, and fields. Typically you use nodes to get data about a specific object, use edges to get collections of objects on a single object, and use fields to get data about a single object or each object in a collection.</a:t>
            </a:r>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10</a:t>
            </a:fld>
            <a:endParaRPr lang="en-IN"/>
          </a:p>
        </p:txBody>
      </p:sp>
    </p:spTree>
    <p:extLst>
      <p:ext uri="{BB962C8B-B14F-4D97-AF65-F5344CB8AC3E}">
        <p14:creationId xmlns:p14="http://schemas.microsoft.com/office/powerpoint/2010/main" val="176365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https://www.2braces.com/c-questions/for-loop-questions-c-3</a:t>
            </a:r>
          </a:p>
        </p:txBody>
      </p:sp>
      <p:sp>
        <p:nvSpPr>
          <p:cNvPr id="4" name="Slide Number Placeholder 3"/>
          <p:cNvSpPr>
            <a:spLocks noGrp="1"/>
          </p:cNvSpPr>
          <p:nvPr>
            <p:ph type="sldNum" sz="quarter" idx="5"/>
          </p:nvPr>
        </p:nvSpPr>
        <p:spPr/>
        <p:txBody>
          <a:bodyPr/>
          <a:lstStyle/>
          <a:p>
            <a:fld id="{B2C45E4C-32FB-4C5F-AC7C-4CF48B36AEA1}" type="slidenum">
              <a:rPr lang="en-IN" smtClean="0"/>
              <a:t>11</a:t>
            </a:fld>
            <a:endParaRPr lang="en-IN"/>
          </a:p>
        </p:txBody>
      </p:sp>
    </p:spTree>
    <p:extLst>
      <p:ext uri="{BB962C8B-B14F-4D97-AF65-F5344CB8AC3E}">
        <p14:creationId xmlns:p14="http://schemas.microsoft.com/office/powerpoint/2010/main" val="428760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https://csveda.com/data-structure/insertion-in-linear-array/</a:t>
            </a:r>
          </a:p>
        </p:txBody>
      </p:sp>
      <p:sp>
        <p:nvSpPr>
          <p:cNvPr id="4" name="Slide Number Placeholder 3"/>
          <p:cNvSpPr>
            <a:spLocks noGrp="1"/>
          </p:cNvSpPr>
          <p:nvPr>
            <p:ph type="sldNum" sz="quarter" idx="5"/>
          </p:nvPr>
        </p:nvSpPr>
        <p:spPr/>
        <p:txBody>
          <a:bodyPr/>
          <a:lstStyle/>
          <a:p>
            <a:fld id="{B2C45E4C-32FB-4C5F-AC7C-4CF48B36AEA1}" type="slidenum">
              <a:rPr lang="en-IN" smtClean="0"/>
              <a:t>18</a:t>
            </a:fld>
            <a:endParaRPr lang="en-IN"/>
          </a:p>
        </p:txBody>
      </p:sp>
    </p:spTree>
    <p:extLst>
      <p:ext uri="{BB962C8B-B14F-4D97-AF65-F5344CB8AC3E}">
        <p14:creationId xmlns:p14="http://schemas.microsoft.com/office/powerpoint/2010/main" val="212666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https://scitech105.blogspot.com/2016/03/c-program-to-implement-polynomial.html</a:t>
            </a:r>
          </a:p>
        </p:txBody>
      </p:sp>
      <p:sp>
        <p:nvSpPr>
          <p:cNvPr id="4" name="Slide Number Placeholder 3"/>
          <p:cNvSpPr>
            <a:spLocks noGrp="1"/>
          </p:cNvSpPr>
          <p:nvPr>
            <p:ph type="sldNum" sz="quarter" idx="5"/>
          </p:nvPr>
        </p:nvSpPr>
        <p:spPr/>
        <p:txBody>
          <a:bodyPr/>
          <a:lstStyle/>
          <a:p>
            <a:fld id="{B2C45E4C-32FB-4C5F-AC7C-4CF48B36AEA1}" type="slidenum">
              <a:rPr lang="en-IN" smtClean="0"/>
              <a:t>35</a:t>
            </a:fld>
            <a:endParaRPr lang="en-IN"/>
          </a:p>
        </p:txBody>
      </p:sp>
    </p:spTree>
    <p:extLst>
      <p:ext uri="{BB962C8B-B14F-4D97-AF65-F5344CB8AC3E}">
        <p14:creationId xmlns:p14="http://schemas.microsoft.com/office/powerpoint/2010/main" val="276106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47</a:t>
            </a:fld>
            <a:endParaRPr lang="en-IN"/>
          </a:p>
        </p:txBody>
      </p:sp>
    </p:spTree>
    <p:extLst>
      <p:ext uri="{BB962C8B-B14F-4D97-AF65-F5344CB8AC3E}">
        <p14:creationId xmlns:p14="http://schemas.microsoft.com/office/powerpoint/2010/main" val="319294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55</a:t>
            </a:fld>
            <a:endParaRPr lang="en-IN"/>
          </a:p>
        </p:txBody>
      </p:sp>
    </p:spTree>
    <p:extLst>
      <p:ext uri="{BB962C8B-B14F-4D97-AF65-F5344CB8AC3E}">
        <p14:creationId xmlns:p14="http://schemas.microsoft.com/office/powerpoint/2010/main" val="61456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69</a:t>
            </a:fld>
            <a:endParaRPr lang="en-IN"/>
          </a:p>
        </p:txBody>
      </p:sp>
    </p:spTree>
    <p:extLst>
      <p:ext uri="{BB962C8B-B14F-4D97-AF65-F5344CB8AC3E}">
        <p14:creationId xmlns:p14="http://schemas.microsoft.com/office/powerpoint/2010/main" val="38597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F139-498E-442D-AF88-224BC4806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7B010D-18BD-4039-A4EB-9FFE12A4C0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9AA370-9E28-4131-A1DD-11A8D90A55D5}"/>
              </a:ext>
            </a:extLst>
          </p:cNvPr>
          <p:cNvSpPr>
            <a:spLocks noGrp="1"/>
          </p:cNvSpPr>
          <p:nvPr>
            <p:ph type="dt" sz="half" idx="10"/>
          </p:nvPr>
        </p:nvSpPr>
        <p:spPr/>
        <p:txBody>
          <a:bodyPr/>
          <a:lstStyle/>
          <a:p>
            <a:fld id="{EA0C0817-A112-4847-8014-A94B7D2A4EA3}" type="datetime1">
              <a:rPr lang="en-US" smtClean="0"/>
              <a:t>11/7/2021</a:t>
            </a:fld>
            <a:endParaRPr lang="en-US" dirty="0"/>
          </a:p>
        </p:txBody>
      </p:sp>
      <p:sp>
        <p:nvSpPr>
          <p:cNvPr id="5" name="Footer Placeholder 4">
            <a:extLst>
              <a:ext uri="{FF2B5EF4-FFF2-40B4-BE49-F238E27FC236}">
                <a16:creationId xmlns:a16="http://schemas.microsoft.com/office/drawing/2014/main" id="{06BA0DBB-9F2A-452A-8F5E-99E19F29DD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F8D3FE-89FA-402A-9A96-9E598B740DF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497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D3A6-81E2-4E39-9C77-75B64CF86D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8A206-27BE-42E8-8DEC-A1450D819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B9696-04FD-46AA-8AF9-C0EF1FEF26E6}"/>
              </a:ext>
            </a:extLst>
          </p:cNvPr>
          <p:cNvSpPr>
            <a:spLocks noGrp="1"/>
          </p:cNvSpPr>
          <p:nvPr>
            <p:ph type="dt" sz="half" idx="10"/>
          </p:nvPr>
        </p:nvSpPr>
        <p:spPr/>
        <p:txBody>
          <a:bodyPr/>
          <a:lstStyle/>
          <a:p>
            <a:fld id="{F6FA2B21-3FCD-4721-B95C-427943F61125}" type="datetime1">
              <a:rPr lang="en-US" smtClean="0"/>
              <a:t>11/7/2021</a:t>
            </a:fld>
            <a:endParaRPr lang="en-US" dirty="0"/>
          </a:p>
        </p:txBody>
      </p:sp>
      <p:sp>
        <p:nvSpPr>
          <p:cNvPr id="5" name="Footer Placeholder 4">
            <a:extLst>
              <a:ext uri="{FF2B5EF4-FFF2-40B4-BE49-F238E27FC236}">
                <a16:creationId xmlns:a16="http://schemas.microsoft.com/office/drawing/2014/main" id="{EBAB56CB-CE7A-40A2-B4B8-98317CDF32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0BEEDB-C81D-4080-9748-CE874A5ABC5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229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1B223-46CE-4BB2-B334-04B2F064D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361616-F2C5-407B-9105-117D9888E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34F70-5176-4F68-9994-36B6E7D8C770}"/>
              </a:ext>
            </a:extLst>
          </p:cNvPr>
          <p:cNvSpPr>
            <a:spLocks noGrp="1"/>
          </p:cNvSpPr>
          <p:nvPr>
            <p:ph type="dt" sz="half" idx="10"/>
          </p:nvPr>
        </p:nvSpPr>
        <p:spPr/>
        <p:txBody>
          <a:bodyPr/>
          <a:lstStyle/>
          <a:p>
            <a:fld id="{F6FA2B21-3FCD-4721-B95C-427943F61125}" type="datetime1">
              <a:rPr lang="en-US" smtClean="0"/>
              <a:t>11/7/2021</a:t>
            </a:fld>
            <a:endParaRPr lang="en-US" dirty="0"/>
          </a:p>
        </p:txBody>
      </p:sp>
      <p:sp>
        <p:nvSpPr>
          <p:cNvPr id="5" name="Footer Placeholder 4">
            <a:extLst>
              <a:ext uri="{FF2B5EF4-FFF2-40B4-BE49-F238E27FC236}">
                <a16:creationId xmlns:a16="http://schemas.microsoft.com/office/drawing/2014/main" id="{9356C477-A159-42B2-91D2-999E58551E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0D5DAC-275D-492C-9A53-6BC40C941C6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10157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744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4A5E-F2BF-4401-B923-889E48FE0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ED0EB0-4BA0-451B-B106-7EF494BB0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E922B181-EF45-43BD-B464-62B8740729BC}"/>
              </a:ext>
            </a:extLst>
          </p:cNvPr>
          <p:cNvSpPr>
            <a:spLocks noGrp="1"/>
          </p:cNvSpPr>
          <p:nvPr>
            <p:ph type="dt" sz="half" idx="10"/>
          </p:nvPr>
        </p:nvSpPr>
        <p:spPr/>
        <p:txBody>
          <a:bodyPr/>
          <a:lstStyle/>
          <a:p>
            <a:fld id="{F6FA2B21-3FCD-4721-B95C-427943F61125}" type="datetime1">
              <a:rPr lang="en-US" smtClean="0"/>
              <a:t>11/7/2021</a:t>
            </a:fld>
            <a:endParaRPr lang="en-US" dirty="0"/>
          </a:p>
        </p:txBody>
      </p:sp>
      <p:sp>
        <p:nvSpPr>
          <p:cNvPr id="6" name="Slide Number Placeholder 5">
            <a:extLst>
              <a:ext uri="{FF2B5EF4-FFF2-40B4-BE49-F238E27FC236}">
                <a16:creationId xmlns:a16="http://schemas.microsoft.com/office/drawing/2014/main" id="{36AF8E94-C602-408F-A680-5DC85A33620D}"/>
              </a:ext>
            </a:extLst>
          </p:cNvPr>
          <p:cNvSpPr>
            <a:spLocks noGrp="1"/>
          </p:cNvSpPr>
          <p:nvPr>
            <p:ph type="sldNum" sz="quarter" idx="12"/>
          </p:nvPr>
        </p:nvSpPr>
        <p:spPr/>
        <p:txBody>
          <a:bodyPr/>
          <a:lstStyle/>
          <a:p>
            <a:fld id="{34B7E4EF-A1BD-40F4-AB7B-04F084DD991D}" type="slidenum">
              <a:rPr lang="en-US" smtClean="0"/>
              <a:t>‹#›</a:t>
            </a:fld>
            <a:endParaRPr lang="en-US" dirty="0"/>
          </a:p>
        </p:txBody>
      </p:sp>
      <p:sp>
        <p:nvSpPr>
          <p:cNvPr id="10" name="Picture Placeholder 9">
            <a:extLst>
              <a:ext uri="{FF2B5EF4-FFF2-40B4-BE49-F238E27FC236}">
                <a16:creationId xmlns:a16="http://schemas.microsoft.com/office/drawing/2014/main" id="{B8311681-2D93-445E-897B-F479AEE4A3E3}"/>
              </a:ext>
            </a:extLst>
          </p:cNvPr>
          <p:cNvSpPr>
            <a:spLocks noGrp="1"/>
          </p:cNvSpPr>
          <p:nvPr>
            <p:ph type="pic" sz="quarter" idx="13"/>
          </p:nvPr>
        </p:nvSpPr>
        <p:spPr>
          <a:xfrm>
            <a:off x="4676775" y="3543300"/>
            <a:ext cx="2146300" cy="1212850"/>
          </a:xfrm>
        </p:spPr>
        <p:txBody>
          <a:bodyPr/>
          <a:lstStyle/>
          <a:p>
            <a:r>
              <a:rPr lang="en-US"/>
              <a:t>Click icon to add picture</a:t>
            </a:r>
            <a:endParaRPr lang="en-IN" dirty="0"/>
          </a:p>
        </p:txBody>
      </p:sp>
      <p:pic>
        <p:nvPicPr>
          <p:cNvPr id="12" name="Picture 11">
            <a:extLst>
              <a:ext uri="{FF2B5EF4-FFF2-40B4-BE49-F238E27FC236}">
                <a16:creationId xmlns:a16="http://schemas.microsoft.com/office/drawing/2014/main" id="{54E662C7-934A-493C-8C67-3CABFDE4D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5126"/>
            <a:ext cx="10515599" cy="5811838"/>
          </a:xfrm>
          <a:prstGeom prst="rect">
            <a:avLst/>
          </a:prstGeom>
        </p:spPr>
      </p:pic>
      <p:sp>
        <p:nvSpPr>
          <p:cNvPr id="16" name="Content Placeholder 15">
            <a:extLst>
              <a:ext uri="{FF2B5EF4-FFF2-40B4-BE49-F238E27FC236}">
                <a16:creationId xmlns:a16="http://schemas.microsoft.com/office/drawing/2014/main" id="{D38D1FE0-7D15-4E36-B824-AEEFC2DB7C58}"/>
              </a:ext>
            </a:extLst>
          </p:cNvPr>
          <p:cNvSpPr>
            <a:spLocks noGrp="1"/>
          </p:cNvSpPr>
          <p:nvPr>
            <p:ph sz="quarter" idx="14"/>
          </p:nvPr>
        </p:nvSpPr>
        <p:spPr>
          <a:xfrm>
            <a:off x="993775" y="430213"/>
            <a:ext cx="10269538" cy="121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2147708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7EF6-003C-489C-84DD-475E0DD10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F20CA8-FA75-42D5-857F-7E2A7E4CB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E8AEE-7847-48B8-9C8F-86B83828C678}"/>
              </a:ext>
            </a:extLst>
          </p:cNvPr>
          <p:cNvSpPr>
            <a:spLocks noGrp="1"/>
          </p:cNvSpPr>
          <p:nvPr>
            <p:ph type="dt" sz="half" idx="10"/>
          </p:nvPr>
        </p:nvSpPr>
        <p:spPr/>
        <p:txBody>
          <a:bodyPr/>
          <a:lstStyle/>
          <a:p>
            <a:fld id="{D9C646AA-F36E-4540-911D-FFFC0A0EF24A}" type="datetime1">
              <a:rPr lang="en-US" smtClean="0"/>
              <a:t>11/7/2021</a:t>
            </a:fld>
            <a:endParaRPr lang="en-US" dirty="0"/>
          </a:p>
        </p:txBody>
      </p:sp>
      <p:sp>
        <p:nvSpPr>
          <p:cNvPr id="5" name="Footer Placeholder 4">
            <a:extLst>
              <a:ext uri="{FF2B5EF4-FFF2-40B4-BE49-F238E27FC236}">
                <a16:creationId xmlns:a16="http://schemas.microsoft.com/office/drawing/2014/main" id="{86BCE399-FDAF-4C2D-B58A-97A6FA7C71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E6E729-FEAC-47DB-A4A3-BBD289B680D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058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D2BD-B7AF-4E52-AC0A-E0ABA936DE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9AFE85-C9B5-4950-9350-18B088F54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48516E-CAAD-4825-81F9-3639D4288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6D25BE-413C-4EC4-A147-614472A01262}"/>
              </a:ext>
            </a:extLst>
          </p:cNvPr>
          <p:cNvSpPr>
            <a:spLocks noGrp="1"/>
          </p:cNvSpPr>
          <p:nvPr>
            <p:ph type="dt" sz="half" idx="10"/>
          </p:nvPr>
        </p:nvSpPr>
        <p:spPr/>
        <p:txBody>
          <a:bodyPr/>
          <a:lstStyle/>
          <a:p>
            <a:fld id="{69186D26-FA5F-4637-B602-B7C2DC34CFD4}" type="datetime1">
              <a:rPr lang="en-US" smtClean="0"/>
              <a:t>11/7/2021</a:t>
            </a:fld>
            <a:endParaRPr lang="en-US" dirty="0"/>
          </a:p>
        </p:txBody>
      </p:sp>
      <p:sp>
        <p:nvSpPr>
          <p:cNvPr id="6" name="Footer Placeholder 5">
            <a:extLst>
              <a:ext uri="{FF2B5EF4-FFF2-40B4-BE49-F238E27FC236}">
                <a16:creationId xmlns:a16="http://schemas.microsoft.com/office/drawing/2014/main" id="{491C3142-25BA-4974-BC36-0FC93F98DA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4B6AA2-28DC-4A74-80D1-3635F6E7BA3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483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5C1F-1082-4793-BAE0-0D73912738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B4BDE1-BB3B-4F7D-9920-685FE9A7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B0334-EC06-4B0A-809F-D3BDAF328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B04B5C-F447-4366-9E46-481A2EE25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AFA1B-41CA-473B-B123-F077CF3DE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A79C01-8F11-4B61-B3DA-C4450F0FF57D}"/>
              </a:ext>
            </a:extLst>
          </p:cNvPr>
          <p:cNvSpPr>
            <a:spLocks noGrp="1"/>
          </p:cNvSpPr>
          <p:nvPr>
            <p:ph type="dt" sz="half" idx="10"/>
          </p:nvPr>
        </p:nvSpPr>
        <p:spPr/>
        <p:txBody>
          <a:bodyPr/>
          <a:lstStyle/>
          <a:p>
            <a:fld id="{8A7F15D8-96D1-4781-BC50-CA8A088B2FE4}" type="datetime1">
              <a:rPr lang="en-US" smtClean="0"/>
              <a:t>11/7/2021</a:t>
            </a:fld>
            <a:endParaRPr lang="en-US" dirty="0"/>
          </a:p>
        </p:txBody>
      </p:sp>
      <p:sp>
        <p:nvSpPr>
          <p:cNvPr id="8" name="Footer Placeholder 7">
            <a:extLst>
              <a:ext uri="{FF2B5EF4-FFF2-40B4-BE49-F238E27FC236}">
                <a16:creationId xmlns:a16="http://schemas.microsoft.com/office/drawing/2014/main" id="{32304C89-F1F4-41B8-A20B-73B1AF75A0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D019C7-0E27-4B8C-AECB-5AA4E4EF1EE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692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D801-184D-45A8-BB34-FE64ED3D77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63319B-18EE-42EE-B757-DC7D814F958D}"/>
              </a:ext>
            </a:extLst>
          </p:cNvPr>
          <p:cNvSpPr>
            <a:spLocks noGrp="1"/>
          </p:cNvSpPr>
          <p:nvPr>
            <p:ph type="dt" sz="half" idx="10"/>
          </p:nvPr>
        </p:nvSpPr>
        <p:spPr/>
        <p:txBody>
          <a:bodyPr/>
          <a:lstStyle/>
          <a:p>
            <a:fld id="{F9A96C99-B8F8-4528-BD05-0E16E943DC09}" type="datetime1">
              <a:rPr lang="en-US" smtClean="0"/>
              <a:t>11/7/2021</a:t>
            </a:fld>
            <a:endParaRPr lang="en-US" dirty="0"/>
          </a:p>
        </p:txBody>
      </p:sp>
      <p:sp>
        <p:nvSpPr>
          <p:cNvPr id="4" name="Footer Placeholder 3">
            <a:extLst>
              <a:ext uri="{FF2B5EF4-FFF2-40B4-BE49-F238E27FC236}">
                <a16:creationId xmlns:a16="http://schemas.microsoft.com/office/drawing/2014/main" id="{03E831C3-2E3D-4745-BC3B-7D424D8D3D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DD88D5-F258-4814-82E6-B6585C0FA79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99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72D50-155F-4F2E-A2B8-0EC46F0C7A69}"/>
              </a:ext>
            </a:extLst>
          </p:cNvPr>
          <p:cNvSpPr>
            <a:spLocks noGrp="1"/>
          </p:cNvSpPr>
          <p:nvPr>
            <p:ph type="dt" sz="half" idx="10"/>
          </p:nvPr>
        </p:nvSpPr>
        <p:spPr/>
        <p:txBody>
          <a:bodyPr/>
          <a:lstStyle/>
          <a:p>
            <a:fld id="{03636942-C211-4B28-8DBD-C953E00AF71B}" type="datetime1">
              <a:rPr lang="en-US" smtClean="0"/>
              <a:t>11/7/2021</a:t>
            </a:fld>
            <a:endParaRPr lang="en-US" dirty="0"/>
          </a:p>
        </p:txBody>
      </p:sp>
      <p:sp>
        <p:nvSpPr>
          <p:cNvPr id="3" name="Footer Placeholder 2">
            <a:extLst>
              <a:ext uri="{FF2B5EF4-FFF2-40B4-BE49-F238E27FC236}">
                <a16:creationId xmlns:a16="http://schemas.microsoft.com/office/drawing/2014/main" id="{AA27BB7A-F362-42DB-ACCB-240C27159F8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EE3CB3-1935-474B-9C66-256B83D2557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5983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A31E-1A77-4118-96A1-F14D66473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B1FF08-A4EE-4089-9AC1-F4BCF0AB4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73BDEC-DC06-48AF-B36B-3FF997B15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9A7CB-F3B2-457E-AA97-E3C233133BD5}"/>
              </a:ext>
            </a:extLst>
          </p:cNvPr>
          <p:cNvSpPr>
            <a:spLocks noGrp="1"/>
          </p:cNvSpPr>
          <p:nvPr>
            <p:ph type="dt" sz="half" idx="10"/>
          </p:nvPr>
        </p:nvSpPr>
        <p:spPr/>
        <p:txBody>
          <a:bodyPr/>
          <a:lstStyle/>
          <a:p>
            <a:fld id="{7E8D12A6-918A-48BD-8CB9-CA713993B0EA}" type="datetime1">
              <a:rPr lang="en-US" smtClean="0"/>
              <a:t>11/7/2021</a:t>
            </a:fld>
            <a:endParaRPr lang="en-US" dirty="0"/>
          </a:p>
        </p:txBody>
      </p:sp>
      <p:sp>
        <p:nvSpPr>
          <p:cNvPr id="6" name="Footer Placeholder 5">
            <a:extLst>
              <a:ext uri="{FF2B5EF4-FFF2-40B4-BE49-F238E27FC236}">
                <a16:creationId xmlns:a16="http://schemas.microsoft.com/office/drawing/2014/main" id="{47846894-0002-4FBE-BB74-078A606A17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B36C68-12F5-4532-8FDA-D7E5877E5BA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680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086C-FEDF-4858-961E-91F353681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3F24D7-98F2-46A8-B593-73372DF39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B145E2A-0628-42F7-A403-715F4BCCC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F0AE-EA46-4021-8B66-597BEAA8C86E}"/>
              </a:ext>
            </a:extLst>
          </p:cNvPr>
          <p:cNvSpPr>
            <a:spLocks noGrp="1"/>
          </p:cNvSpPr>
          <p:nvPr>
            <p:ph type="dt" sz="half" idx="10"/>
          </p:nvPr>
        </p:nvSpPr>
        <p:spPr/>
        <p:txBody>
          <a:bodyPr/>
          <a:lstStyle/>
          <a:p>
            <a:fld id="{E778CE86-875F-4587-BCF6-FA054AFC0D53}" type="datetime1">
              <a:rPr lang="en-US" smtClean="0"/>
              <a:pPr/>
              <a:t>11/7/2021</a:t>
            </a:fld>
            <a:endParaRPr lang="en-US" dirty="0"/>
          </a:p>
        </p:txBody>
      </p:sp>
      <p:sp>
        <p:nvSpPr>
          <p:cNvPr id="6" name="Footer Placeholder 5">
            <a:extLst>
              <a:ext uri="{FF2B5EF4-FFF2-40B4-BE49-F238E27FC236}">
                <a16:creationId xmlns:a16="http://schemas.microsoft.com/office/drawing/2014/main" id="{0BD85576-2FAD-4A25-9CA6-184089CA292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4E3F345-DD2A-4B47-9369-D64AFB2C0AD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549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F72DB-EBAC-4EAC-B9BB-FE6C77D2D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C6FC3-333B-4AE0-939A-6C4BD67DA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81F8F-A4C5-43E5-8B23-8183014C2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11/7/2021</a:t>
            </a:fld>
            <a:endParaRPr lang="en-US" dirty="0"/>
          </a:p>
        </p:txBody>
      </p:sp>
      <p:sp>
        <p:nvSpPr>
          <p:cNvPr id="5" name="Footer Placeholder 4">
            <a:extLst>
              <a:ext uri="{FF2B5EF4-FFF2-40B4-BE49-F238E27FC236}">
                <a16:creationId xmlns:a16="http://schemas.microsoft.com/office/drawing/2014/main" id="{1366B8E6-16BF-4519-B361-0E1C47C56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A076C6-6553-4E1A-98CB-F7C0752FA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6934649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cirularLinkedList.docx"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types-of-operating-systems/"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7AFFC0-FBB3-4B62-9546-31ADE0552050}"/>
              </a:ext>
            </a:extLst>
          </p:cNvPr>
          <p:cNvSpPr>
            <a:spLocks noGrp="1"/>
          </p:cNvSpPr>
          <p:nvPr>
            <p:ph type="ctrTitle"/>
          </p:nvPr>
        </p:nvSpPr>
        <p:spPr/>
        <p:txBody>
          <a:bodyPr/>
          <a:lstStyle/>
          <a:p>
            <a:r>
              <a:rPr lang="en-US" dirty="0"/>
              <a:t>Data structure</a:t>
            </a:r>
            <a:br>
              <a:rPr lang="en-US" dirty="0"/>
            </a:br>
            <a:endParaRPr lang="en-IN" dirty="0"/>
          </a:p>
        </p:txBody>
      </p:sp>
      <p:sp>
        <p:nvSpPr>
          <p:cNvPr id="8" name="Subtitle 7">
            <a:extLst>
              <a:ext uri="{FF2B5EF4-FFF2-40B4-BE49-F238E27FC236}">
                <a16:creationId xmlns:a16="http://schemas.microsoft.com/office/drawing/2014/main" id="{B82B574B-1BD8-449A-ACAE-A21DCC70384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662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D643-2427-40DA-BE36-DA9A69DCE36E}"/>
              </a:ext>
            </a:extLst>
          </p:cNvPr>
          <p:cNvSpPr>
            <a:spLocks noGrp="1"/>
          </p:cNvSpPr>
          <p:nvPr>
            <p:ph type="title"/>
          </p:nvPr>
        </p:nvSpPr>
        <p:spPr/>
        <p:txBody>
          <a:bodyPr/>
          <a:lstStyle/>
          <a:p>
            <a:r>
              <a:rPr lang="en-US" b="0" i="0" dirty="0">
                <a:solidFill>
                  <a:srgbClr val="273239"/>
                </a:solidFill>
                <a:effectLst/>
                <a:latin typeface="urw-din"/>
              </a:rPr>
              <a:t>Applications of a Graph</a:t>
            </a:r>
            <a:endParaRPr lang="en-IN" dirty="0"/>
          </a:p>
        </p:txBody>
      </p:sp>
      <p:sp>
        <p:nvSpPr>
          <p:cNvPr id="3" name="Content Placeholder 2">
            <a:extLst>
              <a:ext uri="{FF2B5EF4-FFF2-40B4-BE49-F238E27FC236}">
                <a16:creationId xmlns:a16="http://schemas.microsoft.com/office/drawing/2014/main" id="{776D997F-F011-4E03-96E7-C55D0DC8334F}"/>
              </a:ext>
            </a:extLst>
          </p:cNvPr>
          <p:cNvSpPr>
            <a:spLocks noGrp="1"/>
          </p:cNvSpPr>
          <p:nvPr>
            <p:ph idx="1"/>
          </p:nvPr>
        </p:nvSpPr>
        <p:spPr/>
        <p:txBody>
          <a:bodyPr>
            <a:normAutofit fontScale="85000" lnSpcReduction="20000"/>
          </a:bodyPr>
          <a:lstStyle/>
          <a:p>
            <a:pPr marL="0" indent="0" algn="l" fontAlgn="base">
              <a:buNone/>
            </a:pP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Facebook’s Graph API uses the structure of Graphs. (</a:t>
            </a:r>
            <a:r>
              <a:rPr lang="en-US" sz="1600" b="0" i="0" dirty="0">
                <a:solidFill>
                  <a:srgbClr val="4B4F56"/>
                </a:solidFill>
                <a:effectLst/>
                <a:latin typeface="Graphik LCG Web"/>
              </a:rPr>
              <a:t>The Graph API is the primary way to get data into and out of the Facebook platform. It's an HTTP-based API that apps can use to programmatically query data, post new stories, manage ads, upload photos, and perform a wide variety of other tasks</a:t>
            </a:r>
            <a:r>
              <a:rPr lang="en-US" b="0" i="0" dirty="0">
                <a:solidFill>
                  <a:srgbClr val="4B4F56"/>
                </a:solidFill>
                <a:effectLst/>
                <a:latin typeface="Graphik LCG Web"/>
              </a:rPr>
              <a:t>.)</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Google’s Knowledge Graph also has to do something with Graph. (</a:t>
            </a:r>
            <a:r>
              <a:rPr lang="en-US" b="0" i="0" dirty="0">
                <a:solidFill>
                  <a:srgbClr val="4D5156"/>
                </a:solidFill>
                <a:effectLst/>
                <a:latin typeface="arial" panose="020B0604020202020204" pitchFamily="34" charset="0"/>
              </a:rPr>
              <a:t> </a:t>
            </a:r>
            <a:r>
              <a:rPr lang="en-US" sz="1400" b="0" i="0" dirty="0">
                <a:solidFill>
                  <a:srgbClr val="4D5156"/>
                </a:solidFill>
                <a:effectLst/>
                <a:latin typeface="arial" panose="020B0604020202020204" pitchFamily="34" charset="0"/>
              </a:rPr>
              <a:t>knowledge base that represents semantic relations between concepts in a network</a:t>
            </a:r>
            <a:r>
              <a:rPr lang="en-US" b="0" i="0" dirty="0">
                <a:solidFill>
                  <a:srgbClr val="4D5156"/>
                </a:solidFill>
                <a:effectLst/>
                <a:latin typeface="arial" panose="020B0604020202020204" pitchFamily="34" charset="0"/>
              </a:rPr>
              <a:t>.)</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Dijkstra algorithm or the shortest path first algorithm also uses graph structure to finding the smallest path between the nodes of the graph.</a:t>
            </a:r>
          </a:p>
          <a:p>
            <a:pPr algn="l" fontAlgn="base">
              <a:buFont typeface="+mj-lt"/>
              <a:buAutoNum type="arabicPeriod"/>
            </a:pPr>
            <a:r>
              <a:rPr lang="en-US" b="0" i="0" dirty="0">
                <a:solidFill>
                  <a:srgbClr val="273239"/>
                </a:solidFill>
                <a:effectLst/>
                <a:latin typeface="urw-din"/>
              </a:rPr>
              <a:t>GPS navigation system also uses shortest path APIs.</a:t>
            </a:r>
          </a:p>
          <a:p>
            <a:pPr algn="l" fontAlgn="base">
              <a:buFont typeface="+mj-lt"/>
              <a:buAutoNum type="arabicPeriod"/>
            </a:pPr>
            <a:r>
              <a:rPr lang="en-US" b="0" i="0" dirty="0">
                <a:solidFill>
                  <a:srgbClr val="273239"/>
                </a:solidFill>
                <a:effectLst/>
                <a:latin typeface="urw-din"/>
              </a:rPr>
              <a:t>Networking components has huge application of graph</a:t>
            </a:r>
          </a:p>
          <a:p>
            <a:pPr algn="l" fontAlgn="base">
              <a:buFont typeface="+mj-lt"/>
              <a:buAutoNum type="arabicPeriod"/>
            </a:pPr>
            <a:r>
              <a:rPr lang="en-US" b="0" i="0" dirty="0">
                <a:solidFill>
                  <a:srgbClr val="273239"/>
                </a:solidFill>
                <a:effectLst/>
                <a:latin typeface="urw-din"/>
              </a:rPr>
              <a:t>Facebook, Instagram and all social media networking sites every user is Node</a:t>
            </a:r>
          </a:p>
          <a:p>
            <a:pPr algn="l" fontAlgn="base">
              <a:buFont typeface="+mj-lt"/>
              <a:buAutoNum type="arabicPeriod"/>
            </a:pPr>
            <a:r>
              <a:rPr lang="en-US" b="0" i="0" dirty="0">
                <a:solidFill>
                  <a:srgbClr val="273239"/>
                </a:solidFill>
                <a:effectLst/>
                <a:latin typeface="urw-din"/>
              </a:rPr>
              <a:t>Data organization</a:t>
            </a:r>
          </a:p>
          <a:p>
            <a:pPr marL="0" indent="0">
              <a:buNone/>
            </a:pPr>
            <a:endParaRPr lang="en-IN" dirty="0"/>
          </a:p>
        </p:txBody>
      </p:sp>
    </p:spTree>
    <p:extLst>
      <p:ext uri="{BB962C8B-B14F-4D97-AF65-F5344CB8AC3E}">
        <p14:creationId xmlns:p14="http://schemas.microsoft.com/office/powerpoint/2010/main" val="9138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77C2-2211-4316-A6A2-530D5916D663}"/>
              </a:ext>
            </a:extLst>
          </p:cNvPr>
          <p:cNvSpPr>
            <a:spLocks noGrp="1"/>
          </p:cNvSpPr>
          <p:nvPr>
            <p:ph type="title"/>
          </p:nvPr>
        </p:nvSpPr>
        <p:spPr/>
        <p:txBody>
          <a:bodyPr/>
          <a:lstStyle/>
          <a:p>
            <a:r>
              <a:rPr lang="en-US" dirty="0">
                <a:solidFill>
                  <a:srgbClr val="273239"/>
                </a:solidFill>
                <a:latin typeface="urw-din"/>
              </a:rPr>
              <a:t>A</a:t>
            </a:r>
            <a:r>
              <a:rPr lang="en-US" b="0" i="0" dirty="0">
                <a:solidFill>
                  <a:srgbClr val="273239"/>
                </a:solidFill>
                <a:effectLst/>
                <a:latin typeface="urw-din"/>
              </a:rPr>
              <a:t>pplications of the trees</a:t>
            </a:r>
            <a:endParaRPr lang="en-IN" dirty="0"/>
          </a:p>
        </p:txBody>
      </p:sp>
      <p:sp>
        <p:nvSpPr>
          <p:cNvPr id="3" name="Content Placeholder 2">
            <a:extLst>
              <a:ext uri="{FF2B5EF4-FFF2-40B4-BE49-F238E27FC236}">
                <a16:creationId xmlns:a16="http://schemas.microsoft.com/office/drawing/2014/main" id="{5AA49DC0-ED7E-4BC0-818E-C93F8E5FB0EC}"/>
              </a:ext>
            </a:extLst>
          </p:cNvPr>
          <p:cNvSpPr>
            <a:spLocks noGrp="1"/>
          </p:cNvSpPr>
          <p:nvPr>
            <p:ph idx="1"/>
          </p:nvPr>
        </p:nvSpPr>
        <p:spPr/>
        <p:txBody>
          <a:bodyPr>
            <a:normAutofit/>
          </a:bodyPr>
          <a:lstStyle/>
          <a:p>
            <a:pPr algn="l" fontAlgn="base">
              <a:buFont typeface="+mj-lt"/>
              <a:buAutoNum type="arabicPeriod"/>
            </a:pPr>
            <a:r>
              <a:rPr lang="en-US" b="0" i="0" dirty="0">
                <a:solidFill>
                  <a:srgbClr val="273239"/>
                </a:solidFill>
                <a:effectLst/>
                <a:latin typeface="urw-din"/>
              </a:rPr>
              <a:t>XML Parser uses tree algorithms.</a:t>
            </a:r>
          </a:p>
          <a:p>
            <a:pPr algn="l" fontAlgn="base">
              <a:buFont typeface="+mj-lt"/>
              <a:buAutoNum type="arabicPeriod"/>
            </a:pPr>
            <a:r>
              <a:rPr lang="en-US" b="0" i="0" dirty="0">
                <a:solidFill>
                  <a:srgbClr val="273239"/>
                </a:solidFill>
                <a:effectLst/>
                <a:latin typeface="urw-din"/>
              </a:rPr>
              <a:t>Decision-based algorithm is used in machine learning which works upon the algorithm of tree.</a:t>
            </a:r>
          </a:p>
          <a:p>
            <a:pPr algn="l" fontAlgn="base">
              <a:buFont typeface="+mj-lt"/>
              <a:buAutoNum type="arabicPeriod"/>
            </a:pPr>
            <a:r>
              <a:rPr lang="en-US" b="0" i="0" dirty="0">
                <a:solidFill>
                  <a:srgbClr val="273239"/>
                </a:solidFill>
                <a:effectLst/>
                <a:latin typeface="urw-din"/>
              </a:rPr>
              <a:t>Databases also uses tree data structures for indexing.</a:t>
            </a:r>
          </a:p>
          <a:p>
            <a:pPr algn="l" fontAlgn="base">
              <a:buFont typeface="+mj-lt"/>
              <a:buAutoNum type="arabicPeriod"/>
            </a:pPr>
            <a:r>
              <a:rPr lang="en-US" b="0" i="0" dirty="0">
                <a:solidFill>
                  <a:srgbClr val="273239"/>
                </a:solidFill>
                <a:effectLst/>
                <a:latin typeface="urw-din"/>
              </a:rPr>
              <a:t>Domain Name Server(DNS) also uses tree structures.</a:t>
            </a:r>
          </a:p>
          <a:p>
            <a:pPr algn="l" fontAlgn="base">
              <a:buFont typeface="+mj-lt"/>
              <a:buAutoNum type="arabicPeriod"/>
            </a:pPr>
            <a:r>
              <a:rPr lang="en-US" b="0" i="0" dirty="0">
                <a:solidFill>
                  <a:srgbClr val="273239"/>
                </a:solidFill>
                <a:effectLst/>
                <a:latin typeface="urw-din"/>
              </a:rPr>
              <a:t>File explorer/my computer of mobile/any computer</a:t>
            </a:r>
          </a:p>
          <a:p>
            <a:pPr algn="l" fontAlgn="base">
              <a:buFont typeface="+mj-lt"/>
              <a:buAutoNum type="arabicPeriod"/>
            </a:pPr>
            <a:r>
              <a:rPr lang="en-US" b="0" i="0" dirty="0">
                <a:solidFill>
                  <a:srgbClr val="273239"/>
                </a:solidFill>
                <a:effectLst/>
                <a:latin typeface="urw-din"/>
              </a:rPr>
              <a:t>BST used in computer Graphics</a:t>
            </a:r>
          </a:p>
          <a:p>
            <a:pPr algn="l" fontAlgn="base">
              <a:buFont typeface="+mj-lt"/>
              <a:buAutoNum type="arabicPeriod"/>
            </a:pPr>
            <a:r>
              <a:rPr lang="en-US" b="0" i="0" dirty="0">
                <a:solidFill>
                  <a:srgbClr val="273239"/>
                </a:solidFill>
                <a:effectLst/>
                <a:latin typeface="urw-din"/>
              </a:rPr>
              <a:t>Posting questions on websites like Quora, the comments are child of questions </a:t>
            </a:r>
          </a:p>
          <a:p>
            <a:pPr marL="0" indent="0">
              <a:buNone/>
            </a:pPr>
            <a:endParaRPr lang="en-IN" dirty="0"/>
          </a:p>
        </p:txBody>
      </p:sp>
    </p:spTree>
    <p:extLst>
      <p:ext uri="{BB962C8B-B14F-4D97-AF65-F5344CB8AC3E}">
        <p14:creationId xmlns:p14="http://schemas.microsoft.com/office/powerpoint/2010/main" val="61428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F959-EF4E-48B0-90CD-CB8D68C4F28B}"/>
              </a:ext>
            </a:extLst>
          </p:cNvPr>
          <p:cNvSpPr>
            <a:spLocks noGrp="1"/>
          </p:cNvSpPr>
          <p:nvPr>
            <p:ph type="title"/>
          </p:nvPr>
        </p:nvSpPr>
        <p:spPr/>
        <p:txBody>
          <a:bodyPr/>
          <a:lstStyle/>
          <a:p>
            <a:r>
              <a:rPr lang="en-US" dirty="0"/>
              <a:t>                       </a:t>
            </a:r>
            <a:r>
              <a:rPr lang="en-US" b="1" dirty="0"/>
              <a:t>DATA TYPES</a:t>
            </a:r>
            <a:br>
              <a:rPr lang="en-US" dirty="0"/>
            </a:br>
            <a:r>
              <a:rPr lang="en-US" sz="2000" dirty="0"/>
              <a:t>A particular kind of data item, as defined by the values it can take, the Programming language used, or the operations that can be performed on it.          </a:t>
            </a:r>
            <a:endParaRPr lang="en-IN" dirty="0"/>
          </a:p>
        </p:txBody>
      </p:sp>
      <p:sp>
        <p:nvSpPr>
          <p:cNvPr id="3" name="Content Placeholder 2">
            <a:extLst>
              <a:ext uri="{FF2B5EF4-FFF2-40B4-BE49-F238E27FC236}">
                <a16:creationId xmlns:a16="http://schemas.microsoft.com/office/drawing/2014/main" id="{56A02C29-FB4D-4A94-A459-F42C9D316D3A}"/>
              </a:ext>
            </a:extLst>
          </p:cNvPr>
          <p:cNvSpPr>
            <a:spLocks noGrp="1"/>
          </p:cNvSpPr>
          <p:nvPr>
            <p:ph idx="1"/>
          </p:nvPr>
        </p:nvSpPr>
        <p:spPr>
          <a:xfrm>
            <a:off x="438150" y="2014194"/>
            <a:ext cx="11182350" cy="4329456"/>
          </a:xfrm>
        </p:spPr>
        <p:txBody>
          <a:bodyPr>
            <a:noAutofit/>
          </a:bodyPr>
          <a:lstStyle/>
          <a:p>
            <a:pPr algn="ctr"/>
            <a:r>
              <a:rPr lang="en-US" sz="1800" b="1" dirty="0"/>
              <a:t>Primitive Data Structure </a:t>
            </a:r>
          </a:p>
          <a:p>
            <a:r>
              <a:rPr lang="en-US" sz="1800" dirty="0"/>
              <a:t>Primitive Data Structure are basic structure and directly operated upon by machine instructions. </a:t>
            </a:r>
          </a:p>
          <a:p>
            <a:r>
              <a:rPr lang="en-US" sz="1800" dirty="0"/>
              <a:t>Primitive data structures have different representations on different computers. </a:t>
            </a:r>
          </a:p>
          <a:p>
            <a:r>
              <a:rPr lang="en-US" sz="1800" dirty="0"/>
              <a:t>Integers, floats, character and pointers are example of primitive data structures.</a:t>
            </a:r>
          </a:p>
          <a:p>
            <a:r>
              <a:rPr lang="en-US" sz="1800" dirty="0"/>
              <a:t>These data types are available in most programming languages as built in type. </a:t>
            </a:r>
          </a:p>
          <a:p>
            <a:pPr marL="0" indent="0">
              <a:buNone/>
            </a:pPr>
            <a:r>
              <a:rPr lang="en-US" sz="1800" dirty="0"/>
              <a:t>    </a:t>
            </a:r>
            <a:r>
              <a:rPr lang="en-US" sz="1800" b="1" dirty="0"/>
              <a:t>Integer: </a:t>
            </a:r>
            <a:r>
              <a:rPr lang="en-US" sz="1800" dirty="0"/>
              <a:t>It is a data type which allows all values without fraction part. We can used it for whole numbers.</a:t>
            </a:r>
          </a:p>
          <a:p>
            <a:pPr marL="0" indent="0">
              <a:buNone/>
            </a:pPr>
            <a:r>
              <a:rPr lang="en-US" sz="1800" dirty="0"/>
              <a:t>    </a:t>
            </a:r>
            <a:r>
              <a:rPr lang="en-US" sz="1800" b="1" dirty="0"/>
              <a:t>Float: </a:t>
            </a:r>
            <a:r>
              <a:rPr lang="en-US" sz="1800" dirty="0"/>
              <a:t>It is a data type which is use for storing fraction numbers. </a:t>
            </a:r>
          </a:p>
          <a:p>
            <a:pPr marL="0" indent="0">
              <a:buNone/>
            </a:pPr>
            <a:r>
              <a:rPr lang="en-US" sz="1800" dirty="0"/>
              <a:t>    </a:t>
            </a:r>
            <a:r>
              <a:rPr lang="en-US" sz="1800" b="1" dirty="0"/>
              <a:t>Character: </a:t>
            </a:r>
            <a:r>
              <a:rPr lang="en-US" sz="1800" dirty="0"/>
              <a:t>It is a data type which is used for character values. </a:t>
            </a:r>
          </a:p>
          <a:p>
            <a:pPr marL="0" indent="0">
              <a:buNone/>
            </a:pPr>
            <a:r>
              <a:rPr lang="en-US" sz="1800" dirty="0"/>
              <a:t>    </a:t>
            </a:r>
            <a:r>
              <a:rPr lang="en-US" sz="1800" b="1" dirty="0"/>
              <a:t>Pointer: </a:t>
            </a:r>
            <a:r>
              <a:rPr lang="en-US" sz="1800" dirty="0"/>
              <a:t>A variable that hold memory address of another variable are called pointer. </a:t>
            </a:r>
            <a:endParaRPr lang="en-IN" sz="1800" dirty="0"/>
          </a:p>
        </p:txBody>
      </p:sp>
    </p:spTree>
    <p:extLst>
      <p:ext uri="{BB962C8B-B14F-4D97-AF65-F5344CB8AC3E}">
        <p14:creationId xmlns:p14="http://schemas.microsoft.com/office/powerpoint/2010/main" val="142305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F92-73B4-4CF5-AE6C-AF3115805F40}"/>
              </a:ext>
            </a:extLst>
          </p:cNvPr>
          <p:cNvSpPr>
            <a:spLocks noGrp="1"/>
          </p:cNvSpPr>
          <p:nvPr>
            <p:ph type="title"/>
          </p:nvPr>
        </p:nvSpPr>
        <p:spPr>
          <a:xfrm>
            <a:off x="1066800" y="642594"/>
            <a:ext cx="10058400" cy="1014756"/>
          </a:xfrm>
        </p:spPr>
        <p:txBody>
          <a:bodyPr/>
          <a:lstStyle/>
          <a:p>
            <a:pPr algn="ctr"/>
            <a:r>
              <a:rPr lang="en-US" b="1" dirty="0"/>
              <a:t>Non Primitive Data Type </a:t>
            </a:r>
            <a:endParaRPr lang="en-IN" b="1" dirty="0"/>
          </a:p>
        </p:txBody>
      </p:sp>
      <p:sp>
        <p:nvSpPr>
          <p:cNvPr id="3" name="Content Placeholder 2">
            <a:extLst>
              <a:ext uri="{FF2B5EF4-FFF2-40B4-BE49-F238E27FC236}">
                <a16:creationId xmlns:a16="http://schemas.microsoft.com/office/drawing/2014/main" id="{58CDF24A-16C4-4FB8-B093-087CD59D40E0}"/>
              </a:ext>
            </a:extLst>
          </p:cNvPr>
          <p:cNvSpPr>
            <a:spLocks noGrp="1"/>
          </p:cNvSpPr>
          <p:nvPr>
            <p:ph idx="1"/>
          </p:nvPr>
        </p:nvSpPr>
        <p:spPr>
          <a:xfrm>
            <a:off x="419100" y="1879625"/>
            <a:ext cx="11296649" cy="4559275"/>
          </a:xfrm>
        </p:spPr>
        <p:txBody>
          <a:bodyPr>
            <a:normAutofit/>
          </a:bodyPr>
          <a:lstStyle/>
          <a:p>
            <a:r>
              <a:rPr lang="en-US" sz="1800" dirty="0"/>
              <a:t>These are more sophisticated data structures. </a:t>
            </a:r>
          </a:p>
          <a:p>
            <a:r>
              <a:rPr lang="en-US" sz="1800" dirty="0"/>
              <a:t>These are derived from primitive data structure.</a:t>
            </a:r>
          </a:p>
          <a:p>
            <a:r>
              <a:rPr lang="en-US" sz="1800" dirty="0"/>
              <a:t>The non – primitive data structures emphasize structuring of a group of homogeneous or heterogeneous data items. </a:t>
            </a:r>
          </a:p>
          <a:p>
            <a:r>
              <a:rPr lang="en-US" sz="1800" dirty="0"/>
              <a:t>Example of non – primitive data types are Array, List, and File etc.</a:t>
            </a:r>
          </a:p>
          <a:p>
            <a:r>
              <a:rPr lang="en-US" sz="1800" dirty="0"/>
              <a:t>A non – primitive data type is further divided into Linear and non – Linear data structure. </a:t>
            </a:r>
          </a:p>
          <a:p>
            <a:pPr marL="0" indent="0">
              <a:buNone/>
            </a:pPr>
            <a:r>
              <a:rPr lang="en-US" sz="1800" dirty="0"/>
              <a:t>   </a:t>
            </a:r>
            <a:r>
              <a:rPr lang="en-US" sz="1800" b="1" dirty="0"/>
              <a:t>Array: </a:t>
            </a:r>
            <a:r>
              <a:rPr lang="en-US" sz="1800" dirty="0"/>
              <a:t>An array is a fixed size sequenced collection of elements of the same data type. </a:t>
            </a:r>
          </a:p>
          <a:p>
            <a:pPr marL="0" indent="0">
              <a:buNone/>
            </a:pPr>
            <a:r>
              <a:rPr lang="en-US" sz="1800" dirty="0"/>
              <a:t>   </a:t>
            </a:r>
            <a:r>
              <a:rPr lang="en-US" sz="1800" b="1" dirty="0"/>
              <a:t>List: </a:t>
            </a:r>
            <a:r>
              <a:rPr lang="en-US" sz="1800" dirty="0"/>
              <a:t>An ordered set containing variable number of elements is called as List. </a:t>
            </a:r>
          </a:p>
          <a:p>
            <a:pPr marL="0" indent="0">
              <a:buNone/>
            </a:pPr>
            <a:r>
              <a:rPr lang="en-US" sz="1800" dirty="0"/>
              <a:t>   </a:t>
            </a:r>
            <a:r>
              <a:rPr lang="en-US" sz="1800" b="1" dirty="0"/>
              <a:t>File: </a:t>
            </a:r>
            <a:r>
              <a:rPr lang="en-US" sz="1800" dirty="0"/>
              <a:t>A file is a collection of logically related information. It can be viewed as a large list of          records consisting of various fields.  </a:t>
            </a:r>
            <a:endParaRPr lang="en-IN" sz="1800" dirty="0"/>
          </a:p>
        </p:txBody>
      </p:sp>
    </p:spTree>
    <p:extLst>
      <p:ext uri="{BB962C8B-B14F-4D97-AF65-F5344CB8AC3E}">
        <p14:creationId xmlns:p14="http://schemas.microsoft.com/office/powerpoint/2010/main" val="332170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5C43-FAE4-438D-B069-A4E8FCD46135}"/>
              </a:ext>
            </a:extLst>
          </p:cNvPr>
          <p:cNvSpPr>
            <a:spLocks noGrp="1"/>
          </p:cNvSpPr>
          <p:nvPr>
            <p:ph type="title"/>
          </p:nvPr>
        </p:nvSpPr>
        <p:spPr>
          <a:xfrm>
            <a:off x="1066800" y="499719"/>
            <a:ext cx="10058400" cy="824256"/>
          </a:xfrm>
        </p:spPr>
        <p:txBody>
          <a:bodyPr/>
          <a:lstStyle/>
          <a:p>
            <a:pPr algn="ctr"/>
            <a:r>
              <a:rPr lang="en-US" dirty="0"/>
              <a:t>Linear Data Structures </a:t>
            </a:r>
            <a:endParaRPr lang="en-IN" dirty="0"/>
          </a:p>
        </p:txBody>
      </p:sp>
      <p:sp>
        <p:nvSpPr>
          <p:cNvPr id="7" name="Content Placeholder 6">
            <a:extLst>
              <a:ext uri="{FF2B5EF4-FFF2-40B4-BE49-F238E27FC236}">
                <a16:creationId xmlns:a16="http://schemas.microsoft.com/office/drawing/2014/main" id="{94D13DF2-AC4F-4551-8785-9EB6677B38E3}"/>
              </a:ext>
            </a:extLst>
          </p:cNvPr>
          <p:cNvSpPr>
            <a:spLocks noGrp="1"/>
          </p:cNvSpPr>
          <p:nvPr>
            <p:ph idx="1"/>
          </p:nvPr>
        </p:nvSpPr>
        <p:spPr>
          <a:xfrm>
            <a:off x="4224528" y="1323974"/>
            <a:ext cx="7567422" cy="5131687"/>
          </a:xfrm>
        </p:spPr>
        <p:txBody>
          <a:bodyPr>
            <a:normAutofit/>
          </a:bodyPr>
          <a:lstStyle/>
          <a:p>
            <a:pPr>
              <a:buFont typeface="Wingdings" panose="05000000000000000000" pitchFamily="2" charset="2"/>
              <a:buChar char="§"/>
            </a:pPr>
            <a:r>
              <a:rPr lang="en-US" sz="1800" dirty="0"/>
              <a:t>A linear data structure simply means that it is a storage format of the data in the memory in which the data are arranged in contiguous blocks of memory.</a:t>
            </a:r>
          </a:p>
          <a:p>
            <a:pPr>
              <a:buFont typeface="Wingdings" panose="05000000000000000000" pitchFamily="2" charset="2"/>
              <a:buChar char="§"/>
            </a:pPr>
            <a:r>
              <a:rPr lang="en-US" sz="1800" dirty="0"/>
              <a:t>Example is the array of characters it represented by one character after another.</a:t>
            </a:r>
          </a:p>
          <a:p>
            <a:pPr>
              <a:buFont typeface="Wingdings" panose="05000000000000000000" pitchFamily="2" charset="2"/>
              <a:buChar char="§"/>
            </a:pPr>
            <a:r>
              <a:rPr lang="en-US" sz="1800" dirty="0"/>
              <a:t>In the linear data structure, member elements form a sequence in the storage.</a:t>
            </a:r>
          </a:p>
          <a:p>
            <a:pPr>
              <a:buFont typeface="Wingdings" panose="05000000000000000000" pitchFamily="2" charset="2"/>
              <a:buChar char="§"/>
            </a:pPr>
            <a:r>
              <a:rPr lang="en-US" sz="1800" dirty="0"/>
              <a:t>There are two ways to represent a linear data structure in memory.</a:t>
            </a:r>
          </a:p>
          <a:p>
            <a:pPr marL="0" indent="0">
              <a:buNone/>
            </a:pPr>
            <a:r>
              <a:rPr lang="en-US" sz="1800" b="1" dirty="0"/>
              <a:t>      static memory allocation</a:t>
            </a:r>
          </a:p>
          <a:p>
            <a:pPr marL="0" indent="0">
              <a:buNone/>
            </a:pPr>
            <a:r>
              <a:rPr lang="en-US" sz="1800" b="1" dirty="0"/>
              <a:t>      dynamic memory allocation </a:t>
            </a:r>
          </a:p>
          <a:p>
            <a:pPr marL="0" indent="0">
              <a:buNone/>
            </a:pPr>
            <a:r>
              <a:rPr lang="en-US" sz="1800" dirty="0"/>
              <a:t>The possible operations on the linear data structure are: </a:t>
            </a:r>
          </a:p>
          <a:p>
            <a:pPr marL="0" indent="0">
              <a:buNone/>
            </a:pPr>
            <a:r>
              <a:rPr lang="en-US" sz="1800" dirty="0"/>
              <a:t>  </a:t>
            </a:r>
            <a:r>
              <a:rPr lang="en-US" sz="1800" b="1" dirty="0"/>
              <a:t>1) Traversing  2) Insertion  3) Deletion  4) searching 5) sorting  </a:t>
            </a:r>
          </a:p>
          <a:p>
            <a:pPr marL="0" indent="0">
              <a:buNone/>
            </a:pPr>
            <a:r>
              <a:rPr lang="en-US" sz="1800" b="1" dirty="0"/>
              <a:t>      6) merging</a:t>
            </a:r>
          </a:p>
        </p:txBody>
      </p:sp>
      <p:pic>
        <p:nvPicPr>
          <p:cNvPr id="9" name="Picture 8">
            <a:extLst>
              <a:ext uri="{FF2B5EF4-FFF2-40B4-BE49-F238E27FC236}">
                <a16:creationId xmlns:a16="http://schemas.microsoft.com/office/drawing/2014/main" id="{1F2CF014-BACE-44B5-BD57-44CB60B346CD}"/>
              </a:ext>
            </a:extLst>
          </p:cNvPr>
          <p:cNvPicPr>
            <a:picLocks noChangeAspect="1"/>
          </p:cNvPicPr>
          <p:nvPr/>
        </p:nvPicPr>
        <p:blipFill>
          <a:blip r:embed="rId2"/>
          <a:stretch>
            <a:fillRect/>
          </a:stretch>
        </p:blipFill>
        <p:spPr>
          <a:xfrm>
            <a:off x="400050" y="1323974"/>
            <a:ext cx="3687318" cy="5131688"/>
          </a:xfrm>
          <a:prstGeom prst="rect">
            <a:avLst/>
          </a:prstGeom>
        </p:spPr>
      </p:pic>
    </p:spTree>
    <p:extLst>
      <p:ext uri="{BB962C8B-B14F-4D97-AF65-F5344CB8AC3E}">
        <p14:creationId xmlns:p14="http://schemas.microsoft.com/office/powerpoint/2010/main" val="428288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B510-9949-4BF6-9DC3-7E0C981A6587}"/>
              </a:ext>
            </a:extLst>
          </p:cNvPr>
          <p:cNvSpPr>
            <a:spLocks noGrp="1"/>
          </p:cNvSpPr>
          <p:nvPr>
            <p:ph type="title"/>
          </p:nvPr>
        </p:nvSpPr>
        <p:spPr/>
        <p:txBody>
          <a:bodyPr/>
          <a:lstStyle/>
          <a:p>
            <a:r>
              <a:rPr lang="en-US" dirty="0"/>
              <a:t>Linear List</a:t>
            </a:r>
            <a:endParaRPr lang="en-IN" dirty="0"/>
          </a:p>
        </p:txBody>
      </p:sp>
      <p:pic>
        <p:nvPicPr>
          <p:cNvPr id="5" name="Content Placeholder 4">
            <a:extLst>
              <a:ext uri="{FF2B5EF4-FFF2-40B4-BE49-F238E27FC236}">
                <a16:creationId xmlns:a16="http://schemas.microsoft.com/office/drawing/2014/main" id="{16F07601-2D6F-4B49-AE3C-69A40D1CEC88}"/>
              </a:ext>
            </a:extLst>
          </p:cNvPr>
          <p:cNvPicPr>
            <a:picLocks noGrp="1" noChangeAspect="1"/>
          </p:cNvPicPr>
          <p:nvPr>
            <p:ph idx="1"/>
          </p:nvPr>
        </p:nvPicPr>
        <p:blipFill>
          <a:blip r:embed="rId2"/>
          <a:stretch>
            <a:fillRect/>
          </a:stretch>
        </p:blipFill>
        <p:spPr>
          <a:xfrm>
            <a:off x="1296956" y="1380931"/>
            <a:ext cx="8582910" cy="4796032"/>
          </a:xfrm>
        </p:spPr>
      </p:pic>
    </p:spTree>
    <p:extLst>
      <p:ext uri="{BB962C8B-B14F-4D97-AF65-F5344CB8AC3E}">
        <p14:creationId xmlns:p14="http://schemas.microsoft.com/office/powerpoint/2010/main" val="217826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5D7-9C92-4A5F-959F-CC109796C68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7BCDE4-7B48-493F-94A1-18834EF5CC4A}"/>
              </a:ext>
            </a:extLst>
          </p:cNvPr>
          <p:cNvPicPr>
            <a:picLocks noGrp="1" noChangeAspect="1"/>
          </p:cNvPicPr>
          <p:nvPr>
            <p:ph idx="1"/>
          </p:nvPr>
        </p:nvPicPr>
        <p:blipFill>
          <a:blip r:embed="rId2"/>
          <a:stretch>
            <a:fillRect/>
          </a:stretch>
        </p:blipFill>
        <p:spPr>
          <a:xfrm>
            <a:off x="1250302" y="1763486"/>
            <a:ext cx="9327546" cy="4729389"/>
          </a:xfrm>
        </p:spPr>
      </p:pic>
    </p:spTree>
    <p:extLst>
      <p:ext uri="{BB962C8B-B14F-4D97-AF65-F5344CB8AC3E}">
        <p14:creationId xmlns:p14="http://schemas.microsoft.com/office/powerpoint/2010/main" val="5389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9F98-7093-4799-AAD2-B318D1578C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415D40-251E-4A2F-913E-3F0216DE019F}"/>
              </a:ext>
            </a:extLst>
          </p:cNvPr>
          <p:cNvSpPr>
            <a:spLocks noGrp="1"/>
          </p:cNvSpPr>
          <p:nvPr>
            <p:ph idx="1"/>
          </p:nvPr>
        </p:nvSpPr>
        <p:spPr/>
        <p:txBody>
          <a:bodyPr>
            <a:normAutofit fontScale="77500" lnSpcReduction="20000"/>
          </a:bodyPr>
          <a:lstStyle/>
          <a:p>
            <a:pPr marL="0" indent="0">
              <a:buNone/>
            </a:pPr>
            <a:r>
              <a:rPr lang="en-US" dirty="0"/>
              <a:t>List Operations:</a:t>
            </a:r>
          </a:p>
          <a:p>
            <a:pPr marL="0" indent="0">
              <a:buNone/>
            </a:pPr>
            <a:r>
              <a:rPr lang="en-US" dirty="0"/>
              <a:t> Traversal: Traversal of a data structure means processing all the data elements of it,</a:t>
            </a:r>
          </a:p>
          <a:p>
            <a:pPr marL="0" indent="0">
              <a:buNone/>
            </a:pPr>
            <a:r>
              <a:rPr lang="en-US" dirty="0" err="1"/>
              <a:t>sequentlly</a:t>
            </a:r>
            <a:r>
              <a:rPr lang="en-US" dirty="0"/>
              <a:t>.</a:t>
            </a:r>
          </a:p>
          <a:p>
            <a:pPr marL="0" indent="0">
              <a:buNone/>
            </a:pPr>
            <a:r>
              <a:rPr lang="en-US" dirty="0"/>
              <a:t> Insertion: Insertion means addition of a new data element in a data structure.</a:t>
            </a:r>
          </a:p>
          <a:p>
            <a:pPr marL="0" indent="0">
              <a:buNone/>
            </a:pPr>
            <a:r>
              <a:rPr lang="en-US" dirty="0"/>
              <a:t> Deletion: Deletion means removal of a data element from a data structure. The data element</a:t>
            </a:r>
          </a:p>
          <a:p>
            <a:pPr marL="0" indent="0">
              <a:buNone/>
            </a:pPr>
            <a:r>
              <a:rPr lang="en-US" dirty="0"/>
              <a:t>is searched for before its removal.</a:t>
            </a:r>
          </a:p>
          <a:p>
            <a:pPr marL="0" indent="0">
              <a:buNone/>
            </a:pPr>
            <a:r>
              <a:rPr lang="en-US" dirty="0"/>
              <a:t> Searching: Searching involves searching for the specified data element in a data structure.</a:t>
            </a:r>
          </a:p>
          <a:p>
            <a:pPr marL="0" indent="0">
              <a:buNone/>
            </a:pPr>
            <a:r>
              <a:rPr lang="en-US" dirty="0"/>
              <a:t> Sorting: Arranging data elements of a data structure in a specified order is called sorting.</a:t>
            </a:r>
          </a:p>
          <a:p>
            <a:pPr marL="0" indent="0">
              <a:buNone/>
            </a:pPr>
            <a:r>
              <a:rPr lang="en-US" dirty="0"/>
              <a:t> Merging: Combining elements of two similar data structures to form a new data structure of same type, is called merging.</a:t>
            </a:r>
            <a:endParaRPr lang="en-IN" dirty="0"/>
          </a:p>
        </p:txBody>
      </p:sp>
    </p:spTree>
    <p:extLst>
      <p:ext uri="{BB962C8B-B14F-4D97-AF65-F5344CB8AC3E}">
        <p14:creationId xmlns:p14="http://schemas.microsoft.com/office/powerpoint/2010/main" val="288324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74F8-A8F2-45AC-91D8-8AEEA0819F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5CFD39-9505-4017-81BA-DA9B320893CA}"/>
              </a:ext>
            </a:extLst>
          </p:cNvPr>
          <p:cNvSpPr>
            <a:spLocks noGrp="1"/>
          </p:cNvSpPr>
          <p:nvPr>
            <p:ph idx="1"/>
          </p:nvPr>
        </p:nvSpPr>
        <p:spPr/>
        <p:txBody>
          <a:bodyPr/>
          <a:lstStyle/>
          <a:p>
            <a:pPr marL="0" indent="0">
              <a:buNone/>
            </a:pPr>
            <a:endParaRPr lang="en-IN" dirty="0"/>
          </a:p>
        </p:txBody>
      </p:sp>
      <p:sp>
        <p:nvSpPr>
          <p:cNvPr id="6" name="TextBox 5">
            <a:extLst>
              <a:ext uri="{FF2B5EF4-FFF2-40B4-BE49-F238E27FC236}">
                <a16:creationId xmlns:a16="http://schemas.microsoft.com/office/drawing/2014/main" id="{DA5E0CBA-0B1A-43C2-9531-00CE914B8938}"/>
              </a:ext>
            </a:extLst>
          </p:cNvPr>
          <p:cNvSpPr txBox="1"/>
          <p:nvPr/>
        </p:nvSpPr>
        <p:spPr>
          <a:xfrm>
            <a:off x="755780" y="1323638"/>
            <a:ext cx="9433249" cy="5355312"/>
          </a:xfrm>
          <a:prstGeom prst="rect">
            <a:avLst/>
          </a:prstGeom>
          <a:noFill/>
        </p:spPr>
        <p:txBody>
          <a:bodyPr wrap="square">
            <a:spAutoFit/>
          </a:bodyPr>
          <a:lstStyle/>
          <a:p>
            <a:r>
              <a:rPr lang="en-US" dirty="0"/>
              <a:t>Algorithm </a:t>
            </a:r>
            <a:r>
              <a:rPr lang="en-US" dirty="0" err="1"/>
              <a:t>InsertLA</a:t>
            </a:r>
            <a:r>
              <a:rPr lang="en-US" dirty="0"/>
              <a:t> (DATA, N, ITEM, LOC)</a:t>
            </a:r>
          </a:p>
          <a:p>
            <a:r>
              <a:rPr lang="en-US" dirty="0"/>
              <a:t>Desc: This algorithm inserts new element ITEM in linear array DATA with N elements</a:t>
            </a:r>
          </a:p>
          <a:p>
            <a:r>
              <a:rPr lang="en-US" dirty="0"/>
              <a:t>If LOC=1 it means the element has to insert in beginning</a:t>
            </a:r>
          </a:p>
          <a:p>
            <a:r>
              <a:rPr lang="en-US" dirty="0"/>
              <a:t>If LOC =N+1 it means the element have to be inserted at the end</a:t>
            </a:r>
          </a:p>
          <a:p>
            <a:r>
              <a:rPr lang="en-US" dirty="0"/>
              <a:t>If LOC = J it means the elements have to be inserted at </a:t>
            </a:r>
            <a:r>
              <a:rPr lang="en-US" dirty="0" err="1"/>
              <a:t>Jth</a:t>
            </a:r>
            <a:r>
              <a:rPr lang="en-US" dirty="0"/>
              <a:t> Location</a:t>
            </a:r>
          </a:p>
          <a:p>
            <a:endParaRPr lang="en-US" dirty="0"/>
          </a:p>
          <a:p>
            <a:r>
              <a:rPr lang="en-US" dirty="0"/>
              <a:t>Begin</a:t>
            </a:r>
          </a:p>
          <a:p>
            <a:r>
              <a:rPr lang="en-US" dirty="0"/>
              <a:t>Step 1: [Initialize counter I with index of last element]</a:t>
            </a:r>
          </a:p>
          <a:p>
            <a:r>
              <a:rPr lang="en-US" dirty="0"/>
              <a:t>        I=N</a:t>
            </a:r>
          </a:p>
          <a:p>
            <a:r>
              <a:rPr lang="en-US" dirty="0"/>
              <a:t>Step 2: While I&gt;=LOC repeat steps 3 and 4</a:t>
            </a:r>
          </a:p>
          <a:p>
            <a:r>
              <a:rPr lang="en-US" dirty="0"/>
              <a:t>Step 3: [Move the current element one position backwards]</a:t>
            </a:r>
          </a:p>
          <a:p>
            <a:r>
              <a:rPr lang="en-US" dirty="0"/>
              <a:t>        DATA[I+1]=DATA[I]</a:t>
            </a:r>
          </a:p>
          <a:p>
            <a:r>
              <a:rPr lang="en-US" dirty="0"/>
              <a:t>Step 4: [Decrement counter I]</a:t>
            </a:r>
          </a:p>
          <a:p>
            <a:r>
              <a:rPr lang="en-US" dirty="0"/>
              <a:t>        I=I-1</a:t>
            </a:r>
          </a:p>
          <a:p>
            <a:r>
              <a:rPr lang="en-US" dirty="0"/>
              <a:t>Step 5:[Insert new element at the Location]</a:t>
            </a:r>
          </a:p>
          <a:p>
            <a:r>
              <a:rPr lang="en-US" dirty="0"/>
              <a:t>        DATA[LOC]=ITEM</a:t>
            </a:r>
          </a:p>
          <a:p>
            <a:r>
              <a:rPr lang="en-US" dirty="0"/>
              <a:t>Step 6:[ Update total under of array elements]</a:t>
            </a:r>
          </a:p>
          <a:p>
            <a:r>
              <a:rPr lang="en-US" dirty="0"/>
              <a:t>       N=N+1</a:t>
            </a:r>
          </a:p>
          <a:p>
            <a:r>
              <a:rPr lang="en-US" dirty="0"/>
              <a:t>Exit</a:t>
            </a:r>
            <a:endParaRPr lang="en-IN" dirty="0"/>
          </a:p>
        </p:txBody>
      </p:sp>
    </p:spTree>
    <p:extLst>
      <p:ext uri="{BB962C8B-B14F-4D97-AF65-F5344CB8AC3E}">
        <p14:creationId xmlns:p14="http://schemas.microsoft.com/office/powerpoint/2010/main" val="132514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5A38-C2BA-4D9E-B0C1-AF0C144CBA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066DC-07B8-4154-96E1-EA9A0F551CEC}"/>
              </a:ext>
            </a:extLst>
          </p:cNvPr>
          <p:cNvSpPr>
            <a:spLocks noGrp="1"/>
          </p:cNvSpPr>
          <p:nvPr>
            <p:ph idx="1"/>
          </p:nvPr>
        </p:nvSpPr>
        <p:spPr/>
        <p:txBody>
          <a:bodyPr/>
          <a:lstStyle/>
          <a:p>
            <a:pPr algn="just"/>
            <a:r>
              <a:rPr lang="en-US" sz="2400" b="0" i="0" dirty="0">
                <a:solidFill>
                  <a:srgbClr val="000000"/>
                </a:solidFill>
                <a:effectLst/>
                <a:latin typeface="verdana" panose="020B0604030504040204" pitchFamily="34" charset="0"/>
              </a:rPr>
              <a:t>It is a process of deleting a particular element from an array. If an element to be deleted </a:t>
            </a:r>
            <a:r>
              <a:rPr lang="en-US" sz="2400" b="0" i="0" dirty="0" err="1">
                <a:solidFill>
                  <a:srgbClr val="000000"/>
                </a:solidFill>
                <a:effectLst/>
                <a:latin typeface="verdana" panose="020B0604030504040204" pitchFamily="34" charset="0"/>
              </a:rPr>
              <a:t>ith</a:t>
            </a:r>
            <a:r>
              <a:rPr lang="en-US" sz="2400" b="0" i="0" dirty="0">
                <a:solidFill>
                  <a:srgbClr val="000000"/>
                </a:solidFill>
                <a:effectLst/>
                <a:latin typeface="verdana" panose="020B0604030504040204" pitchFamily="34" charset="0"/>
              </a:rPr>
              <a:t> location then all elements from the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location we have to be shifted one step towards left.</a:t>
            </a:r>
            <a:br>
              <a:rPr lang="en-US" sz="2400" b="0" i="0" dirty="0">
                <a:solidFill>
                  <a:srgbClr val="000000"/>
                </a:solidFill>
                <a:effectLst/>
                <a:latin typeface="verdana" panose="020B0604030504040204" pitchFamily="34" charset="0"/>
              </a:rPr>
            </a:br>
            <a:r>
              <a:rPr lang="en-US" sz="2400" b="0" i="0" dirty="0">
                <a:solidFill>
                  <a:srgbClr val="000000"/>
                </a:solidFill>
                <a:effectLst/>
                <a:latin typeface="verdana" panose="020B0604030504040204" pitchFamily="34" charset="0"/>
              </a:rPr>
              <a:t>So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element is copied to </a:t>
            </a:r>
            <a:r>
              <a:rPr lang="en-US" sz="2400" b="0" i="0" dirty="0" err="1">
                <a:solidFill>
                  <a:srgbClr val="000000"/>
                </a:solidFill>
                <a:effectLst/>
                <a:latin typeface="verdana" panose="020B0604030504040204" pitchFamily="34" charset="0"/>
              </a:rPr>
              <a:t>ith</a:t>
            </a:r>
            <a:r>
              <a:rPr lang="en-US" sz="2400" b="0" i="0" dirty="0">
                <a:solidFill>
                  <a:srgbClr val="000000"/>
                </a:solidFill>
                <a:effectLst/>
                <a:latin typeface="verdana" panose="020B0604030504040204" pitchFamily="34" charset="0"/>
              </a:rPr>
              <a:t> location and (i+2)</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to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location and so on.</a:t>
            </a:r>
          </a:p>
          <a:p>
            <a:br>
              <a:rPr lang="en-US" dirty="0"/>
            </a:br>
            <a:endParaRPr lang="en-IN" dirty="0"/>
          </a:p>
        </p:txBody>
      </p:sp>
      <p:sp>
        <p:nvSpPr>
          <p:cNvPr id="5" name="TextBox 4">
            <a:extLst>
              <a:ext uri="{FF2B5EF4-FFF2-40B4-BE49-F238E27FC236}">
                <a16:creationId xmlns:a16="http://schemas.microsoft.com/office/drawing/2014/main" id="{6A728BE9-1E04-4D44-A240-73093765C857}"/>
              </a:ext>
            </a:extLst>
          </p:cNvPr>
          <p:cNvSpPr txBox="1"/>
          <p:nvPr/>
        </p:nvSpPr>
        <p:spPr>
          <a:xfrm>
            <a:off x="4625652" y="3520188"/>
            <a:ext cx="6097554" cy="3139321"/>
          </a:xfrm>
          <a:prstGeom prst="rect">
            <a:avLst/>
          </a:prstGeom>
          <a:noFill/>
        </p:spPr>
        <p:txBody>
          <a:bodyPr wrap="square">
            <a:spAutoFit/>
          </a:bodyPr>
          <a:lstStyle/>
          <a:p>
            <a:r>
              <a:rPr lang="en-US" dirty="0"/>
              <a:t>Algorithm: In this algorithm a value is being deleted from </a:t>
            </a:r>
            <a:r>
              <a:rPr lang="en-US" dirty="0" err="1"/>
              <a:t>ith</a:t>
            </a:r>
            <a:r>
              <a:rPr lang="en-US" dirty="0"/>
              <a:t> location of an array Reg[N]. Let us assume that last element in the array is at </a:t>
            </a:r>
            <a:r>
              <a:rPr lang="en-US" dirty="0" err="1"/>
              <a:t>Mth</a:t>
            </a:r>
            <a:r>
              <a:rPr lang="en-US" dirty="0"/>
              <a:t> position.</a:t>
            </a:r>
          </a:p>
          <a:p>
            <a:r>
              <a:rPr lang="en-US" dirty="0"/>
              <a:t>Steps</a:t>
            </a:r>
          </a:p>
          <a:p>
            <a:r>
              <a:rPr lang="en-US" dirty="0"/>
              <a:t>1. Back=</a:t>
            </a:r>
            <a:r>
              <a:rPr lang="en-US" dirty="0" err="1"/>
              <a:t>i</a:t>
            </a:r>
            <a:endParaRPr lang="en-US" dirty="0"/>
          </a:p>
          <a:p>
            <a:r>
              <a:rPr lang="en-US" dirty="0"/>
              <a:t>2. While (Back&lt;M) repeat 3 and 4</a:t>
            </a:r>
          </a:p>
          <a:p>
            <a:r>
              <a:rPr lang="en-US" dirty="0"/>
              <a:t>3. Reg[Back]= Reg[Back+1]</a:t>
            </a:r>
          </a:p>
          <a:p>
            <a:r>
              <a:rPr lang="en-US" dirty="0"/>
              <a:t>4. Back= Back+1</a:t>
            </a:r>
          </a:p>
          <a:p>
            <a:r>
              <a:rPr lang="en-US" dirty="0"/>
              <a:t>5. M=M-1</a:t>
            </a:r>
          </a:p>
          <a:p>
            <a:r>
              <a:rPr lang="en-US" dirty="0"/>
              <a:t>6. End</a:t>
            </a:r>
          </a:p>
          <a:p>
            <a:endParaRPr lang="en-US" dirty="0"/>
          </a:p>
        </p:txBody>
      </p:sp>
    </p:spTree>
    <p:extLst>
      <p:ext uri="{BB962C8B-B14F-4D97-AF65-F5344CB8AC3E}">
        <p14:creationId xmlns:p14="http://schemas.microsoft.com/office/powerpoint/2010/main" val="149611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70AE8-D88F-4DFB-97BE-ECA7EB8D1316}"/>
              </a:ext>
            </a:extLst>
          </p:cNvPr>
          <p:cNvSpPr>
            <a:spLocks noGrp="1"/>
          </p:cNvSpPr>
          <p:nvPr>
            <p:ph idx="1"/>
          </p:nvPr>
        </p:nvSpPr>
        <p:spPr>
          <a:xfrm>
            <a:off x="728661" y="1771650"/>
            <a:ext cx="10734675" cy="4314444"/>
          </a:xfrm>
        </p:spPr>
        <p:txBody>
          <a:bodyPr/>
          <a:lstStyle/>
          <a:p>
            <a:pPr>
              <a:buFont typeface="Wingdings" panose="05000000000000000000" pitchFamily="2" charset="2"/>
              <a:buChar char="Ø"/>
            </a:pPr>
            <a:r>
              <a:rPr lang="en-US" sz="2000" dirty="0"/>
              <a:t>Data Structure can be defined as the group of data elements which provides an efficient way of storing and organizing data in the computer so that it can be used efficiently.</a:t>
            </a:r>
          </a:p>
          <a:p>
            <a:pPr>
              <a:buFont typeface="Wingdings" panose="05000000000000000000" pitchFamily="2" charset="2"/>
              <a:buChar char="Ø"/>
            </a:pPr>
            <a:r>
              <a:rPr lang="en-US" sz="2000" dirty="0"/>
              <a:t>examples of Data Structures are arrays, Linked List, Stack, Queue, etc.</a:t>
            </a:r>
          </a:p>
          <a:p>
            <a:pPr>
              <a:buFont typeface="Wingdings" panose="05000000000000000000" pitchFamily="2" charset="2"/>
              <a:buChar char="Ø"/>
            </a:pPr>
            <a:r>
              <a:rPr lang="en-US" sz="2000" dirty="0"/>
              <a:t>Data Structures are widely used in almost every aspect of Computer Science i.e. Operating System, Compiler Design, Artificial intelligence, Graphics and many more.</a:t>
            </a:r>
          </a:p>
          <a:p>
            <a:pPr>
              <a:buFont typeface="Wingdings" panose="05000000000000000000" pitchFamily="2" charset="2"/>
              <a:buChar char="Ø"/>
            </a:pPr>
            <a:r>
              <a:rPr lang="en-US" sz="2000" dirty="0"/>
              <a:t>Data Structures are the main part of many computer science algorithms as they enable the programmers to handle the data in an efficient way.</a:t>
            </a:r>
          </a:p>
          <a:p>
            <a:pPr>
              <a:buFont typeface="Wingdings" panose="05000000000000000000" pitchFamily="2" charset="2"/>
              <a:buChar char="Ø"/>
            </a:pPr>
            <a:r>
              <a:rPr lang="en-US" sz="2000" dirty="0"/>
              <a:t>It plays a vital role in enhancing the performance of a software or a program as the main function of the software is to store and retrieve the user’s data as fast as possible</a:t>
            </a:r>
          </a:p>
          <a:p>
            <a:endParaRPr lang="en-US" sz="1600" dirty="0"/>
          </a:p>
          <a:p>
            <a:r>
              <a:rPr lang="en-US" dirty="0"/>
              <a:t>Data Structure= Organized Data + Allowed Operations</a:t>
            </a:r>
          </a:p>
          <a:p>
            <a:endParaRPr lang="en-IN" dirty="0"/>
          </a:p>
        </p:txBody>
      </p:sp>
      <p:sp>
        <p:nvSpPr>
          <p:cNvPr id="4" name="Rectangle 3">
            <a:extLst>
              <a:ext uri="{FF2B5EF4-FFF2-40B4-BE49-F238E27FC236}">
                <a16:creationId xmlns:a16="http://schemas.microsoft.com/office/drawing/2014/main" id="{3039F0AD-162D-4AAD-B7D2-A44981C9BAF4}"/>
              </a:ext>
            </a:extLst>
          </p:cNvPr>
          <p:cNvSpPr/>
          <p:nvPr/>
        </p:nvSpPr>
        <p:spPr>
          <a:xfrm>
            <a:off x="2386087" y="472166"/>
            <a:ext cx="74198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Data Structure</a:t>
            </a:r>
          </a:p>
        </p:txBody>
      </p:sp>
    </p:spTree>
    <p:extLst>
      <p:ext uri="{BB962C8B-B14F-4D97-AF65-F5344CB8AC3E}">
        <p14:creationId xmlns:p14="http://schemas.microsoft.com/office/powerpoint/2010/main" val="181773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7189D-E03A-49FA-BAC1-CA7067B9A099}"/>
              </a:ext>
            </a:extLst>
          </p:cNvPr>
          <p:cNvSpPr>
            <a:spLocks noGrp="1"/>
          </p:cNvSpPr>
          <p:nvPr>
            <p:ph idx="1"/>
          </p:nvPr>
        </p:nvSpPr>
        <p:spPr>
          <a:xfrm>
            <a:off x="5709920" y="436880"/>
            <a:ext cx="6024880" cy="5963920"/>
          </a:xfrm>
        </p:spPr>
        <p:txBody>
          <a:bodyPr>
            <a:noAutofit/>
          </a:bodyPr>
          <a:lstStyle/>
          <a:p>
            <a:pPr>
              <a:lnSpc>
                <a:spcPct val="100000"/>
              </a:lnSpc>
            </a:pPr>
            <a:r>
              <a:rPr lang="en-US" sz="1800" dirty="0"/>
              <a:t>Example of Linear data structure are Stack and Queue </a:t>
            </a:r>
          </a:p>
          <a:p>
            <a:pPr marL="0" indent="0" algn="ctr">
              <a:lnSpc>
                <a:spcPct val="100000"/>
              </a:lnSpc>
              <a:buNone/>
            </a:pPr>
            <a:r>
              <a:rPr lang="en-US" sz="1800" b="1" dirty="0"/>
              <a:t>Stack</a:t>
            </a:r>
          </a:p>
          <a:p>
            <a:pPr>
              <a:lnSpc>
                <a:spcPct val="100000"/>
              </a:lnSpc>
            </a:pPr>
            <a:r>
              <a:rPr lang="en-US" sz="1800" dirty="0"/>
              <a:t>Stack is a data structure in which insertion and deletion operations are performed at one end only. </a:t>
            </a:r>
          </a:p>
          <a:p>
            <a:pPr>
              <a:lnSpc>
                <a:spcPct val="100000"/>
              </a:lnSpc>
            </a:pPr>
            <a:r>
              <a:rPr lang="en-US" sz="1800" dirty="0"/>
              <a:t>The insertion operation is referred to as ‘PUSH’ and deletion is referred as ‘POP’ operation</a:t>
            </a:r>
          </a:p>
          <a:p>
            <a:pPr>
              <a:lnSpc>
                <a:spcPct val="100000"/>
              </a:lnSpc>
            </a:pPr>
            <a:r>
              <a:rPr lang="en-US" sz="1800" dirty="0"/>
              <a:t>Stack is also called as Last In First Out (LIFO) data structure.</a:t>
            </a:r>
          </a:p>
          <a:p>
            <a:pPr marL="0" indent="0" algn="ctr">
              <a:lnSpc>
                <a:spcPct val="100000"/>
              </a:lnSpc>
              <a:buNone/>
            </a:pPr>
            <a:r>
              <a:rPr lang="en-US" sz="1800" b="1" dirty="0"/>
              <a:t>  Queue</a:t>
            </a:r>
          </a:p>
          <a:p>
            <a:pPr>
              <a:lnSpc>
                <a:spcPct val="100000"/>
              </a:lnSpc>
            </a:pPr>
            <a:r>
              <a:rPr lang="en-US" sz="1800" dirty="0"/>
              <a:t>The data structure which permits the insertion at one and deletion at another end, known as Queue. </a:t>
            </a:r>
          </a:p>
          <a:p>
            <a:pPr>
              <a:lnSpc>
                <a:spcPct val="100000"/>
              </a:lnSpc>
            </a:pPr>
            <a:r>
              <a:rPr lang="en-US" sz="1800" dirty="0"/>
              <a:t>End at which deletion is occurs is known as FRONT end and another end at which insertion occurs is known as REAR end.</a:t>
            </a:r>
          </a:p>
          <a:p>
            <a:pPr>
              <a:lnSpc>
                <a:spcPct val="100000"/>
              </a:lnSpc>
            </a:pPr>
            <a:r>
              <a:rPr lang="en-US" sz="1800" dirty="0"/>
              <a:t>Queue is also called as First In First Out (FIFO) </a:t>
            </a:r>
            <a:endParaRPr lang="en-IN" sz="1800" dirty="0"/>
          </a:p>
        </p:txBody>
      </p:sp>
      <p:pic>
        <p:nvPicPr>
          <p:cNvPr id="5" name="Picture 4">
            <a:extLst>
              <a:ext uri="{FF2B5EF4-FFF2-40B4-BE49-F238E27FC236}">
                <a16:creationId xmlns:a16="http://schemas.microsoft.com/office/drawing/2014/main" id="{579221AE-B217-4136-AA18-158EB335EA1A}"/>
              </a:ext>
            </a:extLst>
          </p:cNvPr>
          <p:cNvPicPr>
            <a:picLocks noChangeAspect="1"/>
          </p:cNvPicPr>
          <p:nvPr/>
        </p:nvPicPr>
        <p:blipFill>
          <a:blip r:embed="rId2"/>
          <a:stretch>
            <a:fillRect/>
          </a:stretch>
        </p:blipFill>
        <p:spPr>
          <a:xfrm>
            <a:off x="12318" y="249876"/>
            <a:ext cx="5433442" cy="3163884"/>
          </a:xfrm>
          <a:prstGeom prst="rect">
            <a:avLst/>
          </a:prstGeom>
        </p:spPr>
      </p:pic>
      <p:pic>
        <p:nvPicPr>
          <p:cNvPr id="7" name="Picture 6">
            <a:extLst>
              <a:ext uri="{FF2B5EF4-FFF2-40B4-BE49-F238E27FC236}">
                <a16:creationId xmlns:a16="http://schemas.microsoft.com/office/drawing/2014/main" id="{2EEC77F3-507D-4A57-82D4-74931655A139}"/>
              </a:ext>
            </a:extLst>
          </p:cNvPr>
          <p:cNvPicPr>
            <a:picLocks noChangeAspect="1"/>
          </p:cNvPicPr>
          <p:nvPr/>
        </p:nvPicPr>
        <p:blipFill>
          <a:blip r:embed="rId3"/>
          <a:stretch>
            <a:fillRect/>
          </a:stretch>
        </p:blipFill>
        <p:spPr>
          <a:xfrm>
            <a:off x="42796" y="3413761"/>
            <a:ext cx="5433443" cy="3403600"/>
          </a:xfrm>
          <a:prstGeom prst="rect">
            <a:avLst/>
          </a:prstGeom>
        </p:spPr>
      </p:pic>
    </p:spTree>
    <p:extLst>
      <p:ext uri="{BB962C8B-B14F-4D97-AF65-F5344CB8AC3E}">
        <p14:creationId xmlns:p14="http://schemas.microsoft.com/office/powerpoint/2010/main" val="3463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7877B8-825F-484A-9FD0-8A54D4302CEF}"/>
              </a:ext>
            </a:extLst>
          </p:cNvPr>
          <p:cNvSpPr/>
          <p:nvPr/>
        </p:nvSpPr>
        <p:spPr>
          <a:xfrm>
            <a:off x="0" y="3677921"/>
            <a:ext cx="4917440" cy="3139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3CB7909-2B5F-41FA-93FC-4221179A5591}"/>
              </a:ext>
            </a:extLst>
          </p:cNvPr>
          <p:cNvSpPr>
            <a:spLocks noGrp="1"/>
          </p:cNvSpPr>
          <p:nvPr>
            <p:ph idx="1"/>
          </p:nvPr>
        </p:nvSpPr>
        <p:spPr>
          <a:xfrm>
            <a:off x="4836160" y="1076960"/>
            <a:ext cx="6979920" cy="5364480"/>
          </a:xfrm>
        </p:spPr>
        <p:txBody>
          <a:bodyPr>
            <a:noAutofit/>
          </a:bodyPr>
          <a:lstStyle/>
          <a:p>
            <a:r>
              <a:rPr lang="en-US" sz="1600" b="1" dirty="0"/>
              <a:t>Non linear DS are those data structure in which data items are not arranged in a sequence.</a:t>
            </a:r>
          </a:p>
          <a:p>
            <a:r>
              <a:rPr lang="en-US" sz="1600" b="1" dirty="0"/>
              <a:t>Example on Non Linear DS are Tree and Graph. </a:t>
            </a:r>
          </a:p>
          <a:p>
            <a:pPr marL="0" indent="0" algn="ctr">
              <a:buNone/>
            </a:pPr>
            <a:r>
              <a:rPr lang="en-US" sz="1600" b="1" dirty="0"/>
              <a:t>TREE</a:t>
            </a:r>
          </a:p>
          <a:p>
            <a:r>
              <a:rPr lang="en-US" sz="1600" b="1" dirty="0"/>
              <a:t>A Tree can be define as finite data items (nodes) in which data items are arranged in branches and sub branches </a:t>
            </a:r>
          </a:p>
          <a:p>
            <a:r>
              <a:rPr lang="en-US" sz="1600" b="1" dirty="0"/>
              <a:t>Tree represent the hierarchical relationship between various elements</a:t>
            </a:r>
          </a:p>
          <a:p>
            <a:r>
              <a:rPr lang="en-US" sz="1600" b="1" dirty="0"/>
              <a:t>Tree consist of nodes connected by edge, the represented by circle and edge lives connecting to circle.</a:t>
            </a:r>
          </a:p>
          <a:p>
            <a:pPr marL="0" indent="0" algn="ctr">
              <a:buNone/>
            </a:pPr>
            <a:r>
              <a:rPr lang="en-US" sz="1600" b="1" dirty="0"/>
              <a:t>Graph</a:t>
            </a:r>
          </a:p>
          <a:p>
            <a:r>
              <a:rPr lang="en-US" sz="1600" b="1" dirty="0"/>
              <a:t>Graph is collection of nodes (information) and connecting edges (Logical relation) between nodes. </a:t>
            </a:r>
          </a:p>
          <a:p>
            <a:r>
              <a:rPr lang="en-US" sz="1600" b="1" dirty="0"/>
              <a:t>A tree can be viewed as restricted graph</a:t>
            </a:r>
          </a:p>
          <a:p>
            <a:r>
              <a:rPr lang="en-US" sz="1600" b="1" dirty="0"/>
              <a:t>Graph have many types: 1) Simple graph 2) Mixed graph 3) Multi graph  4) Directed graph 5) Un-directed graph </a:t>
            </a:r>
            <a:endParaRPr lang="en-IN" sz="1600" b="1" dirty="0"/>
          </a:p>
        </p:txBody>
      </p:sp>
      <p:sp>
        <p:nvSpPr>
          <p:cNvPr id="4" name="Rectangle 3">
            <a:extLst>
              <a:ext uri="{FF2B5EF4-FFF2-40B4-BE49-F238E27FC236}">
                <a16:creationId xmlns:a16="http://schemas.microsoft.com/office/drawing/2014/main" id="{55CF25DD-2EB6-482D-ABB7-3AE564C6CCE3}"/>
              </a:ext>
            </a:extLst>
          </p:cNvPr>
          <p:cNvSpPr/>
          <p:nvPr/>
        </p:nvSpPr>
        <p:spPr>
          <a:xfrm>
            <a:off x="4844644" y="416560"/>
            <a:ext cx="6971436"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Non-Linear Data Structure</a:t>
            </a:r>
          </a:p>
        </p:txBody>
      </p:sp>
      <p:pic>
        <p:nvPicPr>
          <p:cNvPr id="6" name="Picture 5">
            <a:extLst>
              <a:ext uri="{FF2B5EF4-FFF2-40B4-BE49-F238E27FC236}">
                <a16:creationId xmlns:a16="http://schemas.microsoft.com/office/drawing/2014/main" id="{A30F42E3-F80A-42FB-8056-FB42A2B10F62}"/>
              </a:ext>
            </a:extLst>
          </p:cNvPr>
          <p:cNvPicPr>
            <a:picLocks noChangeAspect="1"/>
          </p:cNvPicPr>
          <p:nvPr/>
        </p:nvPicPr>
        <p:blipFill>
          <a:blip r:embed="rId2"/>
          <a:stretch>
            <a:fillRect/>
          </a:stretch>
        </p:blipFill>
        <p:spPr>
          <a:xfrm>
            <a:off x="-1" y="40640"/>
            <a:ext cx="4844645" cy="3637281"/>
          </a:xfrm>
          <a:prstGeom prst="rect">
            <a:avLst/>
          </a:prstGeom>
        </p:spPr>
      </p:pic>
      <p:pic>
        <p:nvPicPr>
          <p:cNvPr id="8" name="Picture 7">
            <a:extLst>
              <a:ext uri="{FF2B5EF4-FFF2-40B4-BE49-F238E27FC236}">
                <a16:creationId xmlns:a16="http://schemas.microsoft.com/office/drawing/2014/main" id="{0EE3DEEE-2C78-4086-B720-8C404DC17E74}"/>
              </a:ext>
            </a:extLst>
          </p:cNvPr>
          <p:cNvPicPr>
            <a:picLocks noChangeAspect="1"/>
          </p:cNvPicPr>
          <p:nvPr/>
        </p:nvPicPr>
        <p:blipFill>
          <a:blip r:embed="rId3"/>
          <a:stretch>
            <a:fillRect/>
          </a:stretch>
        </p:blipFill>
        <p:spPr>
          <a:xfrm>
            <a:off x="-1" y="4160540"/>
            <a:ext cx="4917440" cy="2527788"/>
          </a:xfrm>
          <a:prstGeom prst="rect">
            <a:avLst/>
          </a:prstGeom>
        </p:spPr>
      </p:pic>
      <p:sp>
        <p:nvSpPr>
          <p:cNvPr id="11" name="Rectangle: Rounded Corners 10">
            <a:extLst>
              <a:ext uri="{FF2B5EF4-FFF2-40B4-BE49-F238E27FC236}">
                <a16:creationId xmlns:a16="http://schemas.microsoft.com/office/drawing/2014/main" id="{80C8696F-7E4C-4F42-8696-49AA8EE72805}"/>
              </a:ext>
            </a:extLst>
          </p:cNvPr>
          <p:cNvSpPr/>
          <p:nvPr/>
        </p:nvSpPr>
        <p:spPr>
          <a:xfrm>
            <a:off x="276447" y="3725407"/>
            <a:ext cx="4167962" cy="4351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B171EEDB-0F63-43AA-85EE-95BD9EE1B563}"/>
              </a:ext>
            </a:extLst>
          </p:cNvPr>
          <p:cNvSpPr/>
          <p:nvPr/>
        </p:nvSpPr>
        <p:spPr>
          <a:xfrm>
            <a:off x="276446" y="3677921"/>
            <a:ext cx="4316819" cy="523220"/>
          </a:xfrm>
          <a:prstGeom prst="rect">
            <a:avLst/>
          </a:prstGeom>
          <a:noFill/>
        </p:spPr>
        <p:txBody>
          <a:bodyPr wrap="square" lIns="91440" tIns="45720" rIns="91440" bIns="45720">
            <a:spAutoFit/>
          </a:bodyPr>
          <a:lstStyle/>
          <a:p>
            <a:pPr algn="ctr"/>
            <a:r>
              <a:rPr lang="en-US" sz="2800" b="1" cap="none" spc="0" dirty="0">
                <a:ln w="0"/>
                <a:solidFill>
                  <a:srgbClr val="FFC000"/>
                </a:solidFill>
                <a:effectLst>
                  <a:outerShdw blurRad="38100" dist="19050" dir="2700000" algn="tl" rotWithShape="0">
                    <a:schemeClr val="dk1">
                      <a:alpha val="40000"/>
                    </a:schemeClr>
                  </a:outerShdw>
                </a:effectLst>
              </a:rPr>
              <a:t>Components of Graph</a:t>
            </a:r>
          </a:p>
        </p:txBody>
      </p:sp>
    </p:spTree>
    <p:extLst>
      <p:ext uri="{BB962C8B-B14F-4D97-AF65-F5344CB8AC3E}">
        <p14:creationId xmlns:p14="http://schemas.microsoft.com/office/powerpoint/2010/main" val="48542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0E89365-D931-40E6-A455-124E9821D5FC}"/>
              </a:ext>
            </a:extLst>
          </p:cNvPr>
          <p:cNvGraphicFramePr>
            <a:graphicFrameLocks noGrp="1"/>
          </p:cNvGraphicFramePr>
          <p:nvPr>
            <p:extLst>
              <p:ext uri="{D42A27DB-BD31-4B8C-83A1-F6EECF244321}">
                <p14:modId xmlns:p14="http://schemas.microsoft.com/office/powerpoint/2010/main" val="3148870130"/>
              </p:ext>
            </p:extLst>
          </p:nvPr>
        </p:nvGraphicFramePr>
        <p:xfrm>
          <a:off x="6242492" y="2721347"/>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dirty="0"/>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graphicFrame>
        <p:nvGraphicFramePr>
          <p:cNvPr id="9" name="Table 9">
            <a:extLst>
              <a:ext uri="{FF2B5EF4-FFF2-40B4-BE49-F238E27FC236}">
                <a16:creationId xmlns:a16="http://schemas.microsoft.com/office/drawing/2014/main" id="{22305514-1B6F-49FB-9E3B-49E49C9A4030}"/>
              </a:ext>
            </a:extLst>
          </p:cNvPr>
          <p:cNvGraphicFramePr>
            <a:graphicFrameLocks noGrp="1"/>
          </p:cNvGraphicFramePr>
          <p:nvPr>
            <p:extLst>
              <p:ext uri="{D42A27DB-BD31-4B8C-83A1-F6EECF244321}">
                <p14:modId xmlns:p14="http://schemas.microsoft.com/office/powerpoint/2010/main" val="52705745"/>
              </p:ext>
            </p:extLst>
          </p:nvPr>
        </p:nvGraphicFramePr>
        <p:xfrm>
          <a:off x="552892" y="2721350"/>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sp>
        <p:nvSpPr>
          <p:cNvPr id="4" name="Title 3">
            <a:extLst>
              <a:ext uri="{FF2B5EF4-FFF2-40B4-BE49-F238E27FC236}">
                <a16:creationId xmlns:a16="http://schemas.microsoft.com/office/drawing/2014/main" id="{839478CC-E476-4B75-85E3-C1857C206CE2}"/>
              </a:ext>
            </a:extLst>
          </p:cNvPr>
          <p:cNvSpPr>
            <a:spLocks noGrp="1"/>
          </p:cNvSpPr>
          <p:nvPr>
            <p:ph type="title"/>
          </p:nvPr>
        </p:nvSpPr>
        <p:spPr>
          <a:xfrm>
            <a:off x="457200" y="483106"/>
            <a:ext cx="11277600" cy="1325374"/>
          </a:xfrm>
        </p:spPr>
        <p:txBody>
          <a:bodyPr>
            <a:normAutofit/>
          </a:bodyPr>
          <a:lstStyle/>
          <a:p>
            <a:pPr algn="ctr"/>
            <a:r>
              <a:rPr lang="en-US" sz="2800" b="1" dirty="0"/>
              <a:t>Difference Between Linear and Non Linear Data Structure</a:t>
            </a:r>
            <a:endParaRPr lang="en-IN" sz="2800" b="1" dirty="0"/>
          </a:p>
        </p:txBody>
      </p:sp>
      <p:sp>
        <p:nvSpPr>
          <p:cNvPr id="5" name="Text Placeholder 4">
            <a:extLst>
              <a:ext uri="{FF2B5EF4-FFF2-40B4-BE49-F238E27FC236}">
                <a16:creationId xmlns:a16="http://schemas.microsoft.com/office/drawing/2014/main" id="{EB85E99B-FB23-4AA5-9EEC-C556B8ABA9B6}"/>
              </a:ext>
            </a:extLst>
          </p:cNvPr>
          <p:cNvSpPr>
            <a:spLocks noGrp="1"/>
          </p:cNvSpPr>
          <p:nvPr>
            <p:ph type="body" idx="1"/>
          </p:nvPr>
        </p:nvSpPr>
        <p:spPr>
          <a:xfrm>
            <a:off x="457200" y="2074334"/>
            <a:ext cx="5276088" cy="640080"/>
          </a:xfrm>
        </p:spPr>
        <p:txBody>
          <a:bodyPr/>
          <a:lstStyle/>
          <a:p>
            <a:pPr algn="ctr"/>
            <a:r>
              <a:rPr lang="en-US" dirty="0"/>
              <a:t>Linear Data Structure</a:t>
            </a:r>
            <a:endParaRPr lang="en-IN" dirty="0"/>
          </a:p>
        </p:txBody>
      </p:sp>
      <p:sp>
        <p:nvSpPr>
          <p:cNvPr id="6" name="Content Placeholder 5">
            <a:extLst>
              <a:ext uri="{FF2B5EF4-FFF2-40B4-BE49-F238E27FC236}">
                <a16:creationId xmlns:a16="http://schemas.microsoft.com/office/drawing/2014/main" id="{161FB69C-E95D-4587-B18E-36F08C1308BF}"/>
              </a:ext>
            </a:extLst>
          </p:cNvPr>
          <p:cNvSpPr>
            <a:spLocks noGrp="1"/>
          </p:cNvSpPr>
          <p:nvPr>
            <p:ph sz="half" idx="2"/>
          </p:nvPr>
        </p:nvSpPr>
        <p:spPr>
          <a:xfrm>
            <a:off x="552893" y="2792472"/>
            <a:ext cx="5180395" cy="3582422"/>
          </a:xfrm>
        </p:spPr>
        <p:txBody>
          <a:bodyPr>
            <a:normAutofit fontScale="92500" lnSpcReduction="10000"/>
          </a:bodyPr>
          <a:lstStyle/>
          <a:p>
            <a:r>
              <a:rPr lang="en-US" b="1" dirty="0"/>
              <a:t>Every item is related to its previous and next item.</a:t>
            </a:r>
          </a:p>
          <a:p>
            <a:r>
              <a:rPr lang="en-US" b="1" dirty="0"/>
              <a:t>Data is arranged in linear sequence.</a:t>
            </a:r>
          </a:p>
          <a:p>
            <a:r>
              <a:rPr lang="en-US" b="1" dirty="0"/>
              <a:t>Data items can be traversed in a single run</a:t>
            </a:r>
          </a:p>
          <a:p>
            <a:r>
              <a:rPr lang="en-US" b="1" dirty="0"/>
              <a:t>E.g. Array, Stacks, Linked list, Queue </a:t>
            </a:r>
          </a:p>
          <a:p>
            <a:r>
              <a:rPr lang="en-US" b="1" dirty="0"/>
              <a:t>Implementation is easy. </a:t>
            </a:r>
          </a:p>
          <a:p>
            <a:endParaRPr lang="en-US" b="1" dirty="0"/>
          </a:p>
          <a:p>
            <a:pPr marL="0" indent="0">
              <a:buNone/>
            </a:pPr>
            <a:endParaRPr lang="en-IN" b="1" dirty="0"/>
          </a:p>
        </p:txBody>
      </p:sp>
      <p:sp>
        <p:nvSpPr>
          <p:cNvPr id="7" name="Text Placeholder 6">
            <a:extLst>
              <a:ext uri="{FF2B5EF4-FFF2-40B4-BE49-F238E27FC236}">
                <a16:creationId xmlns:a16="http://schemas.microsoft.com/office/drawing/2014/main" id="{F9CDB13D-0EB4-4579-B2FD-172F86A4E39B}"/>
              </a:ext>
            </a:extLst>
          </p:cNvPr>
          <p:cNvSpPr>
            <a:spLocks noGrp="1"/>
          </p:cNvSpPr>
          <p:nvPr>
            <p:ph type="body" sz="quarter" idx="3"/>
          </p:nvPr>
        </p:nvSpPr>
        <p:spPr>
          <a:xfrm>
            <a:off x="6458712" y="2074334"/>
            <a:ext cx="5276088" cy="640080"/>
          </a:xfrm>
        </p:spPr>
        <p:txBody>
          <a:bodyPr/>
          <a:lstStyle/>
          <a:p>
            <a:pPr algn="ctr"/>
            <a:r>
              <a:rPr lang="en-US" dirty="0"/>
              <a:t>Non – Linear Data Structure</a:t>
            </a:r>
            <a:endParaRPr lang="en-IN" dirty="0"/>
          </a:p>
        </p:txBody>
      </p:sp>
      <p:sp>
        <p:nvSpPr>
          <p:cNvPr id="8" name="Content Placeholder 7">
            <a:extLst>
              <a:ext uri="{FF2B5EF4-FFF2-40B4-BE49-F238E27FC236}">
                <a16:creationId xmlns:a16="http://schemas.microsoft.com/office/drawing/2014/main" id="{FC5582AB-869A-4C5D-94A5-601C927D5A04}"/>
              </a:ext>
            </a:extLst>
          </p:cNvPr>
          <p:cNvSpPr>
            <a:spLocks noGrp="1"/>
          </p:cNvSpPr>
          <p:nvPr>
            <p:ph sz="quarter" idx="4"/>
          </p:nvPr>
        </p:nvSpPr>
        <p:spPr>
          <a:xfrm>
            <a:off x="6458712" y="2792471"/>
            <a:ext cx="5276088" cy="3582423"/>
          </a:xfrm>
        </p:spPr>
        <p:txBody>
          <a:bodyPr>
            <a:normAutofit fontScale="92500" lnSpcReduction="10000"/>
          </a:bodyPr>
          <a:lstStyle/>
          <a:p>
            <a:r>
              <a:rPr lang="en-US" b="1" dirty="0"/>
              <a:t>Every item is attached with many other items. </a:t>
            </a:r>
          </a:p>
          <a:p>
            <a:r>
              <a:rPr lang="en-US" b="1" dirty="0"/>
              <a:t>Data is not arranged in sequence. </a:t>
            </a:r>
          </a:p>
          <a:p>
            <a:r>
              <a:rPr lang="en-US" b="1" dirty="0"/>
              <a:t>Data cannot be traversed in a single run.</a:t>
            </a:r>
          </a:p>
          <a:p>
            <a:r>
              <a:rPr lang="en-US" b="1" dirty="0"/>
              <a:t>E.g. Tree, Graph</a:t>
            </a:r>
          </a:p>
          <a:p>
            <a:r>
              <a:rPr lang="en-US" b="1" dirty="0"/>
              <a:t>Implementation is difficult.  </a:t>
            </a:r>
            <a:endParaRPr lang="en-IN" b="1" dirty="0"/>
          </a:p>
        </p:txBody>
      </p:sp>
    </p:spTree>
    <p:extLst>
      <p:ext uri="{BB962C8B-B14F-4D97-AF65-F5344CB8AC3E}">
        <p14:creationId xmlns:p14="http://schemas.microsoft.com/office/powerpoint/2010/main" val="255594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173-8996-4068-AA21-9536794CAA3F}"/>
              </a:ext>
            </a:extLst>
          </p:cNvPr>
          <p:cNvSpPr>
            <a:spLocks noGrp="1"/>
          </p:cNvSpPr>
          <p:nvPr>
            <p:ph type="title"/>
          </p:nvPr>
        </p:nvSpPr>
        <p:spPr>
          <a:xfrm>
            <a:off x="538480" y="408914"/>
            <a:ext cx="11196320" cy="1176046"/>
          </a:xfrm>
        </p:spPr>
        <p:txBody>
          <a:bodyPr>
            <a:normAutofit fontScale="90000"/>
          </a:bodyPr>
          <a:lstStyle/>
          <a:p>
            <a:pPr algn="ctr"/>
            <a:r>
              <a:rPr lang="en-US" b="1" dirty="0"/>
              <a:t>Operation on Data Structures</a:t>
            </a:r>
            <a:br>
              <a:rPr lang="en-US" b="1" dirty="0"/>
            </a:br>
            <a:r>
              <a:rPr lang="en-US" sz="1800" dirty="0"/>
              <a:t>Design of efficient data structure must take operations to be performed on the DS into account. The most commonly used operations on DS are broadly categorized into following types </a:t>
            </a:r>
            <a:endParaRPr lang="en-IN" b="1" dirty="0"/>
          </a:p>
        </p:txBody>
      </p:sp>
      <p:sp>
        <p:nvSpPr>
          <p:cNvPr id="3" name="Content Placeholder 2">
            <a:extLst>
              <a:ext uri="{FF2B5EF4-FFF2-40B4-BE49-F238E27FC236}">
                <a16:creationId xmlns:a16="http://schemas.microsoft.com/office/drawing/2014/main" id="{856D2FC7-A268-4996-9802-1A1629B06494}"/>
              </a:ext>
            </a:extLst>
          </p:cNvPr>
          <p:cNvSpPr>
            <a:spLocks noGrp="1"/>
          </p:cNvSpPr>
          <p:nvPr>
            <p:ph idx="1"/>
          </p:nvPr>
        </p:nvSpPr>
        <p:spPr>
          <a:xfrm>
            <a:off x="538480" y="1717040"/>
            <a:ext cx="11196320" cy="4752366"/>
          </a:xfrm>
        </p:spPr>
        <p:txBody>
          <a:bodyPr>
            <a:normAutofit/>
          </a:bodyPr>
          <a:lstStyle/>
          <a:p>
            <a:pPr marL="342900" indent="-342900">
              <a:buFont typeface="+mj-lt"/>
              <a:buAutoNum type="arabicPeriod"/>
            </a:pPr>
            <a:r>
              <a:rPr lang="en-US" sz="1800" b="1" dirty="0"/>
              <a:t>Create: </a:t>
            </a:r>
            <a:r>
              <a:rPr lang="en-US" sz="1800" dirty="0"/>
              <a:t>This operation results in reserving memory for program elements. This can be done by declaration statement Creation of DS may take place either during compile-time or run-time. </a:t>
            </a:r>
          </a:p>
          <a:p>
            <a:pPr marL="342900" indent="-342900">
              <a:buFont typeface="+mj-lt"/>
              <a:buAutoNum type="arabicPeriod"/>
            </a:pPr>
            <a:r>
              <a:rPr lang="en-US" sz="1800" b="1" dirty="0"/>
              <a:t>Destroy: </a:t>
            </a:r>
            <a:r>
              <a:rPr lang="en-US" sz="1800" dirty="0"/>
              <a:t>This operation destroy memory space allocated for specified data structure .</a:t>
            </a:r>
          </a:p>
          <a:p>
            <a:pPr marL="342900" indent="-342900">
              <a:buFont typeface="+mj-lt"/>
              <a:buAutoNum type="arabicPeriod"/>
            </a:pPr>
            <a:r>
              <a:rPr lang="en-US" sz="1800" b="1" dirty="0"/>
              <a:t>Selection: </a:t>
            </a:r>
            <a:r>
              <a:rPr lang="en-US" sz="1800" dirty="0"/>
              <a:t>This operation deals with accessing a particular data within a data structure. </a:t>
            </a:r>
          </a:p>
          <a:p>
            <a:pPr marL="342900" indent="-342900">
              <a:buFont typeface="+mj-lt"/>
              <a:buAutoNum type="arabicPeriod"/>
            </a:pPr>
            <a:r>
              <a:rPr lang="en-US" sz="1800" b="1" dirty="0"/>
              <a:t>Updation: </a:t>
            </a:r>
            <a:r>
              <a:rPr lang="en-US" sz="1800" dirty="0"/>
              <a:t>It updates or modifies the data in the data structure.</a:t>
            </a:r>
          </a:p>
          <a:p>
            <a:pPr marL="342900" indent="-342900">
              <a:buFont typeface="+mj-lt"/>
              <a:buAutoNum type="arabicPeriod"/>
            </a:pPr>
            <a:r>
              <a:rPr lang="en-US" sz="1800" b="1" dirty="0"/>
              <a:t>Searching: </a:t>
            </a:r>
            <a:r>
              <a:rPr lang="en-US" sz="1800" dirty="0"/>
              <a:t>It finds the presence of desired data item in the list of data items, it may also find locations of all elements that satisfy certain conditions. </a:t>
            </a:r>
            <a:endParaRPr lang="en-US" sz="1800" b="1" dirty="0"/>
          </a:p>
          <a:p>
            <a:pPr marL="342900" indent="-342900">
              <a:buFont typeface="+mj-lt"/>
              <a:buAutoNum type="arabicPeriod"/>
            </a:pPr>
            <a:r>
              <a:rPr lang="en-US" sz="1800" b="1" dirty="0"/>
              <a:t>Sorting: </a:t>
            </a:r>
            <a:r>
              <a:rPr lang="en-US" sz="1800" dirty="0"/>
              <a:t>This is a process of arranging all data items in a DS in particular order, for example either ascending order or in descending order. </a:t>
            </a:r>
            <a:endParaRPr lang="en-US" sz="1800" b="1" dirty="0"/>
          </a:p>
          <a:p>
            <a:pPr marL="342900" indent="-342900">
              <a:buFont typeface="+mj-lt"/>
              <a:buAutoNum type="arabicPeriod"/>
            </a:pPr>
            <a:r>
              <a:rPr lang="en-US" sz="1800" b="1" dirty="0"/>
              <a:t>Splitting: </a:t>
            </a:r>
            <a:r>
              <a:rPr lang="en-US" sz="1800" dirty="0"/>
              <a:t>It is a process of partitioning single list to multiple list.</a:t>
            </a:r>
          </a:p>
          <a:p>
            <a:pPr marL="342900" indent="-342900">
              <a:buFont typeface="+mj-lt"/>
              <a:buAutoNum type="arabicPeriod"/>
            </a:pPr>
            <a:r>
              <a:rPr lang="en-US" sz="1800" b="1" dirty="0"/>
              <a:t>Merging: </a:t>
            </a:r>
            <a:r>
              <a:rPr lang="en-US" sz="1800" dirty="0"/>
              <a:t>It is a process of combining data items of two different sorted list into single sorted list. </a:t>
            </a:r>
          </a:p>
          <a:p>
            <a:pPr marL="342900" indent="-342900">
              <a:buFont typeface="+mj-lt"/>
              <a:buAutoNum type="arabicPeriod"/>
            </a:pPr>
            <a:r>
              <a:rPr lang="en-US" sz="1800" b="1" dirty="0"/>
              <a:t>Traversing: </a:t>
            </a:r>
            <a:r>
              <a:rPr lang="en-US" sz="1800" dirty="0"/>
              <a:t>It is a process of visiting each and every node of a list in systematic manner.</a:t>
            </a:r>
            <a:endParaRPr lang="en-IN" sz="1800" b="1" dirty="0"/>
          </a:p>
        </p:txBody>
      </p:sp>
    </p:spTree>
    <p:extLst>
      <p:ext uri="{BB962C8B-B14F-4D97-AF65-F5344CB8AC3E}">
        <p14:creationId xmlns:p14="http://schemas.microsoft.com/office/powerpoint/2010/main" val="289721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4173-96CB-4DB1-BB53-AFD5DFFD5280}"/>
              </a:ext>
            </a:extLst>
          </p:cNvPr>
          <p:cNvSpPr>
            <a:spLocks noGrp="1"/>
          </p:cNvSpPr>
          <p:nvPr>
            <p:ph type="title"/>
          </p:nvPr>
        </p:nvSpPr>
        <p:spPr>
          <a:xfrm>
            <a:off x="8314690" y="548640"/>
            <a:ext cx="3307334" cy="538480"/>
          </a:xfrm>
        </p:spPr>
        <p:txBody>
          <a:bodyPr>
            <a:normAutofit fontScale="90000"/>
          </a:bodyPr>
          <a:lstStyle/>
          <a:p>
            <a:pPr algn="ctr"/>
            <a:br>
              <a:rPr lang="en-IN" dirty="0"/>
            </a:br>
            <a:r>
              <a:rPr lang="en-IN" b="1" i="0" dirty="0">
                <a:solidFill>
                  <a:srgbClr val="222222"/>
                </a:solidFill>
                <a:effectLst/>
                <a:latin typeface="Source Sans Pro" panose="020B0503030403020204" pitchFamily="34" charset="0"/>
              </a:rPr>
              <a:t>What are Arrays?</a:t>
            </a:r>
            <a:endParaRPr lang="en-IN" dirty="0"/>
          </a:p>
        </p:txBody>
      </p:sp>
      <p:pic>
        <p:nvPicPr>
          <p:cNvPr id="14" name="Picture Placeholder 13">
            <a:extLst>
              <a:ext uri="{FF2B5EF4-FFF2-40B4-BE49-F238E27FC236}">
                <a16:creationId xmlns:a16="http://schemas.microsoft.com/office/drawing/2014/main" id="{B85F24B8-0B75-474B-9785-E452C8F133E0}"/>
              </a:ext>
            </a:extLst>
          </p:cNvPr>
          <p:cNvPicPr>
            <a:picLocks noGrp="1" noChangeAspect="1"/>
          </p:cNvPicPr>
          <p:nvPr>
            <p:ph type="pic" idx="1"/>
          </p:nvPr>
        </p:nvPicPr>
        <p:blipFill>
          <a:blip r:embed="rId2"/>
          <a:stretch>
            <a:fillRect/>
          </a:stretch>
        </p:blipFill>
        <p:spPr>
          <a:xfrm>
            <a:off x="62772" y="213361"/>
            <a:ext cx="8015110" cy="4551680"/>
          </a:xfrm>
          <a:prstGeom prst="rect">
            <a:avLst/>
          </a:prstGeom>
        </p:spPr>
      </p:pic>
      <p:sp>
        <p:nvSpPr>
          <p:cNvPr id="3" name="Content Placeholder 2">
            <a:extLst>
              <a:ext uri="{FF2B5EF4-FFF2-40B4-BE49-F238E27FC236}">
                <a16:creationId xmlns:a16="http://schemas.microsoft.com/office/drawing/2014/main" id="{147FA1D4-3C26-4FE3-8C17-6A221E9E2448}"/>
              </a:ext>
            </a:extLst>
          </p:cNvPr>
          <p:cNvSpPr>
            <a:spLocks noGrp="1"/>
          </p:cNvSpPr>
          <p:nvPr>
            <p:ph type="body" sz="half" idx="2"/>
          </p:nvPr>
        </p:nvSpPr>
        <p:spPr>
          <a:xfrm>
            <a:off x="8239760" y="1370584"/>
            <a:ext cx="3576320" cy="4938776"/>
          </a:xfrm>
        </p:spPr>
        <p:txBody>
          <a:bodyPr>
            <a:normAutofit/>
          </a:bodyPr>
          <a:lstStyle/>
          <a:p>
            <a:r>
              <a:rPr lang="en-US" b="0" i="0" dirty="0">
                <a:solidFill>
                  <a:srgbClr val="000000"/>
                </a:solidFill>
                <a:effectLst/>
                <a:latin typeface="Arial" panose="020B0604020202020204" pitchFamily="34" charset="0"/>
              </a:rPr>
              <a:t>Array is a container which can hold a fix number of items and these items should be of the same type.</a:t>
            </a:r>
          </a:p>
          <a:p>
            <a:r>
              <a:rPr lang="en-US" b="0" i="0" dirty="0">
                <a:solidFill>
                  <a:srgbClr val="000000"/>
                </a:solidFill>
                <a:effectLst/>
                <a:latin typeface="Arial" panose="020B0604020202020204" pitchFamily="34" charset="0"/>
              </a:rPr>
              <a:t>Most of the data structures make use of arrays to implement their algorithms.</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Following are the important terms to understand the concept of Array. </a:t>
            </a:r>
          </a:p>
          <a:p>
            <a:pPr marL="0" indent="0" algn="just">
              <a:buNone/>
            </a:pPr>
            <a:r>
              <a:rPr lang="en-US" dirty="0">
                <a:solidFill>
                  <a:srgbClr val="000000"/>
                </a:solidFill>
                <a:latin typeface="Arial" panose="020B0604020202020204" pitchFamily="34" charset="0"/>
              </a:rPr>
              <a:t>       </a:t>
            </a:r>
            <a:r>
              <a:rPr lang="en-US" b="1" i="0" dirty="0">
                <a:solidFill>
                  <a:srgbClr val="000000"/>
                </a:solidFill>
                <a:effectLst/>
                <a:latin typeface="Arial" panose="020B0604020202020204" pitchFamily="34" charset="0"/>
              </a:rPr>
              <a:t>Element</a:t>
            </a:r>
            <a:r>
              <a:rPr lang="en-US" b="0" i="0" dirty="0">
                <a:solidFill>
                  <a:srgbClr val="000000"/>
                </a:solidFill>
                <a:effectLst/>
                <a:latin typeface="Arial" panose="020B0604020202020204" pitchFamily="34" charset="0"/>
              </a:rPr>
              <a:t> − Each item stored in an array is called an element.</a:t>
            </a:r>
          </a:p>
          <a:p>
            <a:pPr marL="0" indent="0" algn="just">
              <a:buNone/>
            </a:pPr>
            <a:r>
              <a:rPr lang="en-US" b="1" i="0" dirty="0">
                <a:solidFill>
                  <a:srgbClr val="000000"/>
                </a:solidFill>
                <a:effectLst/>
                <a:latin typeface="Arial" panose="020B0604020202020204" pitchFamily="34" charset="0"/>
              </a:rPr>
              <a:t>       Index</a:t>
            </a:r>
            <a:r>
              <a:rPr lang="en-US" b="0" i="0" dirty="0">
                <a:solidFill>
                  <a:srgbClr val="000000"/>
                </a:solidFill>
                <a:effectLst/>
                <a:latin typeface="Arial" panose="020B0604020202020204" pitchFamily="34" charset="0"/>
              </a:rPr>
              <a:t> − Each location of an element in an array has a numerical index, which is used to identify the element.</a:t>
            </a:r>
          </a:p>
          <a:p>
            <a:pPr marL="0" indent="0" algn="just">
              <a:buNone/>
            </a:pPr>
            <a:endParaRPr lang="en-US" b="0" i="0" dirty="0">
              <a:solidFill>
                <a:srgbClr val="000000"/>
              </a:solidFill>
              <a:effectLst/>
              <a:latin typeface="Arial" panose="020B0604020202020204" pitchFamily="34" charset="0"/>
            </a:endParaRPr>
          </a:p>
          <a:p>
            <a:endParaRPr lang="en-IN" dirty="0"/>
          </a:p>
        </p:txBody>
      </p:sp>
      <p:sp>
        <p:nvSpPr>
          <p:cNvPr id="15" name="TextBox 14">
            <a:extLst>
              <a:ext uri="{FF2B5EF4-FFF2-40B4-BE49-F238E27FC236}">
                <a16:creationId xmlns:a16="http://schemas.microsoft.com/office/drawing/2014/main" id="{2E282559-6903-45F4-8993-753478726597}"/>
              </a:ext>
            </a:extLst>
          </p:cNvPr>
          <p:cNvSpPr txBox="1"/>
          <p:nvPr/>
        </p:nvSpPr>
        <p:spPr>
          <a:xfrm>
            <a:off x="62772" y="4998720"/>
            <a:ext cx="7943308" cy="1477328"/>
          </a:xfrm>
          <a:prstGeom prst="rect">
            <a:avLst/>
          </a:prstGeom>
          <a:noFill/>
        </p:spPr>
        <p:txBody>
          <a:bodyPr wrap="square" rtlCol="0">
            <a:spAutoFit/>
          </a:bodyPr>
          <a:lstStyle/>
          <a:p>
            <a:pPr marL="342900" indent="-342900">
              <a:buAutoNum type="arabicPeriod"/>
            </a:pPr>
            <a:endParaRPr lang="en-US" b="0" i="0" dirty="0">
              <a:solidFill>
                <a:srgbClr val="222222"/>
              </a:solidFill>
              <a:effectLst/>
              <a:latin typeface="Source Sans Pro" panose="020B0503030403020204" pitchFamily="34" charset="0"/>
            </a:endParaRPr>
          </a:p>
          <a:p>
            <a:pPr marL="342900" indent="-342900">
              <a:buAutoNum type="arabicPeriod"/>
            </a:pPr>
            <a:r>
              <a:rPr lang="en-US" i="0" dirty="0">
                <a:solidFill>
                  <a:srgbClr val="222222"/>
                </a:solidFill>
                <a:effectLst/>
                <a:latin typeface="Source Sans Pro" panose="020B0503030403020204" pitchFamily="34" charset="0"/>
              </a:rPr>
              <a:t>An array is a container of elements.</a:t>
            </a:r>
          </a:p>
          <a:p>
            <a:pPr marL="342900" indent="-342900">
              <a:buFontTx/>
              <a:buAutoNum type="arabicPeriod"/>
            </a:pPr>
            <a:r>
              <a:rPr lang="en-US" i="0" dirty="0">
                <a:solidFill>
                  <a:srgbClr val="222222"/>
                </a:solidFill>
                <a:effectLst/>
                <a:latin typeface="Source Sans Pro" panose="020B0503030403020204" pitchFamily="34" charset="0"/>
              </a:rPr>
              <a:t>Elements have a specific value and data type, like "ABC", TRUE or FALSE, etc.</a:t>
            </a:r>
          </a:p>
          <a:p>
            <a:pPr marL="342900" indent="-342900">
              <a:buFontTx/>
              <a:buAutoNum type="arabicPeriod"/>
            </a:pPr>
            <a:r>
              <a:rPr lang="en-US" i="0" dirty="0">
                <a:solidFill>
                  <a:srgbClr val="222222"/>
                </a:solidFill>
                <a:effectLst/>
                <a:latin typeface="Source Sans Pro" panose="020B0503030403020204" pitchFamily="34" charset="0"/>
              </a:rPr>
              <a:t>Each element also has its own index, which is used to access the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84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8507-AEC4-4AC2-BBC3-35B54387CE09}"/>
              </a:ext>
            </a:extLst>
          </p:cNvPr>
          <p:cNvSpPr>
            <a:spLocks noGrp="1"/>
          </p:cNvSpPr>
          <p:nvPr>
            <p:ph idx="1"/>
          </p:nvPr>
        </p:nvSpPr>
        <p:spPr>
          <a:xfrm>
            <a:off x="386080" y="375920"/>
            <a:ext cx="11450320" cy="6116320"/>
          </a:xfrm>
        </p:spPr>
        <p:txBody>
          <a:bodyPr/>
          <a:lstStyle/>
          <a:p>
            <a:pPr algn="ctr"/>
            <a:r>
              <a:rPr lang="en-US" sz="2000" b="1" i="0" dirty="0">
                <a:effectLst/>
                <a:latin typeface="Arial" panose="020B0604020202020204" pitchFamily="34" charset="0"/>
              </a:rPr>
              <a:t>Array Representation</a:t>
            </a:r>
          </a:p>
          <a:p>
            <a:pPr algn="just"/>
            <a:r>
              <a:rPr lang="en-US" sz="1800" b="0" i="0" dirty="0">
                <a:solidFill>
                  <a:srgbClr val="000000"/>
                </a:solidFill>
                <a:effectLst/>
                <a:latin typeface="Arial" panose="020B0604020202020204" pitchFamily="34" charset="0"/>
              </a:rPr>
              <a:t>Arrays can be declared in various ways in different languages. For illustration, let's take C array declaration.</a:t>
            </a:r>
          </a:p>
          <a:p>
            <a:endParaRPr lang="en-IN" dirty="0"/>
          </a:p>
        </p:txBody>
      </p:sp>
      <p:pic>
        <p:nvPicPr>
          <p:cNvPr id="7" name="Picture 6">
            <a:extLst>
              <a:ext uri="{FF2B5EF4-FFF2-40B4-BE49-F238E27FC236}">
                <a16:creationId xmlns:a16="http://schemas.microsoft.com/office/drawing/2014/main" id="{20DEC6FB-4DFA-44D1-9347-730CD25B4C01}"/>
              </a:ext>
            </a:extLst>
          </p:cNvPr>
          <p:cNvPicPr>
            <a:picLocks noChangeAspect="1"/>
          </p:cNvPicPr>
          <p:nvPr/>
        </p:nvPicPr>
        <p:blipFill>
          <a:blip r:embed="rId2"/>
          <a:stretch>
            <a:fillRect/>
          </a:stretch>
        </p:blipFill>
        <p:spPr>
          <a:xfrm>
            <a:off x="1579880" y="1312266"/>
            <a:ext cx="8874760" cy="1837334"/>
          </a:xfrm>
          <a:prstGeom prst="rect">
            <a:avLst/>
          </a:prstGeom>
        </p:spPr>
      </p:pic>
    </p:spTree>
    <p:extLst>
      <p:ext uri="{BB962C8B-B14F-4D97-AF65-F5344CB8AC3E}">
        <p14:creationId xmlns:p14="http://schemas.microsoft.com/office/powerpoint/2010/main" val="303359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7B86-43BF-4CD6-84B2-F8AAF419E517}"/>
              </a:ext>
            </a:extLst>
          </p:cNvPr>
          <p:cNvSpPr>
            <a:spLocks noGrp="1"/>
          </p:cNvSpPr>
          <p:nvPr>
            <p:ph type="title"/>
          </p:nvPr>
        </p:nvSpPr>
        <p:spPr/>
        <p:txBody>
          <a:bodyPr/>
          <a:lstStyle/>
          <a:p>
            <a:r>
              <a:rPr lang="en-US" dirty="0"/>
              <a:t>Quicksort</a:t>
            </a:r>
            <a:endParaRPr lang="en-IN" dirty="0"/>
          </a:p>
        </p:txBody>
      </p:sp>
      <p:sp>
        <p:nvSpPr>
          <p:cNvPr id="3" name="Content Placeholder 2">
            <a:extLst>
              <a:ext uri="{FF2B5EF4-FFF2-40B4-BE49-F238E27FC236}">
                <a16:creationId xmlns:a16="http://schemas.microsoft.com/office/drawing/2014/main" id="{B9C232B5-EB3C-49A2-B0DA-CCE457283028}"/>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Open Sans" panose="020B0606030504020204" pitchFamily="34" charset="0"/>
              </a:rPr>
              <a:t>Quick sort is a fast sorting algorithm used to sort a list of elements. Quick sort algorithm is invented by </a:t>
            </a:r>
            <a:r>
              <a:rPr lang="en-US" b="1" i="0" dirty="0">
                <a:solidFill>
                  <a:srgbClr val="333333"/>
                </a:solidFill>
                <a:effectLst/>
                <a:latin typeface="Open Sans" panose="020B0606030504020204" pitchFamily="34" charset="0"/>
              </a:rPr>
              <a:t>C. A. R. Hoare</a:t>
            </a:r>
            <a:r>
              <a:rPr lang="en-US" b="0" i="0" dirty="0">
                <a:solidFill>
                  <a:srgbClr val="333333"/>
                </a:solidFill>
                <a:effectLst/>
                <a:latin typeface="Open Sans" panose="020B0606030504020204" pitchFamily="34" charset="0"/>
              </a:rPr>
              <a:t>.</a:t>
            </a:r>
          </a:p>
          <a:p>
            <a:pPr algn="just"/>
            <a:br>
              <a:rPr lang="en-US" dirty="0"/>
            </a:br>
            <a:r>
              <a:rPr lang="en-US" b="0" i="0" dirty="0">
                <a:solidFill>
                  <a:srgbClr val="333333"/>
                </a:solidFill>
                <a:effectLst/>
                <a:latin typeface="Open Sans" panose="020B0606030504020204" pitchFamily="34" charset="0"/>
              </a:rPr>
              <a:t>The quick sort algorithm attempts to separate the list of elements into two parts and then sort each part recursively. That means it use </a:t>
            </a:r>
            <a:r>
              <a:rPr lang="en-US" b="1" i="0" u="sng" dirty="0">
                <a:solidFill>
                  <a:srgbClr val="333333"/>
                </a:solidFill>
                <a:effectLst/>
                <a:latin typeface="Open Sans" panose="020B0606030504020204" pitchFamily="34" charset="0"/>
              </a:rPr>
              <a:t>divide and conquer</a:t>
            </a:r>
            <a:r>
              <a:rPr lang="en-US" b="0" i="0" dirty="0">
                <a:solidFill>
                  <a:srgbClr val="333333"/>
                </a:solidFill>
                <a:effectLst/>
                <a:latin typeface="Open Sans" panose="020B0606030504020204" pitchFamily="34" charset="0"/>
              </a:rPr>
              <a:t> strategy. </a:t>
            </a:r>
          </a:p>
          <a:p>
            <a:pPr algn="just"/>
            <a:r>
              <a:rPr lang="en-US" b="0" i="0" dirty="0">
                <a:solidFill>
                  <a:srgbClr val="333333"/>
                </a:solidFill>
                <a:effectLst/>
                <a:latin typeface="Open Sans" panose="020B0606030504020204" pitchFamily="34" charset="0"/>
              </a:rPr>
              <a:t>In quick sort, the partition of the list is performed based on the element called </a:t>
            </a:r>
            <a:r>
              <a:rPr lang="en-US" b="1" i="1" dirty="0">
                <a:solidFill>
                  <a:srgbClr val="333333"/>
                </a:solidFill>
                <a:effectLst/>
                <a:latin typeface="Open Sans" panose="020B0606030504020204" pitchFamily="34" charset="0"/>
              </a:rPr>
              <a:t>pivot</a:t>
            </a:r>
            <a:r>
              <a:rPr lang="en-US" b="0" i="0" dirty="0">
                <a:solidFill>
                  <a:srgbClr val="333333"/>
                </a:solidFill>
                <a:effectLst/>
                <a:latin typeface="Open Sans" panose="020B0606030504020204" pitchFamily="34" charset="0"/>
              </a:rPr>
              <a:t>. Here pivot element is one of the elements in the list.</a:t>
            </a:r>
            <a:br>
              <a:rPr lang="en-US" dirty="0"/>
            </a:br>
            <a:endParaRPr lang="en-US" dirty="0"/>
          </a:p>
          <a:p>
            <a:pPr algn="just"/>
            <a:r>
              <a:rPr lang="en-US" b="0" i="0" dirty="0">
                <a:solidFill>
                  <a:srgbClr val="333333"/>
                </a:solidFill>
                <a:effectLst/>
                <a:latin typeface="Open Sans" panose="020B0606030504020204" pitchFamily="34" charset="0"/>
              </a:rPr>
              <a:t>The list is divided into two partitions such that </a:t>
            </a:r>
            <a:r>
              <a:rPr lang="en-US" b="1" i="0" dirty="0">
                <a:solidFill>
                  <a:srgbClr val="333333"/>
                </a:solidFill>
                <a:effectLst/>
                <a:latin typeface="Open Sans" panose="020B0606030504020204" pitchFamily="34" charset="0"/>
              </a:rPr>
              <a:t>"all elements to the left of pivot are smaller than the pivot and all elements to the right of pivot are greater than or equal to the pivot"</a:t>
            </a:r>
            <a:r>
              <a:rPr lang="en-US" b="0" i="0" dirty="0">
                <a:solidFill>
                  <a:srgbClr val="333333"/>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3272367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5A7-5371-4C93-B5DC-9D73A96F5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64F91E-EA29-436A-81BD-180FD94F51EE}"/>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3D7924DF-B621-4F5F-B24F-62F84B65AD01}"/>
              </a:ext>
            </a:extLst>
          </p:cNvPr>
          <p:cNvSpPr txBox="1"/>
          <p:nvPr/>
        </p:nvSpPr>
        <p:spPr>
          <a:xfrm>
            <a:off x="2090057" y="1443841"/>
            <a:ext cx="7056275" cy="3970318"/>
          </a:xfrm>
          <a:prstGeom prst="rect">
            <a:avLst/>
          </a:prstGeom>
          <a:noFill/>
        </p:spPr>
        <p:txBody>
          <a:bodyPr wrap="square">
            <a:spAutoFit/>
          </a:bodyPr>
          <a:lstStyle/>
          <a:p>
            <a:r>
              <a:rPr lang="en-US" dirty="0"/>
              <a:t>Step by Step Process</a:t>
            </a:r>
          </a:p>
          <a:p>
            <a:endParaRPr lang="en-US" dirty="0"/>
          </a:p>
          <a:p>
            <a:r>
              <a:rPr lang="en-US" dirty="0"/>
              <a:t>In Quick sort algorithm, partitioning of the list is performed using following steps...</a:t>
            </a:r>
          </a:p>
          <a:p>
            <a:endParaRPr lang="en-US" dirty="0"/>
          </a:p>
          <a:p>
            <a:r>
              <a:rPr lang="en-US" dirty="0"/>
              <a:t>Step 1 - Consider the first element of the list as pivot (i.e., Element at first position in the list).</a:t>
            </a:r>
          </a:p>
          <a:p>
            <a:r>
              <a:rPr lang="en-US" dirty="0"/>
              <a:t>Step 2 - Define two variables </a:t>
            </a:r>
            <a:r>
              <a:rPr lang="en-US" dirty="0" err="1"/>
              <a:t>i</a:t>
            </a:r>
            <a:r>
              <a:rPr lang="en-US" dirty="0"/>
              <a:t> and j. Set </a:t>
            </a:r>
            <a:r>
              <a:rPr lang="en-US" dirty="0" err="1"/>
              <a:t>i</a:t>
            </a:r>
            <a:r>
              <a:rPr lang="en-US" dirty="0"/>
              <a:t> and j to first and last elements of the list respectively.</a:t>
            </a:r>
          </a:p>
          <a:p>
            <a:r>
              <a:rPr lang="en-US" dirty="0"/>
              <a:t>Step 3 - Increment </a:t>
            </a:r>
            <a:r>
              <a:rPr lang="en-US" dirty="0" err="1"/>
              <a:t>i</a:t>
            </a:r>
            <a:r>
              <a:rPr lang="en-US" dirty="0"/>
              <a:t> until list[</a:t>
            </a:r>
            <a:r>
              <a:rPr lang="en-US" dirty="0" err="1"/>
              <a:t>i</a:t>
            </a:r>
            <a:r>
              <a:rPr lang="en-US" dirty="0"/>
              <a:t>] &gt; pivot then stop.</a:t>
            </a:r>
          </a:p>
          <a:p>
            <a:r>
              <a:rPr lang="en-US" dirty="0"/>
              <a:t>Step 4 - Decrement j until list[j] &lt; pivot then stop.</a:t>
            </a:r>
          </a:p>
          <a:p>
            <a:r>
              <a:rPr lang="en-US" dirty="0"/>
              <a:t>Step 5 - If </a:t>
            </a:r>
            <a:r>
              <a:rPr lang="en-US" dirty="0" err="1"/>
              <a:t>i</a:t>
            </a:r>
            <a:r>
              <a:rPr lang="en-US" dirty="0"/>
              <a:t> &lt; j then exchange list[</a:t>
            </a:r>
            <a:r>
              <a:rPr lang="en-US" dirty="0" err="1"/>
              <a:t>i</a:t>
            </a:r>
            <a:r>
              <a:rPr lang="en-US" dirty="0"/>
              <a:t>] and list[j].</a:t>
            </a:r>
          </a:p>
          <a:p>
            <a:r>
              <a:rPr lang="en-US" dirty="0"/>
              <a:t>Step 6 - Repeat steps 3,4 &amp; 5 until </a:t>
            </a:r>
            <a:r>
              <a:rPr lang="en-US" dirty="0" err="1"/>
              <a:t>i</a:t>
            </a:r>
            <a:r>
              <a:rPr lang="en-US" dirty="0"/>
              <a:t> &gt; j.</a:t>
            </a:r>
          </a:p>
          <a:p>
            <a:r>
              <a:rPr lang="en-US" dirty="0"/>
              <a:t>Step 7 - Exchange the pivot element with list[j] element.</a:t>
            </a:r>
            <a:endParaRPr lang="en-IN" dirty="0"/>
          </a:p>
        </p:txBody>
      </p:sp>
    </p:spTree>
    <p:extLst>
      <p:ext uri="{BB962C8B-B14F-4D97-AF65-F5344CB8AC3E}">
        <p14:creationId xmlns:p14="http://schemas.microsoft.com/office/powerpoint/2010/main" val="265660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C1E-B4CE-4A37-82B4-E068F49D315C}"/>
              </a:ext>
            </a:extLst>
          </p:cNvPr>
          <p:cNvSpPr>
            <a:spLocks noGrp="1"/>
          </p:cNvSpPr>
          <p:nvPr>
            <p:ph type="title"/>
          </p:nvPr>
        </p:nvSpPr>
        <p:spPr/>
        <p:txBody>
          <a:bodyPr/>
          <a:lstStyle/>
          <a:p>
            <a:r>
              <a:rPr lang="en-US" dirty="0"/>
              <a:t>Merge  sort</a:t>
            </a:r>
            <a:endParaRPr lang="en-IN" dirty="0"/>
          </a:p>
        </p:txBody>
      </p:sp>
      <p:sp>
        <p:nvSpPr>
          <p:cNvPr id="3" name="Content Placeholder 2">
            <a:extLst>
              <a:ext uri="{FF2B5EF4-FFF2-40B4-BE49-F238E27FC236}">
                <a16:creationId xmlns:a16="http://schemas.microsoft.com/office/drawing/2014/main" id="{EE7B7689-96AA-4267-837A-6F5567E79AD3}"/>
              </a:ext>
            </a:extLst>
          </p:cNvPr>
          <p:cNvSpPr>
            <a:spLocks noGrp="1"/>
          </p:cNvSpPr>
          <p:nvPr>
            <p:ph idx="1"/>
          </p:nvPr>
        </p:nvSpPr>
        <p:spPr/>
        <p:txBody>
          <a:bodyPr/>
          <a:lstStyle/>
          <a:p>
            <a:endParaRPr lang="en-IN" dirty="0"/>
          </a:p>
        </p:txBody>
      </p:sp>
      <p:pic>
        <p:nvPicPr>
          <p:cNvPr id="2050" name="Picture 2" descr="Merge sort - Wikipedia">
            <a:extLst>
              <a:ext uri="{FF2B5EF4-FFF2-40B4-BE49-F238E27FC236}">
                <a16:creationId xmlns:a16="http://schemas.microsoft.com/office/drawing/2014/main" id="{E089E339-860C-495E-94FD-DE7C8D0A6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90689"/>
            <a:ext cx="5085183" cy="437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0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0F48-905C-4A75-8B10-1FCFD0E4AAC7}"/>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0A850240-FFFC-4923-BD95-746CBACE53F2}"/>
              </a:ext>
            </a:extLst>
          </p:cNvPr>
          <p:cNvSpPr>
            <a:spLocks noGrp="1"/>
          </p:cNvSpPr>
          <p:nvPr>
            <p:ph idx="1"/>
          </p:nvPr>
        </p:nvSpPr>
        <p:spPr/>
        <p:txBody>
          <a:bodyPr/>
          <a:lstStyle/>
          <a:p>
            <a:pPr algn="just"/>
            <a:r>
              <a:rPr lang="en-US" dirty="0"/>
              <a:t>A linked list is a </a:t>
            </a:r>
            <a:r>
              <a:rPr lang="en-US" dirty="0">
                <a:solidFill>
                  <a:srgbClr val="FF0000"/>
                </a:solidFill>
              </a:rPr>
              <a:t>non-sequential collection of data items</a:t>
            </a:r>
            <a:r>
              <a:rPr lang="en-US" dirty="0"/>
              <a:t>. It is a </a:t>
            </a:r>
            <a:r>
              <a:rPr lang="en-US" dirty="0">
                <a:solidFill>
                  <a:srgbClr val="FF0000"/>
                </a:solidFill>
              </a:rPr>
              <a:t>dynamic data structure</a:t>
            </a:r>
            <a:r>
              <a:rPr lang="en-US" dirty="0"/>
              <a:t>. For every data item in a linked list, there is an associated pointer that would give the memory location of the next data item in the linked list. </a:t>
            </a:r>
          </a:p>
          <a:p>
            <a:pPr algn="just"/>
            <a:r>
              <a:rPr lang="en-US" dirty="0"/>
              <a:t>The data items in the linked list are not in consecutive memory locations. They may be anywhere, but the accessing of these data items is easier as each data item contains the address of the next data item. </a:t>
            </a:r>
            <a:endParaRPr lang="en-IN" dirty="0"/>
          </a:p>
        </p:txBody>
      </p:sp>
    </p:spTree>
    <p:extLst>
      <p:ext uri="{BB962C8B-B14F-4D97-AF65-F5344CB8AC3E}">
        <p14:creationId xmlns:p14="http://schemas.microsoft.com/office/powerpoint/2010/main" val="338335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117-D034-4849-93B7-72EF0092E09E}"/>
              </a:ext>
            </a:extLst>
          </p:cNvPr>
          <p:cNvSpPr>
            <a:spLocks noGrp="1"/>
          </p:cNvSpPr>
          <p:nvPr>
            <p:ph type="title"/>
          </p:nvPr>
        </p:nvSpPr>
        <p:spPr>
          <a:xfrm>
            <a:off x="1066800" y="642594"/>
            <a:ext cx="10058400" cy="1081431"/>
          </a:xfrm>
        </p:spPr>
        <p:txBody>
          <a:bodyPr/>
          <a:lstStyle/>
          <a:p>
            <a:pPr algn="ctr"/>
            <a:r>
              <a:rPr lang="en-US" b="1" dirty="0">
                <a:ln w="0"/>
                <a:solidFill>
                  <a:schemeClr val="tx1"/>
                </a:solidFill>
                <a:effectLst>
                  <a:outerShdw blurRad="38100" dist="19050" dir="2700000" algn="tl" rotWithShape="0">
                    <a:schemeClr val="dk1">
                      <a:alpha val="40000"/>
                    </a:schemeClr>
                  </a:outerShdw>
                </a:effectLst>
              </a:rPr>
              <a:t> Data Structure</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2885387D-6C46-4434-BC44-ED298C3970BC}"/>
              </a:ext>
            </a:extLst>
          </p:cNvPr>
          <p:cNvSpPr>
            <a:spLocks noGrp="1"/>
          </p:cNvSpPr>
          <p:nvPr>
            <p:ph idx="1"/>
          </p:nvPr>
        </p:nvSpPr>
        <p:spPr>
          <a:xfrm>
            <a:off x="381000" y="1914525"/>
            <a:ext cx="11430000" cy="4572000"/>
          </a:xfrm>
        </p:spPr>
        <p:txBody>
          <a:bodyPr>
            <a:normAutofit/>
          </a:bodyPr>
          <a:lstStyle/>
          <a:p>
            <a:r>
              <a:rPr lang="en-US" sz="1800" b="0" i="0" dirty="0">
                <a:effectLst/>
                <a:latin typeface="Roboto"/>
              </a:rPr>
              <a:t>A </a:t>
            </a:r>
            <a:r>
              <a:rPr lang="en-US" sz="1800" b="1" i="0" dirty="0">
                <a:effectLst/>
                <a:latin typeface="Roboto"/>
              </a:rPr>
              <a:t>data structure</a:t>
            </a:r>
            <a:r>
              <a:rPr lang="en-US" sz="1800" b="0" i="0" dirty="0">
                <a:effectLst/>
                <a:latin typeface="Roboto"/>
              </a:rPr>
              <a:t> is a particular way of organizing data in a computer so that it can be used effectively.</a:t>
            </a:r>
          </a:p>
          <a:p>
            <a:endParaRPr lang="en-US" sz="1800" b="0" i="0" dirty="0">
              <a:effectLst/>
              <a:latin typeface="Roboto"/>
            </a:endParaRPr>
          </a:p>
          <a:p>
            <a:endParaRPr lang="en-US" sz="1800" dirty="0">
              <a:latin typeface="Roboto"/>
            </a:endParaRPr>
          </a:p>
          <a:p>
            <a:r>
              <a:rPr lang="en-US" sz="1800" b="0" i="0" dirty="0">
                <a:effectLst/>
                <a:latin typeface="Roboto"/>
              </a:rPr>
              <a:t>For example, we can store a list of items having the same data-type using the </a:t>
            </a:r>
            <a:r>
              <a:rPr lang="en-US" sz="1800" b="0" i="1" dirty="0">
                <a:effectLst/>
                <a:latin typeface="Roboto"/>
              </a:rPr>
              <a:t>array</a:t>
            </a:r>
            <a:r>
              <a:rPr lang="en-US" sz="1800" b="0" i="0" dirty="0">
                <a:effectLst/>
                <a:latin typeface="Roboto"/>
              </a:rPr>
              <a:t> data structure.</a:t>
            </a:r>
          </a:p>
          <a:p>
            <a:endParaRPr lang="en-IN" dirty="0"/>
          </a:p>
        </p:txBody>
      </p:sp>
      <p:pic>
        <p:nvPicPr>
          <p:cNvPr id="10" name="Picture 9">
            <a:extLst>
              <a:ext uri="{FF2B5EF4-FFF2-40B4-BE49-F238E27FC236}">
                <a16:creationId xmlns:a16="http://schemas.microsoft.com/office/drawing/2014/main" id="{16B476F5-F02E-42C1-9476-CB913F461130}"/>
              </a:ext>
            </a:extLst>
          </p:cNvPr>
          <p:cNvPicPr>
            <a:picLocks noChangeAspect="1"/>
          </p:cNvPicPr>
          <p:nvPr/>
        </p:nvPicPr>
        <p:blipFill>
          <a:blip r:embed="rId2"/>
          <a:stretch>
            <a:fillRect/>
          </a:stretch>
        </p:blipFill>
        <p:spPr>
          <a:xfrm>
            <a:off x="3585877" y="3786058"/>
            <a:ext cx="5344566" cy="2429348"/>
          </a:xfrm>
          <a:prstGeom prst="rect">
            <a:avLst/>
          </a:prstGeom>
        </p:spPr>
      </p:pic>
    </p:spTree>
    <p:extLst>
      <p:ext uri="{BB962C8B-B14F-4D97-AF65-F5344CB8AC3E}">
        <p14:creationId xmlns:p14="http://schemas.microsoft.com/office/powerpoint/2010/main" val="173849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65CC-DE23-490F-9E15-919BBAA27749}"/>
              </a:ext>
            </a:extLst>
          </p:cNvPr>
          <p:cNvSpPr>
            <a:spLocks noGrp="1"/>
          </p:cNvSpPr>
          <p:nvPr>
            <p:ph type="title"/>
          </p:nvPr>
        </p:nvSpPr>
        <p:spPr/>
        <p:txBody>
          <a:bodyPr/>
          <a:lstStyle/>
          <a:p>
            <a:r>
              <a:rPr lang="en-IN" dirty="0"/>
              <a:t>Advantages of linked lists</a:t>
            </a:r>
          </a:p>
        </p:txBody>
      </p:sp>
      <p:sp>
        <p:nvSpPr>
          <p:cNvPr id="3" name="Content Placeholder 2">
            <a:extLst>
              <a:ext uri="{FF2B5EF4-FFF2-40B4-BE49-F238E27FC236}">
                <a16:creationId xmlns:a16="http://schemas.microsoft.com/office/drawing/2014/main" id="{51C07399-47FF-4C6F-962B-3E148AEA8D64}"/>
              </a:ext>
            </a:extLst>
          </p:cNvPr>
          <p:cNvSpPr>
            <a:spLocks noGrp="1"/>
          </p:cNvSpPr>
          <p:nvPr>
            <p:ph idx="1"/>
          </p:nvPr>
        </p:nvSpPr>
        <p:spPr>
          <a:xfrm>
            <a:off x="838200" y="1614196"/>
            <a:ext cx="10515600" cy="4562767"/>
          </a:xfrm>
        </p:spPr>
        <p:txBody>
          <a:bodyPr>
            <a:normAutofit/>
          </a:bodyPr>
          <a:lstStyle/>
          <a:p>
            <a:pPr marL="0" indent="0">
              <a:buNone/>
            </a:pPr>
            <a:r>
              <a:rPr lang="en-US" dirty="0"/>
              <a:t>1. Linked lists are dynamic data structures. i.e., they can grow or shrink during the execution of a program.</a:t>
            </a:r>
          </a:p>
          <a:p>
            <a:pPr marL="0" indent="0">
              <a:buNone/>
            </a:pPr>
            <a:r>
              <a:rPr lang="en-US" dirty="0"/>
              <a:t>2. Linked lists have efficient memory utilization. Here, memory is not </a:t>
            </a:r>
            <a:r>
              <a:rPr lang="en-US" dirty="0" err="1"/>
              <a:t>preallocated</a:t>
            </a:r>
            <a:r>
              <a:rPr lang="en-US" dirty="0"/>
              <a:t>. Memory is allocated whenever it is required and it is de-allocated (removed) when it is no longer needed.</a:t>
            </a:r>
          </a:p>
          <a:p>
            <a:pPr marL="0" indent="0">
              <a:buNone/>
            </a:pPr>
            <a:r>
              <a:rPr lang="en-US" dirty="0"/>
              <a:t>3. Insertion and Deletions are easier and efficient. Linked lists provide flexibility in inserting a data item at a specified position and deletion of the data item from the given position.</a:t>
            </a:r>
          </a:p>
          <a:p>
            <a:pPr marL="0" indent="0">
              <a:buNone/>
            </a:pPr>
            <a:r>
              <a:rPr lang="en-US" dirty="0"/>
              <a:t>4. Many complex applications can be easily carried out with linked lists.</a:t>
            </a:r>
            <a:endParaRPr lang="en-IN" dirty="0"/>
          </a:p>
        </p:txBody>
      </p:sp>
    </p:spTree>
    <p:extLst>
      <p:ext uri="{BB962C8B-B14F-4D97-AF65-F5344CB8AC3E}">
        <p14:creationId xmlns:p14="http://schemas.microsoft.com/office/powerpoint/2010/main" val="547573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FD9C-4257-4C17-8319-65A216884410}"/>
              </a:ext>
            </a:extLst>
          </p:cNvPr>
          <p:cNvSpPr>
            <a:spLocks noGrp="1"/>
          </p:cNvSpPr>
          <p:nvPr>
            <p:ph type="title"/>
          </p:nvPr>
        </p:nvSpPr>
        <p:spPr/>
        <p:txBody>
          <a:bodyPr/>
          <a:lstStyle/>
          <a:p>
            <a:r>
              <a:rPr lang="en-US" dirty="0"/>
              <a:t>Disadvantages of linked lists</a:t>
            </a:r>
            <a:br>
              <a:rPr lang="en-US" dirty="0"/>
            </a:br>
            <a:endParaRPr lang="en-IN" dirty="0"/>
          </a:p>
        </p:txBody>
      </p:sp>
      <p:sp>
        <p:nvSpPr>
          <p:cNvPr id="3" name="Content Placeholder 2">
            <a:extLst>
              <a:ext uri="{FF2B5EF4-FFF2-40B4-BE49-F238E27FC236}">
                <a16:creationId xmlns:a16="http://schemas.microsoft.com/office/drawing/2014/main" id="{67725168-0483-42F8-BAF9-A43C493B2008}"/>
              </a:ext>
            </a:extLst>
          </p:cNvPr>
          <p:cNvSpPr>
            <a:spLocks noGrp="1"/>
          </p:cNvSpPr>
          <p:nvPr>
            <p:ph idx="1"/>
          </p:nvPr>
        </p:nvSpPr>
        <p:spPr/>
        <p:txBody>
          <a:bodyPr/>
          <a:lstStyle/>
          <a:p>
            <a:pPr marL="514350" indent="-514350">
              <a:buAutoNum type="arabicPeriod"/>
            </a:pPr>
            <a:r>
              <a:rPr lang="en-US" dirty="0"/>
              <a:t>It consumes more space because every node requires a additional pointer to store address of the next node.</a:t>
            </a:r>
          </a:p>
          <a:p>
            <a:pPr marL="0" indent="0">
              <a:buNone/>
            </a:pPr>
            <a:endParaRPr lang="en-US" dirty="0"/>
          </a:p>
          <a:p>
            <a:pPr marL="0" indent="0">
              <a:buNone/>
            </a:pPr>
            <a:r>
              <a:rPr lang="en-US" dirty="0"/>
              <a:t>2. Searching a particular element in list is difficult and also time consuming.</a:t>
            </a:r>
            <a:endParaRPr lang="en-IN" dirty="0"/>
          </a:p>
        </p:txBody>
      </p:sp>
    </p:spTree>
    <p:extLst>
      <p:ext uri="{BB962C8B-B14F-4D97-AF65-F5344CB8AC3E}">
        <p14:creationId xmlns:p14="http://schemas.microsoft.com/office/powerpoint/2010/main" val="3840290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0EDC-871B-454D-8829-36DE742B67CC}"/>
              </a:ext>
            </a:extLst>
          </p:cNvPr>
          <p:cNvSpPr>
            <a:spLocks noGrp="1"/>
          </p:cNvSpPr>
          <p:nvPr>
            <p:ph type="title"/>
          </p:nvPr>
        </p:nvSpPr>
        <p:spPr/>
        <p:txBody>
          <a:bodyPr/>
          <a:lstStyle/>
          <a:p>
            <a:r>
              <a:rPr lang="en-IN" dirty="0"/>
              <a:t>Types of Linked Lists</a:t>
            </a:r>
          </a:p>
        </p:txBody>
      </p:sp>
      <p:sp>
        <p:nvSpPr>
          <p:cNvPr id="3" name="Content Placeholder 2">
            <a:extLst>
              <a:ext uri="{FF2B5EF4-FFF2-40B4-BE49-F238E27FC236}">
                <a16:creationId xmlns:a16="http://schemas.microsoft.com/office/drawing/2014/main" id="{AE0D6441-17D7-4F71-9E07-011FDE1D22B2}"/>
              </a:ext>
            </a:extLst>
          </p:cNvPr>
          <p:cNvSpPr>
            <a:spLocks noGrp="1"/>
          </p:cNvSpPr>
          <p:nvPr>
            <p:ph idx="1"/>
          </p:nvPr>
        </p:nvSpPr>
        <p:spPr/>
        <p:txBody>
          <a:bodyPr/>
          <a:lstStyle/>
          <a:p>
            <a:pPr marL="514350" indent="-514350">
              <a:buAutoNum type="arabicPeriod"/>
            </a:pPr>
            <a:r>
              <a:rPr lang="en-US" dirty="0"/>
              <a:t>Single Linked List. </a:t>
            </a:r>
          </a:p>
          <a:p>
            <a:pPr marL="514350" indent="-514350">
              <a:buAutoNum type="arabicPeriod"/>
            </a:pPr>
            <a:r>
              <a:rPr lang="en-US" dirty="0"/>
              <a:t>Double Linked List. </a:t>
            </a:r>
          </a:p>
          <a:p>
            <a:pPr marL="514350" indent="-514350">
              <a:buAutoNum type="arabicPeriod"/>
            </a:pPr>
            <a:r>
              <a:rPr lang="en-US" dirty="0"/>
              <a:t>Circular Linked List. </a:t>
            </a:r>
          </a:p>
          <a:p>
            <a:pPr marL="514350" indent="-514350">
              <a:buAutoNum type="arabicPeriod"/>
            </a:pPr>
            <a:r>
              <a:rPr lang="en-US" dirty="0"/>
              <a:t>Circular Double Linked List.</a:t>
            </a:r>
            <a:endParaRPr lang="en-IN" dirty="0"/>
          </a:p>
        </p:txBody>
      </p:sp>
    </p:spTree>
    <p:extLst>
      <p:ext uri="{BB962C8B-B14F-4D97-AF65-F5344CB8AC3E}">
        <p14:creationId xmlns:p14="http://schemas.microsoft.com/office/powerpoint/2010/main" val="3988318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070E-1BC9-478B-943F-525BD26E8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010EC0-BC1A-4C40-B2F3-BF826C54CA3E}"/>
              </a:ext>
            </a:extLst>
          </p:cNvPr>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A single linked list is one in which all nodes are linked together in some sequential manner. Hence, it is also called as linear linked list.</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A double linked list is one in which all nodes are linked together by multiple links which helps in accessing both the successor node (next node) and predecessor node (previous node) from any arbitrary node within the list. Therefore each node in a double linked list has two link fields (pointers) to point to the left node (previous) and the right node (next). This helps to traverse in forward direction and backward direction.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circular linked list is one, which has no beginning and no end. A single linked list can be made a circular linked list by simply storing address of the very first node in the link field of the last node.</a:t>
            </a:r>
          </a:p>
          <a:p>
            <a:pPr marL="0" indent="0" algn="just">
              <a:buNone/>
            </a:pPr>
            <a:r>
              <a:rPr lang="en-US" dirty="0">
                <a:latin typeface="Times New Roman" panose="02020603050405020304" pitchFamily="18" charset="0"/>
                <a:cs typeface="Times New Roman" panose="02020603050405020304" pitchFamily="18" charset="0"/>
              </a:rPr>
              <a:t>A circular double linked list is one, which has both the successor pointer and predecessor pointer in the circular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511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6827-4BA4-47E3-8B78-BDFC7EC9A5DA}"/>
              </a:ext>
            </a:extLst>
          </p:cNvPr>
          <p:cNvSpPr>
            <a:spLocks noGrp="1"/>
          </p:cNvSpPr>
          <p:nvPr>
            <p:ph type="title"/>
          </p:nvPr>
        </p:nvSpPr>
        <p:spPr/>
        <p:txBody>
          <a:bodyPr/>
          <a:lstStyle/>
          <a:p>
            <a:r>
              <a:rPr lang="en-US" dirty="0"/>
              <a:t>Comparison between array and linked list</a:t>
            </a:r>
            <a:endParaRPr lang="en-IN" dirty="0"/>
          </a:p>
        </p:txBody>
      </p:sp>
      <p:pic>
        <p:nvPicPr>
          <p:cNvPr id="5" name="Content Placeholder 4">
            <a:extLst>
              <a:ext uri="{FF2B5EF4-FFF2-40B4-BE49-F238E27FC236}">
                <a16:creationId xmlns:a16="http://schemas.microsoft.com/office/drawing/2014/main" id="{32C56C08-AF88-4351-8892-E5DAD9C30789}"/>
              </a:ext>
            </a:extLst>
          </p:cNvPr>
          <p:cNvPicPr>
            <a:picLocks noGrp="1" noChangeAspect="1"/>
          </p:cNvPicPr>
          <p:nvPr>
            <p:ph idx="1"/>
          </p:nvPr>
        </p:nvPicPr>
        <p:blipFill>
          <a:blip r:embed="rId2"/>
          <a:stretch>
            <a:fillRect/>
          </a:stretch>
        </p:blipFill>
        <p:spPr>
          <a:xfrm>
            <a:off x="2514600" y="1896269"/>
            <a:ext cx="7162800" cy="4210050"/>
          </a:xfrm>
        </p:spPr>
      </p:pic>
    </p:spTree>
    <p:extLst>
      <p:ext uri="{BB962C8B-B14F-4D97-AF65-F5344CB8AC3E}">
        <p14:creationId xmlns:p14="http://schemas.microsoft.com/office/powerpoint/2010/main" val="107245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0F8A-A61C-4065-A740-6A4B2F6A51DA}"/>
              </a:ext>
            </a:extLst>
          </p:cNvPr>
          <p:cNvSpPr>
            <a:spLocks noGrp="1"/>
          </p:cNvSpPr>
          <p:nvPr>
            <p:ph type="title"/>
          </p:nvPr>
        </p:nvSpPr>
        <p:spPr/>
        <p:txBody>
          <a:bodyPr/>
          <a:lstStyle/>
          <a:p>
            <a:r>
              <a:rPr lang="en-IN" dirty="0"/>
              <a:t>Applications of linked list</a:t>
            </a:r>
          </a:p>
        </p:txBody>
      </p:sp>
      <p:sp>
        <p:nvSpPr>
          <p:cNvPr id="3" name="Content Placeholder 2">
            <a:extLst>
              <a:ext uri="{FF2B5EF4-FFF2-40B4-BE49-F238E27FC236}">
                <a16:creationId xmlns:a16="http://schemas.microsoft.com/office/drawing/2014/main" id="{23D06200-6DD4-4A5E-85EC-F8ED96EC3C14}"/>
              </a:ext>
            </a:extLst>
          </p:cNvPr>
          <p:cNvSpPr>
            <a:spLocks noGrp="1"/>
          </p:cNvSpPr>
          <p:nvPr>
            <p:ph idx="1"/>
          </p:nvPr>
        </p:nvSpPr>
        <p:spPr/>
        <p:txBody>
          <a:bodyPr>
            <a:normAutofit/>
          </a:bodyPr>
          <a:lstStyle/>
          <a:p>
            <a:pPr marL="0" indent="0">
              <a:buNone/>
            </a:pPr>
            <a:r>
              <a:rPr lang="en-US" dirty="0"/>
              <a:t>1. Linked lists are used to represent and manipulate polynomial. Polynomials are expression containing terms with non zero coefficient and exponents. For</a:t>
            </a:r>
          </a:p>
          <a:p>
            <a:pPr marL="0" indent="0">
              <a:buNone/>
            </a:pPr>
            <a:r>
              <a:rPr lang="en-US" dirty="0"/>
              <a:t>example:</a:t>
            </a:r>
          </a:p>
          <a:p>
            <a:pPr marL="0" indent="0">
              <a:buNone/>
            </a:pPr>
            <a:endParaRPr lang="en-US" dirty="0"/>
          </a:p>
          <a:p>
            <a:pPr marL="0" indent="0">
              <a:buNone/>
            </a:pPr>
            <a:r>
              <a:rPr lang="en-US" dirty="0"/>
              <a:t>2. Represent very large numbers and operations of the large number such as addition, multiplication and division.</a:t>
            </a:r>
          </a:p>
          <a:p>
            <a:pPr marL="0" indent="0">
              <a:buNone/>
            </a:pPr>
            <a:r>
              <a:rPr lang="en-US" dirty="0"/>
              <a:t>3. Linked lists are to implement stack, queue, trees and graphs.</a:t>
            </a:r>
          </a:p>
          <a:p>
            <a:pPr marL="0" indent="0">
              <a:buNone/>
            </a:pPr>
            <a:r>
              <a:rPr lang="en-US" dirty="0"/>
              <a:t>4. Implement the symbol table in compiler construction</a:t>
            </a:r>
            <a:endParaRPr lang="en-IN" dirty="0"/>
          </a:p>
        </p:txBody>
      </p:sp>
      <p:pic>
        <p:nvPicPr>
          <p:cNvPr id="5" name="Picture 4">
            <a:extLst>
              <a:ext uri="{FF2B5EF4-FFF2-40B4-BE49-F238E27FC236}">
                <a16:creationId xmlns:a16="http://schemas.microsoft.com/office/drawing/2014/main" id="{2DC98409-D029-4222-9528-6D7ADD7377B0}"/>
              </a:ext>
            </a:extLst>
          </p:cNvPr>
          <p:cNvPicPr>
            <a:picLocks noChangeAspect="1"/>
          </p:cNvPicPr>
          <p:nvPr/>
        </p:nvPicPr>
        <p:blipFill>
          <a:blip r:embed="rId3"/>
          <a:stretch>
            <a:fillRect/>
          </a:stretch>
        </p:blipFill>
        <p:spPr>
          <a:xfrm>
            <a:off x="2884520" y="3350079"/>
            <a:ext cx="3829050" cy="419100"/>
          </a:xfrm>
          <a:prstGeom prst="rect">
            <a:avLst/>
          </a:prstGeom>
        </p:spPr>
      </p:pic>
      <p:sp>
        <p:nvSpPr>
          <p:cNvPr id="8" name="TextBox 7">
            <a:extLst>
              <a:ext uri="{FF2B5EF4-FFF2-40B4-BE49-F238E27FC236}">
                <a16:creationId xmlns:a16="http://schemas.microsoft.com/office/drawing/2014/main" id="{D333C671-3EE6-4AA1-AAA6-F49B059B081F}"/>
              </a:ext>
            </a:extLst>
          </p:cNvPr>
          <p:cNvSpPr txBox="1"/>
          <p:nvPr/>
        </p:nvSpPr>
        <p:spPr>
          <a:xfrm>
            <a:off x="7648770" y="2523966"/>
            <a:ext cx="3128087" cy="1477328"/>
          </a:xfrm>
          <a:prstGeom prst="rect">
            <a:avLst/>
          </a:prstGeom>
          <a:noFill/>
        </p:spPr>
        <p:txBody>
          <a:bodyPr wrap="square">
            <a:spAutoFit/>
          </a:bodyPr>
          <a:lstStyle/>
          <a:p>
            <a:r>
              <a:rPr lang="en-US" dirty="0"/>
              <a:t>struct node</a:t>
            </a:r>
          </a:p>
          <a:p>
            <a:r>
              <a:rPr lang="en-US" dirty="0"/>
              <a:t>{</a:t>
            </a:r>
          </a:p>
          <a:p>
            <a:r>
              <a:rPr lang="en-US" dirty="0"/>
              <a:t>  int </a:t>
            </a:r>
            <a:r>
              <a:rPr lang="en-US" dirty="0" err="1"/>
              <a:t>coeff,pow</a:t>
            </a:r>
            <a:r>
              <a:rPr lang="en-US" dirty="0"/>
              <a:t>;</a:t>
            </a:r>
          </a:p>
          <a:p>
            <a:r>
              <a:rPr lang="en-US" dirty="0"/>
              <a:t>  struct node *next;</a:t>
            </a:r>
          </a:p>
          <a:p>
            <a:r>
              <a:rPr lang="en-US" dirty="0"/>
              <a:t>}</a:t>
            </a:r>
            <a:endParaRPr lang="en-IN" dirty="0"/>
          </a:p>
        </p:txBody>
      </p:sp>
    </p:spTree>
    <p:extLst>
      <p:ext uri="{BB962C8B-B14F-4D97-AF65-F5344CB8AC3E}">
        <p14:creationId xmlns:p14="http://schemas.microsoft.com/office/powerpoint/2010/main" val="959591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191A-0B5F-449B-BC4D-50BC376F5624}"/>
              </a:ext>
            </a:extLst>
          </p:cNvPr>
          <p:cNvSpPr>
            <a:spLocks noGrp="1"/>
          </p:cNvSpPr>
          <p:nvPr>
            <p:ph type="title"/>
          </p:nvPr>
        </p:nvSpPr>
        <p:spPr/>
        <p:txBody>
          <a:bodyPr/>
          <a:lstStyle/>
          <a:p>
            <a:r>
              <a:rPr lang="en-IN" dirty="0"/>
              <a:t>Single Linked List</a:t>
            </a:r>
          </a:p>
        </p:txBody>
      </p:sp>
      <p:pic>
        <p:nvPicPr>
          <p:cNvPr id="5" name="Content Placeholder 4">
            <a:extLst>
              <a:ext uri="{FF2B5EF4-FFF2-40B4-BE49-F238E27FC236}">
                <a16:creationId xmlns:a16="http://schemas.microsoft.com/office/drawing/2014/main" id="{379DD8CF-2649-4C6D-A68D-B3270AA8D36C}"/>
              </a:ext>
            </a:extLst>
          </p:cNvPr>
          <p:cNvPicPr>
            <a:picLocks noGrp="1" noChangeAspect="1"/>
          </p:cNvPicPr>
          <p:nvPr>
            <p:ph idx="1"/>
          </p:nvPr>
        </p:nvPicPr>
        <p:blipFill>
          <a:blip r:embed="rId2"/>
          <a:stretch>
            <a:fillRect/>
          </a:stretch>
        </p:blipFill>
        <p:spPr>
          <a:xfrm>
            <a:off x="2543175" y="2834481"/>
            <a:ext cx="7105650" cy="2333625"/>
          </a:xfrm>
        </p:spPr>
      </p:pic>
    </p:spTree>
    <p:extLst>
      <p:ext uri="{BB962C8B-B14F-4D97-AF65-F5344CB8AC3E}">
        <p14:creationId xmlns:p14="http://schemas.microsoft.com/office/powerpoint/2010/main" val="4089064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CFCB-C00A-4A54-ACB4-EE2B8C9DC1DA}"/>
              </a:ext>
            </a:extLst>
          </p:cNvPr>
          <p:cNvSpPr>
            <a:spLocks noGrp="1"/>
          </p:cNvSpPr>
          <p:nvPr>
            <p:ph type="title"/>
          </p:nvPr>
        </p:nvSpPr>
        <p:spPr/>
        <p:txBody>
          <a:bodyPr/>
          <a:lstStyle/>
          <a:p>
            <a:r>
              <a:rPr lang="en-US" dirty="0"/>
              <a:t>Implementation of Single Linked List</a:t>
            </a:r>
            <a:endParaRPr lang="en-IN" dirty="0"/>
          </a:p>
        </p:txBody>
      </p:sp>
      <p:sp>
        <p:nvSpPr>
          <p:cNvPr id="3" name="Content Placeholder 2">
            <a:extLst>
              <a:ext uri="{FF2B5EF4-FFF2-40B4-BE49-F238E27FC236}">
                <a16:creationId xmlns:a16="http://schemas.microsoft.com/office/drawing/2014/main" id="{84B51FD0-3A2D-4C93-ABC2-9982518F0790}"/>
              </a:ext>
            </a:extLst>
          </p:cNvPr>
          <p:cNvSpPr>
            <a:spLocks noGrp="1"/>
          </p:cNvSpPr>
          <p:nvPr>
            <p:ph idx="1"/>
          </p:nvPr>
        </p:nvSpPr>
        <p:spPr/>
        <p:txBody>
          <a:bodyPr/>
          <a:lstStyle/>
          <a:p>
            <a:pPr marL="0" indent="0">
              <a:buNone/>
            </a:pPr>
            <a:r>
              <a:rPr lang="en-US" dirty="0"/>
              <a:t>Before writing the code to build the above list, we need to create a start node, used to create and access other nodes in the linked list.</a:t>
            </a:r>
          </a:p>
          <a:p>
            <a:r>
              <a:rPr lang="en-US" dirty="0"/>
              <a:t>Creating a structure with one data item and a next pointer, which will be pointing to next node of the list. This is called as self-referential structure.</a:t>
            </a:r>
          </a:p>
          <a:p>
            <a:r>
              <a:rPr lang="en-US" dirty="0"/>
              <a:t>Initialize the start pointer to be NULL.</a:t>
            </a:r>
            <a:endParaRPr lang="en-IN" dirty="0"/>
          </a:p>
        </p:txBody>
      </p:sp>
    </p:spTree>
    <p:extLst>
      <p:ext uri="{BB962C8B-B14F-4D97-AF65-F5344CB8AC3E}">
        <p14:creationId xmlns:p14="http://schemas.microsoft.com/office/powerpoint/2010/main" val="2002777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5C28-BEDC-499B-A1CB-A80F948B4D3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6FB08C6-A54B-412B-9BD2-B88FFC93B419}"/>
              </a:ext>
            </a:extLst>
          </p:cNvPr>
          <p:cNvPicPr>
            <a:picLocks noGrp="1" noChangeAspect="1"/>
          </p:cNvPicPr>
          <p:nvPr>
            <p:ph idx="1"/>
          </p:nvPr>
        </p:nvPicPr>
        <p:blipFill>
          <a:blip r:embed="rId2"/>
          <a:stretch>
            <a:fillRect/>
          </a:stretch>
        </p:blipFill>
        <p:spPr>
          <a:xfrm>
            <a:off x="1406007" y="2193001"/>
            <a:ext cx="6991350" cy="2789546"/>
          </a:xfrm>
        </p:spPr>
      </p:pic>
    </p:spTree>
    <p:extLst>
      <p:ext uri="{BB962C8B-B14F-4D97-AF65-F5344CB8AC3E}">
        <p14:creationId xmlns:p14="http://schemas.microsoft.com/office/powerpoint/2010/main" val="3207567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7321-E6B8-48CC-8775-734FA75CE868}"/>
              </a:ext>
            </a:extLst>
          </p:cNvPr>
          <p:cNvSpPr>
            <a:spLocks noGrp="1"/>
          </p:cNvSpPr>
          <p:nvPr>
            <p:ph type="title"/>
          </p:nvPr>
        </p:nvSpPr>
        <p:spPr/>
        <p:txBody>
          <a:bodyPr/>
          <a:lstStyle/>
          <a:p>
            <a:r>
              <a:rPr lang="en-IN" dirty="0"/>
              <a:t>Creating a node for Single Linked List</a:t>
            </a:r>
          </a:p>
        </p:txBody>
      </p:sp>
      <p:pic>
        <p:nvPicPr>
          <p:cNvPr id="5" name="Content Placeholder 4">
            <a:extLst>
              <a:ext uri="{FF2B5EF4-FFF2-40B4-BE49-F238E27FC236}">
                <a16:creationId xmlns:a16="http://schemas.microsoft.com/office/drawing/2014/main" id="{1F442A9A-B087-4362-81A9-23D311750141}"/>
              </a:ext>
            </a:extLst>
          </p:cNvPr>
          <p:cNvPicPr>
            <a:picLocks noGrp="1" noChangeAspect="1"/>
          </p:cNvPicPr>
          <p:nvPr>
            <p:ph idx="1"/>
          </p:nvPr>
        </p:nvPicPr>
        <p:blipFill>
          <a:blip r:embed="rId2"/>
          <a:stretch>
            <a:fillRect/>
          </a:stretch>
        </p:blipFill>
        <p:spPr>
          <a:xfrm>
            <a:off x="1197330" y="1839410"/>
            <a:ext cx="6867525" cy="2009775"/>
          </a:xfrm>
        </p:spPr>
      </p:pic>
    </p:spTree>
    <p:extLst>
      <p:ext uri="{BB962C8B-B14F-4D97-AF65-F5344CB8AC3E}">
        <p14:creationId xmlns:p14="http://schemas.microsoft.com/office/powerpoint/2010/main" val="364115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7F9F03-26EA-43A6-92FE-826A4D78C37A}"/>
              </a:ext>
            </a:extLst>
          </p:cNvPr>
          <p:cNvSpPr>
            <a:spLocks noGrp="1"/>
          </p:cNvSpPr>
          <p:nvPr>
            <p:ph idx="1"/>
          </p:nvPr>
        </p:nvSpPr>
        <p:spPr>
          <a:xfrm>
            <a:off x="504825" y="626744"/>
            <a:ext cx="11182350" cy="5726431"/>
          </a:xfrm>
        </p:spPr>
        <p:txBody>
          <a:bodyPr>
            <a:noAutofit/>
          </a:bodyPr>
          <a:lstStyle/>
          <a:p>
            <a:pPr>
              <a:buFont typeface="Wingdings" panose="05000000000000000000" pitchFamily="2" charset="2"/>
              <a:buChar char="Ø"/>
            </a:pPr>
            <a:r>
              <a:rPr lang="en-US" sz="1800" dirty="0"/>
              <a:t>The representation of particular data structure in the main memory of a computer is called as storage structure. </a:t>
            </a:r>
          </a:p>
          <a:p>
            <a:pPr>
              <a:buFont typeface="Wingdings" panose="05000000000000000000" pitchFamily="2" charset="2"/>
              <a:buChar char="Ø"/>
            </a:pPr>
            <a:r>
              <a:rPr lang="en-US" sz="1800" dirty="0"/>
              <a:t>The storage structure representation in auxiliary memory is called as file structure. </a:t>
            </a:r>
          </a:p>
          <a:p>
            <a:pPr>
              <a:buFont typeface="Wingdings" panose="05000000000000000000" pitchFamily="2" charset="2"/>
              <a:buChar char="Ø"/>
            </a:pPr>
            <a:r>
              <a:rPr lang="en-US" sz="1800" dirty="0"/>
              <a:t>It is define as the way of storing and manipulating data in organized form so that it can be used efficiently </a:t>
            </a:r>
          </a:p>
          <a:p>
            <a:pPr>
              <a:buFont typeface="Wingdings" panose="05000000000000000000" pitchFamily="2" charset="2"/>
              <a:buChar char="Ø"/>
            </a:pPr>
            <a:r>
              <a:rPr lang="en-US" sz="1800" b="1" dirty="0"/>
              <a:t>Data Structure mainly specifies the following four things</a:t>
            </a:r>
            <a:r>
              <a:rPr lang="en-US" sz="1800" dirty="0"/>
              <a:t>:  </a:t>
            </a:r>
          </a:p>
          <a:p>
            <a:pPr marL="0" indent="0">
              <a:buNone/>
            </a:pPr>
            <a:r>
              <a:rPr lang="en-US" sz="1800" dirty="0"/>
              <a:t>      </a:t>
            </a:r>
            <a:r>
              <a:rPr lang="en-US" sz="1800" dirty="0">
                <a:solidFill>
                  <a:srgbClr val="FF0000"/>
                </a:solidFill>
              </a:rPr>
              <a:t>1)organization of data  2)accessing method 3)degree of associativity 4) processing alternative for information </a:t>
            </a:r>
          </a:p>
          <a:p>
            <a:pPr>
              <a:buFont typeface="Wingdings" panose="05000000000000000000" pitchFamily="2" charset="2"/>
              <a:buChar char="Ø"/>
            </a:pPr>
            <a:r>
              <a:rPr lang="en-US" sz="1800" b="1" dirty="0"/>
              <a:t>Algorithm + Data Structure = Program </a:t>
            </a:r>
          </a:p>
          <a:p>
            <a:pPr>
              <a:buFont typeface="Wingdings" panose="05000000000000000000" pitchFamily="2" charset="2"/>
              <a:buChar char="Ø"/>
            </a:pPr>
            <a:r>
              <a:rPr lang="en-US" sz="1800" b="1" dirty="0"/>
              <a:t>Data Structure study Covers the following points </a:t>
            </a:r>
          </a:p>
          <a:p>
            <a:pPr marL="0" indent="0">
              <a:buNone/>
            </a:pPr>
            <a:r>
              <a:rPr lang="en-US" sz="1800" dirty="0"/>
              <a:t>        1) Amount of memory require to store </a:t>
            </a:r>
          </a:p>
          <a:p>
            <a:pPr marL="0" indent="0">
              <a:buNone/>
            </a:pPr>
            <a:r>
              <a:rPr lang="en-US" sz="1800" dirty="0"/>
              <a:t>        2) Amount of time require to process</a:t>
            </a:r>
          </a:p>
          <a:p>
            <a:pPr marL="0" indent="0">
              <a:buNone/>
            </a:pPr>
            <a:r>
              <a:rPr lang="en-US" sz="1800" dirty="0"/>
              <a:t>        3) Representation of data in memory</a:t>
            </a:r>
          </a:p>
          <a:p>
            <a:pPr marL="0" indent="0">
              <a:buNone/>
            </a:pPr>
            <a:r>
              <a:rPr lang="en-US" sz="1800" dirty="0"/>
              <a:t>        4) Operations performs on data </a:t>
            </a:r>
          </a:p>
          <a:p>
            <a:pPr marL="0" indent="0">
              <a:buNone/>
            </a:pPr>
            <a:r>
              <a:rPr lang="en-US" sz="1800" dirty="0"/>
              <a:t>        </a:t>
            </a:r>
            <a:endParaRPr lang="en-IN" sz="1800" dirty="0"/>
          </a:p>
        </p:txBody>
      </p:sp>
    </p:spTree>
    <p:extLst>
      <p:ext uri="{BB962C8B-B14F-4D97-AF65-F5344CB8AC3E}">
        <p14:creationId xmlns:p14="http://schemas.microsoft.com/office/powerpoint/2010/main" val="3100636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7BCF-013F-42BA-9EF2-A637E3F22D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1EDFAA-B626-4A00-BEEF-CB692590D1E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9409E6D-D798-46F9-B57C-7F0E6639526A}"/>
              </a:ext>
            </a:extLst>
          </p:cNvPr>
          <p:cNvPicPr>
            <a:picLocks noChangeAspect="1"/>
          </p:cNvPicPr>
          <p:nvPr/>
        </p:nvPicPr>
        <p:blipFill>
          <a:blip r:embed="rId2"/>
          <a:stretch>
            <a:fillRect/>
          </a:stretch>
        </p:blipFill>
        <p:spPr>
          <a:xfrm>
            <a:off x="1184988" y="314325"/>
            <a:ext cx="8481526" cy="6229350"/>
          </a:xfrm>
          <a:prstGeom prst="rect">
            <a:avLst/>
          </a:prstGeom>
        </p:spPr>
      </p:pic>
    </p:spTree>
    <p:extLst>
      <p:ext uri="{BB962C8B-B14F-4D97-AF65-F5344CB8AC3E}">
        <p14:creationId xmlns:p14="http://schemas.microsoft.com/office/powerpoint/2010/main" val="2030563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388EED-AADE-44EC-91C0-23903DDD9AE7}"/>
              </a:ext>
            </a:extLst>
          </p:cNvPr>
          <p:cNvSpPr txBox="1"/>
          <p:nvPr/>
        </p:nvSpPr>
        <p:spPr>
          <a:xfrm>
            <a:off x="3048778" y="474345"/>
            <a:ext cx="6097554" cy="5909310"/>
          </a:xfrm>
          <a:prstGeom prst="rect">
            <a:avLst/>
          </a:prstGeom>
          <a:noFill/>
        </p:spPr>
        <p:txBody>
          <a:bodyPr wrap="square">
            <a:spAutoFit/>
          </a:bodyPr>
          <a:lstStyle/>
          <a:p>
            <a:r>
              <a:rPr lang="en-IN" dirty="0"/>
              <a:t>void </a:t>
            </a:r>
            <a:r>
              <a:rPr lang="en-IN" dirty="0" err="1"/>
              <a:t>createlist</a:t>
            </a:r>
            <a:r>
              <a:rPr lang="en-IN" dirty="0"/>
              <a:t>(int n)</a:t>
            </a:r>
          </a:p>
          <a:p>
            <a:r>
              <a:rPr lang="en-IN" dirty="0"/>
              <a:t>{</a:t>
            </a:r>
          </a:p>
          <a:p>
            <a:r>
              <a:rPr lang="en-IN" dirty="0"/>
              <a:t>int </a:t>
            </a:r>
            <a:r>
              <a:rPr lang="en-IN" dirty="0" err="1"/>
              <a:t>i</a:t>
            </a:r>
            <a:r>
              <a:rPr lang="en-IN" dirty="0"/>
              <a:t>;</a:t>
            </a:r>
          </a:p>
          <a:p>
            <a:r>
              <a:rPr lang="en-IN" dirty="0"/>
              <a:t>node * new node;</a:t>
            </a:r>
          </a:p>
          <a:p>
            <a:r>
              <a:rPr lang="en-IN" dirty="0"/>
              <a:t>node *temp;</a:t>
            </a:r>
          </a:p>
          <a:p>
            <a:r>
              <a:rPr lang="en-IN" dirty="0"/>
              <a:t>for(</a:t>
            </a:r>
            <a:r>
              <a:rPr lang="en-IN" dirty="0" err="1"/>
              <a:t>i</a:t>
            </a:r>
            <a:r>
              <a:rPr lang="en-IN" dirty="0"/>
              <a:t> = 0; </a:t>
            </a:r>
            <a:r>
              <a:rPr lang="en-IN" dirty="0" err="1"/>
              <a:t>i</a:t>
            </a:r>
            <a:r>
              <a:rPr lang="en-IN" dirty="0"/>
              <a:t> &lt; n ; </a:t>
            </a:r>
            <a:r>
              <a:rPr lang="en-IN" dirty="0" err="1"/>
              <a:t>i</a:t>
            </a:r>
            <a:r>
              <a:rPr lang="en-IN" dirty="0"/>
              <a:t>+ +)</a:t>
            </a:r>
          </a:p>
          <a:p>
            <a:r>
              <a:rPr lang="en-IN" dirty="0"/>
              <a:t>{</a:t>
            </a:r>
          </a:p>
          <a:p>
            <a:r>
              <a:rPr lang="en-IN" dirty="0"/>
              <a:t>new node = </a:t>
            </a:r>
            <a:r>
              <a:rPr lang="en-IN" dirty="0" err="1"/>
              <a:t>getnode</a:t>
            </a:r>
            <a:r>
              <a:rPr lang="en-IN" dirty="0"/>
              <a:t>();</a:t>
            </a:r>
          </a:p>
          <a:p>
            <a:r>
              <a:rPr lang="en-IN" dirty="0"/>
              <a:t>if(start = = NULL)</a:t>
            </a:r>
          </a:p>
          <a:p>
            <a:r>
              <a:rPr lang="en-IN" dirty="0"/>
              <a:t>{</a:t>
            </a:r>
          </a:p>
          <a:p>
            <a:r>
              <a:rPr lang="en-IN" dirty="0"/>
              <a:t>start = new node;</a:t>
            </a:r>
          </a:p>
          <a:p>
            <a:r>
              <a:rPr lang="en-IN" dirty="0"/>
              <a:t>}</a:t>
            </a:r>
          </a:p>
          <a:p>
            <a:r>
              <a:rPr lang="en-IN" dirty="0"/>
              <a:t>else</a:t>
            </a:r>
          </a:p>
          <a:p>
            <a:r>
              <a:rPr lang="en-IN" dirty="0"/>
              <a:t>{</a:t>
            </a:r>
          </a:p>
          <a:p>
            <a:r>
              <a:rPr lang="en-IN" dirty="0"/>
              <a:t>temp = start;</a:t>
            </a:r>
          </a:p>
          <a:p>
            <a:r>
              <a:rPr lang="en-IN" dirty="0"/>
              <a:t>while(temp - &gt; next != NULL)</a:t>
            </a:r>
          </a:p>
          <a:p>
            <a:r>
              <a:rPr lang="en-IN" dirty="0"/>
              <a:t>temp = temp - &gt; next;</a:t>
            </a:r>
          </a:p>
          <a:p>
            <a:r>
              <a:rPr lang="en-IN" dirty="0"/>
              <a:t>temp - &gt; next = new node;</a:t>
            </a:r>
          </a:p>
          <a:p>
            <a:r>
              <a:rPr lang="en-IN" dirty="0"/>
              <a:t>}</a:t>
            </a:r>
          </a:p>
          <a:p>
            <a:r>
              <a:rPr lang="en-IN" dirty="0"/>
              <a:t>}</a:t>
            </a:r>
          </a:p>
          <a:p>
            <a:r>
              <a:rPr lang="en-IN" dirty="0"/>
              <a:t>}</a:t>
            </a:r>
          </a:p>
        </p:txBody>
      </p:sp>
    </p:spTree>
    <p:extLst>
      <p:ext uri="{BB962C8B-B14F-4D97-AF65-F5344CB8AC3E}">
        <p14:creationId xmlns:p14="http://schemas.microsoft.com/office/powerpoint/2010/main" val="2274782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BB5-3CD1-4A8D-9B53-B899D0E3E52E}"/>
              </a:ext>
            </a:extLst>
          </p:cNvPr>
          <p:cNvSpPr>
            <a:spLocks noGrp="1"/>
          </p:cNvSpPr>
          <p:nvPr>
            <p:ph type="title"/>
          </p:nvPr>
        </p:nvSpPr>
        <p:spPr/>
        <p:txBody>
          <a:bodyPr/>
          <a:lstStyle/>
          <a:p>
            <a:r>
              <a:rPr lang="en-IN" dirty="0"/>
              <a:t>Insertion of a Node</a:t>
            </a:r>
          </a:p>
        </p:txBody>
      </p:sp>
      <p:sp>
        <p:nvSpPr>
          <p:cNvPr id="3" name="Content Placeholder 2">
            <a:extLst>
              <a:ext uri="{FF2B5EF4-FFF2-40B4-BE49-F238E27FC236}">
                <a16:creationId xmlns:a16="http://schemas.microsoft.com/office/drawing/2014/main" id="{8100DA2D-285A-4121-AE5F-60EC3AF4FCA6}"/>
              </a:ext>
            </a:extLst>
          </p:cNvPr>
          <p:cNvSpPr>
            <a:spLocks noGrp="1"/>
          </p:cNvSpPr>
          <p:nvPr>
            <p:ph idx="1"/>
          </p:nvPr>
        </p:nvSpPr>
        <p:spPr/>
        <p:txBody>
          <a:bodyPr/>
          <a:lstStyle/>
          <a:p>
            <a:r>
              <a:rPr lang="en-US" dirty="0"/>
              <a:t>Inserting a node at the beginning.</a:t>
            </a:r>
          </a:p>
          <a:p>
            <a:r>
              <a:rPr lang="en-US" dirty="0"/>
              <a:t> Inserting a node at the end. </a:t>
            </a:r>
          </a:p>
          <a:p>
            <a:r>
              <a:rPr lang="en-US" dirty="0"/>
              <a:t>Inserting a node at intermediate position. </a:t>
            </a:r>
            <a:endParaRPr lang="en-IN" dirty="0"/>
          </a:p>
        </p:txBody>
      </p:sp>
      <p:sp>
        <p:nvSpPr>
          <p:cNvPr id="5" name="TextBox 4">
            <a:extLst>
              <a:ext uri="{FF2B5EF4-FFF2-40B4-BE49-F238E27FC236}">
                <a16:creationId xmlns:a16="http://schemas.microsoft.com/office/drawing/2014/main" id="{96DFA579-27B2-4F0F-A9BF-5800523BD6AD}"/>
              </a:ext>
            </a:extLst>
          </p:cNvPr>
          <p:cNvSpPr txBox="1"/>
          <p:nvPr/>
        </p:nvSpPr>
        <p:spPr>
          <a:xfrm>
            <a:off x="436983" y="3429000"/>
            <a:ext cx="6097554" cy="2585323"/>
          </a:xfrm>
          <a:prstGeom prst="rect">
            <a:avLst/>
          </a:prstGeom>
          <a:noFill/>
        </p:spPr>
        <p:txBody>
          <a:bodyPr wrap="square">
            <a:spAutoFit/>
          </a:bodyPr>
          <a:lstStyle/>
          <a:p>
            <a:r>
              <a:rPr lang="en-US" dirty="0"/>
              <a:t>Inserting a node at the beginning:</a:t>
            </a:r>
          </a:p>
          <a:p>
            <a:r>
              <a:rPr lang="en-US" dirty="0"/>
              <a:t>The following steps are to be followed to insert a new node at the beginning of the list:</a:t>
            </a:r>
          </a:p>
          <a:p>
            <a:r>
              <a:rPr lang="en-US" dirty="0"/>
              <a:t>Get the new node using </a:t>
            </a:r>
            <a:r>
              <a:rPr lang="en-US" dirty="0" err="1"/>
              <a:t>getnode</a:t>
            </a:r>
            <a:r>
              <a:rPr lang="en-US" dirty="0"/>
              <a:t>().</a:t>
            </a:r>
          </a:p>
          <a:p>
            <a:r>
              <a:rPr lang="en-US" dirty="0" err="1"/>
              <a:t>newnode</a:t>
            </a:r>
            <a:r>
              <a:rPr lang="en-US" dirty="0"/>
              <a:t> = </a:t>
            </a:r>
            <a:r>
              <a:rPr lang="en-US" dirty="0" err="1"/>
              <a:t>getnode</a:t>
            </a:r>
            <a:r>
              <a:rPr lang="en-US" dirty="0"/>
              <a:t>();</a:t>
            </a:r>
          </a:p>
          <a:p>
            <a:r>
              <a:rPr lang="en-US" dirty="0"/>
              <a:t>If the list is empty then start = </a:t>
            </a:r>
            <a:r>
              <a:rPr lang="en-US" dirty="0" err="1"/>
              <a:t>newnode</a:t>
            </a:r>
            <a:r>
              <a:rPr lang="en-US" dirty="0"/>
              <a:t>.</a:t>
            </a:r>
          </a:p>
          <a:p>
            <a:r>
              <a:rPr lang="en-US" dirty="0"/>
              <a:t>If the list is not empty, follow the steps given below:</a:t>
            </a:r>
          </a:p>
          <a:p>
            <a:r>
              <a:rPr lang="en-US" dirty="0" err="1"/>
              <a:t>newnode</a:t>
            </a:r>
            <a:r>
              <a:rPr lang="en-US" dirty="0"/>
              <a:t> -&gt; next = start;</a:t>
            </a:r>
          </a:p>
          <a:p>
            <a:r>
              <a:rPr lang="en-US" dirty="0"/>
              <a:t>start = </a:t>
            </a:r>
            <a:r>
              <a:rPr lang="en-US" dirty="0" err="1"/>
              <a:t>newnode</a:t>
            </a:r>
            <a:r>
              <a:rPr lang="en-US" dirty="0"/>
              <a:t>;</a:t>
            </a:r>
            <a:endParaRPr lang="en-IN" dirty="0"/>
          </a:p>
        </p:txBody>
      </p:sp>
    </p:spTree>
    <p:extLst>
      <p:ext uri="{BB962C8B-B14F-4D97-AF65-F5344CB8AC3E}">
        <p14:creationId xmlns:p14="http://schemas.microsoft.com/office/powerpoint/2010/main" val="1472251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6849-1AA8-453E-B348-A1B86474A878}"/>
              </a:ext>
            </a:extLst>
          </p:cNvPr>
          <p:cNvSpPr>
            <a:spLocks noGrp="1"/>
          </p:cNvSpPr>
          <p:nvPr>
            <p:ph type="title"/>
          </p:nvPr>
        </p:nvSpPr>
        <p:spPr/>
        <p:txBody>
          <a:bodyPr/>
          <a:lstStyle/>
          <a:p>
            <a:endParaRPr lang="en-IN"/>
          </a:p>
        </p:txBody>
      </p:sp>
      <p:sp>
        <p:nvSpPr>
          <p:cNvPr id="7" name="TextBox 6">
            <a:extLst>
              <a:ext uri="{FF2B5EF4-FFF2-40B4-BE49-F238E27FC236}">
                <a16:creationId xmlns:a16="http://schemas.microsoft.com/office/drawing/2014/main" id="{0FCC6403-5549-4B68-BEE2-9B51CA82B934}"/>
              </a:ext>
            </a:extLst>
          </p:cNvPr>
          <p:cNvSpPr txBox="1"/>
          <p:nvPr/>
        </p:nvSpPr>
        <p:spPr>
          <a:xfrm>
            <a:off x="3132754" y="2887682"/>
            <a:ext cx="6097554" cy="3970318"/>
          </a:xfrm>
          <a:prstGeom prst="rect">
            <a:avLst/>
          </a:prstGeom>
          <a:noFill/>
        </p:spPr>
        <p:txBody>
          <a:bodyPr wrap="square">
            <a:spAutoFit/>
          </a:bodyPr>
          <a:lstStyle/>
          <a:p>
            <a:r>
              <a:rPr lang="en-IN" dirty="0"/>
              <a:t>void </a:t>
            </a:r>
            <a:r>
              <a:rPr lang="en-IN" dirty="0" err="1"/>
              <a:t>insert_at_beg</a:t>
            </a:r>
            <a:r>
              <a:rPr lang="en-IN" dirty="0"/>
              <a:t>()</a:t>
            </a:r>
          </a:p>
          <a:p>
            <a:r>
              <a:rPr lang="en-IN" dirty="0"/>
              <a:t>{</a:t>
            </a:r>
          </a:p>
          <a:p>
            <a:r>
              <a:rPr lang="en-IN" dirty="0"/>
              <a:t>node *</a:t>
            </a:r>
            <a:r>
              <a:rPr lang="en-IN" dirty="0" err="1"/>
              <a:t>newnode</a:t>
            </a:r>
            <a:r>
              <a:rPr lang="en-IN" dirty="0"/>
              <a:t>;</a:t>
            </a:r>
          </a:p>
          <a:p>
            <a:r>
              <a:rPr lang="en-IN" dirty="0" err="1"/>
              <a:t>newnode</a:t>
            </a:r>
            <a:r>
              <a:rPr lang="en-IN" dirty="0"/>
              <a:t> = </a:t>
            </a:r>
            <a:r>
              <a:rPr lang="en-IN" dirty="0" err="1"/>
              <a:t>getnode</a:t>
            </a:r>
            <a:r>
              <a:rPr lang="en-IN" dirty="0"/>
              <a:t>();</a:t>
            </a:r>
          </a:p>
          <a:p>
            <a:r>
              <a:rPr lang="en-IN" dirty="0"/>
              <a:t>if(start == NULL)</a:t>
            </a:r>
          </a:p>
          <a:p>
            <a:r>
              <a:rPr lang="en-IN" dirty="0"/>
              <a:t>{</a:t>
            </a:r>
          </a:p>
          <a:p>
            <a:r>
              <a:rPr lang="en-IN" dirty="0"/>
              <a:t>start = </a:t>
            </a:r>
            <a:r>
              <a:rPr lang="en-IN" dirty="0" err="1"/>
              <a:t>newnode</a:t>
            </a:r>
            <a:r>
              <a:rPr lang="en-IN" dirty="0"/>
              <a:t>;</a:t>
            </a:r>
          </a:p>
          <a:p>
            <a:r>
              <a:rPr lang="en-IN" dirty="0"/>
              <a:t>}</a:t>
            </a:r>
          </a:p>
          <a:p>
            <a:r>
              <a:rPr lang="en-IN" dirty="0"/>
              <a:t>else</a:t>
            </a:r>
          </a:p>
          <a:p>
            <a:r>
              <a:rPr lang="en-IN" dirty="0"/>
              <a:t>{</a:t>
            </a:r>
          </a:p>
          <a:p>
            <a:r>
              <a:rPr lang="en-IN" dirty="0" err="1"/>
              <a:t>newnode</a:t>
            </a:r>
            <a:r>
              <a:rPr lang="en-IN" dirty="0"/>
              <a:t> -&gt; next = start;</a:t>
            </a:r>
          </a:p>
          <a:p>
            <a:r>
              <a:rPr lang="en-IN" dirty="0"/>
              <a:t>start = </a:t>
            </a:r>
            <a:r>
              <a:rPr lang="en-IN" dirty="0" err="1"/>
              <a:t>newnode</a:t>
            </a:r>
            <a:r>
              <a:rPr lang="en-IN" dirty="0"/>
              <a:t>;</a:t>
            </a:r>
          </a:p>
          <a:p>
            <a:r>
              <a:rPr lang="en-IN" dirty="0"/>
              <a:t>}</a:t>
            </a:r>
          </a:p>
          <a:p>
            <a:r>
              <a:rPr lang="en-IN" dirty="0"/>
              <a:t>}</a:t>
            </a:r>
          </a:p>
        </p:txBody>
      </p:sp>
      <p:pic>
        <p:nvPicPr>
          <p:cNvPr id="8" name="Content Placeholder 7">
            <a:extLst>
              <a:ext uri="{FF2B5EF4-FFF2-40B4-BE49-F238E27FC236}">
                <a16:creationId xmlns:a16="http://schemas.microsoft.com/office/drawing/2014/main" id="{88151CE7-042A-483A-B6C8-1A04E24ADF53}"/>
              </a:ext>
            </a:extLst>
          </p:cNvPr>
          <p:cNvPicPr>
            <a:picLocks noGrp="1" noChangeAspect="1"/>
          </p:cNvPicPr>
          <p:nvPr>
            <p:ph idx="1"/>
          </p:nvPr>
        </p:nvPicPr>
        <p:blipFill>
          <a:blip r:embed="rId2"/>
          <a:stretch>
            <a:fillRect/>
          </a:stretch>
        </p:blipFill>
        <p:spPr>
          <a:xfrm>
            <a:off x="690562" y="566738"/>
            <a:ext cx="7153275" cy="2247900"/>
          </a:xfrm>
          <a:prstGeom prst="rect">
            <a:avLst/>
          </a:prstGeom>
        </p:spPr>
      </p:pic>
    </p:spTree>
    <p:extLst>
      <p:ext uri="{BB962C8B-B14F-4D97-AF65-F5344CB8AC3E}">
        <p14:creationId xmlns:p14="http://schemas.microsoft.com/office/powerpoint/2010/main" val="1602325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BAD5-FB0F-4B90-8323-1F6D4C206909}"/>
              </a:ext>
            </a:extLst>
          </p:cNvPr>
          <p:cNvSpPr>
            <a:spLocks noGrp="1"/>
          </p:cNvSpPr>
          <p:nvPr>
            <p:ph type="title"/>
          </p:nvPr>
        </p:nvSpPr>
        <p:spPr/>
        <p:txBody>
          <a:bodyPr/>
          <a:lstStyle/>
          <a:p>
            <a:r>
              <a:rPr lang="en-US" dirty="0"/>
              <a:t>Inserting a node at the end</a:t>
            </a:r>
            <a:endParaRPr lang="en-IN" dirty="0"/>
          </a:p>
        </p:txBody>
      </p:sp>
      <p:sp>
        <p:nvSpPr>
          <p:cNvPr id="3" name="Content Placeholder 2">
            <a:extLst>
              <a:ext uri="{FF2B5EF4-FFF2-40B4-BE49-F238E27FC236}">
                <a16:creationId xmlns:a16="http://schemas.microsoft.com/office/drawing/2014/main" id="{A4E3187B-8934-43F3-9674-1A0D800DB213}"/>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CE11E127-9AE1-42F5-B052-DBDA76B57497}"/>
              </a:ext>
            </a:extLst>
          </p:cNvPr>
          <p:cNvSpPr txBox="1"/>
          <p:nvPr/>
        </p:nvSpPr>
        <p:spPr>
          <a:xfrm>
            <a:off x="599494" y="2013212"/>
            <a:ext cx="6097554" cy="2862322"/>
          </a:xfrm>
          <a:prstGeom prst="rect">
            <a:avLst/>
          </a:prstGeom>
          <a:noFill/>
        </p:spPr>
        <p:txBody>
          <a:bodyPr wrap="square">
            <a:spAutoFit/>
          </a:bodyPr>
          <a:lstStyle/>
          <a:p>
            <a:r>
              <a:rPr lang="en-US" dirty="0"/>
              <a:t>The following steps are followed to insert a new node at the end of the list:</a:t>
            </a:r>
          </a:p>
          <a:p>
            <a:pPr marL="285750" indent="-285750">
              <a:buFont typeface="Arial" panose="020B0604020202020204" pitchFamily="34" charset="0"/>
              <a:buChar char="•"/>
            </a:pPr>
            <a:r>
              <a:rPr lang="en-US" dirty="0"/>
              <a:t>Get the new node using </a:t>
            </a:r>
            <a:r>
              <a:rPr lang="en-US" dirty="0" err="1"/>
              <a:t>getnode</a:t>
            </a:r>
            <a:r>
              <a:rPr lang="en-US" dirty="0"/>
              <a:t>()</a:t>
            </a:r>
          </a:p>
          <a:p>
            <a:pPr marL="285750" indent="-285750">
              <a:buFont typeface="Arial" panose="020B0604020202020204" pitchFamily="34" charset="0"/>
              <a:buChar char="•"/>
            </a:pPr>
            <a:r>
              <a:rPr lang="en-US" dirty="0" err="1"/>
              <a:t>newnode</a:t>
            </a:r>
            <a:r>
              <a:rPr lang="en-US" dirty="0"/>
              <a:t> = </a:t>
            </a:r>
            <a:r>
              <a:rPr lang="en-US" dirty="0" err="1"/>
              <a:t>getnode</a:t>
            </a:r>
            <a:r>
              <a:rPr lang="en-US" dirty="0"/>
              <a:t>();</a:t>
            </a:r>
          </a:p>
          <a:p>
            <a:pPr marL="285750" indent="-285750">
              <a:buFont typeface="Arial" panose="020B0604020202020204" pitchFamily="34" charset="0"/>
              <a:buChar char="•"/>
            </a:pPr>
            <a:r>
              <a:rPr lang="en-US" dirty="0"/>
              <a:t>If the list is empty then start = </a:t>
            </a:r>
            <a:r>
              <a:rPr lang="en-US" dirty="0" err="1"/>
              <a:t>newnode</a:t>
            </a:r>
            <a:r>
              <a:rPr lang="en-US" dirty="0"/>
              <a:t>.</a:t>
            </a:r>
          </a:p>
          <a:p>
            <a:pPr marL="285750" indent="-285750">
              <a:buFont typeface="Arial" panose="020B0604020202020204" pitchFamily="34" charset="0"/>
              <a:buChar char="•"/>
            </a:pPr>
            <a:r>
              <a:rPr lang="en-US" dirty="0"/>
              <a:t>If the list is not empty follow the steps given below:</a:t>
            </a:r>
          </a:p>
          <a:p>
            <a:pPr marL="285750" indent="-285750">
              <a:buFont typeface="Arial" panose="020B0604020202020204" pitchFamily="34" charset="0"/>
              <a:buChar char="•"/>
            </a:pPr>
            <a:r>
              <a:rPr lang="en-US" dirty="0"/>
              <a:t>	temp = start;</a:t>
            </a:r>
          </a:p>
          <a:p>
            <a:pPr marL="285750" indent="-285750">
              <a:buFont typeface="Arial" panose="020B0604020202020204" pitchFamily="34" charset="0"/>
              <a:buChar char="•"/>
            </a:pPr>
            <a:r>
              <a:rPr lang="en-US" dirty="0"/>
              <a:t>	while(temp -&gt; next != NULL)</a:t>
            </a:r>
          </a:p>
          <a:p>
            <a:pPr marL="285750" indent="-285750">
              <a:buFont typeface="Arial" panose="020B0604020202020204" pitchFamily="34" charset="0"/>
              <a:buChar char="•"/>
            </a:pPr>
            <a:r>
              <a:rPr lang="en-US" dirty="0"/>
              <a:t>		temp = temp -&gt; next;</a:t>
            </a:r>
          </a:p>
          <a:p>
            <a:pPr marL="285750" indent="-285750">
              <a:buFont typeface="Arial" panose="020B0604020202020204" pitchFamily="34" charset="0"/>
              <a:buChar char="•"/>
            </a:pPr>
            <a:r>
              <a:rPr lang="en-US" dirty="0"/>
              <a:t>	temp -&gt; next = </a:t>
            </a:r>
            <a:r>
              <a:rPr lang="en-US" dirty="0" err="1"/>
              <a:t>newnode</a:t>
            </a:r>
            <a:r>
              <a:rPr lang="en-US" dirty="0"/>
              <a:t>;</a:t>
            </a:r>
            <a:endParaRPr lang="en-IN" dirty="0"/>
          </a:p>
        </p:txBody>
      </p:sp>
      <p:sp>
        <p:nvSpPr>
          <p:cNvPr id="7" name="TextBox 6">
            <a:extLst>
              <a:ext uri="{FF2B5EF4-FFF2-40B4-BE49-F238E27FC236}">
                <a16:creationId xmlns:a16="http://schemas.microsoft.com/office/drawing/2014/main" id="{C357EF7D-82C4-41D7-9D16-0BCEB9B59EB9}"/>
              </a:ext>
            </a:extLst>
          </p:cNvPr>
          <p:cNvSpPr txBox="1"/>
          <p:nvPr/>
        </p:nvSpPr>
        <p:spPr>
          <a:xfrm>
            <a:off x="6697048" y="1739136"/>
            <a:ext cx="6097554" cy="4524315"/>
          </a:xfrm>
          <a:prstGeom prst="rect">
            <a:avLst/>
          </a:prstGeom>
          <a:noFill/>
        </p:spPr>
        <p:txBody>
          <a:bodyPr wrap="square">
            <a:spAutoFit/>
          </a:bodyPr>
          <a:lstStyle/>
          <a:p>
            <a:r>
              <a:rPr lang="en-IN" dirty="0"/>
              <a:t>void </a:t>
            </a:r>
            <a:r>
              <a:rPr lang="en-IN" dirty="0" err="1"/>
              <a:t>insert_at_end</a:t>
            </a:r>
            <a:r>
              <a:rPr lang="en-IN" dirty="0"/>
              <a:t>()</a:t>
            </a:r>
          </a:p>
          <a:p>
            <a:r>
              <a:rPr lang="en-IN" dirty="0"/>
              <a:t>{</a:t>
            </a:r>
          </a:p>
          <a:p>
            <a:r>
              <a:rPr lang="en-IN" dirty="0"/>
              <a:t>node *</a:t>
            </a:r>
            <a:r>
              <a:rPr lang="en-IN" dirty="0" err="1"/>
              <a:t>newnode</a:t>
            </a:r>
            <a:r>
              <a:rPr lang="en-IN" dirty="0"/>
              <a:t>, *temp;</a:t>
            </a:r>
          </a:p>
          <a:p>
            <a:r>
              <a:rPr lang="en-IN" dirty="0" err="1"/>
              <a:t>newnode</a:t>
            </a:r>
            <a:r>
              <a:rPr lang="en-IN" dirty="0"/>
              <a:t> = </a:t>
            </a:r>
            <a:r>
              <a:rPr lang="en-IN" dirty="0" err="1"/>
              <a:t>getnode</a:t>
            </a:r>
            <a:r>
              <a:rPr lang="en-IN" dirty="0"/>
              <a:t>();</a:t>
            </a:r>
          </a:p>
          <a:p>
            <a:r>
              <a:rPr lang="en-IN" dirty="0"/>
              <a:t>if(start == NULL)</a:t>
            </a:r>
          </a:p>
          <a:p>
            <a:r>
              <a:rPr lang="en-IN" dirty="0"/>
              <a:t>{</a:t>
            </a:r>
          </a:p>
          <a:p>
            <a:r>
              <a:rPr lang="en-IN" dirty="0"/>
              <a:t>start = </a:t>
            </a:r>
            <a:r>
              <a:rPr lang="en-IN" dirty="0" err="1"/>
              <a:t>newnode</a:t>
            </a:r>
            <a:r>
              <a:rPr lang="en-IN" dirty="0"/>
              <a:t>;</a:t>
            </a:r>
          </a:p>
          <a:p>
            <a:r>
              <a:rPr lang="en-IN" dirty="0"/>
              <a:t>}</a:t>
            </a:r>
          </a:p>
          <a:p>
            <a:r>
              <a:rPr lang="en-IN" dirty="0"/>
              <a:t>else</a:t>
            </a:r>
          </a:p>
          <a:p>
            <a:r>
              <a:rPr lang="en-IN" dirty="0"/>
              <a:t>{</a:t>
            </a:r>
          </a:p>
          <a:p>
            <a:r>
              <a:rPr lang="en-IN" dirty="0"/>
              <a:t>temp = start;</a:t>
            </a:r>
          </a:p>
          <a:p>
            <a:r>
              <a:rPr lang="en-IN" dirty="0"/>
              <a:t>while(temp -&gt; next != NULL)</a:t>
            </a:r>
          </a:p>
          <a:p>
            <a:r>
              <a:rPr lang="en-IN" dirty="0"/>
              <a:t>temp = temp -&gt; next;</a:t>
            </a:r>
          </a:p>
          <a:p>
            <a:r>
              <a:rPr lang="en-IN" dirty="0"/>
              <a:t>temp -&gt; next = </a:t>
            </a:r>
            <a:r>
              <a:rPr lang="en-IN" dirty="0" err="1"/>
              <a:t>newnode</a:t>
            </a:r>
            <a:r>
              <a:rPr lang="en-IN" dirty="0"/>
              <a:t>;</a:t>
            </a:r>
          </a:p>
          <a:p>
            <a:r>
              <a:rPr lang="en-IN" dirty="0"/>
              <a:t>}</a:t>
            </a:r>
          </a:p>
          <a:p>
            <a:r>
              <a:rPr lang="en-IN" dirty="0"/>
              <a:t>}</a:t>
            </a:r>
          </a:p>
        </p:txBody>
      </p:sp>
    </p:spTree>
    <p:extLst>
      <p:ext uri="{BB962C8B-B14F-4D97-AF65-F5344CB8AC3E}">
        <p14:creationId xmlns:p14="http://schemas.microsoft.com/office/powerpoint/2010/main" val="1694352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130C-4D25-4610-81B5-D14948D59F0C}"/>
              </a:ext>
            </a:extLst>
          </p:cNvPr>
          <p:cNvSpPr>
            <a:spLocks noGrp="1"/>
          </p:cNvSpPr>
          <p:nvPr>
            <p:ph type="title"/>
          </p:nvPr>
        </p:nvSpPr>
        <p:spPr/>
        <p:txBody>
          <a:bodyPr/>
          <a:lstStyle/>
          <a:p>
            <a:r>
              <a:rPr lang="en-IN" dirty="0"/>
              <a:t>Inserting a node at intermediate position</a:t>
            </a:r>
          </a:p>
        </p:txBody>
      </p:sp>
      <p:sp>
        <p:nvSpPr>
          <p:cNvPr id="3" name="Content Placeholder 2">
            <a:extLst>
              <a:ext uri="{FF2B5EF4-FFF2-40B4-BE49-F238E27FC236}">
                <a16:creationId xmlns:a16="http://schemas.microsoft.com/office/drawing/2014/main" id="{907A6656-FCF3-46E9-9096-5E02A8794866}"/>
              </a:ext>
            </a:extLst>
          </p:cNvPr>
          <p:cNvSpPr>
            <a:spLocks noGrp="1"/>
          </p:cNvSpPr>
          <p:nvPr>
            <p:ph idx="1"/>
          </p:nvPr>
        </p:nvSpPr>
        <p:spPr/>
        <p:txBody>
          <a:bodyPr/>
          <a:lstStyle/>
          <a:p>
            <a:pPr marL="0" indent="0">
              <a:buNone/>
            </a:pPr>
            <a:endParaRPr lang="en-IN" dirty="0"/>
          </a:p>
        </p:txBody>
      </p:sp>
      <p:sp>
        <p:nvSpPr>
          <p:cNvPr id="8" name="TextBox 7">
            <a:extLst>
              <a:ext uri="{FF2B5EF4-FFF2-40B4-BE49-F238E27FC236}">
                <a16:creationId xmlns:a16="http://schemas.microsoft.com/office/drawing/2014/main" id="{37D259FF-2E62-472F-AD98-FDD591076CEB}"/>
              </a:ext>
            </a:extLst>
          </p:cNvPr>
          <p:cNvSpPr txBox="1"/>
          <p:nvPr/>
        </p:nvSpPr>
        <p:spPr>
          <a:xfrm>
            <a:off x="1313283" y="2431633"/>
            <a:ext cx="7756071" cy="3416320"/>
          </a:xfrm>
          <a:prstGeom prst="rect">
            <a:avLst/>
          </a:prstGeom>
          <a:noFill/>
        </p:spPr>
        <p:txBody>
          <a:bodyPr wrap="square">
            <a:spAutoFit/>
          </a:bodyPr>
          <a:lstStyle/>
          <a:p>
            <a:pPr algn="just"/>
            <a:r>
              <a:rPr lang="en-US" dirty="0"/>
              <a:t>Get the new node using </a:t>
            </a:r>
            <a:r>
              <a:rPr lang="en-US" dirty="0" err="1"/>
              <a:t>getnode</a:t>
            </a:r>
            <a:r>
              <a:rPr lang="en-US" dirty="0"/>
              <a:t>(). </a:t>
            </a:r>
          </a:p>
          <a:p>
            <a:pPr algn="just"/>
            <a:r>
              <a:rPr lang="en-US" dirty="0" err="1"/>
              <a:t>newnode</a:t>
            </a:r>
            <a:r>
              <a:rPr lang="en-US" dirty="0"/>
              <a:t> = </a:t>
            </a:r>
            <a:r>
              <a:rPr lang="en-US" dirty="0" err="1"/>
              <a:t>getnode</a:t>
            </a:r>
            <a:r>
              <a:rPr lang="en-US" dirty="0"/>
              <a:t>();</a:t>
            </a:r>
          </a:p>
          <a:p>
            <a:pPr algn="just"/>
            <a:r>
              <a:rPr lang="en-US" dirty="0"/>
              <a:t> </a:t>
            </a:r>
          </a:p>
          <a:p>
            <a:pPr algn="just"/>
            <a:r>
              <a:rPr lang="en-US" dirty="0"/>
              <a:t>Ensure that the specified position is in between first node and last node. If not, specified position is invalid. This is done by </a:t>
            </a:r>
            <a:r>
              <a:rPr lang="en-US" dirty="0" err="1"/>
              <a:t>countnode</a:t>
            </a:r>
            <a:r>
              <a:rPr lang="en-US" dirty="0"/>
              <a:t>() function.</a:t>
            </a:r>
          </a:p>
          <a:p>
            <a:pPr algn="just"/>
            <a:endParaRPr lang="en-US" dirty="0"/>
          </a:p>
          <a:p>
            <a:pPr algn="just"/>
            <a:r>
              <a:rPr lang="en-US" dirty="0"/>
              <a:t>Store the starting address (which is in start pointer) in temp and </a:t>
            </a:r>
            <a:r>
              <a:rPr lang="en-US" dirty="0" err="1"/>
              <a:t>prev</a:t>
            </a:r>
            <a:r>
              <a:rPr lang="en-US" dirty="0"/>
              <a:t> </a:t>
            </a:r>
          </a:p>
          <a:p>
            <a:pPr algn="just"/>
            <a:r>
              <a:rPr lang="en-US" dirty="0"/>
              <a:t>pointers. Then traverse the temp pointer </a:t>
            </a:r>
            <a:r>
              <a:rPr lang="en-US" dirty="0" err="1"/>
              <a:t>upto</a:t>
            </a:r>
            <a:r>
              <a:rPr lang="en-US" dirty="0"/>
              <a:t> the specified position followed </a:t>
            </a:r>
          </a:p>
          <a:p>
            <a:pPr algn="just"/>
            <a:r>
              <a:rPr lang="en-US" dirty="0"/>
              <a:t>by </a:t>
            </a:r>
            <a:r>
              <a:rPr lang="en-US" dirty="0" err="1"/>
              <a:t>prev</a:t>
            </a:r>
            <a:r>
              <a:rPr lang="en-US" dirty="0"/>
              <a:t> pointer.</a:t>
            </a:r>
          </a:p>
          <a:p>
            <a:pPr algn="just"/>
            <a:r>
              <a:rPr lang="en-US" dirty="0"/>
              <a:t>After reaching the specified position, follow the steps given below:</a:t>
            </a:r>
          </a:p>
          <a:p>
            <a:pPr algn="just"/>
            <a:r>
              <a:rPr lang="en-US" dirty="0" err="1"/>
              <a:t>prev</a:t>
            </a:r>
            <a:r>
              <a:rPr lang="en-US" dirty="0"/>
              <a:t> -&gt; next = </a:t>
            </a:r>
            <a:r>
              <a:rPr lang="en-US" dirty="0" err="1"/>
              <a:t>newnode</a:t>
            </a:r>
            <a:r>
              <a:rPr lang="en-US" dirty="0"/>
              <a:t>;</a:t>
            </a:r>
          </a:p>
          <a:p>
            <a:pPr algn="just"/>
            <a:r>
              <a:rPr lang="en-US" dirty="0" err="1"/>
              <a:t>newnode</a:t>
            </a:r>
            <a:r>
              <a:rPr lang="en-US" dirty="0"/>
              <a:t> -&gt; next = temp;</a:t>
            </a:r>
            <a:endParaRPr lang="en-IN" dirty="0"/>
          </a:p>
        </p:txBody>
      </p:sp>
    </p:spTree>
    <p:extLst>
      <p:ext uri="{BB962C8B-B14F-4D97-AF65-F5344CB8AC3E}">
        <p14:creationId xmlns:p14="http://schemas.microsoft.com/office/powerpoint/2010/main" val="290035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B70A-B15B-4D2C-9344-6E61FB4789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654FB5-D720-4162-8196-74276A44013F}"/>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E3A55611-2398-4F52-8C04-59A5A6E90C34}"/>
              </a:ext>
            </a:extLst>
          </p:cNvPr>
          <p:cNvSpPr txBox="1"/>
          <p:nvPr/>
        </p:nvSpPr>
        <p:spPr>
          <a:xfrm>
            <a:off x="838200" y="1347931"/>
            <a:ext cx="7737410" cy="5078313"/>
          </a:xfrm>
          <a:prstGeom prst="rect">
            <a:avLst/>
          </a:prstGeom>
          <a:noFill/>
        </p:spPr>
        <p:txBody>
          <a:bodyPr wrap="square">
            <a:spAutoFit/>
          </a:bodyPr>
          <a:lstStyle/>
          <a:p>
            <a:r>
              <a:rPr lang="en-IN" dirty="0"/>
              <a:t>void </a:t>
            </a:r>
            <a:r>
              <a:rPr lang="en-IN" dirty="0" err="1"/>
              <a:t>insert_at_mid</a:t>
            </a:r>
            <a:r>
              <a:rPr lang="en-IN" dirty="0"/>
              <a:t>()</a:t>
            </a:r>
          </a:p>
          <a:p>
            <a:r>
              <a:rPr lang="en-IN" dirty="0"/>
              <a:t>{</a:t>
            </a:r>
          </a:p>
          <a:p>
            <a:r>
              <a:rPr lang="en-IN" dirty="0"/>
              <a:t>node *</a:t>
            </a:r>
            <a:r>
              <a:rPr lang="en-IN" dirty="0" err="1"/>
              <a:t>newnode</a:t>
            </a:r>
            <a:r>
              <a:rPr lang="en-IN" dirty="0"/>
              <a:t>, *temp, *</a:t>
            </a:r>
            <a:r>
              <a:rPr lang="en-IN" dirty="0" err="1"/>
              <a:t>prev</a:t>
            </a:r>
            <a:r>
              <a:rPr lang="en-IN" dirty="0"/>
              <a:t>;</a:t>
            </a:r>
          </a:p>
          <a:p>
            <a:r>
              <a:rPr lang="en-IN" dirty="0"/>
              <a:t>int </a:t>
            </a:r>
            <a:r>
              <a:rPr lang="en-IN" dirty="0" err="1"/>
              <a:t>pos</a:t>
            </a:r>
            <a:r>
              <a:rPr lang="en-IN" dirty="0"/>
              <a:t>, </a:t>
            </a:r>
            <a:r>
              <a:rPr lang="en-IN" dirty="0" err="1"/>
              <a:t>nodectr</a:t>
            </a:r>
            <a:r>
              <a:rPr lang="en-IN" dirty="0"/>
              <a:t>, </a:t>
            </a:r>
            <a:r>
              <a:rPr lang="en-IN" dirty="0" err="1"/>
              <a:t>ctr</a:t>
            </a:r>
            <a:r>
              <a:rPr lang="en-IN" dirty="0"/>
              <a:t> = 1;</a:t>
            </a:r>
          </a:p>
          <a:p>
            <a:r>
              <a:rPr lang="en-IN" dirty="0" err="1"/>
              <a:t>newnode</a:t>
            </a:r>
            <a:r>
              <a:rPr lang="en-IN" dirty="0"/>
              <a:t> = </a:t>
            </a:r>
            <a:r>
              <a:rPr lang="en-IN" dirty="0" err="1"/>
              <a:t>getnode</a:t>
            </a:r>
            <a:r>
              <a:rPr lang="en-IN" dirty="0"/>
              <a:t>();</a:t>
            </a:r>
          </a:p>
          <a:p>
            <a:r>
              <a:rPr lang="en-IN" dirty="0" err="1"/>
              <a:t>printf</a:t>
            </a:r>
            <a:r>
              <a:rPr lang="en-IN" dirty="0"/>
              <a:t>("\n Enter the position: ");</a:t>
            </a:r>
          </a:p>
          <a:p>
            <a:r>
              <a:rPr lang="en-IN" dirty="0" err="1"/>
              <a:t>scanf</a:t>
            </a:r>
            <a:r>
              <a:rPr lang="en-IN" dirty="0"/>
              <a:t>("%d", &amp;</a:t>
            </a:r>
            <a:r>
              <a:rPr lang="en-IN" dirty="0" err="1"/>
              <a:t>pos</a:t>
            </a:r>
            <a:r>
              <a:rPr lang="en-IN" dirty="0"/>
              <a:t>);</a:t>
            </a:r>
          </a:p>
          <a:p>
            <a:r>
              <a:rPr lang="en-IN" dirty="0" err="1"/>
              <a:t>nodectr</a:t>
            </a:r>
            <a:r>
              <a:rPr lang="en-IN" dirty="0"/>
              <a:t> = </a:t>
            </a:r>
            <a:r>
              <a:rPr lang="en-IN" dirty="0" err="1"/>
              <a:t>countnode</a:t>
            </a:r>
            <a:r>
              <a:rPr lang="en-IN" dirty="0"/>
              <a:t>(start);</a:t>
            </a:r>
          </a:p>
          <a:p>
            <a:r>
              <a:rPr lang="en-IN" dirty="0"/>
              <a:t>if(</a:t>
            </a:r>
            <a:r>
              <a:rPr lang="en-IN" dirty="0" err="1"/>
              <a:t>pos</a:t>
            </a:r>
            <a:r>
              <a:rPr lang="en-IN" dirty="0"/>
              <a:t> &gt; 1 &amp;&amp; </a:t>
            </a:r>
            <a:r>
              <a:rPr lang="en-IN" dirty="0" err="1"/>
              <a:t>pos</a:t>
            </a:r>
            <a:r>
              <a:rPr lang="en-IN" dirty="0"/>
              <a:t> &lt; </a:t>
            </a:r>
            <a:r>
              <a:rPr lang="en-IN" dirty="0" err="1"/>
              <a:t>nodectr</a:t>
            </a:r>
            <a:r>
              <a:rPr lang="en-IN" dirty="0"/>
              <a:t>)</a:t>
            </a:r>
          </a:p>
          <a:p>
            <a:r>
              <a:rPr lang="en-IN" dirty="0"/>
              <a:t>{</a:t>
            </a:r>
          </a:p>
          <a:p>
            <a:r>
              <a:rPr lang="en-IN" dirty="0"/>
              <a:t>temp = </a:t>
            </a:r>
            <a:r>
              <a:rPr lang="en-IN" dirty="0" err="1"/>
              <a:t>prev</a:t>
            </a:r>
            <a:r>
              <a:rPr lang="en-IN" dirty="0"/>
              <a:t> = start;</a:t>
            </a:r>
          </a:p>
          <a:p>
            <a:r>
              <a:rPr lang="en-IN" dirty="0"/>
              <a:t>while(</a:t>
            </a:r>
            <a:r>
              <a:rPr lang="en-IN" dirty="0" err="1"/>
              <a:t>ctr</a:t>
            </a:r>
            <a:r>
              <a:rPr lang="en-IN" dirty="0"/>
              <a:t> &lt; </a:t>
            </a:r>
            <a:r>
              <a:rPr lang="en-IN" dirty="0" err="1"/>
              <a:t>pos</a:t>
            </a:r>
            <a:r>
              <a:rPr lang="en-IN" dirty="0"/>
              <a:t>)</a:t>
            </a:r>
          </a:p>
          <a:p>
            <a:r>
              <a:rPr lang="en-IN" dirty="0"/>
              <a:t>{</a:t>
            </a:r>
          </a:p>
          <a:p>
            <a:r>
              <a:rPr lang="en-IN" dirty="0" err="1"/>
              <a:t>prev</a:t>
            </a:r>
            <a:r>
              <a:rPr lang="en-IN" dirty="0"/>
              <a:t> = temp;</a:t>
            </a:r>
          </a:p>
          <a:p>
            <a:r>
              <a:rPr lang="en-IN" dirty="0"/>
              <a:t>temp = temp -&gt; next;</a:t>
            </a:r>
          </a:p>
          <a:p>
            <a:r>
              <a:rPr lang="en-IN" dirty="0" err="1"/>
              <a:t>ctr</a:t>
            </a:r>
            <a:r>
              <a:rPr lang="en-IN" dirty="0"/>
              <a:t>++;</a:t>
            </a:r>
          </a:p>
          <a:p>
            <a:r>
              <a:rPr lang="en-IN" dirty="0"/>
              <a:t>}</a:t>
            </a:r>
          </a:p>
          <a:p>
            <a:endParaRPr lang="en-IN" dirty="0"/>
          </a:p>
        </p:txBody>
      </p:sp>
      <p:sp>
        <p:nvSpPr>
          <p:cNvPr id="7" name="TextBox 6">
            <a:extLst>
              <a:ext uri="{FF2B5EF4-FFF2-40B4-BE49-F238E27FC236}">
                <a16:creationId xmlns:a16="http://schemas.microsoft.com/office/drawing/2014/main" id="{8BDFA0D3-3BCA-45A9-BA34-97473A06DA49}"/>
              </a:ext>
            </a:extLst>
          </p:cNvPr>
          <p:cNvSpPr txBox="1"/>
          <p:nvPr/>
        </p:nvSpPr>
        <p:spPr>
          <a:xfrm>
            <a:off x="5903945" y="1825625"/>
            <a:ext cx="6097554" cy="2308324"/>
          </a:xfrm>
          <a:prstGeom prst="rect">
            <a:avLst/>
          </a:prstGeom>
          <a:noFill/>
        </p:spPr>
        <p:txBody>
          <a:bodyPr wrap="square">
            <a:spAutoFit/>
          </a:bodyPr>
          <a:lstStyle/>
          <a:p>
            <a:r>
              <a:rPr lang="en-IN" dirty="0" err="1"/>
              <a:t>prev</a:t>
            </a:r>
            <a:r>
              <a:rPr lang="en-IN" dirty="0"/>
              <a:t> -&gt; next = </a:t>
            </a:r>
            <a:r>
              <a:rPr lang="en-IN" dirty="0" err="1"/>
              <a:t>newnode</a:t>
            </a:r>
            <a:r>
              <a:rPr lang="en-IN" dirty="0"/>
              <a:t>;</a:t>
            </a:r>
          </a:p>
          <a:p>
            <a:r>
              <a:rPr lang="en-IN" dirty="0" err="1"/>
              <a:t>newnode</a:t>
            </a:r>
            <a:r>
              <a:rPr lang="en-IN" dirty="0"/>
              <a:t> -&gt; next = temp;</a:t>
            </a:r>
          </a:p>
          <a:p>
            <a:r>
              <a:rPr lang="en-IN" dirty="0"/>
              <a:t>}</a:t>
            </a:r>
          </a:p>
          <a:p>
            <a:r>
              <a:rPr lang="en-IN" dirty="0"/>
              <a:t>else</a:t>
            </a:r>
          </a:p>
          <a:p>
            <a:r>
              <a:rPr lang="en-IN" dirty="0"/>
              <a:t>{</a:t>
            </a:r>
          </a:p>
          <a:p>
            <a:r>
              <a:rPr lang="en-IN" dirty="0" err="1"/>
              <a:t>printf</a:t>
            </a:r>
            <a:r>
              <a:rPr lang="en-IN" dirty="0"/>
              <a:t>("position %d is not a middle position", </a:t>
            </a:r>
            <a:r>
              <a:rPr lang="en-IN" dirty="0" err="1"/>
              <a:t>pos</a:t>
            </a:r>
            <a:r>
              <a:rPr lang="en-IN" dirty="0"/>
              <a:t>);</a:t>
            </a:r>
          </a:p>
          <a:p>
            <a:r>
              <a:rPr lang="en-IN" dirty="0"/>
              <a:t>}</a:t>
            </a:r>
          </a:p>
          <a:p>
            <a:r>
              <a:rPr lang="en-IN" dirty="0"/>
              <a:t>}</a:t>
            </a:r>
          </a:p>
        </p:txBody>
      </p:sp>
    </p:spTree>
    <p:extLst>
      <p:ext uri="{BB962C8B-B14F-4D97-AF65-F5344CB8AC3E}">
        <p14:creationId xmlns:p14="http://schemas.microsoft.com/office/powerpoint/2010/main" val="1935681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4C4F-24BF-4148-8B75-55A342D2B214}"/>
              </a:ext>
            </a:extLst>
          </p:cNvPr>
          <p:cNvSpPr>
            <a:spLocks noGrp="1"/>
          </p:cNvSpPr>
          <p:nvPr>
            <p:ph type="title"/>
          </p:nvPr>
        </p:nvSpPr>
        <p:spPr/>
        <p:txBody>
          <a:bodyPr/>
          <a:lstStyle/>
          <a:p>
            <a:r>
              <a:rPr lang="en-IN" dirty="0"/>
              <a:t>Deletion of a node</a:t>
            </a:r>
          </a:p>
        </p:txBody>
      </p:sp>
      <p:sp>
        <p:nvSpPr>
          <p:cNvPr id="3" name="Content Placeholder 2">
            <a:extLst>
              <a:ext uri="{FF2B5EF4-FFF2-40B4-BE49-F238E27FC236}">
                <a16:creationId xmlns:a16="http://schemas.microsoft.com/office/drawing/2014/main" id="{070EFA8A-1DAC-4E41-A3D0-1BBFF0476BDD}"/>
              </a:ext>
            </a:extLst>
          </p:cNvPr>
          <p:cNvSpPr>
            <a:spLocks noGrp="1"/>
          </p:cNvSpPr>
          <p:nvPr>
            <p:ph idx="1"/>
          </p:nvPr>
        </p:nvSpPr>
        <p:spPr/>
        <p:txBody>
          <a:bodyPr/>
          <a:lstStyle/>
          <a:p>
            <a:pPr marL="0" indent="0">
              <a:buNone/>
            </a:pPr>
            <a:r>
              <a:rPr lang="en-US" dirty="0"/>
              <a:t>Another primitive operation that can be done in a singly linked list is the deletion of a node. Memory is to be released for the node to be deleted. A node can be deleted from  the list from three different places namely.</a:t>
            </a:r>
          </a:p>
          <a:p>
            <a:pPr marL="0" indent="0">
              <a:buNone/>
            </a:pPr>
            <a:r>
              <a:rPr lang="en-US" dirty="0"/>
              <a:t>Deleting a node at the beginning.</a:t>
            </a:r>
          </a:p>
          <a:p>
            <a:pPr marL="0" indent="0">
              <a:buNone/>
            </a:pPr>
            <a:r>
              <a:rPr lang="en-US" dirty="0"/>
              <a:t>Deleting a node at the end.</a:t>
            </a:r>
          </a:p>
          <a:p>
            <a:pPr marL="0" indent="0">
              <a:buNone/>
            </a:pPr>
            <a:r>
              <a:rPr lang="en-US" dirty="0"/>
              <a:t>Deleting a node at intermediate position</a:t>
            </a:r>
            <a:endParaRPr lang="en-IN" dirty="0"/>
          </a:p>
        </p:txBody>
      </p:sp>
    </p:spTree>
    <p:extLst>
      <p:ext uri="{BB962C8B-B14F-4D97-AF65-F5344CB8AC3E}">
        <p14:creationId xmlns:p14="http://schemas.microsoft.com/office/powerpoint/2010/main" val="4202345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F448-D389-4B2B-B215-AA41EEB799CD}"/>
              </a:ext>
            </a:extLst>
          </p:cNvPr>
          <p:cNvSpPr>
            <a:spLocks noGrp="1"/>
          </p:cNvSpPr>
          <p:nvPr>
            <p:ph type="title"/>
          </p:nvPr>
        </p:nvSpPr>
        <p:spPr/>
        <p:txBody>
          <a:bodyPr/>
          <a:lstStyle/>
          <a:p>
            <a:r>
              <a:rPr lang="en-US" dirty="0"/>
              <a:t>Deleting a node at the beginning</a:t>
            </a:r>
            <a:endParaRPr lang="en-IN" dirty="0"/>
          </a:p>
        </p:txBody>
      </p:sp>
      <p:sp>
        <p:nvSpPr>
          <p:cNvPr id="3" name="Content Placeholder 2">
            <a:extLst>
              <a:ext uri="{FF2B5EF4-FFF2-40B4-BE49-F238E27FC236}">
                <a16:creationId xmlns:a16="http://schemas.microsoft.com/office/drawing/2014/main" id="{2E3EBB36-7A63-413A-8F12-846FFAA56CE9}"/>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E7719073-6FFB-44AD-8880-9F0AA39E27E2}"/>
              </a:ext>
            </a:extLst>
          </p:cNvPr>
          <p:cNvSpPr txBox="1"/>
          <p:nvPr/>
        </p:nvSpPr>
        <p:spPr>
          <a:xfrm>
            <a:off x="1070688" y="2682465"/>
            <a:ext cx="6097554" cy="1754326"/>
          </a:xfrm>
          <a:prstGeom prst="rect">
            <a:avLst/>
          </a:prstGeom>
          <a:noFill/>
        </p:spPr>
        <p:txBody>
          <a:bodyPr wrap="square">
            <a:spAutoFit/>
          </a:bodyPr>
          <a:lstStyle/>
          <a:p>
            <a:r>
              <a:rPr lang="en-US" dirty="0"/>
              <a:t>The following steps are followed, to delete a node at the beginning of the list:</a:t>
            </a:r>
          </a:p>
          <a:p>
            <a:r>
              <a:rPr lang="en-US" dirty="0"/>
              <a:t>If the list is not empty, follow the steps given below: </a:t>
            </a:r>
          </a:p>
          <a:p>
            <a:r>
              <a:rPr lang="en-US" dirty="0"/>
              <a:t>temp = start;</a:t>
            </a:r>
          </a:p>
          <a:p>
            <a:r>
              <a:rPr lang="en-US" dirty="0"/>
              <a:t>start = start -&gt; next; </a:t>
            </a:r>
          </a:p>
          <a:p>
            <a:r>
              <a:rPr lang="en-US" dirty="0"/>
              <a:t>free(temp);</a:t>
            </a:r>
            <a:endParaRPr lang="en-IN" dirty="0"/>
          </a:p>
        </p:txBody>
      </p:sp>
      <p:sp>
        <p:nvSpPr>
          <p:cNvPr id="7" name="TextBox 6">
            <a:extLst>
              <a:ext uri="{FF2B5EF4-FFF2-40B4-BE49-F238E27FC236}">
                <a16:creationId xmlns:a16="http://schemas.microsoft.com/office/drawing/2014/main" id="{801434B7-417D-45AA-A0F2-08F51C74A367}"/>
              </a:ext>
            </a:extLst>
          </p:cNvPr>
          <p:cNvSpPr txBox="1"/>
          <p:nvPr/>
        </p:nvSpPr>
        <p:spPr>
          <a:xfrm>
            <a:off x="6454451" y="1739136"/>
            <a:ext cx="6097554" cy="4524315"/>
          </a:xfrm>
          <a:prstGeom prst="rect">
            <a:avLst/>
          </a:prstGeom>
          <a:noFill/>
        </p:spPr>
        <p:txBody>
          <a:bodyPr wrap="square">
            <a:spAutoFit/>
          </a:bodyPr>
          <a:lstStyle/>
          <a:p>
            <a:r>
              <a:rPr lang="en-IN" dirty="0"/>
              <a:t>void </a:t>
            </a:r>
            <a:r>
              <a:rPr lang="en-IN" dirty="0" err="1"/>
              <a:t>delete_at_beg</a:t>
            </a:r>
            <a:r>
              <a:rPr lang="en-IN" dirty="0"/>
              <a:t>()</a:t>
            </a:r>
          </a:p>
          <a:p>
            <a:r>
              <a:rPr lang="en-IN" dirty="0"/>
              <a:t>{</a:t>
            </a:r>
          </a:p>
          <a:p>
            <a:r>
              <a:rPr lang="en-IN" dirty="0"/>
              <a:t>node *temp;</a:t>
            </a:r>
          </a:p>
          <a:p>
            <a:r>
              <a:rPr lang="en-IN" dirty="0"/>
              <a:t>if(start == NULL)</a:t>
            </a:r>
          </a:p>
          <a:p>
            <a:r>
              <a:rPr lang="en-IN" dirty="0"/>
              <a:t>{</a:t>
            </a:r>
          </a:p>
          <a:p>
            <a:r>
              <a:rPr lang="en-IN" dirty="0" err="1"/>
              <a:t>printf</a:t>
            </a:r>
            <a:r>
              <a:rPr lang="en-IN" dirty="0"/>
              <a:t>("\n No nodes are exist..");</a:t>
            </a:r>
          </a:p>
          <a:p>
            <a:r>
              <a:rPr lang="en-IN" dirty="0"/>
              <a:t>return ;</a:t>
            </a:r>
          </a:p>
          <a:p>
            <a:r>
              <a:rPr lang="en-IN" dirty="0"/>
              <a:t>}</a:t>
            </a:r>
          </a:p>
          <a:p>
            <a:r>
              <a:rPr lang="en-IN" dirty="0"/>
              <a:t>else</a:t>
            </a:r>
          </a:p>
          <a:p>
            <a:r>
              <a:rPr lang="en-IN" dirty="0"/>
              <a:t>{</a:t>
            </a:r>
          </a:p>
          <a:p>
            <a:r>
              <a:rPr lang="en-IN" dirty="0"/>
              <a:t>temp = start;</a:t>
            </a:r>
          </a:p>
          <a:p>
            <a:r>
              <a:rPr lang="en-IN" dirty="0"/>
              <a:t>start = temp -&gt; next;</a:t>
            </a:r>
          </a:p>
          <a:p>
            <a:r>
              <a:rPr lang="en-IN" dirty="0"/>
              <a:t>free(temp);</a:t>
            </a:r>
          </a:p>
          <a:p>
            <a:r>
              <a:rPr lang="en-IN" dirty="0" err="1"/>
              <a:t>printf</a:t>
            </a:r>
            <a:r>
              <a:rPr lang="en-IN" dirty="0"/>
              <a:t>("\n Node deleted ");</a:t>
            </a:r>
          </a:p>
          <a:p>
            <a:r>
              <a:rPr lang="en-IN" dirty="0"/>
              <a:t>}</a:t>
            </a:r>
          </a:p>
          <a:p>
            <a:r>
              <a:rPr lang="en-IN" dirty="0"/>
              <a:t>}</a:t>
            </a:r>
          </a:p>
        </p:txBody>
      </p:sp>
    </p:spTree>
    <p:extLst>
      <p:ext uri="{BB962C8B-B14F-4D97-AF65-F5344CB8AC3E}">
        <p14:creationId xmlns:p14="http://schemas.microsoft.com/office/powerpoint/2010/main" val="4166466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ADC6-1740-462C-844C-FB2F00D2643C}"/>
              </a:ext>
            </a:extLst>
          </p:cNvPr>
          <p:cNvSpPr>
            <a:spLocks noGrp="1"/>
          </p:cNvSpPr>
          <p:nvPr>
            <p:ph type="title"/>
          </p:nvPr>
        </p:nvSpPr>
        <p:spPr/>
        <p:txBody>
          <a:bodyPr/>
          <a:lstStyle/>
          <a:p>
            <a:r>
              <a:rPr lang="en-US" dirty="0"/>
              <a:t>Deleting a node at the end</a:t>
            </a:r>
            <a:endParaRPr lang="en-IN" dirty="0"/>
          </a:p>
        </p:txBody>
      </p:sp>
      <p:sp>
        <p:nvSpPr>
          <p:cNvPr id="3" name="Content Placeholder 2">
            <a:extLst>
              <a:ext uri="{FF2B5EF4-FFF2-40B4-BE49-F238E27FC236}">
                <a16:creationId xmlns:a16="http://schemas.microsoft.com/office/drawing/2014/main" id="{A315977A-8683-4961-8124-AEB79336D5ED}"/>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71011770-3E6A-4F58-AA2B-6AC6F5A1AFAA}"/>
              </a:ext>
            </a:extLst>
          </p:cNvPr>
          <p:cNvSpPr txBox="1"/>
          <p:nvPr/>
        </p:nvSpPr>
        <p:spPr>
          <a:xfrm>
            <a:off x="912068" y="2431633"/>
            <a:ext cx="6097554" cy="3416320"/>
          </a:xfrm>
          <a:prstGeom prst="rect">
            <a:avLst/>
          </a:prstGeom>
          <a:noFill/>
        </p:spPr>
        <p:txBody>
          <a:bodyPr wrap="square">
            <a:spAutoFit/>
          </a:bodyPr>
          <a:lstStyle/>
          <a:p>
            <a:r>
              <a:rPr lang="en-US" dirty="0"/>
              <a:t>The following steps are followed to delete a node at the end of the list:</a:t>
            </a:r>
          </a:p>
          <a:p>
            <a:r>
              <a:rPr lang="en-US" dirty="0"/>
              <a:t>If the list is empty, display error message</a:t>
            </a:r>
          </a:p>
          <a:p>
            <a:r>
              <a:rPr lang="en-US" dirty="0"/>
              <a:t>If the list is not empty, follow the steps given below:</a:t>
            </a:r>
          </a:p>
          <a:p>
            <a:r>
              <a:rPr lang="en-US" dirty="0"/>
              <a:t>temp = </a:t>
            </a:r>
            <a:r>
              <a:rPr lang="en-US" dirty="0" err="1"/>
              <a:t>prev</a:t>
            </a:r>
            <a:r>
              <a:rPr lang="en-US" dirty="0"/>
              <a:t> = start;</a:t>
            </a:r>
          </a:p>
          <a:p>
            <a:r>
              <a:rPr lang="en-US" dirty="0"/>
              <a:t>while(temp -&gt; next != NULL)</a:t>
            </a:r>
          </a:p>
          <a:p>
            <a:r>
              <a:rPr lang="en-US" dirty="0"/>
              <a:t>{</a:t>
            </a:r>
          </a:p>
          <a:p>
            <a:r>
              <a:rPr lang="en-US" dirty="0" err="1"/>
              <a:t>prev</a:t>
            </a:r>
            <a:r>
              <a:rPr lang="en-US" dirty="0"/>
              <a:t> = temp;</a:t>
            </a:r>
          </a:p>
          <a:p>
            <a:r>
              <a:rPr lang="en-US" dirty="0"/>
              <a:t>temp = temp -&gt; next;</a:t>
            </a:r>
          </a:p>
          <a:p>
            <a:r>
              <a:rPr lang="en-US" dirty="0"/>
              <a:t>}</a:t>
            </a:r>
          </a:p>
          <a:p>
            <a:r>
              <a:rPr lang="en-US" dirty="0" err="1"/>
              <a:t>prev</a:t>
            </a:r>
            <a:r>
              <a:rPr lang="en-US" dirty="0"/>
              <a:t> -&gt; next = NULL;</a:t>
            </a:r>
          </a:p>
          <a:p>
            <a:r>
              <a:rPr lang="en-US" dirty="0"/>
              <a:t>free(temp);</a:t>
            </a:r>
            <a:endParaRPr lang="en-IN" dirty="0"/>
          </a:p>
        </p:txBody>
      </p:sp>
      <p:sp>
        <p:nvSpPr>
          <p:cNvPr id="7" name="TextBox 6">
            <a:extLst>
              <a:ext uri="{FF2B5EF4-FFF2-40B4-BE49-F238E27FC236}">
                <a16:creationId xmlns:a16="http://schemas.microsoft.com/office/drawing/2014/main" id="{EB252766-FFB2-42DE-81CE-3A2393D0677B}"/>
              </a:ext>
            </a:extLst>
          </p:cNvPr>
          <p:cNvSpPr txBox="1"/>
          <p:nvPr/>
        </p:nvSpPr>
        <p:spPr>
          <a:xfrm>
            <a:off x="7009622" y="205217"/>
            <a:ext cx="6097554" cy="6186309"/>
          </a:xfrm>
          <a:prstGeom prst="rect">
            <a:avLst/>
          </a:prstGeom>
          <a:noFill/>
        </p:spPr>
        <p:txBody>
          <a:bodyPr wrap="square">
            <a:spAutoFit/>
          </a:bodyPr>
          <a:lstStyle/>
          <a:p>
            <a:r>
              <a:rPr lang="en-IN" dirty="0"/>
              <a:t>void </a:t>
            </a:r>
            <a:r>
              <a:rPr lang="en-IN" dirty="0" err="1"/>
              <a:t>delete_at_last</a:t>
            </a:r>
            <a:r>
              <a:rPr lang="en-IN" dirty="0"/>
              <a:t>()</a:t>
            </a:r>
          </a:p>
          <a:p>
            <a:r>
              <a:rPr lang="en-IN" dirty="0"/>
              <a:t>{</a:t>
            </a:r>
          </a:p>
          <a:p>
            <a:r>
              <a:rPr lang="en-IN" dirty="0"/>
              <a:t>node *temp, *</a:t>
            </a:r>
            <a:r>
              <a:rPr lang="en-IN" dirty="0" err="1"/>
              <a:t>prev</a:t>
            </a:r>
            <a:r>
              <a:rPr lang="en-IN" dirty="0"/>
              <a:t>;</a:t>
            </a:r>
          </a:p>
          <a:p>
            <a:r>
              <a:rPr lang="en-IN" dirty="0"/>
              <a:t>if(start == NULL)</a:t>
            </a:r>
          </a:p>
          <a:p>
            <a:r>
              <a:rPr lang="en-IN" dirty="0"/>
              <a:t>{</a:t>
            </a:r>
          </a:p>
          <a:p>
            <a:r>
              <a:rPr lang="en-IN" dirty="0" err="1"/>
              <a:t>printf</a:t>
            </a:r>
            <a:r>
              <a:rPr lang="en-IN" dirty="0"/>
              <a:t>("\n Empty List..");</a:t>
            </a:r>
          </a:p>
          <a:p>
            <a:r>
              <a:rPr lang="en-IN" dirty="0"/>
              <a:t>return ;</a:t>
            </a:r>
          </a:p>
          <a:p>
            <a:r>
              <a:rPr lang="en-IN" dirty="0"/>
              <a:t>}</a:t>
            </a:r>
          </a:p>
          <a:p>
            <a:r>
              <a:rPr lang="en-IN" dirty="0"/>
              <a:t>else</a:t>
            </a:r>
          </a:p>
          <a:p>
            <a:r>
              <a:rPr lang="en-IN" dirty="0"/>
              <a:t>{</a:t>
            </a:r>
          </a:p>
          <a:p>
            <a:r>
              <a:rPr lang="en-IN" dirty="0"/>
              <a:t>temp = start;</a:t>
            </a:r>
          </a:p>
          <a:p>
            <a:r>
              <a:rPr lang="en-IN" dirty="0" err="1"/>
              <a:t>prev</a:t>
            </a:r>
            <a:r>
              <a:rPr lang="en-IN" dirty="0"/>
              <a:t> = start;</a:t>
            </a:r>
          </a:p>
          <a:p>
            <a:r>
              <a:rPr lang="en-IN" dirty="0"/>
              <a:t>while(temp -&gt; next != NULL)</a:t>
            </a:r>
          </a:p>
          <a:p>
            <a:r>
              <a:rPr lang="en-IN" dirty="0"/>
              <a:t>{</a:t>
            </a:r>
          </a:p>
          <a:p>
            <a:r>
              <a:rPr lang="en-IN" dirty="0" err="1"/>
              <a:t>prev</a:t>
            </a:r>
            <a:r>
              <a:rPr lang="en-IN" dirty="0"/>
              <a:t> = temp;</a:t>
            </a:r>
          </a:p>
          <a:p>
            <a:r>
              <a:rPr lang="en-IN" dirty="0"/>
              <a:t>temp = temp -&gt; next;</a:t>
            </a:r>
          </a:p>
          <a:p>
            <a:r>
              <a:rPr lang="en-IN" dirty="0"/>
              <a:t>}</a:t>
            </a:r>
          </a:p>
          <a:p>
            <a:r>
              <a:rPr lang="en-IN" dirty="0" err="1"/>
              <a:t>prev</a:t>
            </a:r>
            <a:r>
              <a:rPr lang="en-IN" dirty="0"/>
              <a:t> -&gt; next = NULL;</a:t>
            </a:r>
          </a:p>
          <a:p>
            <a:r>
              <a:rPr lang="en-IN" dirty="0"/>
              <a:t>free(temp);</a:t>
            </a:r>
          </a:p>
          <a:p>
            <a:r>
              <a:rPr lang="en-IN" dirty="0" err="1"/>
              <a:t>printf</a:t>
            </a:r>
            <a:r>
              <a:rPr lang="en-IN" dirty="0"/>
              <a:t>("\n Node deleted ");</a:t>
            </a:r>
          </a:p>
          <a:p>
            <a:r>
              <a:rPr lang="en-IN" dirty="0"/>
              <a:t>}</a:t>
            </a:r>
          </a:p>
          <a:p>
            <a:r>
              <a:rPr lang="en-IN" dirty="0"/>
              <a:t>}</a:t>
            </a:r>
          </a:p>
        </p:txBody>
      </p:sp>
    </p:spTree>
    <p:extLst>
      <p:ext uri="{BB962C8B-B14F-4D97-AF65-F5344CB8AC3E}">
        <p14:creationId xmlns:p14="http://schemas.microsoft.com/office/powerpoint/2010/main" val="78062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8783F-83AF-407E-9CE3-2F13D573D4AB}"/>
              </a:ext>
            </a:extLst>
          </p:cNvPr>
          <p:cNvSpPr>
            <a:spLocks noGrp="1"/>
          </p:cNvSpPr>
          <p:nvPr>
            <p:ph type="title"/>
          </p:nvPr>
        </p:nvSpPr>
        <p:spPr>
          <a:xfrm>
            <a:off x="8595200" y="668750"/>
            <a:ext cx="3144774" cy="758571"/>
          </a:xfrm>
        </p:spPr>
        <p:txBody>
          <a:bodyPr/>
          <a:lstStyle/>
          <a:p>
            <a:r>
              <a:rPr lang="en-US" dirty="0"/>
              <a:t>   </a:t>
            </a:r>
            <a:r>
              <a:rPr lang="en-US" b="1" dirty="0">
                <a:effectLst>
                  <a:outerShdw blurRad="38100" dist="38100" dir="2700000" algn="tl">
                    <a:srgbClr val="000000">
                      <a:alpha val="43137"/>
                    </a:srgbClr>
                  </a:outerShdw>
                </a:effectLst>
              </a:rPr>
              <a:t>Types Of DS</a:t>
            </a:r>
            <a:endParaRPr lang="en-IN" b="1" dirty="0">
              <a:effectLst>
                <a:outerShdw blurRad="38100" dist="38100" dir="2700000" algn="tl">
                  <a:srgbClr val="000000">
                    <a:alpha val="43137"/>
                  </a:srgbClr>
                </a:outerShdw>
              </a:effectLst>
            </a:endParaRPr>
          </a:p>
        </p:txBody>
      </p:sp>
      <p:pic>
        <p:nvPicPr>
          <p:cNvPr id="28" name="Picture Placeholder 27">
            <a:extLst>
              <a:ext uri="{FF2B5EF4-FFF2-40B4-BE49-F238E27FC236}">
                <a16:creationId xmlns:a16="http://schemas.microsoft.com/office/drawing/2014/main" id="{5C525F53-0C70-4295-A6A3-C606410BD976}"/>
              </a:ext>
            </a:extLst>
          </p:cNvPr>
          <p:cNvPicPr>
            <a:picLocks noGrp="1" noChangeAspect="1"/>
          </p:cNvPicPr>
          <p:nvPr>
            <p:ph type="pic" idx="1"/>
          </p:nvPr>
        </p:nvPicPr>
        <p:blipFill>
          <a:blip r:embed="rId2"/>
          <a:stretch>
            <a:fillRect/>
          </a:stretch>
        </p:blipFill>
        <p:spPr>
          <a:xfrm>
            <a:off x="0" y="38958"/>
            <a:ext cx="8432800" cy="6727582"/>
          </a:xfrm>
          <a:prstGeom prst="rect">
            <a:avLst/>
          </a:prstGeom>
        </p:spPr>
      </p:pic>
      <p:sp>
        <p:nvSpPr>
          <p:cNvPr id="6" name="Text Placeholder 5">
            <a:extLst>
              <a:ext uri="{FF2B5EF4-FFF2-40B4-BE49-F238E27FC236}">
                <a16:creationId xmlns:a16="http://schemas.microsoft.com/office/drawing/2014/main" id="{F856F817-D802-40BD-A4F3-AD53C0F4E1A1}"/>
              </a:ext>
            </a:extLst>
          </p:cNvPr>
          <p:cNvSpPr>
            <a:spLocks noGrp="1"/>
          </p:cNvSpPr>
          <p:nvPr>
            <p:ph type="body" sz="half" idx="2"/>
          </p:nvPr>
        </p:nvSpPr>
        <p:spPr>
          <a:xfrm>
            <a:off x="8782049" y="1944243"/>
            <a:ext cx="3043649" cy="3511296"/>
          </a:xfrm>
        </p:spPr>
        <p:txBody>
          <a:bodyPr/>
          <a:lstStyle/>
          <a:p>
            <a:r>
              <a:rPr lang="en-US" dirty="0"/>
              <a:t>The DS are divided into two types:</a:t>
            </a:r>
          </a:p>
          <a:p>
            <a:pPr marL="342900" indent="-342900">
              <a:buAutoNum type="arabicParenR"/>
            </a:pPr>
            <a:r>
              <a:rPr lang="en-US" dirty="0"/>
              <a:t>Primitive</a:t>
            </a:r>
          </a:p>
          <a:p>
            <a:pPr marL="342900" indent="-342900">
              <a:buAutoNum type="arabicParenR"/>
            </a:pPr>
            <a:r>
              <a:rPr lang="en-US" dirty="0"/>
              <a:t>Non primitive</a:t>
            </a:r>
          </a:p>
          <a:p>
            <a:r>
              <a:rPr lang="en-US" dirty="0"/>
              <a:t>Non primitive divided into two type</a:t>
            </a:r>
          </a:p>
          <a:p>
            <a:pPr marL="342900" indent="-342900">
              <a:buAutoNum type="arabicParenR"/>
            </a:pPr>
            <a:r>
              <a:rPr lang="en-US" dirty="0"/>
              <a:t> Linear DS</a:t>
            </a:r>
          </a:p>
          <a:p>
            <a:pPr marL="342900" indent="-342900">
              <a:buAutoNum type="arabicParenR"/>
            </a:pPr>
            <a:r>
              <a:rPr lang="en-US" dirty="0"/>
              <a:t>Non linear DS</a:t>
            </a:r>
            <a:endParaRPr lang="en-IN" dirty="0"/>
          </a:p>
        </p:txBody>
      </p:sp>
    </p:spTree>
    <p:extLst>
      <p:ext uri="{BB962C8B-B14F-4D97-AF65-F5344CB8AC3E}">
        <p14:creationId xmlns:p14="http://schemas.microsoft.com/office/powerpoint/2010/main" val="769728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D319-D9FF-4D16-9D5B-3CABCD0C5758}"/>
              </a:ext>
            </a:extLst>
          </p:cNvPr>
          <p:cNvSpPr>
            <a:spLocks noGrp="1"/>
          </p:cNvSpPr>
          <p:nvPr>
            <p:ph type="title"/>
          </p:nvPr>
        </p:nvSpPr>
        <p:spPr/>
        <p:txBody>
          <a:bodyPr/>
          <a:lstStyle/>
          <a:p>
            <a:r>
              <a:rPr lang="en-IN" dirty="0"/>
              <a:t>Deleting a node at Intermediate position</a:t>
            </a:r>
          </a:p>
        </p:txBody>
      </p:sp>
      <p:sp>
        <p:nvSpPr>
          <p:cNvPr id="3" name="Content Placeholder 2">
            <a:extLst>
              <a:ext uri="{FF2B5EF4-FFF2-40B4-BE49-F238E27FC236}">
                <a16:creationId xmlns:a16="http://schemas.microsoft.com/office/drawing/2014/main" id="{A052A60C-5AF3-4FD3-A14A-C586BB5EB798}"/>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AC66B7B3-E5E7-4892-86D1-24DC281C31FD}"/>
              </a:ext>
            </a:extLst>
          </p:cNvPr>
          <p:cNvSpPr txBox="1"/>
          <p:nvPr/>
        </p:nvSpPr>
        <p:spPr>
          <a:xfrm>
            <a:off x="1117341" y="2423555"/>
            <a:ext cx="6097554" cy="4247317"/>
          </a:xfrm>
          <a:prstGeom prst="rect">
            <a:avLst/>
          </a:prstGeom>
          <a:noFill/>
        </p:spPr>
        <p:txBody>
          <a:bodyPr wrap="square">
            <a:spAutoFit/>
          </a:bodyPr>
          <a:lstStyle/>
          <a:p>
            <a:r>
              <a:rPr lang="en-IN" dirty="0"/>
              <a:t>If the list is empty, then display ‘empty list message’</a:t>
            </a:r>
          </a:p>
          <a:p>
            <a:r>
              <a:rPr lang="en-IN" dirty="0"/>
              <a:t>If the list is not empty, follow the steps given below. </a:t>
            </a:r>
          </a:p>
          <a:p>
            <a:r>
              <a:rPr lang="en-IN" dirty="0"/>
              <a:t>if(</a:t>
            </a:r>
            <a:r>
              <a:rPr lang="en-IN" dirty="0" err="1"/>
              <a:t>pos</a:t>
            </a:r>
            <a:r>
              <a:rPr lang="en-IN" dirty="0"/>
              <a:t> &gt; 1 &amp;&amp; </a:t>
            </a:r>
            <a:r>
              <a:rPr lang="en-IN" dirty="0" err="1"/>
              <a:t>pos</a:t>
            </a:r>
            <a:r>
              <a:rPr lang="en-IN" dirty="0"/>
              <a:t> &lt; </a:t>
            </a:r>
            <a:r>
              <a:rPr lang="en-IN" dirty="0" err="1"/>
              <a:t>nodectr</a:t>
            </a:r>
            <a:r>
              <a:rPr lang="en-IN" dirty="0"/>
              <a:t>)</a:t>
            </a:r>
          </a:p>
          <a:p>
            <a:r>
              <a:rPr lang="en-IN" dirty="0"/>
              <a:t>{</a:t>
            </a:r>
          </a:p>
          <a:p>
            <a:r>
              <a:rPr lang="en-IN" dirty="0"/>
              <a:t>temp = </a:t>
            </a:r>
            <a:r>
              <a:rPr lang="en-IN" dirty="0" err="1"/>
              <a:t>prev</a:t>
            </a:r>
            <a:r>
              <a:rPr lang="en-IN" dirty="0"/>
              <a:t> = start; </a:t>
            </a:r>
          </a:p>
          <a:p>
            <a:r>
              <a:rPr lang="en-IN" dirty="0" err="1"/>
              <a:t>ctr</a:t>
            </a:r>
            <a:r>
              <a:rPr lang="en-IN" dirty="0"/>
              <a:t> = 1;</a:t>
            </a:r>
          </a:p>
          <a:p>
            <a:r>
              <a:rPr lang="en-IN" dirty="0"/>
              <a:t>while(</a:t>
            </a:r>
            <a:r>
              <a:rPr lang="en-IN" dirty="0" err="1"/>
              <a:t>ctr</a:t>
            </a:r>
            <a:r>
              <a:rPr lang="en-IN" dirty="0"/>
              <a:t> &lt; </a:t>
            </a:r>
            <a:r>
              <a:rPr lang="en-IN" dirty="0" err="1"/>
              <a:t>pos</a:t>
            </a:r>
            <a:r>
              <a:rPr lang="en-IN" dirty="0"/>
              <a:t>)</a:t>
            </a:r>
          </a:p>
          <a:p>
            <a:r>
              <a:rPr lang="en-IN" dirty="0"/>
              <a:t>{</a:t>
            </a:r>
          </a:p>
          <a:p>
            <a:r>
              <a:rPr lang="en-IN" dirty="0" err="1"/>
              <a:t>prev</a:t>
            </a:r>
            <a:r>
              <a:rPr lang="en-IN" dirty="0"/>
              <a:t> = temp;</a:t>
            </a:r>
          </a:p>
          <a:p>
            <a:r>
              <a:rPr lang="en-IN" dirty="0"/>
              <a:t>temp = temp -&gt; next; </a:t>
            </a:r>
          </a:p>
          <a:p>
            <a:r>
              <a:rPr lang="en-IN" dirty="0" err="1"/>
              <a:t>ctr</a:t>
            </a:r>
            <a:r>
              <a:rPr lang="en-IN" dirty="0"/>
              <a:t>++;</a:t>
            </a:r>
          </a:p>
          <a:p>
            <a:r>
              <a:rPr lang="en-IN" dirty="0"/>
              <a:t>}</a:t>
            </a:r>
          </a:p>
          <a:p>
            <a:r>
              <a:rPr lang="en-IN" dirty="0" err="1"/>
              <a:t>prev</a:t>
            </a:r>
            <a:r>
              <a:rPr lang="en-IN" dirty="0"/>
              <a:t> -&gt; next = temp -&gt; next; </a:t>
            </a:r>
          </a:p>
          <a:p>
            <a:r>
              <a:rPr lang="en-IN" dirty="0"/>
              <a:t>free(temp);</a:t>
            </a:r>
          </a:p>
          <a:p>
            <a:r>
              <a:rPr lang="en-IN" dirty="0" err="1"/>
              <a:t>printf</a:t>
            </a:r>
            <a:r>
              <a:rPr lang="en-IN" dirty="0"/>
              <a:t>("\n node deleted..");</a:t>
            </a:r>
          </a:p>
        </p:txBody>
      </p:sp>
    </p:spTree>
    <p:extLst>
      <p:ext uri="{BB962C8B-B14F-4D97-AF65-F5344CB8AC3E}">
        <p14:creationId xmlns:p14="http://schemas.microsoft.com/office/powerpoint/2010/main" val="1200284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45F3-7032-4709-82AB-620D8F5776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9EC35A5-4C38-409F-83D7-EA6A2250BFA6}"/>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0C0B06CF-00CA-4041-A41D-D39217E18B53}"/>
              </a:ext>
            </a:extLst>
          </p:cNvPr>
          <p:cNvSpPr txBox="1"/>
          <p:nvPr/>
        </p:nvSpPr>
        <p:spPr>
          <a:xfrm>
            <a:off x="996044" y="1405747"/>
            <a:ext cx="6097554" cy="5355312"/>
          </a:xfrm>
          <a:prstGeom prst="rect">
            <a:avLst/>
          </a:prstGeom>
          <a:noFill/>
        </p:spPr>
        <p:txBody>
          <a:bodyPr wrap="square">
            <a:spAutoFit/>
          </a:bodyPr>
          <a:lstStyle/>
          <a:p>
            <a:r>
              <a:rPr lang="en-IN" dirty="0"/>
              <a:t>void </a:t>
            </a:r>
            <a:r>
              <a:rPr lang="en-IN" dirty="0" err="1"/>
              <a:t>delete_at_mid</a:t>
            </a:r>
            <a:r>
              <a:rPr lang="en-IN" dirty="0"/>
              <a:t>()</a:t>
            </a:r>
          </a:p>
          <a:p>
            <a:r>
              <a:rPr lang="en-IN" dirty="0"/>
              <a:t>{</a:t>
            </a:r>
          </a:p>
          <a:p>
            <a:r>
              <a:rPr lang="en-IN" dirty="0"/>
              <a:t>int </a:t>
            </a:r>
            <a:r>
              <a:rPr lang="en-IN" dirty="0" err="1"/>
              <a:t>ctr</a:t>
            </a:r>
            <a:r>
              <a:rPr lang="en-IN" dirty="0"/>
              <a:t> = 1, </a:t>
            </a:r>
            <a:r>
              <a:rPr lang="en-IN" dirty="0" err="1"/>
              <a:t>pos</a:t>
            </a:r>
            <a:r>
              <a:rPr lang="en-IN" dirty="0"/>
              <a:t>, </a:t>
            </a:r>
            <a:r>
              <a:rPr lang="en-IN" dirty="0" err="1"/>
              <a:t>nodectr</a:t>
            </a:r>
            <a:r>
              <a:rPr lang="en-IN" dirty="0"/>
              <a:t>;</a:t>
            </a:r>
          </a:p>
          <a:p>
            <a:r>
              <a:rPr lang="en-IN" dirty="0"/>
              <a:t>node *temp, *</a:t>
            </a:r>
            <a:r>
              <a:rPr lang="en-IN" dirty="0" err="1"/>
              <a:t>prev</a:t>
            </a:r>
            <a:r>
              <a:rPr lang="en-IN" dirty="0"/>
              <a:t>;</a:t>
            </a:r>
          </a:p>
          <a:p>
            <a:r>
              <a:rPr lang="en-IN" dirty="0"/>
              <a:t>if(start == NULL)</a:t>
            </a:r>
          </a:p>
          <a:p>
            <a:r>
              <a:rPr lang="en-IN" dirty="0"/>
              <a:t>{</a:t>
            </a:r>
          </a:p>
          <a:p>
            <a:r>
              <a:rPr lang="en-IN" dirty="0" err="1"/>
              <a:t>printf</a:t>
            </a:r>
            <a:r>
              <a:rPr lang="en-IN" dirty="0"/>
              <a:t>("\n Empty List..");</a:t>
            </a:r>
          </a:p>
          <a:p>
            <a:r>
              <a:rPr lang="en-IN" dirty="0"/>
              <a:t>return ;</a:t>
            </a:r>
          </a:p>
          <a:p>
            <a:r>
              <a:rPr lang="en-IN" dirty="0"/>
              <a:t>}</a:t>
            </a:r>
          </a:p>
          <a:p>
            <a:r>
              <a:rPr lang="en-IN" dirty="0"/>
              <a:t>else</a:t>
            </a:r>
          </a:p>
          <a:p>
            <a:r>
              <a:rPr lang="en-IN" dirty="0"/>
              <a:t>{</a:t>
            </a:r>
          </a:p>
          <a:p>
            <a:r>
              <a:rPr lang="en-IN" dirty="0" err="1"/>
              <a:t>printf</a:t>
            </a:r>
            <a:r>
              <a:rPr lang="en-IN" dirty="0"/>
              <a:t>("\n Enter position of node to delete: ");</a:t>
            </a:r>
          </a:p>
          <a:p>
            <a:r>
              <a:rPr lang="en-IN" dirty="0" err="1"/>
              <a:t>scanf</a:t>
            </a:r>
            <a:r>
              <a:rPr lang="en-IN" dirty="0"/>
              <a:t>("%d", &amp;</a:t>
            </a:r>
            <a:r>
              <a:rPr lang="en-IN" dirty="0" err="1"/>
              <a:t>pos</a:t>
            </a:r>
            <a:r>
              <a:rPr lang="en-IN" dirty="0"/>
              <a:t>);</a:t>
            </a:r>
          </a:p>
          <a:p>
            <a:r>
              <a:rPr lang="en-IN" dirty="0" err="1"/>
              <a:t>nodectr</a:t>
            </a:r>
            <a:r>
              <a:rPr lang="en-IN" dirty="0"/>
              <a:t> = </a:t>
            </a:r>
            <a:r>
              <a:rPr lang="en-IN" dirty="0" err="1"/>
              <a:t>countnode</a:t>
            </a:r>
            <a:r>
              <a:rPr lang="en-IN" dirty="0"/>
              <a:t>(start);</a:t>
            </a:r>
          </a:p>
          <a:p>
            <a:r>
              <a:rPr lang="en-IN" dirty="0"/>
              <a:t>if(</a:t>
            </a:r>
            <a:r>
              <a:rPr lang="en-IN" dirty="0" err="1"/>
              <a:t>pos</a:t>
            </a:r>
            <a:r>
              <a:rPr lang="en-IN" dirty="0"/>
              <a:t> &gt; </a:t>
            </a:r>
            <a:r>
              <a:rPr lang="en-IN" dirty="0" err="1"/>
              <a:t>nodectr</a:t>
            </a:r>
            <a:r>
              <a:rPr lang="en-IN" dirty="0"/>
              <a:t>)</a:t>
            </a:r>
          </a:p>
          <a:p>
            <a:r>
              <a:rPr lang="en-IN" dirty="0"/>
              <a:t>{</a:t>
            </a:r>
          </a:p>
          <a:p>
            <a:r>
              <a:rPr lang="en-IN" dirty="0" err="1"/>
              <a:t>printf</a:t>
            </a:r>
            <a:r>
              <a:rPr lang="en-IN" dirty="0"/>
              <a:t>("\</a:t>
            </a:r>
            <a:r>
              <a:rPr lang="en-IN" dirty="0" err="1"/>
              <a:t>nThis</a:t>
            </a:r>
            <a:r>
              <a:rPr lang="en-IN" dirty="0"/>
              <a:t> node </a:t>
            </a:r>
            <a:r>
              <a:rPr lang="en-IN" dirty="0" err="1"/>
              <a:t>doesnot</a:t>
            </a:r>
            <a:r>
              <a:rPr lang="en-IN" dirty="0"/>
              <a:t> exist");</a:t>
            </a:r>
          </a:p>
          <a:p>
            <a:r>
              <a:rPr lang="en-IN" dirty="0"/>
              <a:t>}</a:t>
            </a:r>
          </a:p>
          <a:p>
            <a:r>
              <a:rPr lang="en-IN" dirty="0"/>
              <a:t> </a:t>
            </a:r>
          </a:p>
        </p:txBody>
      </p:sp>
      <p:sp>
        <p:nvSpPr>
          <p:cNvPr id="7" name="TextBox 6">
            <a:extLst>
              <a:ext uri="{FF2B5EF4-FFF2-40B4-BE49-F238E27FC236}">
                <a16:creationId xmlns:a16="http://schemas.microsoft.com/office/drawing/2014/main" id="{E843AA9D-F6C6-44EC-BDB7-6ECB0452CE16}"/>
              </a:ext>
            </a:extLst>
          </p:cNvPr>
          <p:cNvSpPr txBox="1"/>
          <p:nvPr/>
        </p:nvSpPr>
        <p:spPr>
          <a:xfrm>
            <a:off x="6174922" y="1128748"/>
            <a:ext cx="6097554" cy="5632311"/>
          </a:xfrm>
          <a:prstGeom prst="rect">
            <a:avLst/>
          </a:prstGeom>
          <a:noFill/>
        </p:spPr>
        <p:txBody>
          <a:bodyPr wrap="square">
            <a:spAutoFit/>
          </a:bodyPr>
          <a:lstStyle/>
          <a:p>
            <a:r>
              <a:rPr lang="en-IN" dirty="0"/>
              <a:t>if(</a:t>
            </a:r>
            <a:r>
              <a:rPr lang="en-IN" dirty="0" err="1"/>
              <a:t>pos</a:t>
            </a:r>
            <a:r>
              <a:rPr lang="en-IN" dirty="0"/>
              <a:t> &gt; 1 &amp;&amp; </a:t>
            </a:r>
            <a:r>
              <a:rPr lang="en-IN" dirty="0" err="1"/>
              <a:t>pos</a:t>
            </a:r>
            <a:r>
              <a:rPr lang="en-IN" dirty="0"/>
              <a:t> &lt; </a:t>
            </a:r>
            <a:r>
              <a:rPr lang="en-IN" dirty="0" err="1"/>
              <a:t>nodectr</a:t>
            </a:r>
            <a:r>
              <a:rPr lang="en-IN" dirty="0"/>
              <a:t>)</a:t>
            </a:r>
          </a:p>
          <a:p>
            <a:r>
              <a:rPr lang="en-IN" dirty="0"/>
              <a:t>{</a:t>
            </a:r>
          </a:p>
          <a:p>
            <a:r>
              <a:rPr lang="en-IN" dirty="0"/>
              <a:t>temp = </a:t>
            </a:r>
            <a:r>
              <a:rPr lang="en-IN" dirty="0" err="1"/>
              <a:t>prev</a:t>
            </a:r>
            <a:r>
              <a:rPr lang="en-IN" dirty="0"/>
              <a:t> = start;</a:t>
            </a:r>
          </a:p>
          <a:p>
            <a:r>
              <a:rPr lang="en-IN" dirty="0"/>
              <a:t>while(</a:t>
            </a:r>
            <a:r>
              <a:rPr lang="en-IN" dirty="0" err="1"/>
              <a:t>ctr</a:t>
            </a:r>
            <a:r>
              <a:rPr lang="en-IN" dirty="0"/>
              <a:t> &lt; </a:t>
            </a:r>
            <a:r>
              <a:rPr lang="en-IN" dirty="0" err="1"/>
              <a:t>pos</a:t>
            </a:r>
            <a:r>
              <a:rPr lang="en-IN" dirty="0"/>
              <a:t>)</a:t>
            </a:r>
          </a:p>
          <a:p>
            <a:r>
              <a:rPr lang="en-IN" dirty="0"/>
              <a:t>{</a:t>
            </a:r>
          </a:p>
          <a:p>
            <a:r>
              <a:rPr lang="en-IN" dirty="0" err="1"/>
              <a:t>prev</a:t>
            </a:r>
            <a:r>
              <a:rPr lang="en-IN" dirty="0"/>
              <a:t> = temp;</a:t>
            </a:r>
          </a:p>
          <a:p>
            <a:r>
              <a:rPr lang="en-IN" dirty="0"/>
              <a:t>temp = temp -&gt; next;</a:t>
            </a:r>
          </a:p>
          <a:p>
            <a:r>
              <a:rPr lang="en-IN" dirty="0" err="1"/>
              <a:t>ctr</a:t>
            </a:r>
            <a:r>
              <a:rPr lang="en-IN" dirty="0"/>
              <a:t> ++;</a:t>
            </a:r>
          </a:p>
          <a:p>
            <a:r>
              <a:rPr lang="en-IN" dirty="0"/>
              <a:t>}</a:t>
            </a:r>
          </a:p>
          <a:p>
            <a:r>
              <a:rPr lang="en-IN" dirty="0" err="1"/>
              <a:t>prev</a:t>
            </a:r>
            <a:r>
              <a:rPr lang="en-IN" dirty="0"/>
              <a:t> -&gt; next = temp -&gt; next;</a:t>
            </a:r>
          </a:p>
          <a:p>
            <a:r>
              <a:rPr lang="en-IN" dirty="0"/>
              <a:t>free(temp);</a:t>
            </a:r>
          </a:p>
          <a:p>
            <a:r>
              <a:rPr lang="en-IN" dirty="0" err="1"/>
              <a:t>printf</a:t>
            </a:r>
            <a:r>
              <a:rPr lang="en-IN" dirty="0"/>
              <a:t>("\n Node deleted..");</a:t>
            </a:r>
          </a:p>
          <a:p>
            <a:r>
              <a:rPr lang="en-IN" dirty="0"/>
              <a:t>}</a:t>
            </a:r>
          </a:p>
          <a:p>
            <a:r>
              <a:rPr lang="en-IN" dirty="0"/>
              <a:t>else</a:t>
            </a:r>
          </a:p>
          <a:p>
            <a:r>
              <a:rPr lang="en-IN" dirty="0"/>
              <a:t>{</a:t>
            </a:r>
          </a:p>
          <a:p>
            <a:r>
              <a:rPr lang="en-IN" dirty="0" err="1"/>
              <a:t>printf</a:t>
            </a:r>
            <a:r>
              <a:rPr lang="en-IN" dirty="0"/>
              <a:t>("\n Invalid position..");</a:t>
            </a:r>
          </a:p>
          <a:p>
            <a:r>
              <a:rPr lang="en-IN" dirty="0" err="1"/>
              <a:t>getch</a:t>
            </a:r>
            <a:r>
              <a:rPr lang="en-IN" dirty="0"/>
              <a:t>();</a:t>
            </a:r>
          </a:p>
          <a:p>
            <a:r>
              <a:rPr lang="en-IN" dirty="0"/>
              <a:t>}</a:t>
            </a:r>
          </a:p>
          <a:p>
            <a:r>
              <a:rPr lang="en-IN" dirty="0"/>
              <a:t>}</a:t>
            </a:r>
          </a:p>
          <a:p>
            <a:r>
              <a:rPr lang="en-IN" dirty="0"/>
              <a:t>}</a:t>
            </a:r>
          </a:p>
        </p:txBody>
      </p:sp>
    </p:spTree>
    <p:extLst>
      <p:ext uri="{BB962C8B-B14F-4D97-AF65-F5344CB8AC3E}">
        <p14:creationId xmlns:p14="http://schemas.microsoft.com/office/powerpoint/2010/main" val="1305398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A798-B26B-42B0-91E5-3B094E2071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A361B1-99F2-4906-A2A9-5CC7EE776170}"/>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D4C0AAE3-6EEA-4BB2-ADE1-97F3AC854965}"/>
              </a:ext>
            </a:extLst>
          </p:cNvPr>
          <p:cNvSpPr txBox="1"/>
          <p:nvPr/>
        </p:nvSpPr>
        <p:spPr>
          <a:xfrm>
            <a:off x="1341276" y="2570133"/>
            <a:ext cx="6097554" cy="3508653"/>
          </a:xfrm>
          <a:prstGeom prst="rect">
            <a:avLst/>
          </a:prstGeom>
          <a:noFill/>
        </p:spPr>
        <p:txBody>
          <a:bodyPr wrap="square">
            <a:spAutoFit/>
          </a:bodyPr>
          <a:lstStyle/>
          <a:p>
            <a:r>
              <a:rPr lang="en-US" dirty="0"/>
              <a:t>Counting the Number of Nodes:</a:t>
            </a:r>
          </a:p>
          <a:p>
            <a:r>
              <a:rPr lang="en-US" dirty="0"/>
              <a:t>The following code will count the number of nodes exist in the list using recursion.</a:t>
            </a:r>
          </a:p>
          <a:p>
            <a:r>
              <a:rPr lang="en-US" sz="2400" dirty="0">
                <a:solidFill>
                  <a:srgbClr val="FF0000"/>
                </a:solidFill>
              </a:rPr>
              <a:t>int </a:t>
            </a:r>
            <a:r>
              <a:rPr lang="en-US" sz="2400" dirty="0" err="1">
                <a:solidFill>
                  <a:srgbClr val="FF0000"/>
                </a:solidFill>
              </a:rPr>
              <a:t>countnode</a:t>
            </a:r>
            <a:r>
              <a:rPr lang="en-US" sz="2400" dirty="0">
                <a:solidFill>
                  <a:srgbClr val="FF0000"/>
                </a:solidFill>
              </a:rPr>
              <a:t>(node *</a:t>
            </a:r>
            <a:r>
              <a:rPr lang="en-US" sz="2400" dirty="0" err="1">
                <a:solidFill>
                  <a:srgbClr val="FF0000"/>
                </a:solidFill>
              </a:rPr>
              <a:t>st</a:t>
            </a:r>
            <a:r>
              <a:rPr lang="en-US" sz="2400" dirty="0">
                <a:solidFill>
                  <a:srgbClr val="FF0000"/>
                </a:solidFill>
              </a:rPr>
              <a:t>)</a:t>
            </a:r>
          </a:p>
          <a:p>
            <a:r>
              <a:rPr lang="en-US" sz="2400" dirty="0">
                <a:solidFill>
                  <a:srgbClr val="FF0000"/>
                </a:solidFill>
              </a:rPr>
              <a:t>{</a:t>
            </a:r>
          </a:p>
          <a:p>
            <a:r>
              <a:rPr lang="en-US" sz="2400" dirty="0">
                <a:solidFill>
                  <a:srgbClr val="FF0000"/>
                </a:solidFill>
              </a:rPr>
              <a:t>if(</a:t>
            </a:r>
            <a:r>
              <a:rPr lang="en-US" sz="2400" dirty="0" err="1">
                <a:solidFill>
                  <a:srgbClr val="FF0000"/>
                </a:solidFill>
              </a:rPr>
              <a:t>st</a:t>
            </a:r>
            <a:r>
              <a:rPr lang="en-US" sz="2400" dirty="0">
                <a:solidFill>
                  <a:srgbClr val="FF0000"/>
                </a:solidFill>
              </a:rPr>
              <a:t> = = NULL)</a:t>
            </a:r>
          </a:p>
          <a:p>
            <a:r>
              <a:rPr lang="en-US" sz="2400" dirty="0">
                <a:solidFill>
                  <a:srgbClr val="FF0000"/>
                </a:solidFill>
              </a:rPr>
              <a:t>return 0;</a:t>
            </a:r>
          </a:p>
          <a:p>
            <a:r>
              <a:rPr lang="en-US" sz="2400" dirty="0">
                <a:solidFill>
                  <a:srgbClr val="FF0000"/>
                </a:solidFill>
              </a:rPr>
              <a:t>else</a:t>
            </a:r>
          </a:p>
          <a:p>
            <a:r>
              <a:rPr lang="en-US" sz="2400" dirty="0">
                <a:solidFill>
                  <a:srgbClr val="FF0000"/>
                </a:solidFill>
              </a:rPr>
              <a:t>return(1 + </a:t>
            </a:r>
            <a:r>
              <a:rPr lang="en-US" sz="2400" dirty="0" err="1">
                <a:solidFill>
                  <a:srgbClr val="FF0000"/>
                </a:solidFill>
              </a:rPr>
              <a:t>countnode</a:t>
            </a:r>
            <a:r>
              <a:rPr lang="en-US" sz="2400" dirty="0">
                <a:solidFill>
                  <a:srgbClr val="FF0000"/>
                </a:solidFill>
              </a:rPr>
              <a:t>(</a:t>
            </a:r>
            <a:r>
              <a:rPr lang="en-US" sz="2400" dirty="0" err="1">
                <a:solidFill>
                  <a:srgbClr val="FF0000"/>
                </a:solidFill>
              </a:rPr>
              <a:t>st</a:t>
            </a:r>
            <a:r>
              <a:rPr lang="en-US" sz="2400" dirty="0">
                <a:solidFill>
                  <a:srgbClr val="FF0000"/>
                </a:solidFill>
              </a:rPr>
              <a:t> - &gt; next));</a:t>
            </a:r>
          </a:p>
          <a:p>
            <a:r>
              <a:rPr lang="en-US" sz="2400" dirty="0">
                <a:solidFill>
                  <a:srgbClr val="FF0000"/>
                </a:solidFill>
              </a:rPr>
              <a:t>}</a:t>
            </a:r>
            <a:endParaRPr lang="en-IN" sz="2400" dirty="0">
              <a:solidFill>
                <a:srgbClr val="FF0000"/>
              </a:solidFill>
            </a:endParaRPr>
          </a:p>
        </p:txBody>
      </p:sp>
    </p:spTree>
    <p:extLst>
      <p:ext uri="{BB962C8B-B14F-4D97-AF65-F5344CB8AC3E}">
        <p14:creationId xmlns:p14="http://schemas.microsoft.com/office/powerpoint/2010/main" val="3196032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2DB1-0A32-4C9C-AC6A-DBC4EA4654EA}"/>
              </a:ext>
            </a:extLst>
          </p:cNvPr>
          <p:cNvSpPr>
            <a:spLocks noGrp="1"/>
          </p:cNvSpPr>
          <p:nvPr>
            <p:ph type="title"/>
          </p:nvPr>
        </p:nvSpPr>
        <p:spPr/>
        <p:txBody>
          <a:bodyPr/>
          <a:lstStyle/>
          <a:p>
            <a:r>
              <a:rPr lang="en-US" dirty="0"/>
              <a:t>Traversal and displaying a list (Left to Right)</a:t>
            </a:r>
            <a:endParaRPr lang="en-IN" dirty="0"/>
          </a:p>
        </p:txBody>
      </p:sp>
      <p:sp>
        <p:nvSpPr>
          <p:cNvPr id="3" name="Content Placeholder 2">
            <a:extLst>
              <a:ext uri="{FF2B5EF4-FFF2-40B4-BE49-F238E27FC236}">
                <a16:creationId xmlns:a16="http://schemas.microsoft.com/office/drawing/2014/main" id="{0C39C397-E360-4BCD-830A-687DDB39CA9B}"/>
              </a:ext>
            </a:extLst>
          </p:cNvPr>
          <p:cNvSpPr>
            <a:spLocks noGrp="1"/>
          </p:cNvSpPr>
          <p:nvPr>
            <p:ph idx="1"/>
          </p:nvPr>
        </p:nvSpPr>
        <p:spPr>
          <a:xfrm>
            <a:off x="838200" y="1816294"/>
            <a:ext cx="10515600" cy="4351338"/>
          </a:xfrm>
        </p:spPr>
        <p:txBody>
          <a:bodyPr/>
          <a:lstStyle/>
          <a:p>
            <a:endParaRPr lang="en-IN" dirty="0"/>
          </a:p>
        </p:txBody>
      </p:sp>
      <p:sp>
        <p:nvSpPr>
          <p:cNvPr id="5" name="TextBox 4">
            <a:extLst>
              <a:ext uri="{FF2B5EF4-FFF2-40B4-BE49-F238E27FC236}">
                <a16:creationId xmlns:a16="http://schemas.microsoft.com/office/drawing/2014/main" id="{1E840051-7EA6-4952-82DA-379FC05202E4}"/>
              </a:ext>
            </a:extLst>
          </p:cNvPr>
          <p:cNvSpPr txBox="1"/>
          <p:nvPr/>
        </p:nvSpPr>
        <p:spPr>
          <a:xfrm>
            <a:off x="3793671" y="1825625"/>
            <a:ext cx="6097554" cy="4801314"/>
          </a:xfrm>
          <a:prstGeom prst="rect">
            <a:avLst/>
          </a:prstGeom>
          <a:noFill/>
        </p:spPr>
        <p:txBody>
          <a:bodyPr wrap="square">
            <a:spAutoFit/>
          </a:bodyPr>
          <a:lstStyle/>
          <a:p>
            <a:r>
              <a:rPr lang="en-IN" dirty="0"/>
              <a:t>void traverse()</a:t>
            </a:r>
          </a:p>
          <a:p>
            <a:r>
              <a:rPr lang="en-IN" dirty="0"/>
              <a:t>{</a:t>
            </a:r>
          </a:p>
          <a:p>
            <a:r>
              <a:rPr lang="en-IN" dirty="0"/>
              <a:t>node *temp;</a:t>
            </a:r>
          </a:p>
          <a:p>
            <a:r>
              <a:rPr lang="en-IN" dirty="0"/>
              <a:t>temp = start;</a:t>
            </a:r>
          </a:p>
          <a:p>
            <a:r>
              <a:rPr lang="en-IN" dirty="0" err="1"/>
              <a:t>printf</a:t>
            </a:r>
            <a:r>
              <a:rPr lang="en-IN" dirty="0"/>
              <a:t>("\n The contents of List (Left to Right): </a:t>
            </a:r>
          </a:p>
          <a:p>
            <a:r>
              <a:rPr lang="en-IN" dirty="0"/>
              <a:t>\n"); if(start == NULL )</a:t>
            </a:r>
          </a:p>
          <a:p>
            <a:r>
              <a:rPr lang="en-IN" dirty="0" err="1"/>
              <a:t>printf</a:t>
            </a:r>
            <a:r>
              <a:rPr lang="en-IN" dirty="0"/>
              <a:t>("\n Empty List");</a:t>
            </a:r>
          </a:p>
          <a:p>
            <a:r>
              <a:rPr lang="en-IN" dirty="0"/>
              <a:t>else</a:t>
            </a:r>
          </a:p>
          <a:p>
            <a:r>
              <a:rPr lang="en-IN" dirty="0"/>
              <a:t>{</a:t>
            </a:r>
          </a:p>
          <a:p>
            <a:r>
              <a:rPr lang="en-IN" dirty="0"/>
              <a:t>while (temp != NULL)</a:t>
            </a:r>
          </a:p>
          <a:p>
            <a:r>
              <a:rPr lang="en-IN" dirty="0"/>
              <a:t>{</a:t>
            </a:r>
          </a:p>
          <a:p>
            <a:r>
              <a:rPr lang="en-IN" dirty="0" err="1"/>
              <a:t>printf</a:t>
            </a:r>
            <a:r>
              <a:rPr lang="en-IN" dirty="0"/>
              <a:t>("%d -&gt;", temp -&gt; data);</a:t>
            </a:r>
          </a:p>
          <a:p>
            <a:r>
              <a:rPr lang="en-IN" dirty="0"/>
              <a:t>temp = temp -&gt; next;</a:t>
            </a:r>
          </a:p>
          <a:p>
            <a:r>
              <a:rPr lang="en-IN" dirty="0"/>
              <a:t>}</a:t>
            </a:r>
          </a:p>
          <a:p>
            <a:r>
              <a:rPr lang="en-IN" dirty="0"/>
              <a:t>}</a:t>
            </a:r>
          </a:p>
          <a:p>
            <a:r>
              <a:rPr lang="en-IN" dirty="0" err="1"/>
              <a:t>printf</a:t>
            </a:r>
            <a:r>
              <a:rPr lang="en-IN" dirty="0"/>
              <a:t>("X");</a:t>
            </a:r>
          </a:p>
          <a:p>
            <a:r>
              <a:rPr lang="en-IN" dirty="0"/>
              <a:t>}</a:t>
            </a:r>
          </a:p>
        </p:txBody>
      </p:sp>
    </p:spTree>
    <p:extLst>
      <p:ext uri="{BB962C8B-B14F-4D97-AF65-F5344CB8AC3E}">
        <p14:creationId xmlns:p14="http://schemas.microsoft.com/office/powerpoint/2010/main" val="821112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4969-B1A5-4887-9542-FD3B011574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42AB0C-32FF-41E6-AB6C-FD28CD6AA4EE}"/>
              </a:ext>
            </a:extLst>
          </p:cNvPr>
          <p:cNvSpPr>
            <a:spLocks noGrp="1"/>
          </p:cNvSpPr>
          <p:nvPr>
            <p:ph idx="1"/>
          </p:nvPr>
        </p:nvSpPr>
        <p:spPr/>
        <p:txBody>
          <a:bodyPr/>
          <a:lstStyle/>
          <a:p>
            <a:pPr marL="0" indent="0" algn="l" fontAlgn="base">
              <a:buNone/>
            </a:pPr>
            <a:r>
              <a:rPr lang="en-US" b="0" i="0" dirty="0">
                <a:solidFill>
                  <a:srgbClr val="273239"/>
                </a:solidFill>
                <a:effectLst/>
                <a:latin typeface="urw-din"/>
              </a:rPr>
              <a:t>There are 4 library functions provided by C defined under </a:t>
            </a:r>
            <a:r>
              <a:rPr lang="en-US" b="1" i="0" dirty="0">
                <a:solidFill>
                  <a:srgbClr val="273239"/>
                </a:solidFill>
                <a:effectLst/>
                <a:latin typeface="urw-din"/>
              </a:rPr>
              <a:t>&lt;</a:t>
            </a:r>
            <a:r>
              <a:rPr lang="en-US" b="1" i="0" dirty="0" err="1">
                <a:solidFill>
                  <a:srgbClr val="273239"/>
                </a:solidFill>
                <a:effectLst/>
                <a:latin typeface="urw-din"/>
              </a:rPr>
              <a:t>stdlib.h</a:t>
            </a:r>
            <a:r>
              <a:rPr lang="en-US" b="1" i="0" dirty="0">
                <a:solidFill>
                  <a:srgbClr val="273239"/>
                </a:solidFill>
                <a:effectLst/>
                <a:latin typeface="urw-din"/>
              </a:rPr>
              <a:t>&gt;</a:t>
            </a:r>
            <a:r>
              <a:rPr lang="en-US" b="0" i="0" dirty="0">
                <a:solidFill>
                  <a:srgbClr val="273239"/>
                </a:solidFill>
                <a:effectLst/>
                <a:latin typeface="urw-din"/>
              </a:rPr>
              <a:t> header file to facilitate dynamic memory allocation in C programming. They are: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malloc()</a:t>
            </a:r>
          </a:p>
          <a:p>
            <a:pPr algn="l" fontAlgn="base">
              <a:buFont typeface="+mj-lt"/>
              <a:buAutoNum type="arabicPeriod"/>
            </a:pPr>
            <a:r>
              <a:rPr lang="en-US" b="0" i="0" dirty="0" err="1">
                <a:solidFill>
                  <a:srgbClr val="273239"/>
                </a:solidFill>
                <a:effectLst/>
                <a:latin typeface="urw-din"/>
              </a:rPr>
              <a:t>calloc</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free()</a:t>
            </a:r>
          </a:p>
          <a:p>
            <a:pPr algn="l" fontAlgn="base">
              <a:buFont typeface="+mj-lt"/>
              <a:buAutoNum type="arabicPeriod"/>
            </a:pPr>
            <a:r>
              <a:rPr lang="en-US" b="0" i="0" dirty="0" err="1">
                <a:solidFill>
                  <a:srgbClr val="273239"/>
                </a:solidFill>
                <a:effectLst/>
                <a:latin typeface="urw-din"/>
              </a:rPr>
              <a:t>realloc</a:t>
            </a:r>
            <a:r>
              <a:rPr lang="en-US" b="0"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3840727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0361-A063-401D-B5AB-F3E2B610F5D0}"/>
              </a:ext>
            </a:extLst>
          </p:cNvPr>
          <p:cNvSpPr>
            <a:spLocks noGrp="1"/>
          </p:cNvSpPr>
          <p:nvPr>
            <p:ph type="title"/>
          </p:nvPr>
        </p:nvSpPr>
        <p:spPr/>
        <p:txBody>
          <a:bodyPr/>
          <a:lstStyle/>
          <a:p>
            <a:r>
              <a:rPr lang="en-US" dirty="0"/>
              <a:t>malloc() method</a:t>
            </a:r>
            <a:endParaRPr lang="en-IN" dirty="0"/>
          </a:p>
        </p:txBody>
      </p:sp>
      <p:sp>
        <p:nvSpPr>
          <p:cNvPr id="3" name="Content Placeholder 2">
            <a:extLst>
              <a:ext uri="{FF2B5EF4-FFF2-40B4-BE49-F238E27FC236}">
                <a16:creationId xmlns:a16="http://schemas.microsoft.com/office/drawing/2014/main" id="{88DB9A44-1225-4FC8-9450-906F6E5EE79E}"/>
              </a:ext>
            </a:extLst>
          </p:cNvPr>
          <p:cNvSpPr>
            <a:spLocks noGrp="1"/>
          </p:cNvSpPr>
          <p:nvPr>
            <p:ph idx="1"/>
          </p:nvPr>
        </p:nvSpPr>
        <p:spPr/>
        <p:txBody>
          <a:bodyPr/>
          <a:lstStyle/>
          <a:p>
            <a:pPr marL="0" indent="0" algn="just">
              <a:buNone/>
            </a:pPr>
            <a:r>
              <a:rPr lang="en-US" b="0" i="0" dirty="0">
                <a:solidFill>
                  <a:srgbClr val="273239"/>
                </a:solidFill>
                <a:effectLst/>
                <a:latin typeface="urw-din"/>
              </a:rPr>
              <a:t>The </a:t>
            </a:r>
            <a:r>
              <a:rPr lang="en-US" b="1" i="0" dirty="0">
                <a:solidFill>
                  <a:srgbClr val="273239"/>
                </a:solidFill>
                <a:effectLst/>
                <a:latin typeface="urw-din"/>
              </a:rPr>
              <a:t>“malloc”</a:t>
            </a:r>
            <a:r>
              <a:rPr lang="en-US" b="0" i="0" dirty="0">
                <a:solidFill>
                  <a:srgbClr val="273239"/>
                </a:solidFill>
                <a:effectLst/>
                <a:latin typeface="urw-din"/>
              </a:rPr>
              <a:t> or </a:t>
            </a:r>
            <a:r>
              <a:rPr lang="en-US" b="1" i="0" dirty="0">
                <a:solidFill>
                  <a:srgbClr val="273239"/>
                </a:solidFill>
                <a:effectLst/>
                <a:latin typeface="urw-din"/>
              </a:rPr>
              <a:t>“memory allocation”</a:t>
            </a:r>
            <a:r>
              <a:rPr lang="en-US" b="0" i="0" dirty="0">
                <a:solidFill>
                  <a:srgbClr val="273239"/>
                </a:solidFill>
                <a:effectLst/>
                <a:latin typeface="urw-din"/>
              </a:rPr>
              <a:t> method in C is used to dynamically allocate a single large block of memory with the specified size. </a:t>
            </a:r>
          </a:p>
          <a:p>
            <a:pPr marL="0" indent="0" algn="just">
              <a:buNone/>
            </a:pPr>
            <a:r>
              <a:rPr lang="en-US" b="0" i="0" dirty="0">
                <a:solidFill>
                  <a:srgbClr val="273239"/>
                </a:solidFill>
                <a:effectLst/>
                <a:latin typeface="urw-din"/>
              </a:rPr>
              <a:t>It returns a pointer of type void which can be cast into a pointer of any form. It doesn’t </a:t>
            </a:r>
            <a:r>
              <a:rPr lang="en-US" b="0" i="0" dirty="0" err="1">
                <a:solidFill>
                  <a:srgbClr val="273239"/>
                </a:solidFill>
                <a:effectLst/>
                <a:latin typeface="urw-din"/>
              </a:rPr>
              <a:t>Iniatialize</a:t>
            </a:r>
            <a:r>
              <a:rPr lang="en-US" b="0" i="0" dirty="0">
                <a:solidFill>
                  <a:srgbClr val="273239"/>
                </a:solidFill>
                <a:effectLst/>
                <a:latin typeface="urw-din"/>
              </a:rPr>
              <a:t> memory at execution time so that it has initializes each block with the default garbage value initially. </a:t>
            </a:r>
          </a:p>
          <a:p>
            <a:pPr marL="0" indent="0" algn="just">
              <a:buNone/>
            </a:pPr>
            <a:endParaRPr lang="en-IN" dirty="0"/>
          </a:p>
        </p:txBody>
      </p:sp>
      <p:sp>
        <p:nvSpPr>
          <p:cNvPr id="6" name="TextBox 5">
            <a:extLst>
              <a:ext uri="{FF2B5EF4-FFF2-40B4-BE49-F238E27FC236}">
                <a16:creationId xmlns:a16="http://schemas.microsoft.com/office/drawing/2014/main" id="{38E5B4BD-024D-4400-9CD6-BED345D7BEF9}"/>
              </a:ext>
            </a:extLst>
          </p:cNvPr>
          <p:cNvSpPr txBox="1"/>
          <p:nvPr/>
        </p:nvSpPr>
        <p:spPr>
          <a:xfrm>
            <a:off x="1602533" y="4572200"/>
            <a:ext cx="6097554" cy="1477328"/>
          </a:xfrm>
          <a:prstGeom prst="rect">
            <a:avLst/>
          </a:prstGeom>
          <a:noFill/>
        </p:spPr>
        <p:txBody>
          <a:bodyPr wrap="square">
            <a:spAutoFit/>
          </a:bodyPr>
          <a:lstStyle/>
          <a:p>
            <a:r>
              <a:rPr lang="en-US" dirty="0" err="1"/>
              <a:t>ptr</a:t>
            </a:r>
            <a:r>
              <a:rPr lang="en-US" dirty="0"/>
              <a:t> = (cast-type*) malloc(byte-size)</a:t>
            </a:r>
          </a:p>
          <a:p>
            <a:endParaRPr lang="en-US" dirty="0"/>
          </a:p>
          <a:p>
            <a:r>
              <a:rPr lang="en-US" dirty="0"/>
              <a:t>For Example:</a:t>
            </a:r>
          </a:p>
          <a:p>
            <a:endParaRPr lang="en-US" dirty="0"/>
          </a:p>
          <a:p>
            <a:r>
              <a:rPr lang="en-US" dirty="0" err="1"/>
              <a:t>ptr</a:t>
            </a:r>
            <a:r>
              <a:rPr lang="en-US" dirty="0"/>
              <a:t> = (int*) malloc(100 * </a:t>
            </a:r>
            <a:r>
              <a:rPr lang="en-US" dirty="0" err="1"/>
              <a:t>sizeof</a:t>
            </a:r>
            <a:r>
              <a:rPr lang="en-US" dirty="0"/>
              <a:t>(int));</a:t>
            </a:r>
            <a:endParaRPr lang="en-IN" dirty="0"/>
          </a:p>
        </p:txBody>
      </p:sp>
    </p:spTree>
    <p:extLst>
      <p:ext uri="{BB962C8B-B14F-4D97-AF65-F5344CB8AC3E}">
        <p14:creationId xmlns:p14="http://schemas.microsoft.com/office/powerpoint/2010/main" val="3316494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F48F-C4AE-4B43-AA5C-5244C7FF25A3}"/>
              </a:ext>
            </a:extLst>
          </p:cNvPr>
          <p:cNvSpPr>
            <a:spLocks noGrp="1"/>
          </p:cNvSpPr>
          <p:nvPr>
            <p:ph type="title"/>
          </p:nvPr>
        </p:nvSpPr>
        <p:spPr/>
        <p:txBody>
          <a:bodyPr/>
          <a:lstStyle/>
          <a:p>
            <a:r>
              <a:rPr lang="en-IN" b="1" i="0" dirty="0">
                <a:solidFill>
                  <a:srgbClr val="273239"/>
                </a:solidFill>
                <a:effectLst/>
                <a:latin typeface="urw-din"/>
              </a:rPr>
              <a:t>C </a:t>
            </a:r>
            <a:r>
              <a:rPr lang="en-IN" b="1" i="0" dirty="0" err="1">
                <a:solidFill>
                  <a:srgbClr val="273239"/>
                </a:solidFill>
                <a:effectLst/>
                <a:latin typeface="urw-din"/>
              </a:rPr>
              <a:t>calloc</a:t>
            </a:r>
            <a:r>
              <a:rPr lang="en-IN" b="1" i="0" dirty="0">
                <a:solidFill>
                  <a:srgbClr val="273239"/>
                </a:solidFill>
                <a:effectLst/>
                <a:latin typeface="urw-din"/>
              </a:rPr>
              <a:t>()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F16E04C0-99C4-43CC-B2AA-2298728143B0}"/>
              </a:ext>
            </a:extLst>
          </p:cNvPr>
          <p:cNvSpPr>
            <a:spLocks noGrp="1"/>
          </p:cNvSpPr>
          <p:nvPr>
            <p:ph idx="1"/>
          </p:nvPr>
        </p:nvSpPr>
        <p:spPr>
          <a:xfrm>
            <a:off x="838200" y="1825625"/>
            <a:ext cx="10515600" cy="4667250"/>
          </a:xfrm>
        </p:spPr>
        <p:txBody>
          <a:bodyPr/>
          <a:lstStyle/>
          <a:p>
            <a:pPr marL="0" indent="0" algn="l" fontAlgn="base">
              <a:buNone/>
            </a:pPr>
            <a:r>
              <a:rPr lang="en-US" b="1" i="0" dirty="0">
                <a:solidFill>
                  <a:srgbClr val="273239"/>
                </a:solidFill>
                <a:effectLst/>
                <a:latin typeface="urw-din"/>
              </a:rPr>
              <a:t>“</a:t>
            </a:r>
            <a:r>
              <a:rPr lang="en-US" b="1" i="0" dirty="0" err="1">
                <a:solidFill>
                  <a:srgbClr val="273239"/>
                </a:solidFill>
                <a:effectLst/>
                <a:latin typeface="urw-din"/>
              </a:rPr>
              <a:t>calloc</a:t>
            </a:r>
            <a:r>
              <a:rPr lang="en-US" b="1" i="0" dirty="0">
                <a:solidFill>
                  <a:srgbClr val="273239"/>
                </a:solidFill>
                <a:effectLst/>
                <a:latin typeface="urw-din"/>
              </a:rPr>
              <a:t>”</a:t>
            </a:r>
            <a:r>
              <a:rPr lang="en-US" b="0" i="0" dirty="0">
                <a:solidFill>
                  <a:srgbClr val="273239"/>
                </a:solidFill>
                <a:effectLst/>
                <a:latin typeface="urw-din"/>
              </a:rPr>
              <a:t> or </a:t>
            </a:r>
            <a:r>
              <a:rPr lang="en-US" b="1" i="0" dirty="0">
                <a:solidFill>
                  <a:srgbClr val="273239"/>
                </a:solidFill>
                <a:effectLst/>
                <a:latin typeface="urw-din"/>
              </a:rPr>
              <a:t>“contiguous allocation”</a:t>
            </a:r>
            <a:r>
              <a:rPr lang="en-US" b="0" i="0" dirty="0">
                <a:solidFill>
                  <a:srgbClr val="273239"/>
                </a:solidFill>
                <a:effectLst/>
                <a:latin typeface="urw-din"/>
              </a:rPr>
              <a:t> method in C is used to dynamically allocate the specified number of blocks of memory of the specified type. it is very much similar to malloc() but has two different points and these are:</a:t>
            </a:r>
          </a:p>
          <a:p>
            <a:pPr algn="l" fontAlgn="base">
              <a:buFont typeface="+mj-lt"/>
              <a:buAutoNum type="arabicPeriod"/>
            </a:pPr>
            <a:r>
              <a:rPr lang="en-US" b="0" i="0" dirty="0">
                <a:solidFill>
                  <a:srgbClr val="273239"/>
                </a:solidFill>
                <a:effectLst/>
                <a:latin typeface="urw-din"/>
              </a:rPr>
              <a:t>It initializes each block with a default value ‘0’.</a:t>
            </a:r>
          </a:p>
          <a:p>
            <a:pPr algn="l" fontAlgn="base">
              <a:buFont typeface="+mj-lt"/>
              <a:buAutoNum type="arabicPeriod"/>
            </a:pPr>
            <a:r>
              <a:rPr lang="en-US" b="0" i="0" dirty="0">
                <a:solidFill>
                  <a:srgbClr val="273239"/>
                </a:solidFill>
                <a:effectLst/>
                <a:latin typeface="urw-din"/>
              </a:rPr>
              <a:t>It has two parameters or arguments as compare to malloc().</a:t>
            </a:r>
          </a:p>
          <a:p>
            <a:pPr marL="0" indent="0">
              <a:buNone/>
            </a:pPr>
            <a:endParaRPr lang="en-IN" dirty="0"/>
          </a:p>
        </p:txBody>
      </p:sp>
      <p:sp>
        <p:nvSpPr>
          <p:cNvPr id="6" name="TextBox 5">
            <a:extLst>
              <a:ext uri="{FF2B5EF4-FFF2-40B4-BE49-F238E27FC236}">
                <a16:creationId xmlns:a16="http://schemas.microsoft.com/office/drawing/2014/main" id="{AFC03959-435D-4D21-9DBF-9C5C18363F10}"/>
              </a:ext>
            </a:extLst>
          </p:cNvPr>
          <p:cNvSpPr txBox="1"/>
          <p:nvPr/>
        </p:nvSpPr>
        <p:spPr>
          <a:xfrm>
            <a:off x="1266631" y="4889441"/>
            <a:ext cx="6097554" cy="923330"/>
          </a:xfrm>
          <a:prstGeom prst="rect">
            <a:avLst/>
          </a:prstGeom>
          <a:noFill/>
        </p:spPr>
        <p:txBody>
          <a:bodyPr wrap="square">
            <a:spAutoFit/>
          </a:bodyPr>
          <a:lstStyle/>
          <a:p>
            <a:r>
              <a:rPr lang="en-US" dirty="0" err="1"/>
              <a:t>ptr</a:t>
            </a:r>
            <a:r>
              <a:rPr lang="en-US" dirty="0"/>
              <a:t> = (cast-type*)</a:t>
            </a:r>
            <a:r>
              <a:rPr lang="en-US" dirty="0" err="1"/>
              <a:t>calloc</a:t>
            </a:r>
            <a:r>
              <a:rPr lang="en-US" dirty="0"/>
              <a:t>(n, element-size);</a:t>
            </a:r>
          </a:p>
          <a:p>
            <a:r>
              <a:rPr lang="en-US" dirty="0"/>
              <a:t>n= no. of elements and </a:t>
            </a:r>
          </a:p>
          <a:p>
            <a:r>
              <a:rPr lang="en-US" dirty="0"/>
              <a:t>element-size is the size of each element.</a:t>
            </a:r>
            <a:endParaRPr lang="en-IN" dirty="0"/>
          </a:p>
        </p:txBody>
      </p:sp>
      <p:sp>
        <p:nvSpPr>
          <p:cNvPr id="8" name="TextBox 7">
            <a:extLst>
              <a:ext uri="{FF2B5EF4-FFF2-40B4-BE49-F238E27FC236}">
                <a16:creationId xmlns:a16="http://schemas.microsoft.com/office/drawing/2014/main" id="{DEFF5EC5-52BE-4CA7-9607-D0B9CCB6D77D}"/>
              </a:ext>
            </a:extLst>
          </p:cNvPr>
          <p:cNvSpPr txBox="1"/>
          <p:nvPr/>
        </p:nvSpPr>
        <p:spPr>
          <a:xfrm>
            <a:off x="1266631" y="5989727"/>
            <a:ext cx="6097554" cy="369332"/>
          </a:xfrm>
          <a:prstGeom prst="rect">
            <a:avLst/>
          </a:prstGeom>
          <a:noFill/>
        </p:spPr>
        <p:txBody>
          <a:bodyPr wrap="square">
            <a:spAutoFit/>
          </a:bodyPr>
          <a:lstStyle/>
          <a:p>
            <a:r>
              <a:rPr lang="en-US" dirty="0" err="1"/>
              <a:t>ptr</a:t>
            </a:r>
            <a:r>
              <a:rPr lang="en-US" dirty="0"/>
              <a:t> = (float*) </a:t>
            </a:r>
            <a:r>
              <a:rPr lang="en-US" dirty="0" err="1"/>
              <a:t>calloc</a:t>
            </a:r>
            <a:r>
              <a:rPr lang="en-US" dirty="0"/>
              <a:t>(25, </a:t>
            </a:r>
            <a:r>
              <a:rPr lang="en-US" dirty="0" err="1"/>
              <a:t>sizeof</a:t>
            </a:r>
            <a:r>
              <a:rPr lang="en-US" dirty="0"/>
              <a:t>(float));</a:t>
            </a:r>
            <a:endParaRPr lang="en-IN" dirty="0"/>
          </a:p>
        </p:txBody>
      </p:sp>
    </p:spTree>
    <p:extLst>
      <p:ext uri="{BB962C8B-B14F-4D97-AF65-F5344CB8AC3E}">
        <p14:creationId xmlns:p14="http://schemas.microsoft.com/office/powerpoint/2010/main" val="4261285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F14-4664-4F2B-9286-C0B0FC2A5444}"/>
              </a:ext>
            </a:extLst>
          </p:cNvPr>
          <p:cNvSpPr>
            <a:spLocks noGrp="1"/>
          </p:cNvSpPr>
          <p:nvPr>
            <p:ph type="title"/>
          </p:nvPr>
        </p:nvSpPr>
        <p:spPr/>
        <p:txBody>
          <a:bodyPr/>
          <a:lstStyle/>
          <a:p>
            <a:r>
              <a:rPr lang="en-IN" b="1" i="0" dirty="0">
                <a:solidFill>
                  <a:srgbClr val="273239"/>
                </a:solidFill>
                <a:effectLst/>
                <a:latin typeface="urw-din"/>
              </a:rPr>
              <a:t>free()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4F8EFD74-3F12-47E7-A80F-EAFBD097B15F}"/>
              </a:ext>
            </a:extLst>
          </p:cNvPr>
          <p:cNvSpPr>
            <a:spLocks noGrp="1"/>
          </p:cNvSpPr>
          <p:nvPr>
            <p:ph idx="1"/>
          </p:nvPr>
        </p:nvSpPr>
        <p:spPr/>
        <p:txBody>
          <a:bodyPr/>
          <a:lstStyle/>
          <a:p>
            <a:pPr marL="0" indent="0">
              <a:buNone/>
            </a:pPr>
            <a:r>
              <a:rPr lang="en-US" dirty="0"/>
              <a:t> free() method in C is used to dynamically de-allocate the memory. </a:t>
            </a:r>
          </a:p>
          <a:p>
            <a:pPr marL="0" indent="0">
              <a:buNone/>
            </a:pPr>
            <a:r>
              <a:rPr lang="en-US" dirty="0"/>
              <a:t>The memory allocated using functions malloc() and </a:t>
            </a:r>
            <a:r>
              <a:rPr lang="en-US" dirty="0" err="1"/>
              <a:t>calloc</a:t>
            </a:r>
            <a:r>
              <a:rPr lang="en-US" dirty="0"/>
              <a:t>() is not de-allocated on their own. Hence the free() method is used, whenever the dynamic memory allocation takes place. It helps to reduce wastage of memory by freeing it.</a:t>
            </a:r>
          </a:p>
          <a:p>
            <a:pPr marL="0" indent="0">
              <a:buNone/>
            </a:pPr>
            <a:r>
              <a:rPr lang="en-US" dirty="0"/>
              <a:t>Syntax: </a:t>
            </a:r>
          </a:p>
          <a:p>
            <a:pPr marL="0" indent="0">
              <a:buNone/>
            </a:pPr>
            <a:r>
              <a:rPr lang="en-US" dirty="0"/>
              <a:t> free(</a:t>
            </a:r>
            <a:r>
              <a:rPr lang="en-US" dirty="0" err="1"/>
              <a:t>ptr</a:t>
            </a:r>
            <a:r>
              <a:rPr lang="en-US" dirty="0"/>
              <a:t>);</a:t>
            </a:r>
            <a:endParaRPr lang="en-IN" dirty="0"/>
          </a:p>
        </p:txBody>
      </p:sp>
    </p:spTree>
    <p:extLst>
      <p:ext uri="{BB962C8B-B14F-4D97-AF65-F5344CB8AC3E}">
        <p14:creationId xmlns:p14="http://schemas.microsoft.com/office/powerpoint/2010/main" val="19016531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18AF-FB18-46DC-BCF3-817BC1AC41BE}"/>
              </a:ext>
            </a:extLst>
          </p:cNvPr>
          <p:cNvSpPr>
            <a:spLocks noGrp="1"/>
          </p:cNvSpPr>
          <p:nvPr>
            <p:ph type="title"/>
          </p:nvPr>
        </p:nvSpPr>
        <p:spPr/>
        <p:txBody>
          <a:bodyPr/>
          <a:lstStyle/>
          <a:p>
            <a:r>
              <a:rPr lang="en-IN" b="1" i="0" dirty="0" err="1">
                <a:solidFill>
                  <a:srgbClr val="273239"/>
                </a:solidFill>
                <a:effectLst/>
                <a:latin typeface="urw-din"/>
              </a:rPr>
              <a:t>realloc</a:t>
            </a:r>
            <a:r>
              <a:rPr lang="en-IN" b="1" i="0" dirty="0">
                <a:solidFill>
                  <a:srgbClr val="273239"/>
                </a:solidFill>
                <a:effectLst/>
                <a:latin typeface="urw-din"/>
              </a:rPr>
              <a:t>()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E87C6E3B-CA0A-4884-BC48-AB7C26DEEB7D}"/>
              </a:ext>
            </a:extLst>
          </p:cNvPr>
          <p:cNvSpPr>
            <a:spLocks noGrp="1"/>
          </p:cNvSpPr>
          <p:nvPr>
            <p:ph idx="1"/>
          </p:nvPr>
        </p:nvSpPr>
        <p:spPr/>
        <p:txBody>
          <a:bodyPr>
            <a:normAutofit lnSpcReduction="10000"/>
          </a:bodyPr>
          <a:lstStyle/>
          <a:p>
            <a:pPr marL="0" indent="0" algn="just">
              <a:buNone/>
            </a:pPr>
            <a:r>
              <a:rPr lang="en-US" b="1" i="0" dirty="0">
                <a:solidFill>
                  <a:srgbClr val="273239"/>
                </a:solidFill>
                <a:effectLst/>
                <a:latin typeface="urw-din"/>
              </a:rPr>
              <a:t>“</a:t>
            </a:r>
            <a:r>
              <a:rPr lang="en-US" b="1" i="0" dirty="0" err="1">
                <a:solidFill>
                  <a:srgbClr val="273239"/>
                </a:solidFill>
                <a:effectLst/>
                <a:latin typeface="urw-din"/>
              </a:rPr>
              <a:t>realloc</a:t>
            </a:r>
            <a:r>
              <a:rPr lang="en-US" b="1" i="0" dirty="0">
                <a:solidFill>
                  <a:srgbClr val="273239"/>
                </a:solidFill>
                <a:effectLst/>
                <a:latin typeface="urw-din"/>
              </a:rPr>
              <a:t>”</a:t>
            </a:r>
            <a:r>
              <a:rPr lang="en-US" b="0" i="0" dirty="0">
                <a:solidFill>
                  <a:srgbClr val="273239"/>
                </a:solidFill>
                <a:effectLst/>
                <a:latin typeface="urw-din"/>
              </a:rPr>
              <a:t> or </a:t>
            </a:r>
            <a:r>
              <a:rPr lang="en-US" b="1" i="0" dirty="0">
                <a:solidFill>
                  <a:srgbClr val="273239"/>
                </a:solidFill>
                <a:effectLst/>
                <a:latin typeface="urw-din"/>
              </a:rPr>
              <a:t>“re-allocation”</a:t>
            </a:r>
            <a:r>
              <a:rPr lang="en-US" b="0" i="0" dirty="0">
                <a:solidFill>
                  <a:srgbClr val="273239"/>
                </a:solidFill>
                <a:effectLst/>
                <a:latin typeface="urw-din"/>
              </a:rPr>
              <a:t> method in C is used to dynamically change the memory allocation of a previously allocated memory. In other words, if the memory previously allocated with the help of malloc or </a:t>
            </a:r>
            <a:r>
              <a:rPr lang="en-US" b="0" i="0" dirty="0" err="1">
                <a:solidFill>
                  <a:srgbClr val="273239"/>
                </a:solidFill>
                <a:effectLst/>
                <a:latin typeface="urw-din"/>
              </a:rPr>
              <a:t>calloc</a:t>
            </a:r>
            <a:r>
              <a:rPr lang="en-US" b="0" i="0" dirty="0">
                <a:solidFill>
                  <a:srgbClr val="273239"/>
                </a:solidFill>
                <a:effectLst/>
                <a:latin typeface="urw-din"/>
              </a:rPr>
              <a:t> is insufficient, </a:t>
            </a:r>
            <a:r>
              <a:rPr lang="en-US" b="0" i="0" dirty="0" err="1">
                <a:solidFill>
                  <a:srgbClr val="273239"/>
                </a:solidFill>
                <a:effectLst/>
                <a:latin typeface="urw-din"/>
              </a:rPr>
              <a:t>realloc</a:t>
            </a:r>
            <a:r>
              <a:rPr lang="en-US" b="0" i="0" dirty="0">
                <a:solidFill>
                  <a:srgbClr val="273239"/>
                </a:solidFill>
                <a:effectLst/>
                <a:latin typeface="urw-din"/>
              </a:rPr>
              <a:t> can be used to </a:t>
            </a:r>
            <a:r>
              <a:rPr lang="en-US" b="1" i="0" dirty="0">
                <a:solidFill>
                  <a:srgbClr val="273239"/>
                </a:solidFill>
                <a:effectLst/>
                <a:latin typeface="urw-din"/>
              </a:rPr>
              <a:t>dynamically re-allocate memory</a:t>
            </a:r>
            <a:r>
              <a:rPr lang="en-US" b="0" i="0" dirty="0">
                <a:solidFill>
                  <a:srgbClr val="273239"/>
                </a:solidFill>
                <a:effectLst/>
                <a:latin typeface="urw-din"/>
              </a:rPr>
              <a:t>. re-allocation of memory maintains the already present value and new blocks will be initialized with the default garbage value.</a:t>
            </a:r>
          </a:p>
          <a:p>
            <a:pPr marL="0" indent="0" algn="just">
              <a:buNone/>
            </a:pPr>
            <a:endParaRPr lang="en-US" dirty="0">
              <a:solidFill>
                <a:srgbClr val="273239"/>
              </a:solidFill>
              <a:latin typeface="urw-din"/>
            </a:endParaRPr>
          </a:p>
          <a:p>
            <a:pPr marL="0" indent="0" algn="just">
              <a:buNone/>
            </a:pPr>
            <a:r>
              <a:rPr lang="en-US" dirty="0" err="1"/>
              <a:t>ptr</a:t>
            </a:r>
            <a:r>
              <a:rPr lang="en-US" dirty="0"/>
              <a:t> = </a:t>
            </a:r>
            <a:r>
              <a:rPr lang="en-US" dirty="0" err="1"/>
              <a:t>realloc</a:t>
            </a:r>
            <a:r>
              <a:rPr lang="en-US" dirty="0"/>
              <a:t>(</a:t>
            </a:r>
            <a:r>
              <a:rPr lang="en-US" dirty="0" err="1"/>
              <a:t>ptr</a:t>
            </a:r>
            <a:r>
              <a:rPr lang="en-US" dirty="0"/>
              <a:t>, </a:t>
            </a:r>
            <a:r>
              <a:rPr lang="en-US" dirty="0" err="1"/>
              <a:t>newSize</a:t>
            </a:r>
            <a:r>
              <a:rPr lang="en-US" dirty="0"/>
              <a:t>);</a:t>
            </a:r>
          </a:p>
          <a:p>
            <a:pPr marL="0" indent="0" algn="just">
              <a:buNone/>
            </a:pPr>
            <a:endParaRPr lang="en-US" dirty="0"/>
          </a:p>
          <a:p>
            <a:pPr marL="0" indent="0" algn="just">
              <a:buNone/>
            </a:pPr>
            <a:r>
              <a:rPr lang="en-US" dirty="0"/>
              <a:t>where </a:t>
            </a:r>
            <a:r>
              <a:rPr lang="en-US" dirty="0" err="1"/>
              <a:t>ptr</a:t>
            </a:r>
            <a:r>
              <a:rPr lang="en-US" dirty="0"/>
              <a:t> is reallocated with new size '</a:t>
            </a:r>
            <a:r>
              <a:rPr lang="en-US" dirty="0" err="1"/>
              <a:t>newSize</a:t>
            </a:r>
            <a:r>
              <a:rPr lang="en-US" dirty="0"/>
              <a:t>'.</a:t>
            </a:r>
            <a:endParaRPr lang="en-IN" dirty="0"/>
          </a:p>
        </p:txBody>
      </p:sp>
    </p:spTree>
    <p:extLst>
      <p:ext uri="{BB962C8B-B14F-4D97-AF65-F5344CB8AC3E}">
        <p14:creationId xmlns:p14="http://schemas.microsoft.com/office/powerpoint/2010/main" val="3061126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C7D1-AD9D-4927-B52E-A0F795BEB0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71784F5-0362-4E93-8A0F-BFD330B6E8B1}"/>
              </a:ext>
            </a:extLst>
          </p:cNvPr>
          <p:cNvPicPr>
            <a:picLocks noGrp="1" noChangeAspect="1"/>
          </p:cNvPicPr>
          <p:nvPr>
            <p:ph idx="1"/>
          </p:nvPr>
        </p:nvPicPr>
        <p:blipFill>
          <a:blip r:embed="rId2"/>
          <a:stretch>
            <a:fillRect/>
          </a:stretch>
        </p:blipFill>
        <p:spPr>
          <a:xfrm>
            <a:off x="1492898" y="1390261"/>
            <a:ext cx="8122589" cy="5102613"/>
          </a:xfrm>
        </p:spPr>
      </p:pic>
    </p:spTree>
    <p:extLst>
      <p:ext uri="{BB962C8B-B14F-4D97-AF65-F5344CB8AC3E}">
        <p14:creationId xmlns:p14="http://schemas.microsoft.com/office/powerpoint/2010/main" val="366516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353CB-50EE-4906-BE4E-C6A1F284516B}"/>
              </a:ext>
            </a:extLst>
          </p:cNvPr>
          <p:cNvSpPr>
            <a:spLocks noGrp="1"/>
          </p:cNvSpPr>
          <p:nvPr>
            <p:ph type="title"/>
          </p:nvPr>
        </p:nvSpPr>
        <p:spPr/>
        <p:txBody>
          <a:bodyPr/>
          <a:lstStyle/>
          <a:p>
            <a:r>
              <a:rPr lang="en-US" dirty="0"/>
              <a:t>Applications of DS</a:t>
            </a:r>
            <a:endParaRPr lang="en-IN" dirty="0"/>
          </a:p>
        </p:txBody>
      </p:sp>
      <p:sp>
        <p:nvSpPr>
          <p:cNvPr id="6" name="Content Placeholder 5">
            <a:extLst>
              <a:ext uri="{FF2B5EF4-FFF2-40B4-BE49-F238E27FC236}">
                <a16:creationId xmlns:a16="http://schemas.microsoft.com/office/drawing/2014/main" id="{80561DC6-B123-4884-A411-3FD3A5D7067D}"/>
              </a:ext>
            </a:extLst>
          </p:cNvPr>
          <p:cNvSpPr>
            <a:spLocks noGrp="1"/>
          </p:cNvSpPr>
          <p:nvPr>
            <p:ph idx="1"/>
          </p:nvPr>
        </p:nvSpPr>
        <p:spPr/>
        <p:txBody>
          <a:bodyPr/>
          <a:lstStyle/>
          <a:p>
            <a:r>
              <a:rPr lang="en-US" dirty="0"/>
              <a:t>Arrays </a:t>
            </a:r>
          </a:p>
          <a:p>
            <a:pPr marL="0" indent="0">
              <a:buNone/>
            </a:pPr>
            <a:r>
              <a:rPr lang="en-US" dirty="0"/>
              <a:t>Arrangement of leader-board of a game can be done simply through arrays to store the score and arrange them in descending order to clearly make out the rank of each player in the game.</a:t>
            </a:r>
          </a:p>
          <a:p>
            <a:pPr marL="0" indent="0">
              <a:buNone/>
            </a:pPr>
            <a:r>
              <a:rPr lang="en-US" dirty="0"/>
              <a:t>2D arrays, commonly known as, matrix, are used in image processing.</a:t>
            </a:r>
          </a:p>
          <a:p>
            <a:pPr marL="0" indent="0">
              <a:buNone/>
            </a:pPr>
            <a:r>
              <a:rPr lang="en-US" dirty="0"/>
              <a:t>It is also used in speech processing, in which each speech signal is an array. </a:t>
            </a:r>
            <a:endParaRPr lang="en-IN" dirty="0"/>
          </a:p>
        </p:txBody>
      </p:sp>
    </p:spTree>
    <p:extLst>
      <p:ext uri="{BB962C8B-B14F-4D97-AF65-F5344CB8AC3E}">
        <p14:creationId xmlns:p14="http://schemas.microsoft.com/office/powerpoint/2010/main" val="1128774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94A-19E7-4E66-935E-A8A8D9D91627}"/>
              </a:ext>
            </a:extLst>
          </p:cNvPr>
          <p:cNvSpPr>
            <a:spLocks noGrp="1"/>
          </p:cNvSpPr>
          <p:nvPr>
            <p:ph type="title"/>
          </p:nvPr>
        </p:nvSpPr>
        <p:spPr/>
        <p:txBody>
          <a:bodyPr/>
          <a:lstStyle/>
          <a:p>
            <a:r>
              <a:rPr lang="en-US" dirty="0"/>
              <a:t>Infix to Postfix</a:t>
            </a:r>
            <a:endParaRPr lang="en-IN" dirty="0"/>
          </a:p>
        </p:txBody>
      </p:sp>
      <p:sp>
        <p:nvSpPr>
          <p:cNvPr id="3" name="Content Placeholder 2">
            <a:extLst>
              <a:ext uri="{FF2B5EF4-FFF2-40B4-BE49-F238E27FC236}">
                <a16:creationId xmlns:a16="http://schemas.microsoft.com/office/drawing/2014/main" id="{CF627F46-8C41-4692-A647-EACC550FE196}"/>
              </a:ext>
            </a:extLst>
          </p:cNvPr>
          <p:cNvSpPr>
            <a:spLocks noGrp="1"/>
          </p:cNvSpPr>
          <p:nvPr>
            <p:ph idx="1"/>
          </p:nvPr>
        </p:nvSpPr>
        <p:spPr/>
        <p:txBody>
          <a:bodyPr>
            <a:normAutofit fontScale="77500" lnSpcReduction="20000"/>
          </a:bodyPr>
          <a:lstStyle/>
          <a:p>
            <a:r>
              <a:rPr lang="en-US" b="1" i="0" dirty="0">
                <a:solidFill>
                  <a:srgbClr val="273239"/>
                </a:solidFill>
                <a:effectLst/>
                <a:latin typeface="urw-din"/>
              </a:rPr>
              <a:t>Algorithm</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Scan the infix expression from left to right. </a:t>
            </a:r>
            <a:br>
              <a:rPr lang="en-US" dirty="0"/>
            </a:br>
            <a:r>
              <a:rPr lang="en-US" b="1" i="0" dirty="0">
                <a:solidFill>
                  <a:srgbClr val="273239"/>
                </a:solidFill>
                <a:effectLst/>
                <a:latin typeface="urw-din"/>
              </a:rPr>
              <a:t>2.</a:t>
            </a:r>
            <a:r>
              <a:rPr lang="en-US" b="0" i="0" dirty="0">
                <a:solidFill>
                  <a:srgbClr val="273239"/>
                </a:solidFill>
                <a:effectLst/>
                <a:latin typeface="urw-din"/>
              </a:rPr>
              <a:t> If the scanned character is an operand, output it. </a:t>
            </a:r>
            <a:br>
              <a:rPr lang="en-US" dirty="0"/>
            </a:br>
            <a:r>
              <a:rPr lang="en-US" b="1" i="0" dirty="0">
                <a:solidFill>
                  <a:srgbClr val="273239"/>
                </a:solidFill>
                <a:effectLst/>
                <a:latin typeface="urw-din"/>
              </a:rPr>
              <a:t>3. </a:t>
            </a:r>
            <a:r>
              <a:rPr lang="en-US" b="0" i="0" dirty="0">
                <a:solidFill>
                  <a:srgbClr val="273239"/>
                </a:solidFill>
                <a:effectLst/>
                <a:latin typeface="urw-din"/>
              </a:rPr>
              <a:t>Else, </a:t>
            </a:r>
            <a:br>
              <a:rPr lang="en-US" dirty="0"/>
            </a:br>
            <a:r>
              <a:rPr lang="en-US" b="1" i="0" dirty="0">
                <a:solidFill>
                  <a:srgbClr val="273239"/>
                </a:solidFill>
                <a:effectLst/>
                <a:latin typeface="urw-din"/>
              </a:rPr>
              <a:t>      1</a:t>
            </a:r>
            <a:r>
              <a:rPr lang="en-US" b="0" i="0" dirty="0">
                <a:solidFill>
                  <a:srgbClr val="273239"/>
                </a:solidFill>
                <a:effectLst/>
                <a:latin typeface="urw-din"/>
              </a:rPr>
              <a:t> If the precedence of the scanned operator is greater than the precedence of the operator in the stack(or the stack is empty or the stack contains a ‘(‘ ), push it. </a:t>
            </a:r>
            <a:br>
              <a:rPr lang="en-US" dirty="0"/>
            </a:br>
            <a:r>
              <a:rPr lang="en-US" b="1" i="0" dirty="0">
                <a:solidFill>
                  <a:srgbClr val="273239"/>
                </a:solidFill>
                <a:effectLst/>
                <a:latin typeface="urw-din"/>
              </a:rPr>
              <a:t>      2</a:t>
            </a:r>
            <a:r>
              <a:rPr lang="en-US" b="0" i="0" dirty="0">
                <a:solidFill>
                  <a:srgbClr val="273239"/>
                </a:solidFill>
                <a:effectLst/>
                <a:latin typeface="urw-din"/>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br>
              <a:rPr lang="en-US" dirty="0"/>
            </a:br>
            <a:r>
              <a:rPr lang="en-US" b="1" i="0" dirty="0">
                <a:solidFill>
                  <a:srgbClr val="273239"/>
                </a:solidFill>
                <a:effectLst/>
                <a:latin typeface="urw-din"/>
              </a:rPr>
              <a:t>4.</a:t>
            </a:r>
            <a:r>
              <a:rPr lang="en-US" b="0" i="0" dirty="0">
                <a:solidFill>
                  <a:srgbClr val="273239"/>
                </a:solidFill>
                <a:effectLst/>
                <a:latin typeface="urw-din"/>
              </a:rPr>
              <a:t> If the scanned character is an ‘(‘, push it to the stack. </a:t>
            </a:r>
            <a:br>
              <a:rPr lang="en-US" dirty="0"/>
            </a:br>
            <a:r>
              <a:rPr lang="en-US" b="1" i="0" dirty="0">
                <a:solidFill>
                  <a:srgbClr val="273239"/>
                </a:solidFill>
                <a:effectLst/>
                <a:latin typeface="urw-din"/>
              </a:rPr>
              <a:t>5.</a:t>
            </a:r>
            <a:r>
              <a:rPr lang="en-US" b="0" i="0" dirty="0">
                <a:solidFill>
                  <a:srgbClr val="273239"/>
                </a:solidFill>
                <a:effectLst/>
                <a:latin typeface="urw-din"/>
              </a:rPr>
              <a:t> If the scanned character is an ‘)’, pop the stack and output it until a ‘(‘ is encountered, and discard both the parenthesis. </a:t>
            </a:r>
            <a:br>
              <a:rPr lang="en-US" dirty="0"/>
            </a:br>
            <a:r>
              <a:rPr lang="en-US" b="1" i="0" dirty="0">
                <a:solidFill>
                  <a:srgbClr val="273239"/>
                </a:solidFill>
                <a:effectLst/>
                <a:latin typeface="urw-din"/>
              </a:rPr>
              <a:t>6.</a:t>
            </a:r>
            <a:r>
              <a:rPr lang="en-US" b="0" i="0" dirty="0">
                <a:solidFill>
                  <a:srgbClr val="273239"/>
                </a:solidFill>
                <a:effectLst/>
                <a:latin typeface="urw-din"/>
              </a:rPr>
              <a:t> Repeat steps 2-6 until infix expression is scanned. </a:t>
            </a:r>
            <a:br>
              <a:rPr lang="en-US" dirty="0"/>
            </a:br>
            <a:r>
              <a:rPr lang="en-US" b="1" i="0" dirty="0">
                <a:solidFill>
                  <a:srgbClr val="273239"/>
                </a:solidFill>
                <a:effectLst/>
                <a:latin typeface="urw-din"/>
              </a:rPr>
              <a:t>7.</a:t>
            </a:r>
            <a:r>
              <a:rPr lang="en-US" b="0" i="0" dirty="0">
                <a:solidFill>
                  <a:srgbClr val="273239"/>
                </a:solidFill>
                <a:effectLst/>
                <a:latin typeface="urw-din"/>
              </a:rPr>
              <a:t> Print the output </a:t>
            </a:r>
            <a:br>
              <a:rPr lang="en-US" dirty="0"/>
            </a:br>
            <a:r>
              <a:rPr lang="en-US" b="1" i="0" dirty="0">
                <a:solidFill>
                  <a:srgbClr val="273239"/>
                </a:solidFill>
                <a:effectLst/>
                <a:latin typeface="urw-din"/>
              </a:rPr>
              <a:t>8. </a:t>
            </a:r>
            <a:r>
              <a:rPr lang="en-US" b="0" i="0" dirty="0">
                <a:solidFill>
                  <a:srgbClr val="273239"/>
                </a:solidFill>
                <a:effectLst/>
                <a:latin typeface="urw-din"/>
              </a:rPr>
              <a:t>Pop and output from the stack until it is not empty.</a:t>
            </a:r>
            <a:endParaRPr lang="en-IN" dirty="0"/>
          </a:p>
        </p:txBody>
      </p:sp>
    </p:spTree>
    <p:extLst>
      <p:ext uri="{BB962C8B-B14F-4D97-AF65-F5344CB8AC3E}">
        <p14:creationId xmlns:p14="http://schemas.microsoft.com/office/powerpoint/2010/main" val="707869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58DF-0065-4122-974D-1EDCDB64EDBC}"/>
              </a:ext>
            </a:extLst>
          </p:cNvPr>
          <p:cNvSpPr>
            <a:spLocks noGrp="1"/>
          </p:cNvSpPr>
          <p:nvPr>
            <p:ph type="title"/>
          </p:nvPr>
        </p:nvSpPr>
        <p:spPr/>
        <p:txBody>
          <a:bodyPr/>
          <a:lstStyle/>
          <a:p>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a:t>
            </a:r>
            <a:endParaRPr lang="en-IN" dirty="0"/>
          </a:p>
        </p:txBody>
      </p:sp>
      <p:sp>
        <p:nvSpPr>
          <p:cNvPr id="3" name="Content Placeholder 2">
            <a:extLst>
              <a:ext uri="{FF2B5EF4-FFF2-40B4-BE49-F238E27FC236}">
                <a16:creationId xmlns:a16="http://schemas.microsoft.com/office/drawing/2014/main" id="{7E222A0F-1948-4394-9CA7-E610E9CD6582}"/>
              </a:ext>
            </a:extLst>
          </p:cNvPr>
          <p:cNvSpPr>
            <a:spLocks noGrp="1"/>
          </p:cNvSpPr>
          <p:nvPr>
            <p:ph idx="1"/>
          </p:nvPr>
        </p:nvSpPr>
        <p:spPr>
          <a:xfrm>
            <a:off x="539620" y="1690688"/>
            <a:ext cx="10515600" cy="4351338"/>
          </a:xfrm>
        </p:spPr>
        <p:txBody>
          <a:bodyPr/>
          <a:lstStyle/>
          <a:p>
            <a:pPr marL="0" indent="0">
              <a:buNone/>
            </a:pPr>
            <a:r>
              <a:rPr lang="en-US" b="0" i="0" dirty="0">
                <a:solidFill>
                  <a:srgbClr val="273239"/>
                </a:solidFill>
                <a:effectLst/>
                <a:latin typeface="urw-din"/>
              </a:rPr>
              <a:t>A </a:t>
            </a:r>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 (DLL) contains an extra pointer, typically called </a:t>
            </a:r>
            <a:r>
              <a:rPr lang="en-US" b="0" i="1" dirty="0">
                <a:solidFill>
                  <a:srgbClr val="273239"/>
                </a:solidFill>
                <a:effectLst/>
                <a:latin typeface="urw-din"/>
              </a:rPr>
              <a:t>previous pointer</a:t>
            </a:r>
            <a:r>
              <a:rPr lang="en-US" b="0" i="0" dirty="0">
                <a:solidFill>
                  <a:srgbClr val="273239"/>
                </a:solidFill>
                <a:effectLst/>
                <a:latin typeface="urw-din"/>
              </a:rPr>
              <a:t>, together with next pointer and data which are there in singly linked list.</a:t>
            </a:r>
            <a:br>
              <a:rPr lang="en-US" dirty="0"/>
            </a:br>
            <a:r>
              <a:rPr lang="en-US" b="0" i="0" dirty="0">
                <a:solidFill>
                  <a:srgbClr val="273239"/>
                </a:solidFill>
                <a:effectLst/>
                <a:latin typeface="urw-din"/>
              </a:rPr>
              <a:t> </a:t>
            </a:r>
            <a:endParaRPr lang="en-IN" dirty="0"/>
          </a:p>
        </p:txBody>
      </p:sp>
      <p:pic>
        <p:nvPicPr>
          <p:cNvPr id="1026" name="Picture 2" descr="Lightbox">
            <a:extLst>
              <a:ext uri="{FF2B5EF4-FFF2-40B4-BE49-F238E27FC236}">
                <a16:creationId xmlns:a16="http://schemas.microsoft.com/office/drawing/2014/main" id="{0DAEDA5C-E600-462C-B68E-C3D69C857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551" y="3611887"/>
            <a:ext cx="86391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1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332B-4E34-439E-9186-05FC27BE3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D5D91A-B136-4244-8EAA-FC650C34F7D8}"/>
              </a:ext>
            </a:extLst>
          </p:cNvPr>
          <p:cNvSpPr>
            <a:spLocks noGrp="1"/>
          </p:cNvSpPr>
          <p:nvPr>
            <p:ph idx="1"/>
          </p:nvPr>
        </p:nvSpPr>
        <p:spPr/>
        <p:txBody>
          <a:bodyPr/>
          <a:lstStyle/>
          <a:p>
            <a:pPr marL="0" indent="0">
              <a:buNone/>
            </a:pPr>
            <a:r>
              <a:rPr lang="en-US" b="1" i="0" dirty="0">
                <a:solidFill>
                  <a:srgbClr val="273239"/>
                </a:solidFill>
                <a:effectLst/>
                <a:latin typeface="urw-din"/>
              </a:rPr>
              <a:t>Advantages over singly linked list</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A DLL can be traversed in both forward and backward direction. </a:t>
            </a:r>
            <a:br>
              <a:rPr lang="en-US" dirty="0"/>
            </a:br>
            <a:r>
              <a:rPr lang="en-US" b="1" i="0" dirty="0">
                <a:solidFill>
                  <a:srgbClr val="273239"/>
                </a:solidFill>
                <a:effectLst/>
                <a:latin typeface="urw-din"/>
              </a:rPr>
              <a:t>2)</a:t>
            </a:r>
            <a:r>
              <a:rPr lang="en-US" b="0" i="0" dirty="0">
                <a:solidFill>
                  <a:srgbClr val="273239"/>
                </a:solidFill>
                <a:effectLst/>
                <a:latin typeface="urw-din"/>
              </a:rPr>
              <a:t> The delete operation in DLL is more efficient if pointer to the node to be deleted is given. </a:t>
            </a:r>
            <a:br>
              <a:rPr lang="en-US" dirty="0"/>
            </a:br>
            <a:r>
              <a:rPr lang="en-US" b="1" i="0" dirty="0">
                <a:solidFill>
                  <a:srgbClr val="273239"/>
                </a:solidFill>
                <a:effectLst/>
                <a:latin typeface="urw-din"/>
              </a:rPr>
              <a:t>3) </a:t>
            </a:r>
            <a:r>
              <a:rPr lang="en-US" b="0" i="0" dirty="0">
                <a:solidFill>
                  <a:srgbClr val="273239"/>
                </a:solidFill>
                <a:effectLst/>
                <a:latin typeface="urw-din"/>
              </a:rPr>
              <a:t>We can quickly insert a new node before a given node. </a:t>
            </a:r>
            <a:br>
              <a:rPr lang="en-US" dirty="0"/>
            </a:br>
            <a:r>
              <a:rPr lang="en-US" b="0" i="0" dirty="0">
                <a:solidFill>
                  <a:srgbClr val="273239"/>
                </a:solidFill>
                <a:effectLst/>
                <a:latin typeface="urw-din"/>
              </a:rPr>
              <a:t>In singly linked list, to delete a node, pointer to the previous node is needed. To get this previous node, sometimes the list is traversed. In DLL, we can get the previous node using previous pointer. </a:t>
            </a:r>
            <a:endParaRPr lang="en-IN" dirty="0"/>
          </a:p>
        </p:txBody>
      </p:sp>
    </p:spTree>
    <p:extLst>
      <p:ext uri="{BB962C8B-B14F-4D97-AF65-F5344CB8AC3E}">
        <p14:creationId xmlns:p14="http://schemas.microsoft.com/office/powerpoint/2010/main" val="3378155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E75B-73FB-4DA0-AD2E-72AEBB347D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EEF024-6A1C-4516-A632-7DDAA1F69DEC}"/>
              </a:ext>
            </a:extLst>
          </p:cNvPr>
          <p:cNvSpPr>
            <a:spLocks noGrp="1"/>
          </p:cNvSpPr>
          <p:nvPr>
            <p:ph idx="1"/>
          </p:nvPr>
        </p:nvSpPr>
        <p:spPr/>
        <p:txBody>
          <a:bodyPr/>
          <a:lstStyle/>
          <a:p>
            <a:pPr marL="0" indent="0">
              <a:buNone/>
            </a:pPr>
            <a:r>
              <a:rPr lang="en-US" b="1" i="0" dirty="0">
                <a:solidFill>
                  <a:srgbClr val="273239"/>
                </a:solidFill>
                <a:effectLst/>
                <a:latin typeface="urw-din"/>
              </a:rPr>
              <a:t>Disadvantages over singly linked list</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Every node of DLL Require extra space for an previous pointer. It is possible to implement DLL with single pointer though</a:t>
            </a:r>
            <a:br>
              <a:rPr lang="en-US" dirty="0"/>
            </a:br>
            <a:r>
              <a:rPr lang="en-US" b="1" i="0" dirty="0">
                <a:solidFill>
                  <a:srgbClr val="273239"/>
                </a:solidFill>
                <a:effectLst/>
                <a:latin typeface="urw-din"/>
              </a:rPr>
              <a:t>2)</a:t>
            </a:r>
            <a:r>
              <a:rPr lang="en-US" b="0" i="0" dirty="0">
                <a:solidFill>
                  <a:srgbClr val="273239"/>
                </a:solidFill>
                <a:effectLst/>
                <a:latin typeface="urw-din"/>
              </a:rPr>
              <a:t> All operations require an extra pointer previous to be maintained. For example, in insertion, we need to modify previous pointers together with next pointers. </a:t>
            </a:r>
            <a:endParaRPr lang="en-IN" dirty="0"/>
          </a:p>
        </p:txBody>
      </p:sp>
    </p:spTree>
    <p:extLst>
      <p:ext uri="{BB962C8B-B14F-4D97-AF65-F5344CB8AC3E}">
        <p14:creationId xmlns:p14="http://schemas.microsoft.com/office/powerpoint/2010/main" val="2554297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D787-502D-4E9D-9D02-EB9B20A08B5F}"/>
              </a:ext>
            </a:extLst>
          </p:cNvPr>
          <p:cNvSpPr>
            <a:spLocks noGrp="1"/>
          </p:cNvSpPr>
          <p:nvPr>
            <p:ph type="title"/>
          </p:nvPr>
        </p:nvSpPr>
        <p:spPr/>
        <p:txBody>
          <a:bodyPr/>
          <a:lstStyle/>
          <a:p>
            <a:r>
              <a:rPr lang="en-IN" sz="1800" spc="-40" dirty="0">
                <a:solidFill>
                  <a:srgbClr val="444444"/>
                </a:solidFill>
                <a:effectLst/>
                <a:latin typeface="inherit"/>
                <a:ea typeface="Times New Roman" panose="02020603050405020304" pitchFamily="18" charset="0"/>
                <a:cs typeface="Times New Roman" panose="02020603050405020304" pitchFamily="18" charset="0"/>
              </a:rPr>
              <a:t>Creating a Node in Doubly Linked List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A08310-B885-422C-A4C6-DAA15FB04920}"/>
              </a:ext>
            </a:extLst>
          </p:cNvPr>
          <p:cNvSpPr>
            <a:spLocks noGrp="1"/>
          </p:cNvSpPr>
          <p:nvPr>
            <p:ph idx="1"/>
          </p:nvPr>
        </p:nvSpPr>
        <p:spPr/>
        <p:txBody>
          <a:bodyPr/>
          <a:lstStyle/>
          <a:p>
            <a:pPr marL="0" indent="0" fontAlgn="base">
              <a:lnSpc>
                <a:spcPts val="1920"/>
              </a:lnSpc>
              <a:spcAft>
                <a:spcPts val="1200"/>
              </a:spcAft>
              <a:buNone/>
            </a:pPr>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Each node in a doubly linked list has data as well pointers. Therefore, we use a structure to create the node.</a:t>
            </a:r>
            <a:b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The structure template for the node looks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777777"/>
                </a:solidFill>
                <a:effectLst/>
                <a:latin typeface="inherit"/>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int data; </a:t>
            </a:r>
            <a:r>
              <a:rPr lang="en-IN" sz="1800" dirty="0">
                <a:solidFill>
                  <a:srgbClr val="3F7F5F"/>
                </a:solidFill>
                <a:effectLst/>
                <a:latin typeface="inherit"/>
                <a:ea typeface="Times New Roman" panose="02020603050405020304" pitchFamily="18" charset="0"/>
                <a:cs typeface="Times New Roman" panose="02020603050405020304" pitchFamily="18" charset="0"/>
              </a:rPr>
              <a:t>//The data point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 *</a:t>
            </a:r>
            <a:r>
              <a:rPr lang="en-IN" sz="1800" dirty="0" err="1">
                <a:solidFill>
                  <a:srgbClr val="000000"/>
                </a:solidFill>
                <a:effectLst/>
                <a:latin typeface="inherit"/>
                <a:ea typeface="Times New Roman" panose="02020603050405020304" pitchFamily="18" charset="0"/>
                <a:cs typeface="Times New Roman" panose="02020603050405020304" pitchFamily="18" charset="0"/>
              </a:rPr>
              <a:t>Prev</a:t>
            </a:r>
            <a:r>
              <a:rPr lang="en-IN" sz="1800" dirty="0">
                <a:solidFill>
                  <a:srgbClr val="000000"/>
                </a:solidFill>
                <a:effectLst/>
                <a:latin typeface="inherit"/>
                <a:ea typeface="Times New Roman" panose="02020603050405020304" pitchFamily="18" charset="0"/>
                <a:cs typeface="Times New Roman" panose="02020603050405020304" pitchFamily="18" charset="0"/>
              </a:rPr>
              <a:t>; </a:t>
            </a:r>
            <a:r>
              <a:rPr lang="en-IN" sz="1800" dirty="0">
                <a:solidFill>
                  <a:srgbClr val="3F7F5F"/>
                </a:solidFill>
                <a:effectLst/>
                <a:latin typeface="inherit"/>
                <a:ea typeface="Times New Roman" panose="02020603050405020304" pitchFamily="18" charset="0"/>
                <a:cs typeface="Times New Roman" panose="02020603050405020304" pitchFamily="18" charset="0"/>
              </a:rPr>
              <a:t>//Pointer to the previous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 *Next; </a:t>
            </a:r>
            <a:r>
              <a:rPr lang="en-IN" sz="1800" dirty="0">
                <a:solidFill>
                  <a:srgbClr val="3F7F5F"/>
                </a:solidFill>
                <a:effectLst/>
                <a:latin typeface="inherit"/>
                <a:ea typeface="Times New Roman" panose="02020603050405020304" pitchFamily="18" charset="0"/>
                <a:cs typeface="Times New Roman" panose="02020603050405020304" pitchFamily="18" charset="0"/>
              </a:rPr>
              <a:t>//Pointer to the next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777777"/>
                </a:solidFill>
                <a:effectLst/>
                <a:latin typeface="inherit"/>
                <a:ea typeface="Times New Roman" panose="02020603050405020304" pitchFamily="18" charset="0"/>
                <a:cs typeface="Times New Roman" panose="02020603050405020304" pitchFamily="18" charset="0"/>
              </a:rPr>
              <a:t>}</a:t>
            </a:r>
            <a:r>
              <a:rPr lang="en-IN" sz="1800" dirty="0">
                <a:solidFill>
                  <a:srgbClr val="000000"/>
                </a:solidFill>
                <a:effectLst/>
                <a:latin typeface="inherit"/>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52750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41CC-C721-45D0-9A5A-AD5392122AFF}"/>
              </a:ext>
            </a:extLst>
          </p:cNvPr>
          <p:cNvSpPr>
            <a:spLocks noGrp="1"/>
          </p:cNvSpPr>
          <p:nvPr>
            <p:ph type="title"/>
          </p:nvPr>
        </p:nvSpPr>
        <p:spPr/>
        <p:txBody>
          <a:bodyPr/>
          <a:lstStyle/>
          <a:p>
            <a:r>
              <a:rPr lang="en-IN" sz="1800" spc="-40" dirty="0">
                <a:solidFill>
                  <a:srgbClr val="444444"/>
                </a:solidFill>
                <a:effectLst/>
                <a:latin typeface="inherit"/>
                <a:ea typeface="Times New Roman" panose="02020603050405020304" pitchFamily="18" charset="0"/>
                <a:cs typeface="Times New Roman" panose="02020603050405020304" pitchFamily="18" charset="0"/>
              </a:rPr>
              <a:t>Traversal in a Doubly Linked List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5371DCE-F794-4E42-8073-B38971AD11C9}"/>
              </a:ext>
            </a:extLst>
          </p:cNvPr>
          <p:cNvSpPr>
            <a:spLocks noGrp="1"/>
          </p:cNvSpPr>
          <p:nvPr>
            <p:ph idx="1"/>
          </p:nvPr>
        </p:nvSpPr>
        <p:spPr/>
        <p:txBody>
          <a:bodyPr>
            <a:normAutofit fontScale="77500" lnSpcReduction="20000"/>
          </a:bodyPr>
          <a:lstStyle/>
          <a:p>
            <a:pPr marL="0" indent="0">
              <a:buNone/>
            </a:pPr>
            <a:r>
              <a:rPr lang="en-IN" dirty="0" err="1"/>
              <a:t>List_traversal</a:t>
            </a:r>
            <a:r>
              <a:rPr lang="en-IN" dirty="0"/>
              <a:t>(struct Node *Head)</a:t>
            </a:r>
          </a:p>
          <a:p>
            <a:pPr marL="0" indent="0">
              <a:buNone/>
            </a:pPr>
            <a:r>
              <a:rPr lang="en-IN" dirty="0"/>
              <a:t>{</a:t>
            </a:r>
          </a:p>
          <a:p>
            <a:pPr marL="0" indent="0">
              <a:buNone/>
            </a:pPr>
            <a:r>
              <a:rPr lang="en-IN" dirty="0" err="1"/>
              <a:t>Prev</a:t>
            </a:r>
            <a:r>
              <a:rPr lang="en-IN" dirty="0"/>
              <a:t> = (struct Node *)malloc(</a:t>
            </a:r>
            <a:r>
              <a:rPr lang="en-IN" dirty="0" err="1"/>
              <a:t>sizeof</a:t>
            </a:r>
            <a:r>
              <a:rPr lang="en-IN" dirty="0"/>
              <a:t>(struct Node));</a:t>
            </a:r>
          </a:p>
          <a:p>
            <a:pPr marL="0" indent="0">
              <a:buNone/>
            </a:pPr>
            <a:r>
              <a:rPr lang="en-IN" dirty="0"/>
              <a:t>Next = (struct Node *)malloc(</a:t>
            </a:r>
            <a:r>
              <a:rPr lang="en-IN" dirty="0" err="1"/>
              <a:t>sizeof</a:t>
            </a:r>
            <a:r>
              <a:rPr lang="en-IN" dirty="0"/>
              <a:t>(struct Node));</a:t>
            </a:r>
          </a:p>
          <a:p>
            <a:pPr marL="0" indent="0">
              <a:buNone/>
            </a:pPr>
            <a:r>
              <a:rPr lang="en-IN" dirty="0"/>
              <a:t>if(Head == NULL) //If the list is empty</a:t>
            </a:r>
          </a:p>
          <a:p>
            <a:pPr marL="0" indent="0">
              <a:buNone/>
            </a:pPr>
            <a:r>
              <a:rPr lang="en-IN" dirty="0"/>
              <a:t>return;</a:t>
            </a:r>
          </a:p>
          <a:p>
            <a:pPr marL="0" indent="0">
              <a:buNone/>
            </a:pPr>
            <a:r>
              <a:rPr lang="en-IN" dirty="0"/>
              <a:t>while(Next-&gt;data != NULL)</a:t>
            </a:r>
          </a:p>
          <a:p>
            <a:pPr marL="0" indent="0">
              <a:buNone/>
            </a:pPr>
            <a:r>
              <a:rPr lang="en-IN" dirty="0"/>
              <a:t>{</a:t>
            </a:r>
          </a:p>
          <a:p>
            <a:pPr marL="0" indent="0">
              <a:buNone/>
            </a:pPr>
            <a:r>
              <a:rPr lang="en-IN" dirty="0"/>
              <a:t>Print(Next-&gt;data); //The display operation</a:t>
            </a:r>
          </a:p>
          <a:p>
            <a:pPr marL="0" indent="0">
              <a:buNone/>
            </a:pPr>
            <a:r>
              <a:rPr lang="en-IN" dirty="0"/>
              <a:t>Next = Next-&gt;data;</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290458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161-ADB6-48D5-99F7-C9E405A861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733570-737B-403A-B946-7134CB08390D}"/>
              </a:ext>
            </a:extLst>
          </p:cNvPr>
          <p:cNvSpPr>
            <a:spLocks noGrp="1"/>
          </p:cNvSpPr>
          <p:nvPr>
            <p:ph idx="1"/>
          </p:nvPr>
        </p:nvSpPr>
        <p:spPr/>
        <p:txBody>
          <a:bodyPr/>
          <a:lstStyle/>
          <a:p>
            <a:pPr marL="0" indent="0">
              <a:buNone/>
            </a:pPr>
            <a:r>
              <a:rPr lang="en-US" b="1" i="0" dirty="0">
                <a:solidFill>
                  <a:srgbClr val="273239"/>
                </a:solidFill>
                <a:effectLst/>
                <a:latin typeface="urw-din"/>
              </a:rPr>
              <a:t>Insertion</a:t>
            </a:r>
            <a:r>
              <a:rPr lang="en-US" b="0" i="0" dirty="0">
                <a:solidFill>
                  <a:srgbClr val="273239"/>
                </a:solidFill>
                <a:effectLst/>
                <a:latin typeface="urw-din"/>
              </a:rPr>
              <a:t> </a:t>
            </a:r>
            <a:br>
              <a:rPr lang="en-US" dirty="0"/>
            </a:br>
            <a:r>
              <a:rPr lang="en-US" b="0" i="0" dirty="0">
                <a:solidFill>
                  <a:srgbClr val="273239"/>
                </a:solidFill>
                <a:effectLst/>
                <a:latin typeface="urw-din"/>
              </a:rPr>
              <a:t>A node can be added in four ways </a:t>
            </a:r>
            <a:br>
              <a:rPr lang="en-US" dirty="0"/>
            </a:br>
            <a:r>
              <a:rPr lang="en-US" b="1" i="0" dirty="0">
                <a:solidFill>
                  <a:srgbClr val="273239"/>
                </a:solidFill>
                <a:effectLst/>
                <a:latin typeface="urw-din"/>
              </a:rPr>
              <a:t>1) </a:t>
            </a:r>
            <a:r>
              <a:rPr lang="en-US" b="0" i="0" dirty="0">
                <a:solidFill>
                  <a:srgbClr val="273239"/>
                </a:solidFill>
                <a:effectLst/>
                <a:latin typeface="urw-din"/>
              </a:rPr>
              <a:t>At the front of the DLL </a:t>
            </a:r>
            <a:br>
              <a:rPr lang="en-US" dirty="0"/>
            </a:br>
            <a:r>
              <a:rPr lang="en-US" b="1" i="0" dirty="0">
                <a:solidFill>
                  <a:srgbClr val="273239"/>
                </a:solidFill>
                <a:effectLst/>
                <a:latin typeface="urw-din"/>
              </a:rPr>
              <a:t>2)</a:t>
            </a:r>
            <a:r>
              <a:rPr lang="en-US" b="0" i="0" dirty="0">
                <a:solidFill>
                  <a:srgbClr val="273239"/>
                </a:solidFill>
                <a:effectLst/>
                <a:latin typeface="urw-din"/>
              </a:rPr>
              <a:t> After a given node. </a:t>
            </a:r>
            <a:br>
              <a:rPr lang="en-US" dirty="0"/>
            </a:br>
            <a:r>
              <a:rPr lang="en-US" b="1" i="0" dirty="0">
                <a:solidFill>
                  <a:srgbClr val="273239"/>
                </a:solidFill>
                <a:effectLst/>
                <a:latin typeface="urw-din"/>
              </a:rPr>
              <a:t>3)</a:t>
            </a:r>
            <a:r>
              <a:rPr lang="en-US" b="0" i="0" dirty="0">
                <a:solidFill>
                  <a:srgbClr val="273239"/>
                </a:solidFill>
                <a:effectLst/>
                <a:latin typeface="urw-din"/>
              </a:rPr>
              <a:t> At the end of the DLL </a:t>
            </a:r>
            <a:br>
              <a:rPr lang="en-US" dirty="0"/>
            </a:br>
            <a:r>
              <a:rPr lang="en-US" b="1" i="0" dirty="0">
                <a:solidFill>
                  <a:srgbClr val="273239"/>
                </a:solidFill>
                <a:effectLst/>
                <a:latin typeface="urw-din"/>
              </a:rPr>
              <a:t>4)</a:t>
            </a:r>
            <a:r>
              <a:rPr lang="en-US" b="0" i="0" dirty="0">
                <a:solidFill>
                  <a:srgbClr val="273239"/>
                </a:solidFill>
                <a:effectLst/>
                <a:latin typeface="urw-din"/>
              </a:rPr>
              <a:t> Before a given node.</a:t>
            </a:r>
            <a:endParaRPr lang="en-IN" dirty="0"/>
          </a:p>
        </p:txBody>
      </p:sp>
    </p:spTree>
    <p:extLst>
      <p:ext uri="{BB962C8B-B14F-4D97-AF65-F5344CB8AC3E}">
        <p14:creationId xmlns:p14="http://schemas.microsoft.com/office/powerpoint/2010/main" val="39331730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87FC-B21B-48D4-9324-BF274A27FBA3}"/>
              </a:ext>
            </a:extLst>
          </p:cNvPr>
          <p:cNvSpPr>
            <a:spLocks noGrp="1"/>
          </p:cNvSpPr>
          <p:nvPr>
            <p:ph type="title"/>
          </p:nvPr>
        </p:nvSpPr>
        <p:spPr>
          <a:xfrm>
            <a:off x="838200" y="365126"/>
            <a:ext cx="10515600" cy="689234"/>
          </a:xfrm>
        </p:spPr>
        <p:txBody>
          <a:bodyPr>
            <a:normAutofit fontScale="90000"/>
          </a:bodyPr>
          <a:lstStyle/>
          <a:p>
            <a:r>
              <a:rPr lang="en-US" dirty="0"/>
              <a:t>Insert a node at front (5 Steps)</a:t>
            </a:r>
            <a:endParaRPr lang="en-IN" dirty="0"/>
          </a:p>
        </p:txBody>
      </p:sp>
      <p:pic>
        <p:nvPicPr>
          <p:cNvPr id="2050" name="Picture 2" descr="dll_add_front">
            <a:extLst>
              <a:ext uri="{FF2B5EF4-FFF2-40B4-BE49-F238E27FC236}">
                <a16:creationId xmlns:a16="http://schemas.microsoft.com/office/drawing/2014/main" id="{1D7496DD-9DFD-480A-941D-BECF1CAACA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472305"/>
            <a:ext cx="6383645" cy="32389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D1DE46-8BBD-4AAD-9A1A-FAE62B68BD17}"/>
              </a:ext>
            </a:extLst>
          </p:cNvPr>
          <p:cNvSpPr txBox="1"/>
          <p:nvPr/>
        </p:nvSpPr>
        <p:spPr>
          <a:xfrm>
            <a:off x="5297456" y="948690"/>
            <a:ext cx="6801238" cy="6186309"/>
          </a:xfrm>
          <a:prstGeom prst="rect">
            <a:avLst/>
          </a:prstGeom>
          <a:noFill/>
        </p:spPr>
        <p:txBody>
          <a:bodyPr wrap="square">
            <a:spAutoFit/>
          </a:bodyPr>
          <a:lstStyle/>
          <a:p>
            <a:r>
              <a:rPr lang="en-US" dirty="0"/>
              <a:t>/* Given a reference (pointer to pointer) to the head of a list</a:t>
            </a:r>
          </a:p>
          <a:p>
            <a:r>
              <a:rPr lang="en-US" dirty="0"/>
              <a:t>   and an int, inserts a new node on the front of the list. */</a:t>
            </a:r>
          </a:p>
          <a:p>
            <a:endParaRPr lang="en-US" dirty="0"/>
          </a:p>
          <a:p>
            <a:r>
              <a:rPr lang="en-US" dirty="0"/>
              <a:t>void push(struct Node** </a:t>
            </a:r>
            <a:r>
              <a:rPr lang="en-US" dirty="0" err="1"/>
              <a:t>head_ref</a:t>
            </a:r>
            <a:r>
              <a:rPr lang="en-US" dirty="0"/>
              <a:t>, int </a:t>
            </a:r>
            <a:r>
              <a:rPr lang="en-US" dirty="0" err="1"/>
              <a:t>new_data</a:t>
            </a:r>
            <a:r>
              <a:rPr lang="en-US" dirty="0"/>
              <a:t>)</a:t>
            </a:r>
          </a:p>
          <a:p>
            <a:r>
              <a:rPr lang="en-US" dirty="0"/>
              <a:t>{</a:t>
            </a:r>
          </a:p>
          <a:p>
            <a:r>
              <a:rPr lang="en-US" dirty="0"/>
              <a:t>    /* 1. allocate node */</a:t>
            </a:r>
          </a:p>
          <a:p>
            <a:r>
              <a:rPr lang="en-US" dirty="0"/>
              <a:t>    struct Node* </a:t>
            </a:r>
            <a:r>
              <a:rPr lang="en-US" dirty="0" err="1"/>
              <a:t>new_node</a:t>
            </a:r>
            <a:r>
              <a:rPr lang="en-US" dirty="0"/>
              <a:t> = (struct Node*)malloc(</a:t>
            </a:r>
            <a:r>
              <a:rPr lang="en-US" dirty="0" err="1"/>
              <a:t>sizeof</a:t>
            </a:r>
            <a:r>
              <a:rPr lang="en-US" dirty="0"/>
              <a:t>(struct Node));</a:t>
            </a:r>
          </a:p>
          <a:p>
            <a:r>
              <a:rPr lang="en-US" dirty="0"/>
              <a:t> </a:t>
            </a:r>
          </a:p>
          <a:p>
            <a:r>
              <a:rPr lang="en-US" dirty="0"/>
              <a:t>    /* 2. put in the data  */</a:t>
            </a:r>
          </a:p>
          <a:p>
            <a:r>
              <a:rPr lang="en-US" dirty="0"/>
              <a:t>    </a:t>
            </a:r>
            <a:r>
              <a:rPr lang="en-US" dirty="0" err="1"/>
              <a:t>new_node</a:t>
            </a:r>
            <a:r>
              <a:rPr lang="en-US" dirty="0"/>
              <a:t>-&gt;data = </a:t>
            </a:r>
            <a:r>
              <a:rPr lang="en-US" dirty="0" err="1"/>
              <a:t>new_data</a:t>
            </a:r>
            <a:r>
              <a:rPr lang="en-US" dirty="0"/>
              <a:t>;</a:t>
            </a:r>
          </a:p>
          <a:p>
            <a:r>
              <a:rPr lang="en-US" dirty="0"/>
              <a:t> </a:t>
            </a:r>
          </a:p>
          <a:p>
            <a:r>
              <a:rPr lang="en-US" dirty="0"/>
              <a:t>    /* 3. Make next of new node as head and previous as NULL */</a:t>
            </a:r>
          </a:p>
          <a:p>
            <a:r>
              <a:rPr lang="en-US" dirty="0"/>
              <a:t>    </a:t>
            </a:r>
            <a:r>
              <a:rPr lang="en-US" dirty="0" err="1"/>
              <a:t>new_node</a:t>
            </a:r>
            <a:r>
              <a:rPr lang="en-US" dirty="0"/>
              <a:t>-&gt;next = (*</a:t>
            </a:r>
            <a:r>
              <a:rPr lang="en-US" dirty="0" err="1"/>
              <a:t>head_ref</a:t>
            </a:r>
            <a:r>
              <a:rPr lang="en-US" dirty="0"/>
              <a:t>);</a:t>
            </a:r>
          </a:p>
          <a:p>
            <a:r>
              <a:rPr lang="en-US" dirty="0"/>
              <a:t>    </a:t>
            </a:r>
            <a:r>
              <a:rPr lang="en-US" dirty="0" err="1"/>
              <a:t>new_node</a:t>
            </a:r>
            <a:r>
              <a:rPr lang="en-US" dirty="0"/>
              <a:t>-&gt;</a:t>
            </a:r>
            <a:r>
              <a:rPr lang="en-US" dirty="0" err="1"/>
              <a:t>prev</a:t>
            </a:r>
            <a:r>
              <a:rPr lang="en-US" dirty="0"/>
              <a:t> = NULL;</a:t>
            </a:r>
          </a:p>
          <a:p>
            <a:r>
              <a:rPr lang="en-US" dirty="0"/>
              <a:t> </a:t>
            </a:r>
          </a:p>
          <a:p>
            <a:r>
              <a:rPr lang="en-US" dirty="0"/>
              <a:t>    /* 4. change </a:t>
            </a:r>
            <a:r>
              <a:rPr lang="en-US" dirty="0" err="1"/>
              <a:t>prev</a:t>
            </a:r>
            <a:r>
              <a:rPr lang="en-US" dirty="0"/>
              <a:t> of head node to new node */</a:t>
            </a:r>
          </a:p>
          <a:p>
            <a:r>
              <a:rPr lang="en-US" dirty="0"/>
              <a:t>    if ((*</a:t>
            </a:r>
            <a:r>
              <a:rPr lang="en-US" dirty="0" err="1"/>
              <a:t>head_ref</a:t>
            </a:r>
            <a:r>
              <a:rPr lang="en-US" dirty="0"/>
              <a:t>) != NULL)</a:t>
            </a:r>
          </a:p>
          <a:p>
            <a:r>
              <a:rPr lang="en-US" dirty="0"/>
              <a:t>        (*</a:t>
            </a:r>
            <a:r>
              <a:rPr lang="en-US" dirty="0" err="1"/>
              <a:t>head_ref</a:t>
            </a:r>
            <a:r>
              <a:rPr lang="en-US" dirty="0"/>
              <a:t>)-&gt;</a:t>
            </a:r>
            <a:r>
              <a:rPr lang="en-US" dirty="0" err="1"/>
              <a:t>prev</a:t>
            </a:r>
            <a:r>
              <a:rPr lang="en-US" dirty="0"/>
              <a:t> = </a:t>
            </a:r>
            <a:r>
              <a:rPr lang="en-US" dirty="0" err="1"/>
              <a:t>new_node</a:t>
            </a:r>
            <a:r>
              <a:rPr lang="en-US" dirty="0"/>
              <a:t>;</a:t>
            </a:r>
          </a:p>
          <a:p>
            <a:r>
              <a:rPr lang="en-US" dirty="0"/>
              <a:t> </a:t>
            </a:r>
          </a:p>
          <a:p>
            <a:r>
              <a:rPr lang="en-US" dirty="0"/>
              <a:t>    /* 5. move the head to point to the new node */</a:t>
            </a:r>
          </a:p>
          <a:p>
            <a:r>
              <a:rPr lang="en-US" dirty="0"/>
              <a:t>    (*</a:t>
            </a:r>
            <a:r>
              <a:rPr lang="en-US" dirty="0" err="1"/>
              <a:t>head_ref</a:t>
            </a:r>
            <a:r>
              <a:rPr lang="en-US" dirty="0"/>
              <a:t>) = </a:t>
            </a:r>
            <a:r>
              <a:rPr lang="en-US" dirty="0" err="1"/>
              <a:t>new_node</a:t>
            </a:r>
            <a:r>
              <a:rPr lang="en-US" dirty="0"/>
              <a:t>;</a:t>
            </a:r>
          </a:p>
          <a:p>
            <a:r>
              <a:rPr lang="en-US" dirty="0"/>
              <a:t>}</a:t>
            </a:r>
            <a:endParaRPr lang="en-IN" dirty="0"/>
          </a:p>
        </p:txBody>
      </p:sp>
    </p:spTree>
    <p:extLst>
      <p:ext uri="{BB962C8B-B14F-4D97-AF65-F5344CB8AC3E}">
        <p14:creationId xmlns:p14="http://schemas.microsoft.com/office/powerpoint/2010/main" val="16378770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364B-4A09-493C-8A80-4DB4233BB748}"/>
              </a:ext>
            </a:extLst>
          </p:cNvPr>
          <p:cNvSpPr>
            <a:spLocks noGrp="1"/>
          </p:cNvSpPr>
          <p:nvPr>
            <p:ph type="title"/>
          </p:nvPr>
        </p:nvSpPr>
        <p:spPr/>
        <p:txBody>
          <a:bodyPr/>
          <a:lstStyle/>
          <a:p>
            <a:r>
              <a:rPr lang="en-US" b="1" i="0" dirty="0">
                <a:solidFill>
                  <a:srgbClr val="273239"/>
                </a:solidFill>
                <a:effectLst/>
                <a:latin typeface="urw-din"/>
              </a:rPr>
              <a:t>Add a node after a given node</a:t>
            </a:r>
            <a:endParaRPr lang="en-IN" dirty="0"/>
          </a:p>
        </p:txBody>
      </p:sp>
      <p:pic>
        <p:nvPicPr>
          <p:cNvPr id="3074" name="Picture 2" descr="dll_add_middle">
            <a:extLst>
              <a:ext uri="{FF2B5EF4-FFF2-40B4-BE49-F238E27FC236}">
                <a16:creationId xmlns:a16="http://schemas.microsoft.com/office/drawing/2014/main" id="{840B5867-82E4-45B4-BECD-9AAB6DE857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1992" y="2538615"/>
            <a:ext cx="9748015" cy="292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60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252F-6ECE-411A-A7B8-2628748165DD}"/>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476C6AE4-E1F6-4E05-A678-74425795128F}"/>
              </a:ext>
            </a:extLst>
          </p:cNvPr>
          <p:cNvSpPr>
            <a:spLocks noGrp="1" noChangeArrowheads="1"/>
          </p:cNvSpPr>
          <p:nvPr>
            <p:ph idx="1"/>
          </p:nvPr>
        </p:nvSpPr>
        <p:spPr bwMode="auto">
          <a:xfrm>
            <a:off x="632926" y="412790"/>
            <a:ext cx="7056419"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Given a node as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insert a new node after the given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insertAfter</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6699"/>
                </a:solidFill>
                <a:effectLst/>
                <a:latin typeface="Consolas" panose="020B0609020204030204" pitchFamily="49" charset="0"/>
              </a:rPr>
              <a:t>struct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/*1. check if the given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is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FF1493"/>
                </a:solidFill>
                <a:effectLst/>
                <a:latin typeface="Consolas" panose="020B0609020204030204" pitchFamily="49" charset="0"/>
              </a:rPr>
              <a:t>printf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"the given previous node cannot be 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 allocate new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struct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struct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r>
              <a:rPr kumimoji="0" lang="en-US" altLang="en-US" sz="1400" b="1" i="0" u="none" strike="noStrike" cap="none" normalizeH="0" baseline="0" dirty="0">
                <a:ln>
                  <a:noFill/>
                </a:ln>
                <a:solidFill>
                  <a:srgbClr val="FF1493"/>
                </a:solidFill>
                <a:effectLst/>
                <a:latin typeface="Consolas" panose="020B0609020204030204" pitchFamily="49" charset="0"/>
              </a:rPr>
              <a:t>malloc</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err="1">
                <a:ln>
                  <a:noFill/>
                </a:ln>
                <a:solidFill>
                  <a:srgbClr val="006699"/>
                </a:solidFill>
                <a:effectLst/>
                <a:latin typeface="Consolas" panose="020B0609020204030204" pitchFamily="49" charset="0"/>
              </a:rPr>
              <a:t>sizeof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6699"/>
                </a:solidFill>
                <a:effectLst/>
                <a:latin typeface="Consolas" panose="020B0609020204030204" pitchFamily="49" charset="0"/>
              </a:rPr>
              <a:t>struct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3. put in the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-&gt;data =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4. Make next of new node as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-&gt;next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-&gt;next;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5. Make the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-&gt;next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6. Make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-&gt;</a:t>
            </a:r>
            <a:r>
              <a:rPr kumimoji="0" lang="en-US" altLang="en-US" sz="1400" b="0" i="0" u="none" strike="noStrike" cap="none" normalizeH="0" baseline="0" dirty="0" err="1">
                <a:ln>
                  <a:noFill/>
                </a:ln>
                <a:solidFill>
                  <a:srgbClr val="000000"/>
                </a:solidFill>
                <a:effectLst/>
                <a:latin typeface="Consolas" panose="020B0609020204030204" pitchFamily="49" charset="0"/>
              </a:rPr>
              <a: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7. Change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new_node's</a:t>
            </a:r>
            <a:r>
              <a:rPr kumimoji="0" lang="en-US" altLang="en-US" sz="1400" b="0" i="0" u="none" strike="noStrike" cap="none" normalizeH="0" baseline="0" dirty="0">
                <a:ln>
                  <a:noFill/>
                </a:ln>
                <a:solidFill>
                  <a:srgbClr val="008200"/>
                </a:solidFill>
                <a:effectLst/>
                <a:latin typeface="Consolas" panose="020B0609020204030204" pitchFamily="49" charset="0"/>
              </a:rPr>
              <a:t> next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-&gt;next != NULL)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-&gt;next-&gt;</a:t>
            </a:r>
            <a:r>
              <a:rPr kumimoji="0" lang="en-US" altLang="en-US" sz="1400" b="0" i="0" u="none" strike="noStrike" cap="none" normalizeH="0" baseline="0" dirty="0" err="1">
                <a:ln>
                  <a:noFill/>
                </a:ln>
                <a:solidFill>
                  <a:srgbClr val="000000"/>
                </a:solidFill>
                <a:effectLst/>
                <a:latin typeface="Consolas" panose="020B0609020204030204" pitchFamily="49" charset="0"/>
              </a:rPr>
              <a: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24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0741-4F64-4A8C-8713-5C84BB5805AA}"/>
              </a:ext>
            </a:extLst>
          </p:cNvPr>
          <p:cNvSpPr>
            <a:spLocks noGrp="1"/>
          </p:cNvSpPr>
          <p:nvPr>
            <p:ph type="title"/>
          </p:nvPr>
        </p:nvSpPr>
        <p:spPr/>
        <p:txBody>
          <a:bodyPr/>
          <a:lstStyle/>
          <a:p>
            <a:r>
              <a:rPr lang="en-US" dirty="0">
                <a:solidFill>
                  <a:srgbClr val="273239"/>
                </a:solidFill>
                <a:latin typeface="urw-din"/>
              </a:rPr>
              <a:t>A</a:t>
            </a:r>
            <a:r>
              <a:rPr lang="en-US" b="0" i="0" dirty="0">
                <a:solidFill>
                  <a:srgbClr val="273239"/>
                </a:solidFill>
                <a:effectLst/>
                <a:latin typeface="urw-din"/>
              </a:rPr>
              <a:t>pplications of the linked list</a:t>
            </a:r>
            <a:endParaRPr lang="en-IN" dirty="0"/>
          </a:p>
        </p:txBody>
      </p:sp>
      <p:sp>
        <p:nvSpPr>
          <p:cNvPr id="3" name="Content Placeholder 2">
            <a:extLst>
              <a:ext uri="{FF2B5EF4-FFF2-40B4-BE49-F238E27FC236}">
                <a16:creationId xmlns:a16="http://schemas.microsoft.com/office/drawing/2014/main" id="{69D9ABE2-D1E0-4D80-B4C8-E19FBD023EE2}"/>
              </a:ext>
            </a:extLst>
          </p:cNvPr>
          <p:cNvSpPr>
            <a:spLocks noGrp="1"/>
          </p:cNvSpPr>
          <p:nvPr>
            <p:ph idx="1"/>
          </p:nvPr>
        </p:nvSpPr>
        <p:spPr/>
        <p:txBody>
          <a:bodyPr>
            <a:normAutofit/>
          </a:bodyPr>
          <a:lstStyle/>
          <a:p>
            <a:pPr algn="l" fontAlgn="base">
              <a:buFont typeface="+mj-lt"/>
              <a:buAutoNum type="arabicPeriod"/>
            </a:pPr>
            <a:r>
              <a:rPr lang="en-US" b="0" i="0" dirty="0">
                <a:solidFill>
                  <a:srgbClr val="273239"/>
                </a:solidFill>
                <a:effectLst/>
                <a:latin typeface="urw-din"/>
              </a:rPr>
              <a:t>Images are linked with each other. So, an image viewer software uses a linked list to view the previous and the next images using the previous and next buttons.</a:t>
            </a:r>
          </a:p>
          <a:p>
            <a:pPr algn="l" fontAlgn="base">
              <a:buFont typeface="+mj-lt"/>
              <a:buAutoNum type="arabicPeriod"/>
            </a:pPr>
            <a:r>
              <a:rPr lang="en-US" b="0" i="0" dirty="0">
                <a:solidFill>
                  <a:srgbClr val="273239"/>
                </a:solidFill>
                <a:effectLst/>
                <a:latin typeface="urw-din"/>
              </a:rPr>
              <a:t>Web pages can be accessed using the previous and the next URL links which are linked using linked list.</a:t>
            </a:r>
          </a:p>
          <a:p>
            <a:pPr algn="l" fontAlgn="base">
              <a:buFont typeface="+mj-lt"/>
              <a:buAutoNum type="arabicPeriod"/>
            </a:pPr>
            <a:r>
              <a:rPr lang="en-US" b="0" i="0" dirty="0">
                <a:solidFill>
                  <a:srgbClr val="273239"/>
                </a:solidFill>
                <a:effectLst/>
                <a:latin typeface="urw-din"/>
              </a:rPr>
              <a:t>The music players also use the same technique to switch between music.</a:t>
            </a:r>
          </a:p>
          <a:p>
            <a:pPr algn="l" fontAlgn="base">
              <a:buFont typeface="+mj-lt"/>
              <a:buAutoNum type="arabicPeriod"/>
            </a:pPr>
            <a:r>
              <a:rPr lang="en-US" b="0" i="0" dirty="0">
                <a:solidFill>
                  <a:srgbClr val="273239"/>
                </a:solidFill>
                <a:effectLst/>
                <a:latin typeface="urw-din"/>
              </a:rPr>
              <a:t>To keep the track of turns in a multi player game, a circular linked list is used. </a:t>
            </a:r>
          </a:p>
          <a:p>
            <a:pPr marL="0" indent="0">
              <a:buNone/>
            </a:pPr>
            <a:endParaRPr lang="en-IN" dirty="0"/>
          </a:p>
        </p:txBody>
      </p:sp>
    </p:spTree>
    <p:extLst>
      <p:ext uri="{BB962C8B-B14F-4D97-AF65-F5344CB8AC3E}">
        <p14:creationId xmlns:p14="http://schemas.microsoft.com/office/powerpoint/2010/main" val="2086238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26B1-B6CD-431F-A9BE-49D10489D0C4}"/>
              </a:ext>
            </a:extLst>
          </p:cNvPr>
          <p:cNvSpPr>
            <a:spLocks noGrp="1"/>
          </p:cNvSpPr>
          <p:nvPr>
            <p:ph type="title"/>
          </p:nvPr>
        </p:nvSpPr>
        <p:spPr/>
        <p:txBody>
          <a:bodyPr/>
          <a:lstStyle/>
          <a:p>
            <a:r>
              <a:rPr lang="en-US" b="1" i="0" dirty="0">
                <a:solidFill>
                  <a:srgbClr val="273239"/>
                </a:solidFill>
                <a:effectLst/>
                <a:latin typeface="urw-din"/>
              </a:rPr>
              <a:t>Add a node at the end</a:t>
            </a:r>
            <a:endParaRPr lang="en-IN" dirty="0"/>
          </a:p>
        </p:txBody>
      </p:sp>
      <p:pic>
        <p:nvPicPr>
          <p:cNvPr id="5122" name="Picture 2" descr="dll_add_end">
            <a:extLst>
              <a:ext uri="{FF2B5EF4-FFF2-40B4-BE49-F238E27FC236}">
                <a16:creationId xmlns:a16="http://schemas.microsoft.com/office/drawing/2014/main" id="{4D439504-5828-4DD9-A4B5-EE8CBF756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824" y="2719663"/>
            <a:ext cx="10024352" cy="256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472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492AE3-C2D8-4560-B111-95CC3DBD0802}"/>
              </a:ext>
            </a:extLst>
          </p:cNvPr>
          <p:cNvSpPr>
            <a:spLocks noGrp="1" noChangeArrowheads="1"/>
          </p:cNvSpPr>
          <p:nvPr>
            <p:ph idx="1"/>
          </p:nvPr>
        </p:nvSpPr>
        <p:spPr bwMode="auto">
          <a:xfrm>
            <a:off x="73090" y="4798"/>
            <a:ext cx="7410061" cy="76944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append(</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new_data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1. allocate node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a:t>
            </a:r>
            <a:r>
              <a:rPr kumimoji="0" lang="en-US" altLang="en-US" sz="2000" b="1" i="0" u="none" strike="noStrike" cap="none" normalizeH="0" baseline="0" dirty="0">
                <a:ln>
                  <a:noFill/>
                </a:ln>
                <a:solidFill>
                  <a:srgbClr val="FF1493"/>
                </a:solidFill>
                <a:effectLst/>
                <a:latin typeface="Consolas" panose="020B0609020204030204" pitchFamily="49" charset="0"/>
              </a:rPr>
              <a:t>malloc</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006699"/>
                </a:solidFill>
                <a:effectLst/>
                <a:latin typeface="Consolas" panose="020B0609020204030204" pitchFamily="49" charset="0"/>
              </a:rPr>
              <a:t>sizeof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last = *</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used in step 5*/</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2. put in the data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-&gt;data = </a:t>
            </a:r>
            <a:r>
              <a:rPr kumimoji="0" lang="en-US" altLang="en-US" sz="2000" b="0" i="0" u="none" strike="noStrike" cap="none" normalizeH="0" baseline="0" dirty="0" err="1">
                <a:ln>
                  <a:noFill/>
                </a:ln>
                <a:solidFill>
                  <a:srgbClr val="000000"/>
                </a:solidFill>
                <a:effectLst/>
                <a:latin typeface="Consolas" panose="020B0609020204030204" pitchFamily="49" charset="0"/>
              </a:rPr>
              <a:t>new_data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3. This new node is going to be the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node, so make next of it as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-&gt;next =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4. If the Linked List is empty, then make the new</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node as head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 NULL)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000000"/>
                </a:solidFill>
                <a:effectLst/>
                <a:latin typeface="Consolas" panose="020B0609020204030204" pitchFamily="49" charset="0"/>
              </a:rPr>
              <a:t>prev</a:t>
            </a:r>
            <a:r>
              <a:rPr kumimoji="0" lang="en-US" altLang="en-US" sz="2000" b="0" i="0" u="none" strike="noStrike" cap="none" normalizeH="0" baseline="0" dirty="0">
                <a:ln>
                  <a:noFill/>
                </a:ln>
                <a:solidFill>
                  <a:srgbClr val="000000"/>
                </a:solidFill>
                <a:effectLst/>
                <a:latin typeface="Consolas" panose="020B0609020204030204" pitchFamily="49" charset="0"/>
              </a:rPr>
              <a:t> =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985F71-40FC-441D-99D5-F6F089CAB0D3}"/>
              </a:ext>
            </a:extLst>
          </p:cNvPr>
          <p:cNvSpPr txBox="1"/>
          <p:nvPr/>
        </p:nvSpPr>
        <p:spPr>
          <a:xfrm>
            <a:off x="6363477" y="611957"/>
            <a:ext cx="613954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5. Else traverse till the last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while</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(last-&gt;next != NULL)</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 = last-&gt;next;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6. Change the next of last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last-&gt;next = </a:t>
            </a:r>
            <a:r>
              <a:rPr kumimoji="0" lang="en-US" altLang="en-US" sz="1800" b="0" i="0" u="none" strike="noStrike" cap="none" normalizeH="0" baseline="0" dirty="0" err="1">
                <a:ln>
                  <a:noFill/>
                </a:ln>
                <a:solidFill>
                  <a:srgbClr val="000000"/>
                </a:solidFill>
                <a:effectLst/>
                <a:latin typeface="Consolas" panose="020B0609020204030204" pitchFamily="49" charset="0"/>
              </a:rPr>
              <a:t>new_node</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7. Make last node as previous of new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new_node</a:t>
            </a:r>
            <a:r>
              <a:rPr kumimoji="0" lang="en-US" altLang="en-US" sz="1800" b="0" i="0" u="none" strike="noStrike" cap="none" normalizeH="0" baseline="0" dirty="0">
                <a:ln>
                  <a:noFill/>
                </a:ln>
                <a:solidFill>
                  <a:srgbClr val="000000"/>
                </a:solidFill>
                <a:effectLst/>
                <a:latin typeface="Consolas" panose="020B0609020204030204" pitchFamily="49" charset="0"/>
              </a:rPr>
              <a:t>-&gt;</a:t>
            </a:r>
            <a:r>
              <a:rPr kumimoji="0" lang="en-US" altLang="en-US" sz="1800" b="0" i="0" u="none" strike="noStrike" cap="none" normalizeH="0" baseline="0" dirty="0" err="1">
                <a:ln>
                  <a:noFill/>
                </a:ln>
                <a:solidFill>
                  <a:srgbClr val="000000"/>
                </a:solidFill>
                <a:effectLst/>
                <a:latin typeface="Consolas" panose="020B0609020204030204" pitchFamily="49" charset="0"/>
              </a:rPr>
              <a:t>prev</a:t>
            </a:r>
            <a:r>
              <a:rPr kumimoji="0" lang="en-US" altLang="en-US" sz="1800" b="0" i="0" u="none" strike="noStrike" cap="none" normalizeH="0" baseline="0" dirty="0">
                <a:ln>
                  <a:noFill/>
                </a:ln>
                <a:solidFill>
                  <a:srgbClr val="000000"/>
                </a:solidFill>
                <a:effectLst/>
                <a:latin typeface="Consolas" panose="020B0609020204030204" pitchFamily="49" charset="0"/>
              </a:rPr>
              <a:t> = last;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return</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2075872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83CD-8D45-40B5-8B34-6B775331C901}"/>
              </a:ext>
            </a:extLst>
          </p:cNvPr>
          <p:cNvSpPr>
            <a:spLocks noGrp="1"/>
          </p:cNvSpPr>
          <p:nvPr>
            <p:ph type="title"/>
          </p:nvPr>
        </p:nvSpPr>
        <p:spPr/>
        <p:txBody>
          <a:bodyPr/>
          <a:lstStyle/>
          <a:p>
            <a:r>
              <a:rPr lang="en-US" dirty="0"/>
              <a:t>Add a node before a node</a:t>
            </a:r>
            <a:endParaRPr lang="en-IN" dirty="0"/>
          </a:p>
        </p:txBody>
      </p:sp>
      <p:sp>
        <p:nvSpPr>
          <p:cNvPr id="3" name="Content Placeholder 2">
            <a:extLst>
              <a:ext uri="{FF2B5EF4-FFF2-40B4-BE49-F238E27FC236}">
                <a16:creationId xmlns:a16="http://schemas.microsoft.com/office/drawing/2014/main" id="{A27A80B8-8F94-4A39-8FC1-3454DC7DFC2C}"/>
              </a:ext>
            </a:extLst>
          </p:cNvPr>
          <p:cNvSpPr>
            <a:spLocks noGrp="1"/>
          </p:cNvSpPr>
          <p:nvPr>
            <p:ph idx="1"/>
          </p:nvPr>
        </p:nvSpPr>
        <p:spPr/>
        <p:txBody>
          <a:bodyPr>
            <a:normAutofit/>
          </a:bodyPr>
          <a:lstStyle/>
          <a:p>
            <a:pPr marL="0" indent="0" algn="l" fontAlgn="base">
              <a:buNone/>
            </a:pPr>
            <a:br>
              <a:rPr lang="en-US" b="0" i="0" dirty="0">
                <a:solidFill>
                  <a:srgbClr val="273239"/>
                </a:solidFill>
                <a:effectLst/>
                <a:latin typeface="urw-din"/>
              </a:rPr>
            </a:br>
            <a:endParaRPr lang="en-IN" dirty="0"/>
          </a:p>
        </p:txBody>
      </p:sp>
      <p:pic>
        <p:nvPicPr>
          <p:cNvPr id="7172" name="Picture 4">
            <a:extLst>
              <a:ext uri="{FF2B5EF4-FFF2-40B4-BE49-F238E27FC236}">
                <a16:creationId xmlns:a16="http://schemas.microsoft.com/office/drawing/2014/main" id="{E687A868-D7E3-47BB-81B7-3D715044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114" y="2136711"/>
            <a:ext cx="6830008" cy="312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218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83CD-8D45-40B5-8B34-6B775331C901}"/>
              </a:ext>
            </a:extLst>
          </p:cNvPr>
          <p:cNvSpPr>
            <a:spLocks noGrp="1"/>
          </p:cNvSpPr>
          <p:nvPr>
            <p:ph type="title"/>
          </p:nvPr>
        </p:nvSpPr>
        <p:spPr/>
        <p:txBody>
          <a:bodyPr/>
          <a:lstStyle/>
          <a:p>
            <a:r>
              <a:rPr lang="en-US" dirty="0"/>
              <a:t>Add a node before a node</a:t>
            </a:r>
            <a:endParaRPr lang="en-IN" dirty="0"/>
          </a:p>
        </p:txBody>
      </p:sp>
      <p:sp>
        <p:nvSpPr>
          <p:cNvPr id="3" name="Content Placeholder 2">
            <a:extLst>
              <a:ext uri="{FF2B5EF4-FFF2-40B4-BE49-F238E27FC236}">
                <a16:creationId xmlns:a16="http://schemas.microsoft.com/office/drawing/2014/main" id="{A27A80B8-8F94-4A39-8FC1-3454DC7DFC2C}"/>
              </a:ext>
            </a:extLst>
          </p:cNvPr>
          <p:cNvSpPr>
            <a:spLocks noGrp="1"/>
          </p:cNvSpPr>
          <p:nvPr>
            <p:ph idx="1"/>
          </p:nvPr>
        </p:nvSpPr>
        <p:spPr/>
        <p:txBody>
          <a:bodyPr>
            <a:normAutofit fontScale="62500" lnSpcReduction="20000"/>
          </a:bodyPr>
          <a:lstStyle/>
          <a:p>
            <a:pPr marL="0" indent="0" algn="l" fontAlgn="base">
              <a:buNone/>
            </a:pPr>
            <a:br>
              <a:rPr lang="en-US" b="0" i="0" dirty="0">
                <a:solidFill>
                  <a:srgbClr val="273239"/>
                </a:solidFill>
                <a:effectLst/>
                <a:latin typeface="urw-din"/>
              </a:rPr>
            </a:br>
            <a:r>
              <a:rPr lang="en-US" b="0" i="0" dirty="0">
                <a:solidFill>
                  <a:srgbClr val="273239"/>
                </a:solidFill>
                <a:effectLst/>
                <a:latin typeface="urw-din"/>
              </a:rPr>
              <a:t>Let the pointer to this given node be </a:t>
            </a:r>
            <a:r>
              <a:rPr lang="en-US" b="0" i="0" dirty="0" err="1">
                <a:solidFill>
                  <a:srgbClr val="273239"/>
                </a:solidFill>
                <a:effectLst/>
                <a:latin typeface="urw-din"/>
              </a:rPr>
              <a:t>next_node</a:t>
            </a:r>
            <a:r>
              <a:rPr lang="en-US" b="0" i="0" dirty="0">
                <a:solidFill>
                  <a:srgbClr val="273239"/>
                </a:solidFill>
                <a:effectLst/>
                <a:latin typeface="urw-din"/>
              </a:rPr>
              <a:t> and the data of the new node to be added as </a:t>
            </a:r>
            <a:r>
              <a:rPr lang="en-US" b="0" i="0" dirty="0" err="1">
                <a:solidFill>
                  <a:srgbClr val="273239"/>
                </a:solidFill>
                <a:effectLst/>
                <a:latin typeface="urw-din"/>
              </a:rPr>
              <a:t>new_data</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Check if the </a:t>
            </a:r>
            <a:r>
              <a:rPr lang="en-US" b="0" i="0" dirty="0" err="1">
                <a:solidFill>
                  <a:srgbClr val="273239"/>
                </a:solidFill>
                <a:effectLst/>
                <a:latin typeface="urw-din"/>
              </a:rPr>
              <a:t>next_node</a:t>
            </a:r>
            <a:r>
              <a:rPr lang="en-US" b="0" i="0" dirty="0">
                <a:solidFill>
                  <a:srgbClr val="273239"/>
                </a:solidFill>
                <a:effectLst/>
                <a:latin typeface="urw-din"/>
              </a:rPr>
              <a:t> is NULL or not. If it’s NULL, return from the function because any new node can not be added before a NULL</a:t>
            </a:r>
          </a:p>
          <a:p>
            <a:pPr algn="l" fontAlgn="base">
              <a:buFont typeface="+mj-lt"/>
              <a:buAutoNum type="arabicPeriod"/>
            </a:pPr>
            <a:r>
              <a:rPr lang="en-US" b="0" i="0" dirty="0">
                <a:solidFill>
                  <a:srgbClr val="273239"/>
                </a:solidFill>
                <a:effectLst/>
                <a:latin typeface="urw-din"/>
              </a:rPr>
              <a:t>Allocate memory for the new node, let it be called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a:t>
            </a:r>
            <a:r>
              <a:rPr lang="en-US" b="0" i="0" dirty="0" err="1">
                <a:solidFill>
                  <a:srgbClr val="273239"/>
                </a:solidFill>
                <a:effectLst/>
                <a:latin typeface="urw-din"/>
              </a:rPr>
              <a:t>new_node</a:t>
            </a:r>
            <a:r>
              <a:rPr lang="en-US" b="0" i="0" dirty="0">
                <a:solidFill>
                  <a:srgbClr val="273239"/>
                </a:solidFill>
                <a:effectLst/>
                <a:latin typeface="urw-din"/>
              </a:rPr>
              <a:t>-&gt;data = </a:t>
            </a:r>
            <a:r>
              <a:rPr lang="en-US" b="0" i="0" dirty="0" err="1">
                <a:solidFill>
                  <a:srgbClr val="273239"/>
                </a:solidFill>
                <a:effectLst/>
                <a:latin typeface="urw-din"/>
              </a:rPr>
              <a:t>new_data</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the previous pointer of this </a:t>
            </a:r>
            <a:r>
              <a:rPr lang="en-US" b="0" i="0" dirty="0" err="1">
                <a:solidFill>
                  <a:srgbClr val="273239"/>
                </a:solidFill>
                <a:effectLst/>
                <a:latin typeface="urw-din"/>
              </a:rPr>
              <a:t>new_node</a:t>
            </a:r>
            <a:r>
              <a:rPr lang="en-US" b="0" i="0" dirty="0">
                <a:solidFill>
                  <a:srgbClr val="273239"/>
                </a:solidFill>
                <a:effectLst/>
                <a:latin typeface="urw-din"/>
              </a:rPr>
              <a:t> as the previous node of the </a:t>
            </a:r>
            <a:r>
              <a:rPr lang="en-US" b="0" i="0" dirty="0" err="1">
                <a:solidFill>
                  <a:srgbClr val="273239"/>
                </a:solidFill>
                <a:effectLst/>
                <a:latin typeface="urw-din"/>
              </a:rPr>
              <a:t>next_node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 = </a:t>
            </a:r>
            <a:r>
              <a:rPr lang="en-US" b="0" i="0" dirty="0" err="1">
                <a:solidFill>
                  <a:srgbClr val="273239"/>
                </a:solidFill>
                <a:effectLst/>
                <a:latin typeface="urw-din"/>
              </a:rPr>
              <a:t>next_node</a:t>
            </a:r>
            <a:r>
              <a:rPr lang="en-US" b="0" i="0" dirty="0">
                <a:solidFill>
                  <a:srgbClr val="273239"/>
                </a:solidFill>
                <a:effectLst/>
                <a:latin typeface="urw-din"/>
              </a:rPr>
              <a:t>-&gt;</a:t>
            </a:r>
            <a:r>
              <a:rPr lang="en-US" b="0" i="0" dirty="0" err="1">
                <a:solidFill>
                  <a:srgbClr val="273239"/>
                </a:solidFill>
                <a:effectLst/>
                <a:latin typeface="urw-din"/>
              </a:rPr>
              <a:t>prev</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the previous pointer of the </a:t>
            </a:r>
            <a:r>
              <a:rPr lang="en-US" b="0" i="0" dirty="0" err="1">
                <a:solidFill>
                  <a:srgbClr val="273239"/>
                </a:solidFill>
                <a:effectLst/>
                <a:latin typeface="urw-din"/>
              </a:rPr>
              <a:t>next_node</a:t>
            </a:r>
            <a:r>
              <a:rPr lang="en-US" b="0" i="0" dirty="0">
                <a:solidFill>
                  <a:srgbClr val="273239"/>
                </a:solidFill>
                <a:effectLst/>
                <a:latin typeface="urw-din"/>
              </a:rPr>
              <a:t> as the </a:t>
            </a:r>
            <a:r>
              <a:rPr lang="en-US" b="0" i="0" dirty="0" err="1">
                <a:solidFill>
                  <a:srgbClr val="273239"/>
                </a:solidFill>
                <a:effectLst/>
                <a:latin typeface="urw-din"/>
              </a:rPr>
              <a:t>new_node</a:t>
            </a:r>
            <a:r>
              <a:rPr lang="en-US" b="0" i="0" dirty="0">
                <a:solidFill>
                  <a:srgbClr val="273239"/>
                </a:solidFill>
                <a:effectLst/>
                <a:latin typeface="urw-din"/>
              </a:rPr>
              <a:t>, </a:t>
            </a:r>
            <a:r>
              <a:rPr lang="en-US" b="0" i="0" dirty="0" err="1">
                <a:solidFill>
                  <a:srgbClr val="273239"/>
                </a:solidFill>
                <a:effectLst/>
                <a:latin typeface="urw-din"/>
              </a:rPr>
              <a:t>next_node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 =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the next pointer of this </a:t>
            </a:r>
            <a:r>
              <a:rPr lang="en-US" b="0" i="0" dirty="0" err="1">
                <a:solidFill>
                  <a:srgbClr val="273239"/>
                </a:solidFill>
                <a:effectLst/>
                <a:latin typeface="urw-din"/>
              </a:rPr>
              <a:t>new_node</a:t>
            </a:r>
            <a:r>
              <a:rPr lang="en-US" b="0" i="0" dirty="0">
                <a:solidFill>
                  <a:srgbClr val="273239"/>
                </a:solidFill>
                <a:effectLst/>
                <a:latin typeface="urw-din"/>
              </a:rPr>
              <a:t> as the </a:t>
            </a:r>
            <a:r>
              <a:rPr lang="en-US" b="0" i="0" dirty="0" err="1">
                <a:solidFill>
                  <a:srgbClr val="273239"/>
                </a:solidFill>
                <a:effectLst/>
                <a:latin typeface="urw-din"/>
              </a:rPr>
              <a:t>next_node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-&gt;next = </a:t>
            </a:r>
            <a:r>
              <a:rPr lang="en-US" b="0" i="0" dirty="0" err="1">
                <a:solidFill>
                  <a:srgbClr val="273239"/>
                </a:solidFill>
                <a:effectLst/>
                <a:latin typeface="urw-din"/>
              </a:rPr>
              <a:t>next_node</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If the previous node of the </a:t>
            </a:r>
            <a:r>
              <a:rPr lang="en-US" b="0" i="0" dirty="0" err="1">
                <a:solidFill>
                  <a:srgbClr val="273239"/>
                </a:solidFill>
                <a:effectLst/>
                <a:latin typeface="urw-din"/>
              </a:rPr>
              <a:t>new_node</a:t>
            </a:r>
            <a:r>
              <a:rPr lang="en-US" b="0" i="0" dirty="0">
                <a:solidFill>
                  <a:srgbClr val="273239"/>
                </a:solidFill>
                <a:effectLst/>
                <a:latin typeface="urw-din"/>
              </a:rPr>
              <a:t> is not NULL, then set the next pointer of this previous node as </a:t>
            </a:r>
            <a:r>
              <a:rPr lang="en-US" b="0" i="0" dirty="0" err="1">
                <a:solidFill>
                  <a:srgbClr val="273239"/>
                </a:solidFill>
                <a:effectLst/>
                <a:latin typeface="urw-din"/>
              </a:rPr>
              <a:t>new_node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-&gt;next =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Else, if the </a:t>
            </a:r>
            <a:r>
              <a:rPr lang="en-US" b="0" i="0" dirty="0" err="1">
                <a:solidFill>
                  <a:srgbClr val="273239"/>
                </a:solidFill>
                <a:effectLst/>
                <a:latin typeface="urw-din"/>
              </a:rPr>
              <a:t>prev</a:t>
            </a:r>
            <a:r>
              <a:rPr lang="en-US" b="0" i="0" dirty="0">
                <a:solidFill>
                  <a:srgbClr val="273239"/>
                </a:solidFill>
                <a:effectLst/>
                <a:latin typeface="urw-din"/>
              </a:rPr>
              <a:t> of </a:t>
            </a:r>
            <a:r>
              <a:rPr lang="en-US" b="0" i="0" dirty="0" err="1">
                <a:solidFill>
                  <a:srgbClr val="273239"/>
                </a:solidFill>
                <a:effectLst/>
                <a:latin typeface="urw-din"/>
              </a:rPr>
              <a:t>new_node</a:t>
            </a:r>
            <a:r>
              <a:rPr lang="en-US" b="0" i="0" dirty="0">
                <a:solidFill>
                  <a:srgbClr val="273239"/>
                </a:solidFill>
                <a:effectLst/>
                <a:latin typeface="urw-din"/>
              </a:rPr>
              <a:t> is NULL, it will be the new head node. So, make (*</a:t>
            </a:r>
            <a:r>
              <a:rPr lang="en-US" b="0" i="0" dirty="0" err="1">
                <a:solidFill>
                  <a:srgbClr val="273239"/>
                </a:solidFill>
                <a:effectLst/>
                <a:latin typeface="urw-din"/>
              </a:rPr>
              <a:t>head_ref</a:t>
            </a:r>
            <a:r>
              <a:rPr lang="en-US" b="0" i="0" dirty="0">
                <a:solidFill>
                  <a:srgbClr val="273239"/>
                </a:solidFill>
                <a:effectLst/>
                <a:latin typeface="urw-din"/>
              </a:rPr>
              <a:t>) = </a:t>
            </a:r>
            <a:r>
              <a:rPr lang="en-US" b="0" i="0" dirty="0" err="1">
                <a:solidFill>
                  <a:srgbClr val="273239"/>
                </a:solidFill>
                <a:effectLst/>
                <a:latin typeface="urw-din"/>
              </a:rPr>
              <a:t>new_node</a:t>
            </a:r>
            <a:r>
              <a:rPr lang="en-US" b="0"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497709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1BB-CC3C-43CF-94F9-C692DE0C43DC}"/>
              </a:ext>
            </a:extLst>
          </p:cNvPr>
          <p:cNvSpPr>
            <a:spLocks noGrp="1"/>
          </p:cNvSpPr>
          <p:nvPr>
            <p:ph type="title"/>
          </p:nvPr>
        </p:nvSpPr>
        <p:spPr/>
        <p:txBody>
          <a:bodyPr/>
          <a:lstStyle/>
          <a:p>
            <a:r>
              <a:rPr lang="en-IN" dirty="0"/>
              <a:t>Deletion from a Linked List</a:t>
            </a:r>
          </a:p>
        </p:txBody>
      </p:sp>
      <p:sp>
        <p:nvSpPr>
          <p:cNvPr id="3" name="Content Placeholder 2">
            <a:extLst>
              <a:ext uri="{FF2B5EF4-FFF2-40B4-BE49-F238E27FC236}">
                <a16:creationId xmlns:a16="http://schemas.microsoft.com/office/drawing/2014/main" id="{054CA542-F5EF-4AC1-93CD-37CF25BB7CB6}"/>
              </a:ext>
            </a:extLst>
          </p:cNvPr>
          <p:cNvSpPr>
            <a:spLocks noGrp="1"/>
          </p:cNvSpPr>
          <p:nvPr>
            <p:ph idx="1"/>
          </p:nvPr>
        </p:nvSpPr>
        <p:spPr/>
        <p:txBody>
          <a:bodyPr/>
          <a:lstStyle/>
          <a:p>
            <a:pPr marL="0" indent="0">
              <a:buNone/>
            </a:pPr>
            <a:r>
              <a:rPr lang="en-US" dirty="0"/>
              <a:t>1. Deletion from beginning</a:t>
            </a:r>
          </a:p>
          <a:p>
            <a:pPr marL="0" indent="0">
              <a:buNone/>
            </a:pPr>
            <a:r>
              <a:rPr lang="en-US" dirty="0"/>
              <a:t>2. Deletion at the end</a:t>
            </a:r>
          </a:p>
          <a:p>
            <a:pPr marL="0" indent="0">
              <a:buNone/>
            </a:pPr>
            <a:r>
              <a:rPr lang="en-US" dirty="0"/>
              <a:t>3. Deleting a node other than the first and the last node</a:t>
            </a:r>
          </a:p>
          <a:p>
            <a:pPr marL="0" indent="0">
              <a:buNone/>
            </a:pPr>
            <a:endParaRPr lang="en-IN" dirty="0"/>
          </a:p>
        </p:txBody>
      </p:sp>
    </p:spTree>
    <p:extLst>
      <p:ext uri="{BB962C8B-B14F-4D97-AF65-F5344CB8AC3E}">
        <p14:creationId xmlns:p14="http://schemas.microsoft.com/office/powerpoint/2010/main" val="40768831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58DF-70EE-4584-8952-AA99F4FD93A8}"/>
              </a:ext>
            </a:extLst>
          </p:cNvPr>
          <p:cNvSpPr>
            <a:spLocks noGrp="1"/>
          </p:cNvSpPr>
          <p:nvPr>
            <p:ph type="title"/>
          </p:nvPr>
        </p:nvSpPr>
        <p:spPr/>
        <p:txBody>
          <a:bodyPr/>
          <a:lstStyle/>
          <a:p>
            <a:r>
              <a:rPr lang="en-IN" b="0" i="0" dirty="0">
                <a:solidFill>
                  <a:srgbClr val="444444"/>
                </a:solidFill>
                <a:effectLst/>
                <a:latin typeface="Georgia" panose="02040502050405020303" pitchFamily="18" charset="0"/>
              </a:rPr>
              <a:t>Deletion from the beginning</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68670B47-AD7B-473D-AF77-6493EB415636}"/>
              </a:ext>
            </a:extLst>
          </p:cNvPr>
          <p:cNvSpPr>
            <a:spLocks noGrp="1"/>
          </p:cNvSpPr>
          <p:nvPr>
            <p:ph idx="1"/>
          </p:nvPr>
        </p:nvSpPr>
        <p:spPr/>
        <p:txBody>
          <a:bodyPr/>
          <a:lstStyle/>
          <a:p>
            <a:pPr marL="0" indent="0">
              <a:buNone/>
            </a:pPr>
            <a:endParaRPr lang="en-IN" dirty="0"/>
          </a:p>
        </p:txBody>
      </p:sp>
      <p:pic>
        <p:nvPicPr>
          <p:cNvPr id="1028" name="Picture 4" descr="Deletion in doubly linked List">
            <a:extLst>
              <a:ext uri="{FF2B5EF4-FFF2-40B4-BE49-F238E27FC236}">
                <a16:creationId xmlns:a16="http://schemas.microsoft.com/office/drawing/2014/main" id="{A888A3F5-2BA1-4F2C-B621-189E8E1A1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96" y="2194719"/>
            <a:ext cx="6484775" cy="27225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DA0E646-E6EE-4021-B9E3-F8E84EF28878}"/>
              </a:ext>
            </a:extLst>
          </p:cNvPr>
          <p:cNvSpPr txBox="1"/>
          <p:nvPr/>
        </p:nvSpPr>
        <p:spPr>
          <a:xfrm>
            <a:off x="7014289" y="2206645"/>
            <a:ext cx="6097554" cy="3970318"/>
          </a:xfrm>
          <a:prstGeom prst="rect">
            <a:avLst/>
          </a:prstGeom>
          <a:noFill/>
        </p:spPr>
        <p:txBody>
          <a:bodyPr wrap="square">
            <a:spAutoFit/>
          </a:bodyPr>
          <a:lstStyle/>
          <a:p>
            <a:r>
              <a:rPr lang="en-US" dirty="0"/>
              <a:t>Algorithm to delete node from beginning</a:t>
            </a:r>
          </a:p>
          <a:p>
            <a:r>
              <a:rPr lang="en-US" dirty="0"/>
              <a:t>%% Input: head {Pointer to first node of the linked list}</a:t>
            </a:r>
          </a:p>
          <a:p>
            <a:r>
              <a:rPr lang="en-US" dirty="0"/>
              <a:t>Begin:</a:t>
            </a:r>
          </a:p>
          <a:p>
            <a:r>
              <a:rPr lang="en-US" dirty="0"/>
              <a:t>    If (head == NULL) then</a:t>
            </a:r>
          </a:p>
          <a:p>
            <a:r>
              <a:rPr lang="en-US" dirty="0"/>
              <a:t>        write ('Can't delete from an empty list')</a:t>
            </a:r>
          </a:p>
          <a:p>
            <a:r>
              <a:rPr lang="en-US" dirty="0"/>
              <a:t>    End if</a:t>
            </a:r>
          </a:p>
          <a:p>
            <a:r>
              <a:rPr lang="en-US" dirty="0"/>
              <a:t>    Else then</a:t>
            </a:r>
          </a:p>
          <a:p>
            <a:r>
              <a:rPr lang="en-US" dirty="0"/>
              <a:t>        </a:t>
            </a:r>
            <a:r>
              <a:rPr lang="en-US" dirty="0" err="1"/>
              <a:t>toDelete</a:t>
            </a:r>
            <a:r>
              <a:rPr lang="en-US" dirty="0"/>
              <a:t> ← head;</a:t>
            </a:r>
          </a:p>
          <a:p>
            <a:r>
              <a:rPr lang="en-US" dirty="0"/>
              <a:t>        head ← </a:t>
            </a:r>
            <a:r>
              <a:rPr lang="en-US" dirty="0" err="1"/>
              <a:t>head.next</a:t>
            </a:r>
            <a:r>
              <a:rPr lang="en-US" dirty="0"/>
              <a:t>;</a:t>
            </a:r>
          </a:p>
          <a:p>
            <a:r>
              <a:rPr lang="en-US" dirty="0"/>
              <a:t>        </a:t>
            </a:r>
            <a:r>
              <a:rPr lang="en-US" dirty="0" err="1"/>
              <a:t>head.prev</a:t>
            </a:r>
            <a:r>
              <a:rPr lang="en-US" dirty="0"/>
              <a:t> ← NULL;</a:t>
            </a:r>
          </a:p>
          <a:p>
            <a:r>
              <a:rPr lang="en-US" dirty="0"/>
              <a:t>        </a:t>
            </a:r>
            <a:r>
              <a:rPr lang="en-US" dirty="0" err="1"/>
              <a:t>unalloc</a:t>
            </a:r>
            <a:r>
              <a:rPr lang="en-US" dirty="0"/>
              <a:t> (</a:t>
            </a:r>
            <a:r>
              <a:rPr lang="en-US" dirty="0" err="1"/>
              <a:t>toDelete</a:t>
            </a:r>
            <a:r>
              <a:rPr lang="en-US" dirty="0"/>
              <a:t>)</a:t>
            </a:r>
          </a:p>
          <a:p>
            <a:r>
              <a:rPr lang="en-US" dirty="0"/>
              <a:t>        write ('Successfully deleted first node from the list')</a:t>
            </a:r>
          </a:p>
          <a:p>
            <a:r>
              <a:rPr lang="en-US" dirty="0"/>
              <a:t>    End if</a:t>
            </a:r>
          </a:p>
          <a:p>
            <a:r>
              <a:rPr lang="en-US" dirty="0"/>
              <a:t>End</a:t>
            </a:r>
            <a:endParaRPr lang="en-IN" dirty="0"/>
          </a:p>
        </p:txBody>
      </p:sp>
    </p:spTree>
    <p:extLst>
      <p:ext uri="{BB962C8B-B14F-4D97-AF65-F5344CB8AC3E}">
        <p14:creationId xmlns:p14="http://schemas.microsoft.com/office/powerpoint/2010/main" val="2680131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664C-E095-4D7E-B17C-F31B69623327}"/>
              </a:ext>
            </a:extLst>
          </p:cNvPr>
          <p:cNvSpPr>
            <a:spLocks noGrp="1"/>
          </p:cNvSpPr>
          <p:nvPr>
            <p:ph type="title"/>
          </p:nvPr>
        </p:nvSpPr>
        <p:spPr/>
        <p:txBody>
          <a:bodyPr/>
          <a:lstStyle/>
          <a:p>
            <a:r>
              <a:rPr lang="en-IN" b="0" i="0" dirty="0">
                <a:solidFill>
                  <a:srgbClr val="444444"/>
                </a:solidFill>
                <a:effectLst/>
                <a:latin typeface="Georgia" panose="02040502050405020303" pitchFamily="18" charset="0"/>
              </a:rPr>
              <a:t>Deletion at the end</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2CE8263B-A9FD-4475-A78B-26F8676CDA01}"/>
              </a:ext>
            </a:extLst>
          </p:cNvPr>
          <p:cNvSpPr>
            <a:spLocks noGrp="1"/>
          </p:cNvSpPr>
          <p:nvPr>
            <p:ph idx="1"/>
          </p:nvPr>
        </p:nvSpPr>
        <p:spPr/>
        <p:txBody>
          <a:bodyPr/>
          <a:lstStyle/>
          <a:p>
            <a:endParaRPr lang="en-IN" dirty="0"/>
          </a:p>
        </p:txBody>
      </p:sp>
      <p:pic>
        <p:nvPicPr>
          <p:cNvPr id="2050" name="Picture 2" descr="Delete at the end in Doubly Linked List">
            <a:extLst>
              <a:ext uri="{FF2B5EF4-FFF2-40B4-BE49-F238E27FC236}">
                <a16:creationId xmlns:a16="http://schemas.microsoft.com/office/drawing/2014/main" id="{B9B0E5DC-4E14-4969-8266-9E2247690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8" y="1622425"/>
            <a:ext cx="4898571" cy="18065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EE0868-F94C-4076-9D03-33EE846FC895}"/>
              </a:ext>
            </a:extLst>
          </p:cNvPr>
          <p:cNvSpPr txBox="1"/>
          <p:nvPr/>
        </p:nvSpPr>
        <p:spPr>
          <a:xfrm>
            <a:off x="5515948" y="1929646"/>
            <a:ext cx="6097554" cy="4247317"/>
          </a:xfrm>
          <a:prstGeom prst="rect">
            <a:avLst/>
          </a:prstGeom>
          <a:noFill/>
        </p:spPr>
        <p:txBody>
          <a:bodyPr wrap="square">
            <a:spAutoFit/>
          </a:bodyPr>
          <a:lstStyle/>
          <a:p>
            <a:r>
              <a:rPr lang="en-IN" dirty="0"/>
              <a:t>Algorithm to delete node from end</a:t>
            </a:r>
          </a:p>
          <a:p>
            <a:r>
              <a:rPr lang="en-IN" dirty="0"/>
              <a:t>%% Input: last {Pointer to last node of the linked list}</a:t>
            </a:r>
          </a:p>
          <a:p>
            <a:r>
              <a:rPr lang="en-IN" dirty="0"/>
              <a:t>Begin:</a:t>
            </a:r>
          </a:p>
          <a:p>
            <a:r>
              <a:rPr lang="en-IN" dirty="0"/>
              <a:t>    If (last == NULL) then</a:t>
            </a:r>
          </a:p>
          <a:p>
            <a:r>
              <a:rPr lang="en-IN" dirty="0"/>
              <a:t>        write ('Can't delete from an empty list')</a:t>
            </a:r>
          </a:p>
          <a:p>
            <a:r>
              <a:rPr lang="en-IN" dirty="0"/>
              <a:t>    End if</a:t>
            </a:r>
          </a:p>
          <a:p>
            <a:r>
              <a:rPr lang="en-IN" dirty="0"/>
              <a:t>    Else then</a:t>
            </a:r>
          </a:p>
          <a:p>
            <a:r>
              <a:rPr lang="en-IN" dirty="0"/>
              <a:t>        </a:t>
            </a:r>
            <a:r>
              <a:rPr lang="en-IN" dirty="0" err="1"/>
              <a:t>toDelete</a:t>
            </a:r>
            <a:r>
              <a:rPr lang="en-IN" dirty="0"/>
              <a:t> ← last;</a:t>
            </a:r>
          </a:p>
          <a:p>
            <a:r>
              <a:rPr lang="en-IN" dirty="0"/>
              <a:t>        last ← </a:t>
            </a:r>
            <a:r>
              <a:rPr lang="en-IN" dirty="0" err="1"/>
              <a:t>last.prev</a:t>
            </a:r>
            <a:r>
              <a:rPr lang="en-IN" dirty="0"/>
              <a:t>;</a:t>
            </a:r>
          </a:p>
          <a:p>
            <a:r>
              <a:rPr lang="en-IN" dirty="0"/>
              <a:t>        </a:t>
            </a:r>
            <a:r>
              <a:rPr lang="en-IN" dirty="0" err="1"/>
              <a:t>last.next</a:t>
            </a:r>
            <a:r>
              <a:rPr lang="en-IN" dirty="0"/>
              <a:t> ← NULL;</a:t>
            </a:r>
          </a:p>
          <a:p>
            <a:r>
              <a:rPr lang="en-IN" dirty="0"/>
              <a:t>        </a:t>
            </a:r>
            <a:r>
              <a:rPr lang="en-IN" dirty="0" err="1"/>
              <a:t>unalloc</a:t>
            </a:r>
            <a:r>
              <a:rPr lang="en-IN" dirty="0"/>
              <a:t> (</a:t>
            </a:r>
            <a:r>
              <a:rPr lang="en-IN" dirty="0" err="1"/>
              <a:t>toDelete</a:t>
            </a:r>
            <a:r>
              <a:rPr lang="en-IN" dirty="0"/>
              <a:t>)</a:t>
            </a:r>
          </a:p>
          <a:p>
            <a:r>
              <a:rPr lang="en-IN" dirty="0"/>
              <a:t>        write ('Successfully deleted last node from the list')</a:t>
            </a:r>
          </a:p>
          <a:p>
            <a:endParaRPr lang="en-IN" dirty="0"/>
          </a:p>
          <a:p>
            <a:r>
              <a:rPr lang="en-IN" dirty="0"/>
              <a:t>    End if</a:t>
            </a:r>
          </a:p>
          <a:p>
            <a:r>
              <a:rPr lang="en-IN" dirty="0"/>
              <a:t>End</a:t>
            </a:r>
          </a:p>
        </p:txBody>
      </p:sp>
    </p:spTree>
    <p:extLst>
      <p:ext uri="{BB962C8B-B14F-4D97-AF65-F5344CB8AC3E}">
        <p14:creationId xmlns:p14="http://schemas.microsoft.com/office/powerpoint/2010/main" val="3347720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A23F-716D-4089-B217-24218FAF4DFA}"/>
              </a:ext>
            </a:extLst>
          </p:cNvPr>
          <p:cNvSpPr>
            <a:spLocks noGrp="1"/>
          </p:cNvSpPr>
          <p:nvPr>
            <p:ph type="title"/>
          </p:nvPr>
        </p:nvSpPr>
        <p:spPr/>
        <p:txBody>
          <a:bodyPr>
            <a:normAutofit fontScale="90000"/>
          </a:bodyPr>
          <a:lstStyle/>
          <a:p>
            <a:r>
              <a:rPr lang="en-US" b="1" i="0" dirty="0">
                <a:solidFill>
                  <a:srgbClr val="121213"/>
                </a:solidFill>
                <a:effectLst/>
                <a:latin typeface="Bitter"/>
              </a:rPr>
              <a:t>Algorithm to delete node from any position of a doubly linked list</a:t>
            </a:r>
            <a:br>
              <a:rPr lang="en-US" b="1" i="0" dirty="0">
                <a:solidFill>
                  <a:srgbClr val="121213"/>
                </a:solidFill>
                <a:effectLst/>
                <a:latin typeface="Bitter"/>
              </a:rPr>
            </a:br>
            <a:endParaRPr lang="en-IN" dirty="0"/>
          </a:p>
        </p:txBody>
      </p:sp>
      <p:sp>
        <p:nvSpPr>
          <p:cNvPr id="3" name="Content Placeholder 2">
            <a:extLst>
              <a:ext uri="{FF2B5EF4-FFF2-40B4-BE49-F238E27FC236}">
                <a16:creationId xmlns:a16="http://schemas.microsoft.com/office/drawing/2014/main" id="{541CDC72-9E60-4AD8-A594-CF2BCE34388C}"/>
              </a:ext>
            </a:extLst>
          </p:cNvPr>
          <p:cNvSpPr>
            <a:spLocks noGrp="1"/>
          </p:cNvSpPr>
          <p:nvPr>
            <p:ph idx="1"/>
          </p:nvPr>
        </p:nvSpPr>
        <p:spPr/>
        <p:txBody>
          <a:bodyPr/>
          <a:lstStyle/>
          <a:p>
            <a:pPr marL="0" indent="0">
              <a:buNone/>
            </a:pPr>
            <a:endParaRPr lang="en-IN" dirty="0"/>
          </a:p>
        </p:txBody>
      </p:sp>
      <p:sp>
        <p:nvSpPr>
          <p:cNvPr id="6" name="TextBox 5">
            <a:extLst>
              <a:ext uri="{FF2B5EF4-FFF2-40B4-BE49-F238E27FC236}">
                <a16:creationId xmlns:a16="http://schemas.microsoft.com/office/drawing/2014/main" id="{3DBE8836-18B5-40B7-9E76-FD69D2E49A22}"/>
              </a:ext>
            </a:extLst>
          </p:cNvPr>
          <p:cNvSpPr txBox="1"/>
          <p:nvPr/>
        </p:nvSpPr>
        <p:spPr>
          <a:xfrm>
            <a:off x="989044" y="2237259"/>
            <a:ext cx="6748365" cy="4524315"/>
          </a:xfrm>
          <a:prstGeom prst="rect">
            <a:avLst/>
          </a:prstGeom>
          <a:noFill/>
        </p:spPr>
        <p:txBody>
          <a:bodyPr wrap="square">
            <a:spAutoFit/>
          </a:bodyPr>
          <a:lstStyle/>
          <a:p>
            <a:r>
              <a:rPr lang="en-US" dirty="0"/>
              <a:t>Algorithm to delete node from any position</a:t>
            </a:r>
          </a:p>
          <a:p>
            <a:r>
              <a:rPr lang="en-US" dirty="0"/>
              <a:t>%% Input : head {Pointer to the first node of the list}</a:t>
            </a:r>
          </a:p>
          <a:p>
            <a:r>
              <a:rPr lang="en-US" dirty="0"/>
              <a:t>         last {Pointer to the last node of the list}</a:t>
            </a:r>
          </a:p>
          <a:p>
            <a:r>
              <a:rPr lang="en-US" dirty="0"/>
              <a:t>         N {Position to be deleted from list}</a:t>
            </a:r>
          </a:p>
          <a:p>
            <a:r>
              <a:rPr lang="en-US" dirty="0"/>
              <a:t>Begin:</a:t>
            </a:r>
          </a:p>
          <a:p>
            <a:r>
              <a:rPr lang="en-US" dirty="0"/>
              <a:t>    current ← head;</a:t>
            </a:r>
          </a:p>
          <a:p>
            <a:r>
              <a:rPr lang="en-US" dirty="0"/>
              <a:t>    For </a:t>
            </a:r>
            <a:r>
              <a:rPr lang="en-US" dirty="0" err="1"/>
              <a:t>i</a:t>
            </a:r>
            <a:r>
              <a:rPr lang="en-US" dirty="0"/>
              <a:t> ← 1 to N and current != NULL do</a:t>
            </a:r>
          </a:p>
          <a:p>
            <a:r>
              <a:rPr lang="en-US" dirty="0"/>
              <a:t>        current ← </a:t>
            </a:r>
            <a:r>
              <a:rPr lang="en-US" dirty="0" err="1"/>
              <a:t>current.next</a:t>
            </a:r>
            <a:r>
              <a:rPr lang="en-US" dirty="0"/>
              <a:t>;</a:t>
            </a:r>
          </a:p>
          <a:p>
            <a:r>
              <a:rPr lang="en-US" dirty="0"/>
              <a:t>    End for</a:t>
            </a:r>
          </a:p>
          <a:p>
            <a:r>
              <a:rPr lang="en-US" dirty="0"/>
              <a:t>    If (N == 1) then</a:t>
            </a:r>
          </a:p>
          <a:p>
            <a:r>
              <a:rPr lang="en-US" dirty="0"/>
              <a:t>        </a:t>
            </a:r>
            <a:r>
              <a:rPr lang="en-US" dirty="0" err="1"/>
              <a:t>deleteFromBeginning</a:t>
            </a:r>
            <a:r>
              <a:rPr lang="en-US" dirty="0"/>
              <a:t>()</a:t>
            </a:r>
          </a:p>
          <a:p>
            <a:r>
              <a:rPr lang="en-US" dirty="0"/>
              <a:t>    End if</a:t>
            </a:r>
          </a:p>
          <a:p>
            <a:r>
              <a:rPr lang="en-US" dirty="0"/>
              <a:t>    Else if (current == last) then </a:t>
            </a:r>
          </a:p>
          <a:p>
            <a:r>
              <a:rPr lang="en-US" dirty="0"/>
              <a:t>        </a:t>
            </a:r>
            <a:r>
              <a:rPr lang="en-US" dirty="0" err="1"/>
              <a:t>deleteFromEnd</a:t>
            </a:r>
            <a:r>
              <a:rPr lang="en-US" dirty="0"/>
              <a:t>()</a:t>
            </a:r>
          </a:p>
          <a:p>
            <a:r>
              <a:rPr lang="en-US" dirty="0"/>
              <a:t>    End if</a:t>
            </a:r>
          </a:p>
          <a:p>
            <a:r>
              <a:rPr lang="en-US" dirty="0"/>
              <a:t>    </a:t>
            </a:r>
            <a:endParaRPr lang="en-IN" dirty="0"/>
          </a:p>
        </p:txBody>
      </p:sp>
      <p:sp>
        <p:nvSpPr>
          <p:cNvPr id="8" name="TextBox 7">
            <a:extLst>
              <a:ext uri="{FF2B5EF4-FFF2-40B4-BE49-F238E27FC236}">
                <a16:creationId xmlns:a16="http://schemas.microsoft.com/office/drawing/2014/main" id="{0280CA4E-4985-412E-A23B-56C670CF3125}"/>
              </a:ext>
            </a:extLst>
          </p:cNvPr>
          <p:cNvSpPr txBox="1"/>
          <p:nvPr/>
        </p:nvSpPr>
        <p:spPr>
          <a:xfrm>
            <a:off x="6341316" y="2293134"/>
            <a:ext cx="6097554" cy="3416320"/>
          </a:xfrm>
          <a:prstGeom prst="rect">
            <a:avLst/>
          </a:prstGeom>
          <a:noFill/>
        </p:spPr>
        <p:txBody>
          <a:bodyPr wrap="square">
            <a:spAutoFit/>
          </a:bodyPr>
          <a:lstStyle/>
          <a:p>
            <a:r>
              <a:rPr lang="en-IN" dirty="0"/>
              <a:t>Else if (current != NULL) then</a:t>
            </a:r>
          </a:p>
          <a:p>
            <a:r>
              <a:rPr lang="en-IN" dirty="0"/>
              <a:t>        </a:t>
            </a:r>
            <a:r>
              <a:rPr lang="en-IN" dirty="0" err="1"/>
              <a:t>current.prev.next</a:t>
            </a:r>
            <a:r>
              <a:rPr lang="en-IN" dirty="0"/>
              <a:t> ← </a:t>
            </a:r>
            <a:r>
              <a:rPr lang="en-IN" dirty="0" err="1"/>
              <a:t>current.next</a:t>
            </a:r>
            <a:endParaRPr lang="en-IN" dirty="0"/>
          </a:p>
          <a:p>
            <a:r>
              <a:rPr lang="en-IN" dirty="0"/>
              <a:t>        If (</a:t>
            </a:r>
            <a:r>
              <a:rPr lang="en-IN" dirty="0" err="1"/>
              <a:t>current.next</a:t>
            </a:r>
            <a:r>
              <a:rPr lang="en-IN" dirty="0"/>
              <a:t> != NULL) then</a:t>
            </a:r>
          </a:p>
          <a:p>
            <a:r>
              <a:rPr lang="en-IN" dirty="0"/>
              <a:t>            </a:t>
            </a:r>
            <a:r>
              <a:rPr lang="en-IN" dirty="0" err="1"/>
              <a:t>current.next.prev</a:t>
            </a:r>
            <a:r>
              <a:rPr lang="en-IN" dirty="0"/>
              <a:t> ← </a:t>
            </a:r>
            <a:r>
              <a:rPr lang="en-IN" dirty="0" err="1"/>
              <a:t>current.prev</a:t>
            </a:r>
            <a:r>
              <a:rPr lang="en-IN" dirty="0"/>
              <a:t>;</a:t>
            </a:r>
          </a:p>
          <a:p>
            <a:r>
              <a:rPr lang="en-IN" dirty="0"/>
              <a:t>        End if</a:t>
            </a:r>
          </a:p>
          <a:p>
            <a:r>
              <a:rPr lang="en-IN" dirty="0"/>
              <a:t>        </a:t>
            </a:r>
            <a:r>
              <a:rPr lang="en-IN" dirty="0" err="1"/>
              <a:t>unalloc</a:t>
            </a:r>
            <a:r>
              <a:rPr lang="en-IN" dirty="0"/>
              <a:t> (current)</a:t>
            </a:r>
          </a:p>
          <a:p>
            <a:r>
              <a:rPr lang="en-IN" dirty="0"/>
              <a:t>        write ('Node deleted successfully from ', N, ' position')</a:t>
            </a:r>
          </a:p>
          <a:p>
            <a:r>
              <a:rPr lang="en-IN" dirty="0"/>
              <a:t>    End if</a:t>
            </a:r>
          </a:p>
          <a:p>
            <a:r>
              <a:rPr lang="en-IN" dirty="0"/>
              <a:t>    Else then</a:t>
            </a:r>
          </a:p>
          <a:p>
            <a:r>
              <a:rPr lang="en-IN" dirty="0"/>
              <a:t>        write ('Invalid position')</a:t>
            </a:r>
          </a:p>
          <a:p>
            <a:r>
              <a:rPr lang="en-IN" dirty="0"/>
              <a:t>    End if</a:t>
            </a:r>
          </a:p>
          <a:p>
            <a:r>
              <a:rPr lang="en-IN" dirty="0"/>
              <a:t>End</a:t>
            </a:r>
          </a:p>
        </p:txBody>
      </p:sp>
    </p:spTree>
    <p:extLst>
      <p:ext uri="{BB962C8B-B14F-4D97-AF65-F5344CB8AC3E}">
        <p14:creationId xmlns:p14="http://schemas.microsoft.com/office/powerpoint/2010/main" val="17368518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8183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01D2-7269-41C7-B7F5-02A7D7108C8D}"/>
              </a:ext>
            </a:extLst>
          </p:cNvPr>
          <p:cNvSpPr>
            <a:spLocks noGrp="1"/>
          </p:cNvSpPr>
          <p:nvPr>
            <p:ph type="title"/>
          </p:nvPr>
        </p:nvSpPr>
        <p:spPr/>
        <p:txBody>
          <a:bodyPr/>
          <a:lstStyle/>
          <a:p>
            <a:r>
              <a:rPr lang="en-US" dirty="0"/>
              <a:t>Circular Linked List</a:t>
            </a:r>
            <a:endParaRPr lang="en-IN" dirty="0"/>
          </a:p>
        </p:txBody>
      </p:sp>
      <p:sp>
        <p:nvSpPr>
          <p:cNvPr id="3" name="Content Placeholder 2">
            <a:extLst>
              <a:ext uri="{FF2B5EF4-FFF2-40B4-BE49-F238E27FC236}">
                <a16:creationId xmlns:a16="http://schemas.microsoft.com/office/drawing/2014/main" id="{16D4E51C-FAF9-486F-8AAB-75FB867BD9AE}"/>
              </a:ext>
            </a:extLst>
          </p:cNvPr>
          <p:cNvSpPr>
            <a:spLocks noGrp="1"/>
          </p:cNvSpPr>
          <p:nvPr>
            <p:ph idx="1"/>
          </p:nvPr>
        </p:nvSpPr>
        <p:spPr/>
        <p:txBody>
          <a:bodyPr/>
          <a:lstStyle/>
          <a:p>
            <a:r>
              <a:rPr lang="en-US" dirty="0">
                <a:hlinkClick r:id="rId2" action="ppaction://hlinkfile"/>
              </a:rPr>
              <a:t>Circular Linked List</a:t>
            </a:r>
            <a:endParaRPr lang="en-IN" dirty="0"/>
          </a:p>
        </p:txBody>
      </p:sp>
    </p:spTree>
    <p:extLst>
      <p:ext uri="{BB962C8B-B14F-4D97-AF65-F5344CB8AC3E}">
        <p14:creationId xmlns:p14="http://schemas.microsoft.com/office/powerpoint/2010/main" val="324824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6E48-B6BB-42EA-8F51-A6F7958B794A}"/>
              </a:ext>
            </a:extLst>
          </p:cNvPr>
          <p:cNvSpPr>
            <a:spLocks noGrp="1"/>
          </p:cNvSpPr>
          <p:nvPr>
            <p:ph type="title"/>
          </p:nvPr>
        </p:nvSpPr>
        <p:spPr/>
        <p:txBody>
          <a:bodyPr/>
          <a:lstStyle/>
          <a:p>
            <a:r>
              <a:rPr lang="en-US" b="0" i="0" dirty="0">
                <a:solidFill>
                  <a:srgbClr val="273239"/>
                </a:solidFill>
                <a:effectLst/>
                <a:latin typeface="urw-din"/>
              </a:rPr>
              <a:t>Applications of a stack</a:t>
            </a:r>
            <a:endParaRPr lang="en-IN" dirty="0"/>
          </a:p>
        </p:txBody>
      </p:sp>
      <p:sp>
        <p:nvSpPr>
          <p:cNvPr id="3" name="Content Placeholder 2">
            <a:extLst>
              <a:ext uri="{FF2B5EF4-FFF2-40B4-BE49-F238E27FC236}">
                <a16:creationId xmlns:a16="http://schemas.microsoft.com/office/drawing/2014/main" id="{D62528E5-F245-444E-949E-B0D3E73DBF39}"/>
              </a:ext>
            </a:extLst>
          </p:cNvPr>
          <p:cNvSpPr>
            <a:spLocks noGrp="1"/>
          </p:cNvSpPr>
          <p:nvPr>
            <p:ph idx="1"/>
          </p:nvPr>
        </p:nvSpPr>
        <p:spPr/>
        <p:txBody>
          <a:bodyPr>
            <a:normAutofit fontScale="92500" lnSpcReduction="10000"/>
          </a:bodyPr>
          <a:lstStyle/>
          <a:p>
            <a:pPr marL="0" indent="0" algn="l" fontAlgn="base">
              <a:buNone/>
            </a:pPr>
            <a:r>
              <a:rPr lang="en-US" b="0" i="0" dirty="0">
                <a:solidFill>
                  <a:srgbClr val="273239"/>
                </a:solidFill>
                <a:effectLst/>
                <a:latin typeface="urw-din"/>
              </a:rPr>
              <a:t>Some Applications of a stack are: </a:t>
            </a:r>
          </a:p>
          <a:p>
            <a:pPr algn="l" fontAlgn="base">
              <a:buFont typeface="+mj-lt"/>
              <a:buAutoNum type="arabicPeriod"/>
            </a:pPr>
            <a:r>
              <a:rPr lang="en-US" b="0" i="0" dirty="0">
                <a:solidFill>
                  <a:srgbClr val="273239"/>
                </a:solidFill>
                <a:effectLst/>
                <a:latin typeface="urw-din"/>
              </a:rPr>
              <a:t>Converting infix to postfix expressions.</a:t>
            </a:r>
          </a:p>
          <a:p>
            <a:pPr algn="l" fontAlgn="base">
              <a:buFont typeface="+mj-lt"/>
              <a:buAutoNum type="arabicPeriod"/>
            </a:pPr>
            <a:r>
              <a:rPr lang="en-US" b="0" i="0" dirty="0">
                <a:solidFill>
                  <a:srgbClr val="273239"/>
                </a:solidFill>
                <a:effectLst/>
                <a:latin typeface="urw-din"/>
              </a:rPr>
              <a:t>Undo operation is also carried out through stacks.</a:t>
            </a:r>
          </a:p>
          <a:p>
            <a:pPr algn="l" fontAlgn="base">
              <a:buFont typeface="+mj-lt"/>
              <a:buAutoNum type="arabicPeriod"/>
            </a:pPr>
            <a:r>
              <a:rPr lang="en-US" b="0" i="0" dirty="0">
                <a:solidFill>
                  <a:srgbClr val="273239"/>
                </a:solidFill>
                <a:effectLst/>
                <a:latin typeface="urw-din"/>
              </a:rPr>
              <a:t>Syntaxes in languages are parsed using stacks.</a:t>
            </a:r>
          </a:p>
          <a:p>
            <a:pPr algn="l" fontAlgn="base">
              <a:buFont typeface="+mj-lt"/>
              <a:buAutoNum type="arabicPeriod"/>
            </a:pPr>
            <a:r>
              <a:rPr lang="en-US" b="0" i="0" dirty="0">
                <a:solidFill>
                  <a:srgbClr val="273239"/>
                </a:solidFill>
                <a:effectLst/>
                <a:latin typeface="urw-din"/>
              </a:rPr>
              <a:t>It is used in many virtual machines like </a:t>
            </a:r>
            <a:r>
              <a:rPr lang="en-US" b="0" i="0" u="sng" dirty="0">
                <a:solidFill>
                  <a:srgbClr val="273239"/>
                </a:solidFill>
                <a:effectLst/>
                <a:latin typeface="urw-din"/>
                <a:hlinkClick r:id="rId2"/>
              </a:rPr>
              <a:t>JVM</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Forward – backward surfing in browser</a:t>
            </a:r>
          </a:p>
          <a:p>
            <a:pPr algn="l" fontAlgn="base">
              <a:buFont typeface="+mj-lt"/>
              <a:buAutoNum type="arabicPeriod"/>
            </a:pPr>
            <a:r>
              <a:rPr lang="en-US" b="0" i="0" dirty="0">
                <a:solidFill>
                  <a:srgbClr val="273239"/>
                </a:solidFill>
                <a:effectLst/>
                <a:latin typeface="urw-din"/>
              </a:rPr>
              <a:t>History of visited websites</a:t>
            </a:r>
          </a:p>
          <a:p>
            <a:pPr algn="l" fontAlgn="base">
              <a:buFont typeface="+mj-lt"/>
              <a:buAutoNum type="arabicPeriod"/>
            </a:pPr>
            <a:r>
              <a:rPr lang="en-US" b="0" i="0" dirty="0">
                <a:solidFill>
                  <a:srgbClr val="273239"/>
                </a:solidFill>
                <a:effectLst/>
                <a:latin typeface="urw-din"/>
              </a:rPr>
              <a:t>Message logs and all messages you get are arranged in stack</a:t>
            </a:r>
          </a:p>
          <a:p>
            <a:pPr algn="l" fontAlgn="base">
              <a:buFont typeface="+mj-lt"/>
              <a:buAutoNum type="arabicPeriod"/>
            </a:pPr>
            <a:r>
              <a:rPr lang="en-US" b="0" i="0" dirty="0">
                <a:solidFill>
                  <a:srgbClr val="273239"/>
                </a:solidFill>
                <a:effectLst/>
                <a:latin typeface="urw-din"/>
              </a:rPr>
              <a:t>Call logs, E-mails, Google photos’ any gallery , YouTube downloads, Notifications ( latest appears first )</a:t>
            </a:r>
          </a:p>
          <a:p>
            <a:pPr marL="0" indent="0">
              <a:buNone/>
            </a:pPr>
            <a:endParaRPr lang="en-IN" dirty="0"/>
          </a:p>
        </p:txBody>
      </p:sp>
    </p:spTree>
    <p:extLst>
      <p:ext uri="{BB962C8B-B14F-4D97-AF65-F5344CB8AC3E}">
        <p14:creationId xmlns:p14="http://schemas.microsoft.com/office/powerpoint/2010/main" val="16852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2B9E-713B-49E7-BFB3-F8A3E983E389}"/>
              </a:ext>
            </a:extLst>
          </p:cNvPr>
          <p:cNvSpPr>
            <a:spLocks noGrp="1"/>
          </p:cNvSpPr>
          <p:nvPr>
            <p:ph type="title"/>
          </p:nvPr>
        </p:nvSpPr>
        <p:spPr/>
        <p:txBody>
          <a:bodyPr/>
          <a:lstStyle/>
          <a:p>
            <a:r>
              <a:rPr lang="en-US" dirty="0"/>
              <a:t>Applications of Queue</a:t>
            </a:r>
            <a:endParaRPr lang="en-IN" dirty="0"/>
          </a:p>
        </p:txBody>
      </p:sp>
      <p:sp>
        <p:nvSpPr>
          <p:cNvPr id="3" name="Content Placeholder 2">
            <a:extLst>
              <a:ext uri="{FF2B5EF4-FFF2-40B4-BE49-F238E27FC236}">
                <a16:creationId xmlns:a16="http://schemas.microsoft.com/office/drawing/2014/main" id="{54CDA171-77EB-4302-A38D-2FB959FDD818}"/>
              </a:ext>
            </a:extLst>
          </p:cNvPr>
          <p:cNvSpPr>
            <a:spLocks noGrp="1"/>
          </p:cNvSpPr>
          <p:nvPr>
            <p:ph idx="1"/>
          </p:nvPr>
        </p:nvSpPr>
        <p:spPr/>
        <p:txBody>
          <a:bodyPr>
            <a:normAutofit lnSpcReduction="10000"/>
          </a:bodyPr>
          <a:lstStyle/>
          <a:p>
            <a:pPr algn="l" fontAlgn="base">
              <a:buFont typeface="+mj-lt"/>
              <a:buAutoNum type="arabicPeriod"/>
            </a:pPr>
            <a:r>
              <a:rPr lang="en-US" b="0" i="0" u="sng" dirty="0">
                <a:solidFill>
                  <a:srgbClr val="273239"/>
                </a:solidFill>
                <a:effectLst/>
                <a:latin typeface="urw-din"/>
                <a:hlinkClick r:id="rId2"/>
              </a:rPr>
              <a:t>Operating System</a:t>
            </a:r>
            <a:r>
              <a:rPr lang="en-US" b="0" i="0" dirty="0">
                <a:solidFill>
                  <a:srgbClr val="273239"/>
                </a:solidFill>
                <a:effectLst/>
                <a:latin typeface="urw-din"/>
              </a:rPr>
              <a:t> uses queue for job scheduling.</a:t>
            </a:r>
          </a:p>
          <a:p>
            <a:pPr algn="l" fontAlgn="base">
              <a:buFont typeface="+mj-lt"/>
              <a:buAutoNum type="arabicPeriod"/>
            </a:pPr>
            <a:r>
              <a:rPr lang="en-US" b="0" i="0" dirty="0">
                <a:solidFill>
                  <a:srgbClr val="273239"/>
                </a:solidFill>
                <a:effectLst/>
                <a:latin typeface="urw-din"/>
              </a:rPr>
              <a:t>To handle congestion in networking queue can be used.</a:t>
            </a:r>
          </a:p>
          <a:p>
            <a:pPr algn="l" fontAlgn="base">
              <a:buFont typeface="+mj-lt"/>
              <a:buAutoNum type="arabicPeriod"/>
            </a:pPr>
            <a:r>
              <a:rPr lang="en-US" b="0" i="0" dirty="0">
                <a:solidFill>
                  <a:srgbClr val="273239"/>
                </a:solidFill>
                <a:effectLst/>
                <a:latin typeface="urw-din"/>
              </a:rPr>
              <a:t>Data packets in communication are arranged in queue format.</a:t>
            </a:r>
          </a:p>
          <a:p>
            <a:pPr algn="l" fontAlgn="base">
              <a:buFont typeface="+mj-lt"/>
              <a:buAutoNum type="arabicPeriod"/>
            </a:pPr>
            <a:r>
              <a:rPr lang="en-US" b="0" i="0" dirty="0">
                <a:solidFill>
                  <a:srgbClr val="273239"/>
                </a:solidFill>
                <a:effectLst/>
                <a:latin typeface="urw-din"/>
              </a:rPr>
              <a:t>Sending an E-mail, it will be queued</a:t>
            </a:r>
          </a:p>
          <a:p>
            <a:pPr algn="l" fontAlgn="base">
              <a:buFont typeface="+mj-lt"/>
              <a:buAutoNum type="arabicPeriod"/>
            </a:pPr>
            <a:r>
              <a:rPr lang="en-US" b="0" i="0" dirty="0">
                <a:solidFill>
                  <a:srgbClr val="273239"/>
                </a:solidFill>
                <a:effectLst/>
                <a:latin typeface="urw-din"/>
              </a:rPr>
              <a:t>server while responding request</a:t>
            </a:r>
          </a:p>
          <a:p>
            <a:pPr algn="l" fontAlgn="base">
              <a:buFont typeface="+mj-lt"/>
              <a:buAutoNum type="arabicPeriod"/>
            </a:pPr>
            <a:r>
              <a:rPr lang="en-US" b="0" i="0" dirty="0">
                <a:solidFill>
                  <a:srgbClr val="273239"/>
                </a:solidFill>
                <a:effectLst/>
                <a:latin typeface="urw-din"/>
              </a:rPr>
              <a:t>Uploading and downloading photo’s, first kept for uploading/downloading will completed first (Not if there is threading)</a:t>
            </a:r>
          </a:p>
          <a:p>
            <a:pPr algn="l" fontAlgn="base">
              <a:buFont typeface="+mj-lt"/>
              <a:buAutoNum type="arabicPeriod"/>
            </a:pPr>
            <a:r>
              <a:rPr lang="en-US" b="0" i="0" dirty="0">
                <a:solidFill>
                  <a:srgbClr val="273239"/>
                </a:solidFill>
                <a:effectLst/>
                <a:latin typeface="urw-din"/>
              </a:rPr>
              <a:t>Most of internet requests and processes uses queue</a:t>
            </a:r>
          </a:p>
          <a:p>
            <a:pPr algn="l" fontAlgn="base">
              <a:buFont typeface="+mj-lt"/>
              <a:buAutoNum type="arabicPeriod"/>
            </a:pPr>
            <a:r>
              <a:rPr lang="en-US" b="0" i="0" dirty="0">
                <a:solidFill>
                  <a:srgbClr val="273239"/>
                </a:solidFill>
                <a:effectLst/>
                <a:latin typeface="urw-din"/>
              </a:rPr>
              <a:t>While switching multiple applications, windows uses circular queue.</a:t>
            </a:r>
          </a:p>
          <a:p>
            <a:pPr marL="0" indent="0">
              <a:buNone/>
            </a:pPr>
            <a:endParaRPr lang="en-IN" dirty="0"/>
          </a:p>
        </p:txBody>
      </p:sp>
    </p:spTree>
    <p:extLst>
      <p:ext uri="{BB962C8B-B14F-4D97-AF65-F5344CB8AC3E}">
        <p14:creationId xmlns:p14="http://schemas.microsoft.com/office/powerpoint/2010/main" val="28926363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261BAA3E-8094-4873-804A-FB40E85F47BC}" vid="{B709E1DE-F5A7-4D3B-B2A2-53778899A9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26718</TotalTime>
  <Words>7169</Words>
  <Application>Microsoft Office PowerPoint</Application>
  <PresentationFormat>Widescreen</PresentationFormat>
  <Paragraphs>752</Paragraphs>
  <Slides>79</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79</vt:i4>
      </vt:variant>
    </vt:vector>
  </HeadingPairs>
  <TitlesOfParts>
    <vt:vector size="96" baseType="lpstr">
      <vt:lpstr>Arial</vt:lpstr>
      <vt:lpstr>Arial</vt:lpstr>
      <vt:lpstr>Bitter</vt:lpstr>
      <vt:lpstr>Calibri</vt:lpstr>
      <vt:lpstr>Calibri Light</vt:lpstr>
      <vt:lpstr>Consolas</vt:lpstr>
      <vt:lpstr>Georgia</vt:lpstr>
      <vt:lpstr>Graphik LCG Web</vt:lpstr>
      <vt:lpstr>inherit</vt:lpstr>
      <vt:lpstr>Open Sans</vt:lpstr>
      <vt:lpstr>Roboto</vt:lpstr>
      <vt:lpstr>Source Sans Pro</vt:lpstr>
      <vt:lpstr>Times New Roman</vt:lpstr>
      <vt:lpstr>urw-din</vt:lpstr>
      <vt:lpstr>verdana</vt:lpstr>
      <vt:lpstr>Wingdings</vt:lpstr>
      <vt:lpstr>Theme1</vt:lpstr>
      <vt:lpstr>Data structure </vt:lpstr>
      <vt:lpstr>PowerPoint Presentation</vt:lpstr>
      <vt:lpstr> Data Structure</vt:lpstr>
      <vt:lpstr>PowerPoint Presentation</vt:lpstr>
      <vt:lpstr>   Types Of DS</vt:lpstr>
      <vt:lpstr>Applications of DS</vt:lpstr>
      <vt:lpstr>Applications of the linked list</vt:lpstr>
      <vt:lpstr>Applications of a stack</vt:lpstr>
      <vt:lpstr>Applications of Queue</vt:lpstr>
      <vt:lpstr>Applications of a Graph</vt:lpstr>
      <vt:lpstr>Applications of the trees</vt:lpstr>
      <vt:lpstr>                       DATA TYPES A particular kind of data item, as defined by the values it can take, the Programming language used, or the operations that can be performed on it.          </vt:lpstr>
      <vt:lpstr>Non Primitive Data Type </vt:lpstr>
      <vt:lpstr>Linear Data Structures </vt:lpstr>
      <vt:lpstr>Linear List</vt:lpstr>
      <vt:lpstr>PowerPoint Presentation</vt:lpstr>
      <vt:lpstr>PowerPoint Presentation</vt:lpstr>
      <vt:lpstr>PowerPoint Presentation</vt:lpstr>
      <vt:lpstr>PowerPoint Presentation</vt:lpstr>
      <vt:lpstr>PowerPoint Presentation</vt:lpstr>
      <vt:lpstr>PowerPoint Presentation</vt:lpstr>
      <vt:lpstr>Difference Between Linear and Non Linear Data Structure</vt:lpstr>
      <vt:lpstr>Operation on Data Structures Design of efficient data structure must take operations to be performed on the DS into account. The most commonly used operations on DS are broadly categorized into following types </vt:lpstr>
      <vt:lpstr> What are Arrays?</vt:lpstr>
      <vt:lpstr>PowerPoint Presentation</vt:lpstr>
      <vt:lpstr>Quicksort</vt:lpstr>
      <vt:lpstr>PowerPoint Presentation</vt:lpstr>
      <vt:lpstr>Merge  sort</vt:lpstr>
      <vt:lpstr>Linked List</vt:lpstr>
      <vt:lpstr>Advantages of linked lists</vt:lpstr>
      <vt:lpstr>Disadvantages of linked lists </vt:lpstr>
      <vt:lpstr>Types of Linked Lists</vt:lpstr>
      <vt:lpstr>PowerPoint Presentation</vt:lpstr>
      <vt:lpstr>Comparison between array and linked list</vt:lpstr>
      <vt:lpstr>Applications of linked list</vt:lpstr>
      <vt:lpstr>Single Linked List</vt:lpstr>
      <vt:lpstr>Implementation of Single Linked List</vt:lpstr>
      <vt:lpstr>PowerPoint Presentation</vt:lpstr>
      <vt:lpstr>Creating a node for Single Linked List</vt:lpstr>
      <vt:lpstr>PowerPoint Presentation</vt:lpstr>
      <vt:lpstr>PowerPoint Presentation</vt:lpstr>
      <vt:lpstr>Insertion of a Node</vt:lpstr>
      <vt:lpstr>PowerPoint Presentation</vt:lpstr>
      <vt:lpstr>Inserting a node at the end</vt:lpstr>
      <vt:lpstr>Inserting a node at intermediate position</vt:lpstr>
      <vt:lpstr>PowerPoint Presentation</vt:lpstr>
      <vt:lpstr>Deletion of a node</vt:lpstr>
      <vt:lpstr>Deleting a node at the beginning</vt:lpstr>
      <vt:lpstr>Deleting a node at the end</vt:lpstr>
      <vt:lpstr>Deleting a node at Intermediate position</vt:lpstr>
      <vt:lpstr>PowerPoint Presentation</vt:lpstr>
      <vt:lpstr>PowerPoint Presentation</vt:lpstr>
      <vt:lpstr>Traversal and displaying a list (Left to Right)</vt:lpstr>
      <vt:lpstr>PowerPoint Presentation</vt:lpstr>
      <vt:lpstr>malloc() method</vt:lpstr>
      <vt:lpstr>C calloc() method </vt:lpstr>
      <vt:lpstr>free() method </vt:lpstr>
      <vt:lpstr>realloc() method </vt:lpstr>
      <vt:lpstr>PowerPoint Presentation</vt:lpstr>
      <vt:lpstr>Infix to Postfix</vt:lpstr>
      <vt:lpstr>Doubly Linked List</vt:lpstr>
      <vt:lpstr>PowerPoint Presentation</vt:lpstr>
      <vt:lpstr>PowerPoint Presentation</vt:lpstr>
      <vt:lpstr>Creating a Node in Doubly Linked List </vt:lpstr>
      <vt:lpstr>Traversal in a Doubly Linked List </vt:lpstr>
      <vt:lpstr>PowerPoint Presentation</vt:lpstr>
      <vt:lpstr>Insert a node at front (5 Steps)</vt:lpstr>
      <vt:lpstr>Add a node after a given node</vt:lpstr>
      <vt:lpstr>PowerPoint Presentation</vt:lpstr>
      <vt:lpstr>Add a node at the end</vt:lpstr>
      <vt:lpstr>PowerPoint Presentation</vt:lpstr>
      <vt:lpstr>Add a node before a node</vt:lpstr>
      <vt:lpstr>Add a node before a node</vt:lpstr>
      <vt:lpstr>Deletion from a Linked List</vt:lpstr>
      <vt:lpstr>Deletion from the beginning </vt:lpstr>
      <vt:lpstr>Deletion at the end </vt:lpstr>
      <vt:lpstr>Algorithm to delete node from any position of a doubly linked list </vt:lpstr>
      <vt:lpstr>PowerPoint Presentation</vt:lpstr>
      <vt:lpstr>Circular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Ipsum1</dc:title>
  <dc:creator>Vaibhav Mujmule</dc:creator>
  <cp:lastModifiedBy>Vinothina V</cp:lastModifiedBy>
  <cp:revision>126</cp:revision>
  <dcterms:created xsi:type="dcterms:W3CDTF">2020-09-29T12:22:08Z</dcterms:created>
  <dcterms:modified xsi:type="dcterms:W3CDTF">2021-11-07T16:58:39Z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