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9190-E779-06EA-3B5C-CA72DC9D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88236"/>
            <a:ext cx="9966960" cy="3035808"/>
          </a:xfrm>
        </p:spPr>
        <p:txBody>
          <a:bodyPr/>
          <a:lstStyle/>
          <a:p>
            <a:r>
              <a:rPr lang="en-GB" dirty="0"/>
              <a:t>Elections in India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4FE4-0018-DCDA-B742-9758955A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282" y="4662106"/>
            <a:ext cx="3095626" cy="166011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Team members:</a:t>
            </a:r>
          </a:p>
          <a:p>
            <a:pPr marL="457200" indent="-457200">
              <a:buAutoNum type="arabicParenR"/>
            </a:pPr>
            <a:r>
              <a:rPr lang="en-GB" dirty="0"/>
              <a:t>S. </a:t>
            </a:r>
            <a:r>
              <a:rPr lang="en-GB" dirty="0" err="1"/>
              <a:t>Shaikshavali</a:t>
            </a: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P. </a:t>
            </a:r>
            <a:r>
              <a:rPr lang="en-GB" dirty="0" err="1"/>
              <a:t>Jayanath</a:t>
            </a: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S. </a:t>
            </a:r>
            <a:r>
              <a:rPr lang="en-GB" dirty="0" err="1"/>
              <a:t>Druvitha</a:t>
            </a: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K. </a:t>
            </a:r>
            <a:r>
              <a:rPr lang="en-GB" dirty="0" err="1"/>
              <a:t>Yuvasree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0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D793-F523-DB09-B954-9FC3A2CB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61" y="1563909"/>
            <a:ext cx="5953842" cy="3730181"/>
          </a:xfrm>
        </p:spPr>
        <p:txBody>
          <a:bodyPr>
            <a:normAutofit/>
          </a:bodyPr>
          <a:lstStyle/>
          <a:p>
            <a:r>
              <a:rPr lang="en-GB" sz="9600" b="1" dirty="0"/>
              <a:t>The end </a:t>
            </a:r>
            <a:endParaRPr lang="en-US"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12684-E997-CEBC-7334-027C674F4317}"/>
              </a:ext>
            </a:extLst>
          </p:cNvPr>
          <p:cNvSpPr txBox="1"/>
          <p:nvPr/>
        </p:nvSpPr>
        <p:spPr>
          <a:xfrm>
            <a:off x="3628103" y="4511428"/>
            <a:ext cx="49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Ballot is powerful than bullet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AFB1-9EAE-5363-E90B-BEA03A209CAD}"/>
              </a:ext>
            </a:extLst>
          </p:cNvPr>
          <p:cNvSpPr txBox="1"/>
          <p:nvPr/>
        </p:nvSpPr>
        <p:spPr>
          <a:xfrm>
            <a:off x="4591664" y="5298425"/>
            <a:ext cx="49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Your vote matters</a:t>
            </a:r>
          </a:p>
        </p:txBody>
      </p:sp>
    </p:spTree>
    <p:extLst>
      <p:ext uri="{BB962C8B-B14F-4D97-AF65-F5344CB8AC3E}">
        <p14:creationId xmlns:p14="http://schemas.microsoft.com/office/powerpoint/2010/main" val="35208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E4C7-E74A-03F8-B6F4-AE485742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1" y="413529"/>
            <a:ext cx="10058400" cy="1609344"/>
          </a:xfrm>
        </p:spPr>
        <p:txBody>
          <a:bodyPr/>
          <a:lstStyle/>
          <a:p>
            <a:r>
              <a:rPr lang="en-GB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A98C-4483-DAF0-55A3-946C50B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78" y="1939443"/>
            <a:ext cx="5476875" cy="3992451"/>
          </a:xfrm>
        </p:spPr>
        <p:txBody>
          <a:bodyPr/>
          <a:lstStyle/>
          <a:p>
            <a:r>
              <a:rPr lang="en-GB" b="1" dirty="0"/>
              <a:t>India is the world’s largest democracy, with over 900 million eligible voters.</a:t>
            </a:r>
          </a:p>
          <a:p>
            <a:r>
              <a:rPr lang="en-GB" b="1" dirty="0"/>
              <a:t>The election commission of India is responsible for conducting free and fair elections in the country.</a:t>
            </a:r>
          </a:p>
          <a:p>
            <a:r>
              <a:rPr lang="en-GB" b="1" dirty="0"/>
              <a:t>Elections in India are held at regular intervals, typically every five years elect members of the </a:t>
            </a:r>
            <a:r>
              <a:rPr lang="en-GB" b="1" dirty="0" err="1"/>
              <a:t>Lok</a:t>
            </a:r>
            <a:r>
              <a:rPr lang="en-GB" b="1" dirty="0"/>
              <a:t> Sabha (lower house)and state legislative assemblies.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8E257-C78D-6986-8DE2-79AB6522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35" y="1218201"/>
            <a:ext cx="6018665" cy="35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1A7A-2751-3305-B8AD-38F1DF32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7" y="579882"/>
            <a:ext cx="10058400" cy="1609344"/>
          </a:xfrm>
        </p:spPr>
        <p:txBody>
          <a:bodyPr/>
          <a:lstStyle/>
          <a:p>
            <a:r>
              <a:rPr lang="en-GB" dirty="0"/>
              <a:t>Elections process in India: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252F-C960-0662-05EC-081400E4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937" y="1976437"/>
            <a:ext cx="5919121" cy="7152037"/>
          </a:xfrm>
        </p:spPr>
        <p:txBody>
          <a:bodyPr/>
          <a:lstStyle/>
          <a:p>
            <a:r>
              <a:rPr lang="en-GB" b="1" dirty="0"/>
              <a:t>The election process in India involves voter registration, candidate nomination, campaigning, voting, and counting of votes.</a:t>
            </a:r>
          </a:p>
          <a:p>
            <a:r>
              <a:rPr lang="en-GB" b="1" dirty="0"/>
              <a:t>Electronic voting machines (EVMs) are used for voting, ensuring a fast and efficient process.          </a:t>
            </a:r>
          </a:p>
          <a:p>
            <a:r>
              <a:rPr lang="en-GB" b="1" dirty="0"/>
              <a:t>Political parties play a significant role in India elections, with candidates representing various parties competing for seats in the parliament and state assemblies.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B7E6D-86B3-BDD9-DDDB-333298DC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4" y="2189226"/>
            <a:ext cx="6149793" cy="33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8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96F-D265-ED12-1CCF-245E7408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29" y="481201"/>
            <a:ext cx="9229059" cy="1537908"/>
          </a:xfrm>
        </p:spPr>
        <p:txBody>
          <a:bodyPr>
            <a:normAutofit/>
          </a:bodyPr>
          <a:lstStyle/>
          <a:p>
            <a:r>
              <a:rPr lang="en-GB" dirty="0"/>
              <a:t>Problems facing by offline voting: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8F45-D773-8BDA-AC7E-37D387CF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29" y="2192751"/>
            <a:ext cx="6002465" cy="4355592"/>
          </a:xfrm>
        </p:spPr>
        <p:txBody>
          <a:bodyPr>
            <a:normAutofit fontScale="92500" lnSpcReduction="20000"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Lack of accessibility: </a:t>
            </a:r>
            <a:r>
              <a:rPr lang="en-GB" b="1" i="1" dirty="0"/>
              <a:t> Offline </a:t>
            </a:r>
            <a:r>
              <a:rPr lang="en-GB" b="1" dirty="0"/>
              <a:t>voting methods can be inaccessible to certain groups of voters, such as individuals with disabilities or those living in remote areas with limited access to polling stations.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Potential for voter Fraud:</a:t>
            </a:r>
            <a:r>
              <a:rPr lang="en-GB" b="1" i="1" dirty="0"/>
              <a:t> </a:t>
            </a:r>
            <a:r>
              <a:rPr lang="en-GB" b="1" dirty="0"/>
              <a:t>Offline voting can be susceptible to fraudulent activities, including voter </a:t>
            </a:r>
            <a:r>
              <a:rPr lang="en-GB" b="1" dirty="0" err="1"/>
              <a:t>impersonation,ballot</a:t>
            </a:r>
            <a:r>
              <a:rPr lang="en-GB" b="1" dirty="0"/>
              <a:t> </a:t>
            </a:r>
            <a:r>
              <a:rPr lang="en-GB" b="1" dirty="0" err="1"/>
              <a:t>tampering,and</a:t>
            </a:r>
            <a:r>
              <a:rPr lang="en-GB" b="1" dirty="0"/>
              <a:t> manipulation of vote counts.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Slow and inefficient </a:t>
            </a:r>
            <a:r>
              <a:rPr lang="en-GB" b="1" i="1" dirty="0" err="1">
                <a:solidFill>
                  <a:srgbClr val="C00000"/>
                </a:solidFill>
              </a:rPr>
              <a:t>process:</a:t>
            </a:r>
            <a:r>
              <a:rPr lang="en-GB" b="1" dirty="0" err="1"/>
              <a:t>Offline</a:t>
            </a:r>
            <a:r>
              <a:rPr lang="en-GB" b="1" dirty="0"/>
              <a:t> voting often involves manual </a:t>
            </a:r>
            <a:r>
              <a:rPr lang="en-GB" b="1" dirty="0" err="1"/>
              <a:t>processes,such</a:t>
            </a:r>
            <a:r>
              <a:rPr lang="en-GB" b="1" dirty="0"/>
              <a:t> as paper-based ballots and manual vote counting, which can lead to delays in the results and inefficiencies in the overall voting process.</a:t>
            </a:r>
            <a:endParaRPr lang="en-GB" b="1" i="1" dirty="0">
              <a:solidFill>
                <a:srgbClr val="C00000"/>
              </a:solidFill>
            </a:endParaRPr>
          </a:p>
          <a:p>
            <a:endParaRPr lang="en-GB" b="1" i="1" dirty="0"/>
          </a:p>
          <a:p>
            <a:pPr marL="0" indent="0">
              <a:buNone/>
            </a:pPr>
            <a:r>
              <a:rPr lang="en-GB" b="1" i="1" dirty="0">
                <a:solidFill>
                  <a:srgbClr val="C00000"/>
                </a:solidFill>
              </a:rPr>
              <a:t>                          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118F-53DE-DD32-5FA0-BCEA7925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94" y="1668877"/>
            <a:ext cx="5264619" cy="39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AA26-AD8F-E4AB-D01C-7E2BCAD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800" dirty="0"/>
              <a:t>Introduction to online elections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2459-DC6B-4AA5-04D6-A036270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05769"/>
            <a:ext cx="6288215" cy="4050792"/>
          </a:xfrm>
        </p:spPr>
        <p:txBody>
          <a:bodyPr/>
          <a:lstStyle/>
          <a:p>
            <a:r>
              <a:rPr lang="en-GB" b="1" dirty="0"/>
              <a:t>Online elections refer to the process of conducting elections using internet –based platforms.</a:t>
            </a:r>
          </a:p>
          <a:p>
            <a:r>
              <a:rPr lang="en-GB" b="1" dirty="0"/>
              <a:t>This method allows voters to cast their votes remotely, using electronic devices such as computers or smartphones.</a:t>
            </a:r>
          </a:p>
          <a:p>
            <a:r>
              <a:rPr lang="en-GB" b="1" dirty="0"/>
              <a:t>Online elections aim to make the voting process more convenient, </a:t>
            </a:r>
            <a:r>
              <a:rPr lang="en-GB" b="1" dirty="0" err="1"/>
              <a:t>accessible,and</a:t>
            </a:r>
            <a:r>
              <a:rPr lang="en-GB" b="1" dirty="0"/>
              <a:t> efficient for eligible voters.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421AB-EDC0-37BA-2E7E-CE35EC19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2" y="2093976"/>
            <a:ext cx="5886798" cy="41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21D9-8361-807E-0DF2-33BCA3B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2064"/>
            <a:ext cx="10058400" cy="1609344"/>
          </a:xfrm>
        </p:spPr>
        <p:txBody>
          <a:bodyPr/>
          <a:lstStyle/>
          <a:p>
            <a:r>
              <a:rPr lang="en-GB" dirty="0" err="1"/>
              <a:t>Benifits</a:t>
            </a:r>
            <a:r>
              <a:rPr lang="en-GB" dirty="0"/>
              <a:t> of online elections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B53B-305D-CA3F-1159-88427DF7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3" y="1709594"/>
            <a:ext cx="6073902" cy="4416218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Increased accessibility: </a:t>
            </a:r>
            <a:r>
              <a:rPr lang="en-GB" b="1" dirty="0"/>
              <a:t>Online elections enable voters to participate from anywhere, eliminating geographical barriers.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Cost-effective: </a:t>
            </a:r>
            <a:r>
              <a:rPr lang="en-GB" b="1" dirty="0"/>
              <a:t>Conducting elections online can significantly reduce costs associated with traditional voting methods.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Efficiency and speed: </a:t>
            </a:r>
            <a:r>
              <a:rPr lang="en-GB" b="1" dirty="0"/>
              <a:t>Online voting systems can streamline the entire election process , from registration to vote counting , saving time and resources.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Security concerns: </a:t>
            </a:r>
            <a:r>
              <a:rPr lang="en-GB" b="1" dirty="0"/>
              <a:t>Ensuring the integrity and confidentiality of votes is crucial ,as online elections face potential threats from hacking or tampering.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4D250-8195-C2B3-2D84-C0882CA8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2064"/>
            <a:ext cx="5755570" cy="35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9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658D-DE1B-6828-581B-5EDB4B6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online 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6763-77D2-7F38-A809-E7A2AF12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3" y="1864519"/>
            <a:ext cx="5191125" cy="3962686"/>
          </a:xfrm>
        </p:spPr>
        <p:txBody>
          <a:bodyPr/>
          <a:lstStyle/>
          <a:p>
            <a:r>
              <a:rPr lang="en-GB" b="1" dirty="0"/>
              <a:t>Online voting offers several advantages over traditional voting methods.</a:t>
            </a:r>
          </a:p>
          <a:p>
            <a:r>
              <a:rPr lang="en-GB" b="1" dirty="0"/>
              <a:t>It provides convenience and accessibility for voters, allowing them to cast their votes from anywhere with an internet connection.</a:t>
            </a:r>
          </a:p>
          <a:p>
            <a:r>
              <a:rPr lang="en-GB" b="1" dirty="0"/>
              <a:t>Online voting can increase voter turnout by removing barriers such as physical distance , long waiting times, and limited polling locations.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74B24-5E98-A39E-DA3D-6312155D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6" y="2093976"/>
            <a:ext cx="4964909" cy="30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45F1-2B1D-9F73-01AA-45295A51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consideration for implementing online voting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9962-1699-EDF2-104F-1100C504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83402" cy="4050792"/>
          </a:xfrm>
        </p:spPr>
        <p:txBody>
          <a:bodyPr/>
          <a:lstStyle/>
          <a:p>
            <a:r>
              <a:rPr lang="en-GB" b="1" dirty="0"/>
              <a:t>Ensuring the security and integrity of the voting process is crucial . Robust authentication measures must be implemented to prevent fraudulent activities.</a:t>
            </a:r>
          </a:p>
          <a:p>
            <a:r>
              <a:rPr lang="en-GB" b="1" dirty="0"/>
              <a:t>A reliable and scalable infrastructure is needed to handle the potentially high volume of simultaneous voters and prevent system crashes.</a:t>
            </a:r>
          </a:p>
          <a:p>
            <a:r>
              <a:rPr lang="en-GB" b="1" dirty="0" err="1"/>
              <a:t>Accesibility</a:t>
            </a:r>
            <a:r>
              <a:rPr lang="en-GB" b="1" dirty="0"/>
              <a:t> and usability should be prioritized to ensure that online voting is inclusive and easy to use for people of all abilities and technological literacy levels.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9FA28-3D21-9B03-BCAB-C4C4024C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69" y="2121408"/>
            <a:ext cx="3786187" cy="36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067B-F0CC-DB23-AA3C-1E2D7529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" y="0"/>
            <a:ext cx="10058400" cy="1173766"/>
          </a:xfrm>
        </p:spPr>
        <p:txBody>
          <a:bodyPr/>
          <a:lstStyle/>
          <a:p>
            <a:r>
              <a:rPr lang="en-GB" dirty="0"/>
              <a:t>Advantages of online voting in India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7586-26E9-32A4-E037-AF2E0E79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0" y="1173766"/>
            <a:ext cx="5109495" cy="5084063"/>
          </a:xfrm>
        </p:spPr>
        <p:txBody>
          <a:bodyPr/>
          <a:lstStyle/>
          <a:p>
            <a:r>
              <a:rPr lang="en-GB" b="1" i="1" dirty="0">
                <a:solidFill>
                  <a:srgbClr val="C00000"/>
                </a:solidFill>
              </a:rPr>
              <a:t>Increased   Accessibility :</a:t>
            </a:r>
            <a:r>
              <a:rPr lang="en-GB" b="1" dirty="0"/>
              <a:t>Online voting allows citizens to vote from anywhere, </a:t>
            </a:r>
            <a:r>
              <a:rPr lang="en-GB" b="1" dirty="0" err="1"/>
              <a:t>eleminating</a:t>
            </a:r>
            <a:r>
              <a:rPr lang="en-GB" b="1" dirty="0"/>
              <a:t> the need to travel to polling stations, particularly beneficial for those with physical disabilities or living in remote areas.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Enhanced convenience: </a:t>
            </a:r>
            <a:r>
              <a:rPr lang="en-GB" b="1" dirty="0"/>
              <a:t>With online </a:t>
            </a:r>
            <a:r>
              <a:rPr lang="en-GB" b="1" dirty="0" err="1"/>
              <a:t>voting,voters</a:t>
            </a:r>
            <a:r>
              <a:rPr lang="en-GB" b="1" dirty="0"/>
              <a:t> can cast their ballots at any time during the designated voting period, providing flexibility &amp; convenience for busy individuals.</a:t>
            </a:r>
          </a:p>
          <a:p>
            <a:r>
              <a:rPr lang="en-GB" b="1" i="1" dirty="0">
                <a:solidFill>
                  <a:srgbClr val="C00000"/>
                </a:solidFill>
              </a:rPr>
              <a:t>Cost and Time Efficiency: </a:t>
            </a:r>
            <a:r>
              <a:rPr lang="en-GB" b="1" dirty="0"/>
              <a:t>Online voting reduces the need for physical polling stations, resulting in cost savings and quicker vote counting processor, leading to faster results.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48C0B-BA5F-A80E-5615-87750749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58" y="1280922"/>
            <a:ext cx="5852733" cy="45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2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Elections in India </vt:lpstr>
      <vt:lpstr>Introduction:</vt:lpstr>
      <vt:lpstr>Elections process in India:</vt:lpstr>
      <vt:lpstr>Problems facing by offline voting:</vt:lpstr>
      <vt:lpstr>Introduction to online elections </vt:lpstr>
      <vt:lpstr>Benifits of online elections  </vt:lpstr>
      <vt:lpstr>Implementing online voting</vt:lpstr>
      <vt:lpstr>Key consideration for implementing online voting </vt:lpstr>
      <vt:lpstr>Advantages of online voting in India  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 in India</dc:title>
  <dc:creator>919849632226</dc:creator>
  <cp:lastModifiedBy>PARA JAYANTH</cp:lastModifiedBy>
  <cp:revision>7</cp:revision>
  <dcterms:created xsi:type="dcterms:W3CDTF">2023-10-10T08:37:31Z</dcterms:created>
  <dcterms:modified xsi:type="dcterms:W3CDTF">2023-10-11T09:14:34Z</dcterms:modified>
</cp:coreProperties>
</file>