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50" r:id="rId3"/>
  </p:sldMasterIdLst>
  <p:notesMasterIdLst>
    <p:notesMasterId r:id="rId40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0" r:id="rId31"/>
    <p:sldId id="284" r:id="rId32"/>
    <p:sldId id="291" r:id="rId33"/>
    <p:sldId id="292" r:id="rId34"/>
    <p:sldId id="293" r:id="rId35"/>
    <p:sldId id="285" r:id="rId36"/>
    <p:sldId id="288" r:id="rId37"/>
    <p:sldId id="289" r:id="rId38"/>
    <p:sldId id="286" r:id="rId3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104864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5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582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4FC24E-80DF-4BCE-80ED-5F3967F94A55}" type="slidenum">
              <a:t>‹#›</a:t>
            </a:fld>
            <a:endParaRPr/>
          </a:p>
        </p:txBody>
      </p:sp>
      <p:sp>
        <p:nvSpPr>
          <p:cNvPr id="1048583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7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57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758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B07CED-B282-444E-A8B2-C6DFDE469DDE}" type="slidenum">
              <a:t>‹#›</a:t>
            </a:fld>
            <a:endParaRPr/>
          </a:p>
        </p:txBody>
      </p:sp>
      <p:sp>
        <p:nvSpPr>
          <p:cNvPr id="1048759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7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44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745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B827D1-C331-4819-86D4-4EBED0BDEE3A}" type="slidenum">
              <a:t>‹#›</a:t>
            </a:fld>
            <a:endParaRPr/>
          </a:p>
        </p:txBody>
      </p:sp>
      <p:sp>
        <p:nvSpPr>
          <p:cNvPr id="1048746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7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3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3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3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3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36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737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1BEFBC-74ED-4B9E-8C80-620B7DF14D3D}" type="slidenum">
              <a:t>‹#›</a:t>
            </a:fld>
            <a:endParaRPr/>
          </a:p>
        </p:txBody>
      </p:sp>
      <p:sp>
        <p:nvSpPr>
          <p:cNvPr id="1048738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614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69DF688-2AFE-44BC-9508-7CE9DFA3F08F}" type="slidenum">
              <a:t>‹#›</a:t>
            </a:fld>
            <a:endParaRPr/>
          </a:p>
        </p:txBody>
      </p:sp>
      <p:sp>
        <p:nvSpPr>
          <p:cNvPr id="1048615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7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048705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706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A69C789-FD30-4084-978C-6A09948BD663}" type="slidenum">
              <a:t>‹#›</a:t>
            </a:fld>
            <a:endParaRPr/>
          </a:p>
        </p:txBody>
      </p:sp>
      <p:sp>
        <p:nvSpPr>
          <p:cNvPr id="1048707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6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00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701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EF633D2-534F-4CF4-9558-88FC8E5BD071}" type="slidenum">
              <a:t>‹#›</a:t>
            </a:fld>
            <a:endParaRPr/>
          </a:p>
        </p:txBody>
      </p:sp>
      <p:sp>
        <p:nvSpPr>
          <p:cNvPr id="1048702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7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22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723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E85FCF1-846E-4C6A-BAC0-AC91E8E40F49}" type="slidenum">
              <a:t>‹#›</a:t>
            </a:fld>
            <a:endParaRPr/>
          </a:p>
        </p:txBody>
      </p:sp>
      <p:sp>
        <p:nvSpPr>
          <p:cNvPr id="1048724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716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717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6B6DC28-C26D-44A6-AF1B-BF6892E17BD5}" type="slidenum">
              <a:t>‹#›</a:t>
            </a:fld>
            <a:endParaRPr/>
          </a:p>
        </p:txBody>
      </p:sp>
      <p:sp>
        <p:nvSpPr>
          <p:cNvPr id="1048718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048657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658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57ECD7D-9A68-4BF0-A2A8-23E8FBD5FD45}" type="slidenum">
              <a:t>‹#›</a:t>
            </a:fld>
            <a:endParaRPr/>
          </a:p>
        </p:txBody>
      </p:sp>
      <p:sp>
        <p:nvSpPr>
          <p:cNvPr id="1048659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7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12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713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28F5D8-6760-4AF5-BDC5-B5EC652085A4}" type="slidenum">
              <a:t>‹#›</a:t>
            </a:fld>
            <a:endParaRPr/>
          </a:p>
        </p:txBody>
      </p:sp>
      <p:sp>
        <p:nvSpPr>
          <p:cNvPr id="1048714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6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048631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63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BD9887-78DC-468D-B583-36C185E357A9}" type="slidenum">
              <a:t>‹#›</a:t>
            </a:fld>
            <a:endParaRPr/>
          </a:p>
        </p:txBody>
      </p:sp>
      <p:sp>
        <p:nvSpPr>
          <p:cNvPr id="104863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6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8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82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683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6992856-6164-4EA9-A6FF-9E6C9D5CADC3}" type="slidenum">
              <a:t>‹#›</a:t>
            </a:fld>
            <a:endParaRPr/>
          </a:p>
        </p:txBody>
      </p:sp>
      <p:sp>
        <p:nvSpPr>
          <p:cNvPr id="1048684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6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89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690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4962A0A-F983-4368-B080-51205FBCA611}" type="slidenum">
              <a:t>‹#›</a:t>
            </a:fld>
            <a:endParaRPr/>
          </a:p>
        </p:txBody>
      </p:sp>
      <p:sp>
        <p:nvSpPr>
          <p:cNvPr id="1048691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6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9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69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53D2AB-9456-4355-8ED8-41B6AE36CBBC}" type="slidenum">
              <a:t>‹#›</a:t>
            </a:fld>
            <a:endParaRPr/>
          </a:p>
        </p:txBody>
      </p:sp>
      <p:sp>
        <p:nvSpPr>
          <p:cNvPr id="104869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6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75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676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843B588-C01F-4100-B0DF-25E5337EE09A}" type="slidenum">
              <a:t>‹#›</a:t>
            </a:fld>
            <a:endParaRPr/>
          </a:p>
        </p:txBody>
      </p:sp>
      <p:sp>
        <p:nvSpPr>
          <p:cNvPr id="1048677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6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6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6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6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6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6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67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668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E05696C-EBCE-46F1-9F77-EEC8A9AFDBCC}" type="slidenum">
              <a:t>‹#›</a:t>
            </a:fld>
            <a:endParaRPr/>
          </a:p>
        </p:txBody>
      </p:sp>
      <p:sp>
        <p:nvSpPr>
          <p:cNvPr id="1048669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642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65A7485-70F3-418D-A475-3F8F4D20BF04}" type="slidenum">
              <a:t>‹#›</a:t>
            </a:fld>
            <a:endParaRPr/>
          </a:p>
        </p:txBody>
      </p:sp>
      <p:sp>
        <p:nvSpPr>
          <p:cNvPr id="1048643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8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048841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842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B97E87B-3E14-47B3-BBA9-6A9E20A74D9A}" type="slidenum">
              <a:t>‹#›</a:t>
            </a:fld>
            <a:endParaRPr/>
          </a:p>
        </p:txBody>
      </p:sp>
      <p:sp>
        <p:nvSpPr>
          <p:cNvPr id="1048843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8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23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824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5EB9AE2-5EA6-42DD-82CC-1BE2932002EB}" type="slidenum">
              <a:t>‹#›</a:t>
            </a:fld>
            <a:endParaRPr/>
          </a:p>
        </p:txBody>
      </p:sp>
      <p:sp>
        <p:nvSpPr>
          <p:cNvPr id="1048825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8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47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848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647A508-254D-4201-B873-15359B2AFE62}" type="slidenum">
              <a:t>‹#›</a:t>
            </a:fld>
            <a:endParaRPr/>
          </a:p>
        </p:txBody>
      </p:sp>
      <p:sp>
        <p:nvSpPr>
          <p:cNvPr id="1048849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851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852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8FAC794-B53F-4C54-94DB-BAF19AF9D73E}" type="slidenum">
              <a:t>‹#›</a:t>
            </a:fld>
            <a:endParaRPr/>
          </a:p>
        </p:txBody>
      </p:sp>
      <p:sp>
        <p:nvSpPr>
          <p:cNvPr id="1048853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7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62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763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EE10C63-9E4B-4875-9481-C79907FEC00F}" type="slidenum">
              <a:t>‹#›</a:t>
            </a:fld>
            <a:endParaRPr/>
          </a:p>
        </p:txBody>
      </p:sp>
      <p:sp>
        <p:nvSpPr>
          <p:cNvPr id="1048764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048855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856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CD95095-40C9-4AC9-B586-5164CCF59684}" type="slidenum">
              <a:t>‹#›</a:t>
            </a:fld>
            <a:endParaRPr/>
          </a:p>
        </p:txBody>
      </p:sp>
      <p:sp>
        <p:nvSpPr>
          <p:cNvPr id="1048857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7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93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794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46E8AF0-93E3-41F4-AAD3-08389FBB679F}" type="slidenum">
              <a:t>‹#›</a:t>
            </a:fld>
            <a:endParaRPr/>
          </a:p>
        </p:txBody>
      </p:sp>
      <p:sp>
        <p:nvSpPr>
          <p:cNvPr id="1048795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7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00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801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40A75E3-4F05-442B-8026-43CEC1612A6D}" type="slidenum">
              <a:t>‹#›</a:t>
            </a:fld>
            <a:endParaRPr/>
          </a:p>
        </p:txBody>
      </p:sp>
      <p:sp>
        <p:nvSpPr>
          <p:cNvPr id="1048802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8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3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83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752133D-D782-4FE6-97BB-C9BECC93CBB0}" type="slidenum">
              <a:t>‹#›</a:t>
            </a:fld>
            <a:endParaRPr/>
          </a:p>
        </p:txBody>
      </p:sp>
      <p:sp>
        <p:nvSpPr>
          <p:cNvPr id="104883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8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29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830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E46BD45-FE8D-427E-9035-AE7A088491A1}" type="slidenum">
              <a:t>‹#›</a:t>
            </a:fld>
            <a:endParaRPr/>
          </a:p>
        </p:txBody>
      </p:sp>
      <p:sp>
        <p:nvSpPr>
          <p:cNvPr id="1048831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8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08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809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BEBD7FC-9E5C-4841-A0FC-9E84272C5948}" type="slidenum">
              <a:t>‹#›</a:t>
            </a:fld>
            <a:endParaRPr/>
          </a:p>
        </p:txBody>
      </p:sp>
      <p:sp>
        <p:nvSpPr>
          <p:cNvPr id="1048810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8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1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1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1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1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1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818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819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2E41AB7-A392-4141-801F-863DF83A9846}" type="slidenum">
              <a:t>‹#›</a:t>
            </a:fld>
            <a:endParaRPr/>
          </a:p>
        </p:txBody>
      </p:sp>
      <p:sp>
        <p:nvSpPr>
          <p:cNvPr id="1048820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7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68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769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F8AD26-BB69-4B7F-AE32-083706E351E5}" type="slidenum">
              <a:t>‹#›</a:t>
            </a:fld>
            <a:endParaRPr/>
          </a:p>
        </p:txBody>
      </p:sp>
      <p:sp>
        <p:nvSpPr>
          <p:cNvPr id="1048770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772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773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D559EE-1EFD-45BF-A4FC-93EE78FCF11B}" type="slidenum">
              <a:t>‹#›</a:t>
            </a:fld>
            <a:endParaRPr/>
          </a:p>
        </p:txBody>
      </p:sp>
      <p:sp>
        <p:nvSpPr>
          <p:cNvPr id="1048774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048726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727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CF4686-D2C7-4C04-9876-C04A4941B4AA}" type="slidenum">
              <a:t>‹#›</a:t>
            </a:fld>
            <a:endParaRPr/>
          </a:p>
        </p:txBody>
      </p:sp>
      <p:sp>
        <p:nvSpPr>
          <p:cNvPr id="1048728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7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79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780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9C83E3-8A8C-4F4D-9202-9C5088AB8D5B}" type="slidenum">
              <a:t>‹#›</a:t>
            </a:fld>
            <a:endParaRPr/>
          </a:p>
        </p:txBody>
      </p:sp>
      <p:sp>
        <p:nvSpPr>
          <p:cNvPr id="1048781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7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8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78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399FFCC-3789-4E98-BFCE-5B58009DD583}" type="slidenum">
              <a:t>‹#›</a:t>
            </a:fld>
            <a:endParaRPr/>
          </a:p>
        </p:txBody>
      </p:sp>
      <p:sp>
        <p:nvSpPr>
          <p:cNvPr id="104878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87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751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752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A4DBD98-1955-45AC-8849-C7F2A428F976}" type="slidenum">
              <a:t>‹#›</a:t>
            </a:fld>
            <a:endParaRPr/>
          </a:p>
        </p:txBody>
      </p:sp>
      <p:sp>
        <p:nvSpPr>
          <p:cNvPr id="1048753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48577" name="PlaceHolder 2"/>
          <p:cNvSpPr>
            <a:spLocks noGrp="1"/>
          </p:cNvSpPr>
          <p:nvPr>
            <p:ph type="sldNum" idx="2"/>
          </p:nvPr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0BE100-A6AE-42FD-8733-53E114766F5C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048578" name="PlaceHolder 3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4857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485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48609" name="PlaceHolder 2"/>
          <p:cNvSpPr>
            <a:spLocks noGrp="1"/>
          </p:cNvSpPr>
          <p:nvPr>
            <p:ph type="sldNum" idx="5"/>
          </p:nvPr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3D17FD-D2DC-4983-96B3-C9518E986FF5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048610" name="PlaceHolder 3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486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486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PlaceHolder 1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48637" name="PlaceHolder 2"/>
          <p:cNvSpPr>
            <a:spLocks noGrp="1"/>
          </p:cNvSpPr>
          <p:nvPr>
            <p:ph type="sldNum" idx="11"/>
          </p:nvPr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E1A0A5-655D-4AAB-BD5D-87FDEBD55490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048638" name="PlaceHolder 3"/>
          <p:cNvSpPr>
            <a:spLocks noGrp="1"/>
          </p:cNvSpPr>
          <p:nvPr>
            <p:ph type="dt" idx="12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4863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4864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PlaceHolder 1"/>
          <p:cNvSpPr>
            <a:spLocks noGrp="1"/>
          </p:cNvSpPr>
          <p:nvPr>
            <p:ph type="title"/>
          </p:nvPr>
        </p:nvSpPr>
        <p:spPr>
          <a:xfrm>
            <a:off x="2338920" y="1360800"/>
            <a:ext cx="8020080" cy="1548360"/>
          </a:xfrm>
          <a:prstGeom prst="rect">
            <a:avLst/>
          </a:prstGeom>
          <a:noFill/>
          <a:ln w="0">
            <a:noFill/>
          </a:ln>
        </p:spPr>
        <p:txBody>
          <a:bodyPr lIns="0" tIns="74160" rIns="0" bIns="0" anchor="t">
            <a:noAutofit/>
          </a:bodyPr>
          <a:lstStyle/>
          <a:p>
            <a:pPr marL="12600" algn="ctr">
              <a:lnSpc>
                <a:spcPts val="3889"/>
              </a:lnSpc>
              <a:spcBef>
                <a:spcPts val="584"/>
              </a:spcBef>
              <a:buNone/>
            </a:pPr>
            <a:r>
              <a:rPr lang="en-US" sz="3600" dirty="0">
                <a:latin typeface="+mn-lt"/>
              </a:rPr>
              <a:t>“MULTIPLE DISEASE PREDICTION SYSTEM”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048591" name="object 3"/>
          <p:cNvSpPr/>
          <p:nvPr/>
        </p:nvSpPr>
        <p:spPr>
          <a:xfrm>
            <a:off x="73080" y="4864680"/>
            <a:ext cx="2371680" cy="9694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96480" rIns="0" bIns="0" anchor="t">
            <a:spAutoFit/>
          </a:bodyPr>
          <a:lstStyle/>
          <a:p>
            <a:pPr marL="550440">
              <a:lnSpc>
                <a:spcPct val="100000"/>
              </a:lnSpc>
              <a:spcBef>
                <a:spcPts val="760"/>
              </a:spcBef>
              <a:buNone/>
            </a:pPr>
            <a:r>
              <a:rPr lang="en-IN" sz="1500" b="1" strike="noStrike" spc="-12" dirty="0">
                <a:solidFill>
                  <a:srgbClr val="000000"/>
                </a:solidFill>
                <a:latin typeface="Arial"/>
                <a:ea typeface="DejaVu Sans"/>
              </a:rPr>
              <a:t>Guide</a:t>
            </a:r>
            <a:endParaRPr lang="en-IN" sz="1500" b="0" strike="noStrike" spc="-1" dirty="0">
              <a:latin typeface="Arial"/>
            </a:endParaRPr>
          </a:p>
          <a:p>
            <a:pPr marL="12600" indent="137160">
              <a:lnSpc>
                <a:spcPts val="1471"/>
              </a:lnSpc>
              <a:spcBef>
                <a:spcPts val="995"/>
              </a:spcBef>
              <a:buNone/>
              <a:tabLst>
                <a:tab pos="0" algn="l"/>
              </a:tabLst>
            </a:pPr>
            <a:r>
              <a:rPr lang="en-IN" sz="15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   &lt;Mr. A Ramesh</a:t>
            </a:r>
            <a:r>
              <a:rPr lang="en-IN" sz="15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&gt; </a:t>
            </a:r>
            <a:endParaRPr lang="en-IN" sz="1500" spc="-1" dirty="0">
              <a:latin typeface="Arial"/>
            </a:endParaRPr>
          </a:p>
          <a:p>
            <a:pPr marL="12600" indent="137160">
              <a:lnSpc>
                <a:spcPts val="1471"/>
              </a:lnSpc>
              <a:spcBef>
                <a:spcPts val="995"/>
              </a:spcBef>
              <a:buNone/>
              <a:tabLst>
                <a:tab pos="0" algn="l"/>
              </a:tabLst>
            </a:pPr>
            <a:r>
              <a:rPr lang="en-IN" sz="15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&lt;</a:t>
            </a:r>
            <a:r>
              <a:rPr lang="en-IN" sz="1500" spc="-12" dirty="0">
                <a:solidFill>
                  <a:srgbClr val="000000"/>
                </a:solidFill>
                <a:latin typeface="Arial MT"/>
                <a:ea typeface="DejaVu Sans"/>
              </a:rPr>
              <a:t>Associate Professor</a:t>
            </a:r>
            <a:r>
              <a:rPr lang="en-IN" sz="15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endParaRPr lang="en-IN" sz="1500" b="0" strike="noStrike" spc="-1" dirty="0">
              <a:latin typeface="Arial"/>
            </a:endParaRPr>
          </a:p>
        </p:txBody>
      </p:sp>
      <p:sp>
        <p:nvSpPr>
          <p:cNvPr id="1048592" name="object 4"/>
          <p:cNvSpPr/>
          <p:nvPr/>
        </p:nvSpPr>
        <p:spPr>
          <a:xfrm>
            <a:off x="4866968" y="4864680"/>
            <a:ext cx="3941872" cy="9951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wrap="square" lIns="0" tIns="9648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760"/>
              </a:spcBef>
              <a:buNone/>
            </a:pPr>
            <a:r>
              <a:rPr lang="en-IN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</a:t>
            </a:r>
            <a:r>
              <a:rPr lang="en-IN" sz="1500" b="1" strike="noStrike" spc="49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500" b="1" strike="noStrike" spc="-12" dirty="0">
                <a:solidFill>
                  <a:srgbClr val="000000"/>
                </a:solidFill>
                <a:latin typeface="Arial"/>
                <a:ea typeface="DejaVu Sans"/>
              </a:rPr>
              <a:t>Coordinator</a:t>
            </a:r>
            <a:endParaRPr lang="en-IN" sz="1500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60"/>
              </a:spcBef>
              <a:buNone/>
            </a:pPr>
            <a:r>
              <a:rPr lang="en-IN" sz="1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&lt;</a:t>
            </a:r>
            <a:r>
              <a:rPr lang="en-IN" sz="1500" spc="-1" dirty="0" err="1">
                <a:solidFill>
                  <a:srgbClr val="000000"/>
                </a:solidFill>
                <a:latin typeface="Calibri"/>
                <a:ea typeface="DejaVu Sans"/>
              </a:rPr>
              <a:t>Mrs.D</a:t>
            </a:r>
            <a:r>
              <a:rPr lang="en-IN" sz="1500" spc="-1" dirty="0">
                <a:solidFill>
                  <a:srgbClr val="000000"/>
                </a:solidFill>
                <a:latin typeface="Calibri"/>
                <a:ea typeface="DejaVu Sans"/>
              </a:rPr>
              <a:t> Aswani</a:t>
            </a:r>
            <a:r>
              <a:rPr lang="en-IN" sz="1500" b="0" strike="noStrike" spc="-12" dirty="0">
                <a:solidFill>
                  <a:srgbClr val="000000"/>
                </a:solidFill>
                <a:latin typeface="Calibri"/>
                <a:ea typeface="DejaVu Sans"/>
              </a:rPr>
              <a:t>&gt;</a:t>
            </a:r>
            <a:endParaRPr lang="en-IN" sz="1500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60"/>
              </a:spcBef>
              <a:buNone/>
            </a:pPr>
            <a:r>
              <a:rPr lang="en-IN" sz="15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&lt;Assistant Professor&gt;</a:t>
            </a:r>
            <a:endParaRPr lang="en-IN" sz="1500" b="0" strike="noStrike" spc="-1" dirty="0">
              <a:latin typeface="Arial"/>
            </a:endParaRPr>
          </a:p>
        </p:txBody>
      </p:sp>
      <p:sp>
        <p:nvSpPr>
          <p:cNvPr id="1048593" name="object 5"/>
          <p:cNvSpPr/>
          <p:nvPr/>
        </p:nvSpPr>
        <p:spPr>
          <a:xfrm>
            <a:off x="8042787" y="4944960"/>
            <a:ext cx="3264310" cy="14658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wrap="square"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1500" b="1" strike="noStrike" spc="-26" dirty="0">
                <a:solidFill>
                  <a:srgbClr val="000000"/>
                </a:solidFill>
                <a:latin typeface="Arial"/>
                <a:ea typeface="DejaVu Sans"/>
              </a:rPr>
              <a:t>By</a:t>
            </a:r>
          </a:p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1500" strike="noStrike" spc="-26" dirty="0">
                <a:solidFill>
                  <a:srgbClr val="000000"/>
                </a:solidFill>
                <a:latin typeface="Arial"/>
                <a:ea typeface="DejaVu Sans"/>
              </a:rPr>
              <a:t>(22AG1A0521- G Varshini)</a:t>
            </a:r>
          </a:p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1500" spc="-26" dirty="0">
                <a:solidFill>
                  <a:srgbClr val="000000"/>
                </a:solidFill>
                <a:latin typeface="Arial"/>
                <a:ea typeface="DejaVu Sans"/>
              </a:rPr>
              <a:t>(22AG1A0535- M Jayanth Reddy)</a:t>
            </a:r>
          </a:p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1500" strike="noStrike" spc="-26" dirty="0">
                <a:solidFill>
                  <a:srgbClr val="000000"/>
                </a:solidFill>
                <a:latin typeface="Arial"/>
                <a:ea typeface="DejaVu Sans"/>
              </a:rPr>
              <a:t>(22AG1A0520- </a:t>
            </a:r>
            <a:r>
              <a:rPr lang="en-IN" sz="1500" spc="-26" dirty="0">
                <a:solidFill>
                  <a:srgbClr val="000000"/>
                </a:solidFill>
                <a:latin typeface="Arial"/>
                <a:ea typeface="DejaVu Sans"/>
              </a:rPr>
              <a:t>G Sai Kumar)</a:t>
            </a:r>
          </a:p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1500" strike="noStrike" spc="-26" dirty="0">
                <a:solidFill>
                  <a:srgbClr val="000000"/>
                </a:solidFill>
                <a:latin typeface="Arial"/>
                <a:ea typeface="DejaVu Sans"/>
              </a:rPr>
              <a:t>(22AG1A0533</a:t>
            </a:r>
            <a:r>
              <a:rPr lang="en-IN" sz="1500" spc="-26" dirty="0">
                <a:solidFill>
                  <a:srgbClr val="000000"/>
                </a:solidFill>
                <a:latin typeface="Arial"/>
                <a:ea typeface="DejaVu Sans"/>
              </a:rPr>
              <a:t>- M Gopi Sousheel)</a:t>
            </a:r>
            <a:endParaRPr lang="en-IN" sz="1500" strike="noStrike" spc="-26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endParaRPr lang="en-IN" sz="1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PlaceHolder 1"/>
          <p:cNvSpPr>
            <a:spLocks noGrp="1"/>
          </p:cNvSpPr>
          <p:nvPr>
            <p:ph type="title"/>
          </p:nvPr>
        </p:nvSpPr>
        <p:spPr>
          <a:xfrm>
            <a:off x="2076480" y="236160"/>
            <a:ext cx="8038080" cy="1414440"/>
          </a:xfrm>
          <a:prstGeom prst="rect">
            <a:avLst/>
          </a:prstGeom>
          <a:noFill/>
          <a:ln w="0">
            <a:noFill/>
          </a:ln>
        </p:spPr>
        <p:txBody>
          <a:bodyPr lIns="0" tIns="269640" rIns="0" bIns="0" anchor="t">
            <a:noAutofit/>
          </a:bodyPr>
          <a:lstStyle/>
          <a:p>
            <a:pPr marL="279396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2">
                <a:solidFill>
                  <a:srgbClr val="000000"/>
                </a:solidFill>
                <a:latin typeface="Arial MT"/>
              </a:rPr>
              <a:t>Architecture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209715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37935" y="1455174"/>
            <a:ext cx="4670323" cy="46703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PlaceHolder 1"/>
          <p:cNvSpPr>
            <a:spLocks noGrp="1"/>
          </p:cNvSpPr>
          <p:nvPr>
            <p:ph type="title"/>
          </p:nvPr>
        </p:nvSpPr>
        <p:spPr>
          <a:xfrm>
            <a:off x="2076480" y="236160"/>
            <a:ext cx="8038080" cy="1627200"/>
          </a:xfrm>
          <a:prstGeom prst="rect">
            <a:avLst/>
          </a:prstGeom>
          <a:noFill/>
          <a:ln w="0">
            <a:noFill/>
          </a:ln>
        </p:spPr>
        <p:txBody>
          <a:bodyPr lIns="0" tIns="482400" rIns="0" bIns="0" anchor="t">
            <a:noAutofit/>
          </a:bodyPr>
          <a:lstStyle/>
          <a:p>
            <a:pPr marL="31554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2">
                <a:solidFill>
                  <a:srgbClr val="000000"/>
                </a:solidFill>
                <a:latin typeface="Arial MT"/>
              </a:rPr>
              <a:t>Modules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911160" y="1540800"/>
            <a:ext cx="7431480" cy="31533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These</a:t>
            </a:r>
            <a:r>
              <a:rPr lang="en-IN" sz="2800" b="0" strike="noStrike" spc="-72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lang="en-IN" sz="2800" b="0" strike="noStrike" spc="-72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lang="en-IN" sz="2800" b="0" strike="noStrike" spc="-72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modules</a:t>
            </a:r>
            <a:r>
              <a:rPr lang="en-IN" sz="2800" b="0" strike="noStrike" spc="-72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which</a:t>
            </a:r>
            <a:r>
              <a:rPr lang="en-IN" sz="2800" b="0" strike="noStrike" spc="-72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lang="en-IN" sz="2800" b="0" strike="noStrike" spc="-72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lang="en-IN" sz="2800" b="0" strike="noStrike" spc="-6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our</a:t>
            </a:r>
            <a:r>
              <a:rPr lang="en-IN" sz="2800" b="0" strike="noStrike" spc="-72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en-IN" sz="28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project</a:t>
            </a:r>
            <a:endParaRPr lang="en-IN" sz="28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66"/>
              </a:spcBef>
              <a:buNone/>
            </a:pPr>
            <a:endParaRPr lang="en-IN" sz="2800" b="0" strike="noStrike" spc="-1" dirty="0">
              <a:latin typeface="Arial"/>
            </a:endParaRPr>
          </a:p>
          <a:p>
            <a:pPr marL="240120" indent="-174600">
              <a:buClr>
                <a:srgbClr val="000000"/>
              </a:buClr>
              <a:buFont typeface="Symbol"/>
              <a:buChar char=""/>
              <a:tabLst>
                <a:tab pos="240120" algn="l"/>
              </a:tabLst>
            </a:pPr>
            <a:r>
              <a:rPr lang="en-IN" sz="2400" dirty="0"/>
              <a:t>Data Collection &amp; Preprocessing Module</a:t>
            </a:r>
            <a:endParaRPr lang="en-IN" sz="2400" strike="noStrike" spc="-1" dirty="0">
              <a:latin typeface="Arial"/>
            </a:endParaRPr>
          </a:p>
          <a:p>
            <a:pPr marL="240120" indent="-174600">
              <a:lnSpc>
                <a:spcPct val="100000"/>
              </a:lnSpc>
              <a:spcBef>
                <a:spcPts val="666"/>
              </a:spcBef>
              <a:buClr>
                <a:srgbClr val="000000"/>
              </a:buClr>
              <a:buFont typeface="Symbol"/>
              <a:buChar char=""/>
              <a:tabLst>
                <a:tab pos="240120" algn="l"/>
              </a:tabLst>
            </a:pPr>
            <a:r>
              <a:rPr lang="en-IN" sz="2400" dirty="0"/>
              <a:t>Feature Extraction Module</a:t>
            </a:r>
            <a:endParaRPr lang="en-IN" sz="2400" strike="noStrike" spc="-1" dirty="0">
              <a:latin typeface="Arial"/>
            </a:endParaRPr>
          </a:p>
          <a:p>
            <a:pPr marL="240120" indent="-174600">
              <a:lnSpc>
                <a:spcPct val="100000"/>
              </a:lnSpc>
              <a:spcBef>
                <a:spcPts val="666"/>
              </a:spcBef>
              <a:buClr>
                <a:srgbClr val="000000"/>
              </a:buClr>
              <a:buFont typeface="Symbol"/>
              <a:buChar char=""/>
              <a:tabLst>
                <a:tab pos="240120" algn="l"/>
              </a:tabLst>
            </a:pPr>
            <a:r>
              <a:rPr lang="en-IN" sz="2400" dirty="0"/>
              <a:t>Multi-Disease Prediction Module (ML/DL Model)</a:t>
            </a:r>
            <a:endParaRPr lang="en-IN" sz="2400" strike="noStrike" spc="-1" dirty="0">
              <a:latin typeface="Arial"/>
            </a:endParaRPr>
          </a:p>
          <a:p>
            <a:pPr marL="240120" indent="-174600">
              <a:lnSpc>
                <a:spcPct val="100000"/>
              </a:lnSpc>
              <a:spcBef>
                <a:spcPts val="666"/>
              </a:spcBef>
              <a:buClr>
                <a:srgbClr val="000000"/>
              </a:buClr>
              <a:buFont typeface="Symbol"/>
              <a:buChar char=""/>
              <a:tabLst>
                <a:tab pos="240120" algn="l"/>
              </a:tabLst>
            </a:pPr>
            <a:r>
              <a:rPr lang="en-US" sz="2400" dirty="0"/>
              <a:t>Explainability &amp; Interpretability Module (XAI Core)</a:t>
            </a:r>
            <a:endParaRPr lang="en-IN" sz="2400" strike="noStrike" spc="-1" dirty="0">
              <a:latin typeface="Arial"/>
            </a:endParaRPr>
          </a:p>
          <a:p>
            <a:pPr marL="240120" indent="-174600">
              <a:lnSpc>
                <a:spcPct val="100000"/>
              </a:lnSpc>
              <a:spcBef>
                <a:spcPts val="666"/>
              </a:spcBef>
              <a:buClr>
                <a:srgbClr val="000000"/>
              </a:buClr>
              <a:buFont typeface="Symbol"/>
              <a:buChar char=""/>
              <a:tabLst>
                <a:tab pos="240120" algn="l"/>
              </a:tabLst>
            </a:pPr>
            <a:r>
              <a:rPr lang="en-IN" sz="2400" dirty="0"/>
              <a:t>User Interface Module</a:t>
            </a:r>
            <a:endParaRPr lang="en-IN" sz="24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PlaceHolder 1"/>
          <p:cNvSpPr>
            <a:spLocks noGrp="1"/>
          </p:cNvSpPr>
          <p:nvPr>
            <p:ph type="title"/>
          </p:nvPr>
        </p:nvSpPr>
        <p:spPr>
          <a:xfrm>
            <a:off x="0" y="236160"/>
            <a:ext cx="11247120" cy="1358640"/>
          </a:xfrm>
          <a:prstGeom prst="rect">
            <a:avLst/>
          </a:prstGeom>
          <a:noFill/>
          <a:ln w="0">
            <a:noFill/>
          </a:ln>
        </p:spPr>
        <p:txBody>
          <a:bodyPr lIns="0" tIns="213840" rIns="0" bIns="0" anchor="t">
            <a:noAutofit/>
          </a:bodyPr>
          <a:lstStyle/>
          <a:p>
            <a:pPr marL="2609280">
              <a:lnSpc>
                <a:spcPct val="100000"/>
              </a:lnSpc>
              <a:spcBef>
                <a:spcPts val="99"/>
              </a:spcBef>
            </a:pPr>
            <a:r>
              <a:rPr lang="en-IN" sz="3600" dirty="0"/>
              <a:t>Data Collection &amp;Preprocessing Module</a:t>
            </a:r>
            <a:br>
              <a:rPr lang="en-IN" sz="1400" dirty="0"/>
            </a:br>
            <a:endParaRPr lang="en-IN" sz="3600" b="0" strike="noStrike" spc="-1" dirty="0">
              <a:latin typeface="Arial"/>
            </a:endParaRPr>
          </a:p>
        </p:txBody>
      </p:sp>
      <p:sp>
        <p:nvSpPr>
          <p:cNvPr id="1048620" name="object 3"/>
          <p:cNvSpPr/>
          <p:nvPr/>
        </p:nvSpPr>
        <p:spPr>
          <a:xfrm>
            <a:off x="911160" y="1342080"/>
            <a:ext cx="10335960" cy="32609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60840" rIns="0" bIns="0" anchor="t">
            <a:spAutoFit/>
          </a:bodyPr>
          <a:lstStyle/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Collects data from sources like Electronic Health Records (EHRs), imaging (X-rays, MRIs), genomics,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Preprocessing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Handling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Data normalization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Feature engineering (e.g., symptom encoding)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Image preprocessing (if using medical images)</a:t>
            </a:r>
          </a:p>
          <a:p>
            <a:pPr marL="12600" indent="457200" algn="just">
              <a:lnSpc>
                <a:spcPts val="3019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extBox 4"/>
          <p:cNvSpPr txBox="1"/>
          <p:nvPr/>
        </p:nvSpPr>
        <p:spPr>
          <a:xfrm>
            <a:off x="796413" y="383458"/>
            <a:ext cx="10019071" cy="4739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/>
              <a:t>                  Feature Extraction Module</a:t>
            </a:r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For tabular data: Statistical features (age, BP, glucose level)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For images: CNN-based feature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For text (clinical notes): NLP models (e.g., BERT for healthcare)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Extracts the most relevant features that influence disease presence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PlaceHolder 1"/>
          <p:cNvSpPr>
            <a:spLocks noGrp="1"/>
          </p:cNvSpPr>
          <p:nvPr>
            <p:ph type="title"/>
          </p:nvPr>
        </p:nvSpPr>
        <p:spPr>
          <a:xfrm>
            <a:off x="-1140542" y="236160"/>
            <a:ext cx="12329651" cy="1627200"/>
          </a:xfrm>
          <a:prstGeom prst="rect">
            <a:avLst/>
          </a:prstGeom>
          <a:noFill/>
          <a:ln w="0">
            <a:noFill/>
          </a:ln>
        </p:spPr>
        <p:txBody>
          <a:bodyPr lIns="0" tIns="482400" rIns="0" bIns="0" anchor="t">
            <a:noAutofit/>
          </a:bodyPr>
          <a:lstStyle/>
          <a:p>
            <a:pPr marL="25578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dirty="0"/>
              <a:t>Multi-Disease Prediction Module (ML/DL Model)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048623" name="object 3"/>
          <p:cNvSpPr/>
          <p:nvPr/>
        </p:nvSpPr>
        <p:spPr>
          <a:xfrm>
            <a:off x="911160" y="1802520"/>
            <a:ext cx="10102680" cy="4461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60840" rIns="0" bIns="0" anchor="t">
            <a:spAutoFit/>
          </a:bodyPr>
          <a:lstStyle/>
          <a:p>
            <a:pPr marL="12600" indent="457200">
              <a:lnSpc>
                <a:spcPts val="3019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1048624" name="Rectangle 2"/>
          <p:cNvSpPr>
            <a:spLocks noChangeArrowheads="1"/>
          </p:cNvSpPr>
          <p:nvPr/>
        </p:nvSpPr>
        <p:spPr bwMode="auto">
          <a:xfrm>
            <a:off x="1207838" y="2211604"/>
            <a:ext cx="9806002" cy="1869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models (e.g., Random Forest,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SVM)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(e.g., CNNs for images, RNNs for time series)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Multi-label classification if predicting several diseases at once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Outputs probabilities or labels for diseases (e.g., Diabetes: Yes/No,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Pneumonia: Yes/No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PlaceHolder 1"/>
          <p:cNvSpPr>
            <a:spLocks noGrp="1"/>
          </p:cNvSpPr>
          <p:nvPr>
            <p:ph type="title"/>
          </p:nvPr>
        </p:nvSpPr>
        <p:spPr>
          <a:xfrm>
            <a:off x="-324466" y="236160"/>
            <a:ext cx="11975691" cy="1627200"/>
          </a:xfrm>
          <a:prstGeom prst="rect">
            <a:avLst/>
          </a:prstGeom>
          <a:noFill/>
          <a:ln w="0">
            <a:noFill/>
          </a:ln>
        </p:spPr>
        <p:txBody>
          <a:bodyPr lIns="0" tIns="482400" rIns="0" bIns="0" anchor="t">
            <a:noAutofit/>
          </a:bodyPr>
          <a:lstStyle/>
          <a:p>
            <a:pPr marL="179964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600" dirty="0"/>
              <a:t>Explainability &amp; Interpretability Module (XAI Core)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048626" name="Rectangle 1"/>
          <p:cNvSpPr>
            <a:spLocks noChangeArrowheads="1"/>
          </p:cNvSpPr>
          <p:nvPr/>
        </p:nvSpPr>
        <p:spPr bwMode="auto">
          <a:xfrm>
            <a:off x="678426" y="2341099"/>
            <a:ext cx="9783096" cy="3291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transparent explanations of predictions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SHapley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Additive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LIME (Local Interpretable Model-agnostic Explanations)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Grad-CAM (for CNN-based image models)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visualization (for NLP-based models)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insights such 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 of symptoms/lab values to each disease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heatmaps over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PlaceHolder 1"/>
          <p:cNvSpPr>
            <a:spLocks noGrp="1"/>
          </p:cNvSpPr>
          <p:nvPr>
            <p:ph type="title"/>
          </p:nvPr>
        </p:nvSpPr>
        <p:spPr>
          <a:xfrm>
            <a:off x="3185651" y="930600"/>
            <a:ext cx="5555225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dirty="0"/>
              <a:t>User Interface Module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048628" name="Rectangle 1"/>
          <p:cNvSpPr>
            <a:spLocks noChangeArrowheads="1"/>
          </p:cNvSpPr>
          <p:nvPr/>
        </p:nvSpPr>
        <p:spPr bwMode="auto">
          <a:xfrm>
            <a:off x="1002890" y="2426528"/>
            <a:ext cx="9920749" cy="22250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Dashboards for clinicians or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displays of: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Disease predictions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contributions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XAI heatmaps or charts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user feedback for continuous improvement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Model Monitoring &amp; Feedback Loop</a:t>
            </a:r>
          </a:p>
        </p:txBody>
      </p:sp>
      <p:sp>
        <p:nvSpPr>
          <p:cNvPr id="1048635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609360" y="1971699"/>
            <a:ext cx="8681884" cy="15138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model performance over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Monitors drift in data and predictions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Incorporates clinician feedback to improve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trigger re-training if performance drops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PlaceHolder 1"/>
          <p:cNvSpPr>
            <a:spLocks noGrp="1"/>
          </p:cNvSpPr>
          <p:nvPr>
            <p:ph type="title"/>
          </p:nvPr>
        </p:nvSpPr>
        <p:spPr>
          <a:xfrm>
            <a:off x="5371560" y="-14040"/>
            <a:ext cx="144792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2">
                <a:solidFill>
                  <a:srgbClr val="000000"/>
                </a:solidFill>
                <a:latin typeface="Arial MT"/>
              </a:rPr>
              <a:t>Design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048645" name="object 3"/>
          <p:cNvSpPr/>
          <p:nvPr/>
        </p:nvSpPr>
        <p:spPr>
          <a:xfrm>
            <a:off x="4152240" y="808920"/>
            <a:ext cx="3886200" cy="54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Arial MT"/>
                <a:ea typeface="DejaVu Sans"/>
              </a:rPr>
              <a:t>Use</a:t>
            </a:r>
            <a:r>
              <a:rPr lang="en-IN" sz="3600" b="0" strike="noStrike" spc="-3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en-IN" sz="3600" b="0" strike="noStrike" spc="-1">
                <a:solidFill>
                  <a:srgbClr val="000000"/>
                </a:solidFill>
                <a:latin typeface="Arial MT"/>
                <a:ea typeface="DejaVu Sans"/>
              </a:rPr>
              <a:t>Case</a:t>
            </a:r>
            <a:r>
              <a:rPr lang="en-IN" sz="3600" b="0" strike="noStrike" spc="-15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en-IN" sz="3600" b="0" strike="noStrike" spc="-12">
                <a:solidFill>
                  <a:srgbClr val="000000"/>
                </a:solidFill>
                <a:latin typeface="Arial MT"/>
                <a:ea typeface="DejaVu Sans"/>
              </a:rPr>
              <a:t>Diagram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2097155" name="Picture 6"/>
          <p:cNvPicPr>
            <a:picLocks noChangeAspect="1"/>
          </p:cNvPicPr>
          <p:nvPr/>
        </p:nvPicPr>
        <p:blipFill>
          <a:blip r:embed="rId2"/>
          <a:srcRect t="8161" r="1675"/>
          <a:stretch>
            <a:fillRect/>
          </a:stretch>
        </p:blipFill>
        <p:spPr>
          <a:xfrm>
            <a:off x="3067666" y="2290916"/>
            <a:ext cx="6292644" cy="36527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laceHolder 1"/>
          <p:cNvSpPr>
            <a:spLocks noGrp="1"/>
          </p:cNvSpPr>
          <p:nvPr>
            <p:ph type="title"/>
          </p:nvPr>
        </p:nvSpPr>
        <p:spPr>
          <a:xfrm>
            <a:off x="2076480" y="236160"/>
            <a:ext cx="8038080" cy="1397160"/>
          </a:xfrm>
          <a:prstGeom prst="rect">
            <a:avLst/>
          </a:prstGeom>
          <a:noFill/>
          <a:ln w="0">
            <a:noFill/>
          </a:ln>
        </p:spPr>
        <p:txBody>
          <a:bodyPr lIns="0" tIns="252360" rIns="0" bIns="0" anchor="t">
            <a:noAutofit/>
          </a:bodyPr>
          <a:lstStyle/>
          <a:p>
            <a:pPr marL="255852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Arial MT"/>
              </a:rPr>
              <a:t>Class</a:t>
            </a:r>
            <a:r>
              <a:rPr lang="en-IN" sz="3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3600" b="0" strike="noStrike" spc="-12">
                <a:solidFill>
                  <a:srgbClr val="000000"/>
                </a:solidFill>
                <a:latin typeface="Arial MT"/>
              </a:rPr>
              <a:t>diagram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rcRect l="-4555" t="4132" r="-5236"/>
          <a:stretch>
            <a:fillRect/>
          </a:stretch>
        </p:blipFill>
        <p:spPr>
          <a:xfrm>
            <a:off x="2076480" y="1633321"/>
            <a:ext cx="8247391" cy="4816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PlaceHolder 1"/>
          <p:cNvSpPr>
            <a:spLocks noGrp="1"/>
          </p:cNvSpPr>
          <p:nvPr>
            <p:ph type="title"/>
          </p:nvPr>
        </p:nvSpPr>
        <p:spPr>
          <a:xfrm>
            <a:off x="5025239" y="360720"/>
            <a:ext cx="3024417" cy="98548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2">
                <a:solidFill>
                  <a:srgbClr val="000000"/>
                </a:solidFill>
                <a:latin typeface="Arial MT"/>
              </a:rPr>
              <a:t>Abstrac</a:t>
            </a:r>
            <a:r>
              <a:rPr lang="en-US" altLang="en-IN" sz="3600" b="0" strike="noStrike" spc="-12">
                <a:solidFill>
                  <a:srgbClr val="000000"/>
                </a:solidFill>
                <a:latin typeface="Arial MT"/>
              </a:rPr>
              <a:t>t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048595" name="object 3"/>
          <p:cNvSpPr/>
          <p:nvPr/>
        </p:nvSpPr>
        <p:spPr>
          <a:xfrm>
            <a:off x="619431" y="1518120"/>
            <a:ext cx="11257937" cy="39748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wrap="square" lIns="0" tIns="12600" rIns="0" bIns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IN" sz="2800" dirty="0"/>
              <a:t>The </a:t>
            </a:r>
            <a:r>
              <a:rPr lang="en-US" sz="2800" dirty="0"/>
              <a:t>Disease Prediction System using Machine Learning predicts diseases based on user-provided symptoms, improving early diagnosis accuracy. It analyzes Diabetes, Heart Disease, and Parkinson’s Disease using Logistic Regression, a supervised learning algorithm suitable for binary and multi-class classification.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IN" sz="2800" dirty="0"/>
              <a:t> T</a:t>
            </a:r>
            <a:r>
              <a:rPr lang="en-US" sz="2800" dirty="0"/>
              <a:t>he system processes medical data, applies data preprocessing (cleaning, encoding, and scaling), and trains the model with a train-test split for better accuracy. </a:t>
            </a:r>
            <a:endParaRPr lang="en-IN" sz="2800" dirty="0"/>
          </a:p>
          <a:p>
            <a:pPr marL="12600" indent="457200" algn="just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PlaceHolder 1"/>
          <p:cNvSpPr>
            <a:spLocks noGrp="1"/>
          </p:cNvSpPr>
          <p:nvPr>
            <p:ph type="title"/>
          </p:nvPr>
        </p:nvSpPr>
        <p:spPr>
          <a:xfrm>
            <a:off x="2076480" y="236160"/>
            <a:ext cx="803808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23076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Calibri"/>
              </a:rPr>
              <a:t>Sequence</a:t>
            </a:r>
            <a:r>
              <a:rPr lang="en-IN" sz="360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600" b="0" strike="noStrike" spc="-12">
                <a:solidFill>
                  <a:srgbClr val="000000"/>
                </a:solidFill>
                <a:latin typeface="Calibri"/>
              </a:rPr>
              <a:t>diagram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2097157" name="Picture 5"/>
          <p:cNvPicPr>
            <a:picLocks noChangeAspect="1"/>
          </p:cNvPicPr>
          <p:nvPr/>
        </p:nvPicPr>
        <p:blipFill>
          <a:blip r:embed="rId3"/>
          <a:srcRect l="-1" r="-691" b="9162"/>
          <a:stretch>
            <a:fillRect/>
          </a:stretch>
        </p:blipFill>
        <p:spPr>
          <a:xfrm>
            <a:off x="443728" y="1173729"/>
            <a:ext cx="11266491" cy="4447859"/>
          </a:xfrm>
          <a:prstGeom prst="rect">
            <a:avLst/>
          </a:prstGeom>
        </p:spPr>
      </p:pic>
      <p:cxnSp>
        <p:nvCxnSpPr>
          <p:cNvPr id="3145728" name="Straight Connector 2"/>
          <p:cNvCxnSpPr>
            <a:cxnSpLocks/>
          </p:cNvCxnSpPr>
          <p:nvPr/>
        </p:nvCxnSpPr>
        <p:spPr>
          <a:xfrm>
            <a:off x="453789" y="5630697"/>
            <a:ext cx="420559" cy="155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29" name="Straight Connector 4"/>
          <p:cNvCxnSpPr>
            <a:cxnSpLocks/>
          </p:cNvCxnSpPr>
          <p:nvPr/>
        </p:nvCxnSpPr>
        <p:spPr>
          <a:xfrm flipH="1">
            <a:off x="512513" y="5612876"/>
            <a:ext cx="312188" cy="173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0" name="Straight Connector 7"/>
          <p:cNvCxnSpPr>
            <a:cxnSpLocks/>
          </p:cNvCxnSpPr>
          <p:nvPr/>
        </p:nvCxnSpPr>
        <p:spPr>
          <a:xfrm>
            <a:off x="1129338" y="5625643"/>
            <a:ext cx="471125" cy="15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1" name="Straight Connector 10"/>
          <p:cNvCxnSpPr>
            <a:cxnSpLocks/>
          </p:cNvCxnSpPr>
          <p:nvPr/>
        </p:nvCxnSpPr>
        <p:spPr>
          <a:xfrm flipH="1">
            <a:off x="1223872" y="5597989"/>
            <a:ext cx="333548" cy="155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2" name="Straight Connector 12"/>
          <p:cNvCxnSpPr>
            <a:cxnSpLocks/>
          </p:cNvCxnSpPr>
          <p:nvPr/>
        </p:nvCxnSpPr>
        <p:spPr>
          <a:xfrm>
            <a:off x="2237615" y="5602811"/>
            <a:ext cx="404909" cy="195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2276710" y="5611954"/>
            <a:ext cx="325799" cy="200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4" name="Straight Connector 32"/>
          <p:cNvCxnSpPr>
            <a:cxnSpLocks/>
          </p:cNvCxnSpPr>
          <p:nvPr/>
        </p:nvCxnSpPr>
        <p:spPr>
          <a:xfrm>
            <a:off x="3525274" y="5622191"/>
            <a:ext cx="383109" cy="153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5" name="Straight Connector 34"/>
          <p:cNvCxnSpPr>
            <a:cxnSpLocks/>
          </p:cNvCxnSpPr>
          <p:nvPr/>
        </p:nvCxnSpPr>
        <p:spPr>
          <a:xfrm flipH="1">
            <a:off x="3612469" y="5600156"/>
            <a:ext cx="256310" cy="186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6" name="Straight Connector 38"/>
          <p:cNvCxnSpPr>
            <a:cxnSpLocks/>
          </p:cNvCxnSpPr>
          <p:nvPr/>
        </p:nvCxnSpPr>
        <p:spPr>
          <a:xfrm>
            <a:off x="4810383" y="5554728"/>
            <a:ext cx="455815" cy="213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7" name="Straight Connector 40"/>
          <p:cNvCxnSpPr>
            <a:cxnSpLocks/>
          </p:cNvCxnSpPr>
          <p:nvPr/>
        </p:nvCxnSpPr>
        <p:spPr>
          <a:xfrm flipH="1">
            <a:off x="4877665" y="5603129"/>
            <a:ext cx="299984" cy="205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8" name="Straight Connector 42"/>
          <p:cNvCxnSpPr>
            <a:cxnSpLocks/>
          </p:cNvCxnSpPr>
          <p:nvPr/>
        </p:nvCxnSpPr>
        <p:spPr>
          <a:xfrm>
            <a:off x="6069048" y="5607776"/>
            <a:ext cx="566743" cy="185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9" name="Straight Connector 44"/>
          <p:cNvCxnSpPr>
            <a:cxnSpLocks/>
          </p:cNvCxnSpPr>
          <p:nvPr/>
        </p:nvCxnSpPr>
        <p:spPr>
          <a:xfrm flipH="1">
            <a:off x="6153172" y="5534478"/>
            <a:ext cx="401854" cy="241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0" name="Straight Connector 46"/>
          <p:cNvCxnSpPr>
            <a:cxnSpLocks/>
          </p:cNvCxnSpPr>
          <p:nvPr/>
        </p:nvCxnSpPr>
        <p:spPr>
          <a:xfrm>
            <a:off x="7345550" y="5595930"/>
            <a:ext cx="477397" cy="180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1" name="Straight Connector 48"/>
          <p:cNvCxnSpPr>
            <a:cxnSpLocks/>
          </p:cNvCxnSpPr>
          <p:nvPr/>
        </p:nvCxnSpPr>
        <p:spPr>
          <a:xfrm flipH="1">
            <a:off x="7438641" y="5603029"/>
            <a:ext cx="324928" cy="18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2" name="Straight Connector 50"/>
          <p:cNvCxnSpPr>
            <a:cxnSpLocks/>
          </p:cNvCxnSpPr>
          <p:nvPr/>
        </p:nvCxnSpPr>
        <p:spPr>
          <a:xfrm>
            <a:off x="8424624" y="5554728"/>
            <a:ext cx="524086" cy="221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3" name="Straight Connector 52"/>
          <p:cNvCxnSpPr>
            <a:cxnSpLocks/>
          </p:cNvCxnSpPr>
          <p:nvPr/>
        </p:nvCxnSpPr>
        <p:spPr>
          <a:xfrm flipH="1">
            <a:off x="8518632" y="5538011"/>
            <a:ext cx="353071" cy="248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4" name="Straight Connector 54"/>
          <p:cNvCxnSpPr>
            <a:cxnSpLocks/>
          </p:cNvCxnSpPr>
          <p:nvPr/>
        </p:nvCxnSpPr>
        <p:spPr>
          <a:xfrm>
            <a:off x="9339265" y="5544810"/>
            <a:ext cx="559079" cy="20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5" name="Straight Connector 56"/>
          <p:cNvCxnSpPr>
            <a:cxnSpLocks/>
          </p:cNvCxnSpPr>
          <p:nvPr/>
        </p:nvCxnSpPr>
        <p:spPr>
          <a:xfrm flipH="1">
            <a:off x="9416272" y="5545209"/>
            <a:ext cx="446163" cy="201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6" name="Straight Connector 58"/>
          <p:cNvCxnSpPr>
            <a:cxnSpLocks/>
          </p:cNvCxnSpPr>
          <p:nvPr/>
        </p:nvCxnSpPr>
        <p:spPr>
          <a:xfrm>
            <a:off x="10284225" y="5581871"/>
            <a:ext cx="452986" cy="16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7" name="Straight Connector 60"/>
          <p:cNvCxnSpPr>
            <a:cxnSpLocks/>
          </p:cNvCxnSpPr>
          <p:nvPr/>
        </p:nvCxnSpPr>
        <p:spPr>
          <a:xfrm flipH="1">
            <a:off x="10266589" y="5572347"/>
            <a:ext cx="434713" cy="181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8" name="Straight Connector 62"/>
          <p:cNvCxnSpPr>
            <a:cxnSpLocks/>
          </p:cNvCxnSpPr>
          <p:nvPr/>
        </p:nvCxnSpPr>
        <p:spPr>
          <a:xfrm>
            <a:off x="11105694" y="5589789"/>
            <a:ext cx="433447" cy="163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9" name="Straight Connector 2097152"/>
          <p:cNvCxnSpPr>
            <a:cxnSpLocks/>
          </p:cNvCxnSpPr>
          <p:nvPr/>
        </p:nvCxnSpPr>
        <p:spPr>
          <a:xfrm flipH="1">
            <a:off x="11105456" y="5572347"/>
            <a:ext cx="323500" cy="181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PlaceHolder 1"/>
          <p:cNvSpPr>
            <a:spLocks noGrp="1"/>
          </p:cNvSpPr>
          <p:nvPr>
            <p:ph type="title"/>
          </p:nvPr>
        </p:nvSpPr>
        <p:spPr>
          <a:xfrm>
            <a:off x="2076480" y="236160"/>
            <a:ext cx="8038080" cy="1338480"/>
          </a:xfrm>
          <a:prstGeom prst="rect">
            <a:avLst/>
          </a:prstGeom>
          <a:noFill/>
          <a:ln w="0">
            <a:noFill/>
          </a:ln>
        </p:spPr>
        <p:txBody>
          <a:bodyPr lIns="0" tIns="193680" rIns="0" bIns="0" anchor="t">
            <a:noAutofit/>
          </a:bodyPr>
          <a:lstStyle/>
          <a:p>
            <a:pPr marL="196092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Calibri"/>
              </a:rPr>
              <a:t>Collaboration</a:t>
            </a:r>
            <a:r>
              <a:rPr lang="en-IN" sz="3600" b="0" strike="noStrike" spc="-185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600" b="0" strike="noStrike" spc="-12">
                <a:solidFill>
                  <a:srgbClr val="000000"/>
                </a:solidFill>
                <a:latin typeface="Calibri"/>
              </a:rPr>
              <a:t>diagram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2B0E7-6613-5E98-0671-022BA1EB8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70" y="1585912"/>
            <a:ext cx="8937173" cy="36861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PlaceHolder 1"/>
          <p:cNvSpPr>
            <a:spLocks noGrp="1"/>
          </p:cNvSpPr>
          <p:nvPr>
            <p:ph type="title"/>
          </p:nvPr>
        </p:nvSpPr>
        <p:spPr>
          <a:xfrm>
            <a:off x="2076480" y="236160"/>
            <a:ext cx="8038080" cy="1384920"/>
          </a:xfrm>
          <a:prstGeom prst="rect">
            <a:avLst/>
          </a:prstGeom>
          <a:noFill/>
          <a:ln w="0">
            <a:noFill/>
          </a:ln>
        </p:spPr>
        <p:txBody>
          <a:bodyPr lIns="0" tIns="240120" rIns="0" bIns="0" anchor="t">
            <a:noAutofit/>
          </a:bodyPr>
          <a:lstStyle/>
          <a:p>
            <a:pPr marL="220212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Calibri"/>
              </a:rPr>
              <a:t>State</a:t>
            </a:r>
            <a:r>
              <a:rPr lang="en-IN" sz="3600" b="0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600" b="0" strike="noStrike" spc="-1">
                <a:solidFill>
                  <a:srgbClr val="000000"/>
                </a:solidFill>
                <a:latin typeface="Calibri"/>
              </a:rPr>
              <a:t>chart</a:t>
            </a:r>
            <a:r>
              <a:rPr lang="en-IN" sz="3600" b="0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600" b="0" strike="noStrike" spc="-12">
                <a:solidFill>
                  <a:srgbClr val="000000"/>
                </a:solidFill>
                <a:latin typeface="Calibri"/>
              </a:rPr>
              <a:t>diagram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2097159" name="Picture 2"/>
          <p:cNvPicPr>
            <a:picLocks noChangeAspect="1"/>
          </p:cNvPicPr>
          <p:nvPr/>
        </p:nvPicPr>
        <p:blipFill>
          <a:blip r:embed="rId2"/>
          <a:srcRect t="3125"/>
          <a:stretch>
            <a:fillRect/>
          </a:stretch>
        </p:blipFill>
        <p:spPr>
          <a:xfrm>
            <a:off x="2831690" y="1140543"/>
            <a:ext cx="6695768" cy="496528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PlaceHolder 1"/>
          <p:cNvSpPr>
            <a:spLocks noGrp="1"/>
          </p:cNvSpPr>
          <p:nvPr>
            <p:ph type="title"/>
          </p:nvPr>
        </p:nvSpPr>
        <p:spPr>
          <a:xfrm>
            <a:off x="2076480" y="236160"/>
            <a:ext cx="8038080" cy="1298880"/>
          </a:xfrm>
          <a:prstGeom prst="rect">
            <a:avLst/>
          </a:prstGeom>
          <a:noFill/>
          <a:ln w="0">
            <a:noFill/>
          </a:ln>
        </p:spPr>
        <p:txBody>
          <a:bodyPr lIns="0" tIns="154080" rIns="0" bIns="0" anchor="t">
            <a:noAutofit/>
          </a:bodyPr>
          <a:lstStyle/>
          <a:p>
            <a:pPr marL="240588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" dirty="0">
                <a:solidFill>
                  <a:srgbClr val="000000"/>
                </a:solidFill>
                <a:latin typeface="Arial MT"/>
              </a:rPr>
              <a:t>Activity</a:t>
            </a:r>
            <a:r>
              <a:rPr lang="en-IN" sz="3600" b="0" strike="noStrike" spc="-7" dirty="0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3600" b="0" strike="noStrike" spc="-12" dirty="0">
                <a:solidFill>
                  <a:srgbClr val="000000"/>
                </a:solidFill>
                <a:latin typeface="Arial MT"/>
              </a:rPr>
              <a:t>diagram</a:t>
            </a:r>
            <a:endParaRPr lang="en-IN" sz="3600" b="0" strike="noStrike" spc="-1" dirty="0">
              <a:latin typeface="Arial"/>
            </a:endParaRPr>
          </a:p>
        </p:txBody>
      </p:sp>
      <p:pic>
        <p:nvPicPr>
          <p:cNvPr id="2097160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41289" y="1153589"/>
            <a:ext cx="5358581" cy="5109559"/>
          </a:xfrm>
          <a:prstGeom prst="rect">
            <a:avLst/>
          </a:prstGeom>
        </p:spPr>
      </p:pic>
      <p:pic>
        <p:nvPicPr>
          <p:cNvPr id="2097161" name="Picture 2"/>
          <p:cNvPicPr>
            <a:picLocks noChangeAspect="1"/>
          </p:cNvPicPr>
          <p:nvPr/>
        </p:nvPicPr>
        <p:blipFill>
          <a:blip r:embed="rId2"/>
          <a:srcRect l="-289" t="5305" r="735"/>
          <a:stretch>
            <a:fillRect/>
          </a:stretch>
        </p:blipFill>
        <p:spPr>
          <a:xfrm>
            <a:off x="2762865" y="1022555"/>
            <a:ext cx="6597445" cy="55992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PlaceHolder 1"/>
          <p:cNvSpPr>
            <a:spLocks noGrp="1"/>
          </p:cNvSpPr>
          <p:nvPr>
            <p:ph type="title"/>
          </p:nvPr>
        </p:nvSpPr>
        <p:spPr>
          <a:xfrm>
            <a:off x="2076480" y="236160"/>
            <a:ext cx="8038080" cy="1627200"/>
          </a:xfrm>
          <a:prstGeom prst="rect">
            <a:avLst/>
          </a:prstGeom>
          <a:noFill/>
          <a:ln w="0">
            <a:noFill/>
          </a:ln>
        </p:spPr>
        <p:txBody>
          <a:bodyPr lIns="0" tIns="482400" rIns="0" bIns="0" anchor="t">
            <a:noAutofit/>
          </a:bodyPr>
          <a:lstStyle/>
          <a:p>
            <a:pPr marL="191016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Arial MT"/>
              </a:rPr>
              <a:t>Deployment</a:t>
            </a:r>
            <a:r>
              <a:rPr lang="en-IN" sz="3600" b="0" strike="noStrike" spc="-55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3600" b="0" strike="noStrike" spc="-12">
                <a:solidFill>
                  <a:srgbClr val="000000"/>
                </a:solidFill>
                <a:latin typeface="Arial MT"/>
              </a:rPr>
              <a:t>diagram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209716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36" y="1543665"/>
            <a:ext cx="4763114" cy="47391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PlaceHolder 1"/>
          <p:cNvSpPr>
            <a:spLocks noGrp="1"/>
          </p:cNvSpPr>
          <p:nvPr>
            <p:ph type="title"/>
          </p:nvPr>
        </p:nvSpPr>
        <p:spPr>
          <a:xfrm>
            <a:off x="2076480" y="236160"/>
            <a:ext cx="8038080" cy="1627200"/>
          </a:xfrm>
          <a:prstGeom prst="rect">
            <a:avLst/>
          </a:prstGeom>
          <a:noFill/>
          <a:ln w="0">
            <a:noFill/>
          </a:ln>
        </p:spPr>
        <p:txBody>
          <a:bodyPr lIns="0" tIns="482400" rIns="0" bIns="0" anchor="t">
            <a:noAutofit/>
          </a:bodyPr>
          <a:lstStyle/>
          <a:p>
            <a:pPr marL="194832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Arial MT"/>
              </a:rPr>
              <a:t>Component</a:t>
            </a:r>
            <a:r>
              <a:rPr lang="en-IN" sz="3600" b="0" strike="noStrike" spc="-60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3600" b="0" strike="noStrike" spc="-12">
                <a:solidFill>
                  <a:srgbClr val="000000"/>
                </a:solidFill>
                <a:latin typeface="Arial MT"/>
              </a:rPr>
              <a:t>diagram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209716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730476"/>
            <a:ext cx="6619875" cy="42966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TextBox 1048866"/>
          <p:cNvSpPr txBox="1"/>
          <p:nvPr/>
        </p:nvSpPr>
        <p:spPr>
          <a:xfrm rot="25376">
            <a:off x="458251" y="34578"/>
            <a:ext cx="9392885" cy="6568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rgbClr val="000000"/>
                </a:solidFill>
              </a:rPr>
              <a:t>SAMPLE SOURCECODE
import pickle
import streamlit as st
from streamlit_option_menu import option_menu
# loading the saved models
diabetes_model = pickle.load(open('C:/Users/siddhardhan/Desktop/Multiple Disease
Prediction System/saved models/diabetes_model.sav', 'rb'))
heart_disease_model = pickle.load(open('C:/Users/siddhardhan/Desktop/Multiple
Disease Prediction System/saved models/heart_disease_model.sav','rb'))
parkinsons_model = pickle.load(open('C:/Users/siddhardhan/Desktop/Multiple
Disease Prediction System/saved models/parkinsons_model.sav', 'rb'))
# sidebar for navigation
with st.sidebar:
selected = option_menu('Multiple Disease Prediction System', ['Diabetes Prediction',
'Heart Disease Prediction',
'Parkinsons Prediction'], icons=['activity','heart','person
'], default_index=0)
# Diabetes Prediction Page
if (selected == 'Diabetes Prediction'):
# page title
st.title('Diabetes Prediction using ML')
# getting the input data from the user
col1, col2, col3 = st.columns(3)
with col1:
Pregnancies = st.text_input('Number of Pregnancies')
with col2:</a:t>
            </a:r>
            <a:r>
              <a:rPr lang="en-IN" sz="1400">
                <a:solidFill>
                  <a:srgbClr val="000000"/>
                </a:solidFill>
              </a:rPr>
              <a:t>
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TextBox 1048867"/>
          <p:cNvSpPr txBox="1"/>
          <p:nvPr/>
        </p:nvSpPr>
        <p:spPr>
          <a:xfrm>
            <a:off x="318339" y="0"/>
            <a:ext cx="10126390" cy="59588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800">
                <a:solidFill>
                  <a:srgbClr val="000000"/>
                </a:solidFill>
              </a:rPr>
              <a:t>SkinThickness = st.text_input('Skin Thickness value')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with col2: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Insulin = st.text_input('Insulin Level')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with col3: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BMI = st.text_input('BMI value')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with col1: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DiabetesPedigreeFunction = st.text_input('Diabetes Pedigree Function value')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with col2: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Age = st.text_input('Age of the Person')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# code for Prediction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diab_diagnosis = '' # creating a button for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Prediction if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st.button('Diabetes Test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Result'):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diab_prediction = diabetes_model.predict([[Pregnancies, Glucose, BloodPressure, SkinThickness, Insulin, BMI, DiabetesPedigreeFunction, Age]])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if (diab_prediction[0] == 1):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diab_diagnosis = 'The person is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diabetic' else: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diab_diagnosis = 'The person is not diabetic' st.success(diab_diagnosis)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# Heart Disease Prediction Page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IN" sz="1800">
                <a:solidFill>
                  <a:srgbClr val="000000"/>
                </a:solidFill>
              </a:rPr>
              <a:t>if (selected == 'Heart Disease Prediction'):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TextBox 1048868"/>
          <p:cNvSpPr txBox="1"/>
          <p:nvPr/>
        </p:nvSpPr>
        <p:spPr>
          <a:xfrm>
            <a:off x="0" y="0"/>
            <a:ext cx="10552764" cy="75336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800">
                <a:solidFill>
                  <a:srgbClr val="000000"/>
                </a:solidFill>
              </a:rPr>
              <a:t># page title
st.title('Heart Disease Prediction using
ML') col1, col2, col3 = st.columns(3)
with col1:
age = st.text_input('Age')
with col2:
sex = st.text_input('Sex')
with col3:
cp = st.text_input('Chest Pain types')</a:t>
            </a:r>
            <a:r>
              <a:rPr lang="en-US" altLang="en-IN" sz="1800">
                <a:solidFill>
                  <a:srgbClr val="000000"/>
                </a:solidFill>
              </a:rPr>
              <a:t>with col1: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trestbps = st.text_input('Resting Blood Pressure')with col2: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chol = st.text_input('Serum Cholestoral in mg/dl')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with col3: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fbs = st.text_input('Fasting Blood Sugar &gt; 120 mg/dl')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with col1: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restecg = st.text_input('Resting Electrocardiographic results')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with col2: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thalach = st.text_input('Maximum Heart Rate achieved')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with col3: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exang = st.text_input('Exercise Induced Angina')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with col1: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oldpeak = st.text_input('ST depression induced by exercise')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with col2: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slope = st.text_input('Slope of the peak exercise ST segment')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with col3: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ca = st.text_input('Major vessels colored by flourosopy')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with col1:</a:t>
            </a:r>
            <a:endParaRPr lang="en-IN" sz="1600">
              <a:solidFill>
                <a:srgbClr val="000000"/>
              </a:solidFill>
            </a:endParaRPr>
          </a:p>
          <a:p>
            <a:endParaRPr lang="en-IN" sz="1600">
              <a:solidFill>
                <a:srgbClr val="000000"/>
              </a:solidFill>
            </a:endParaRPr>
          </a:p>
          <a:p>
            <a:r>
              <a:rPr lang="en-US" altLang="en-IN" sz="1800">
                <a:solidFill>
                  <a:srgbClr val="000000"/>
                </a:solidFill>
              </a:rPr>
              <a:t>,ca,thal]])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TextBox 1048869"/>
          <p:cNvSpPr txBox="1"/>
          <p:nvPr/>
        </p:nvSpPr>
        <p:spPr>
          <a:xfrm>
            <a:off x="0" y="767900"/>
            <a:ext cx="10789955" cy="4917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rgbClr val="000000"/>
                </a:solidFill>
              </a:rPr>
              <a:t>oldpeak = st.text_input('ST depression induced by exercise')
with col2:
slope = st.text_input('Slope of the peak exercise ST segment')
with col3:
ca = st.text_input('Major vessels colored by flourosopy')
with col1:
thal = st.text_input('thal: 0 = normal; 1 = fixed defect; 2 = reversable defect')
# code for Prediction
heart_diagnosis = '' # creating a button for Prediction
if st.button('Heart Disease Test Result'):
heart_prediction = heart_disease_model.predict([[age, sex, cp, trestbps, chol, fbs, restecg,thalach,exang,oldpeak,slope,ca,thal]])
if (heart_prediction[0] == 1):
heart_diagnosis = 'The person is having heart
disease' else:
heart_diagnosis = 'The person does not have any heart disease' st.success(heart_diagnosis)
# Parkinson's Prediction Page
if (selected == "Parkinsons Prediction"):
# page title
st.title("Parkinson's Disease Prediction using ML")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PlaceHolder 1"/>
          <p:cNvSpPr>
            <a:spLocks noGrp="1"/>
          </p:cNvSpPr>
          <p:nvPr>
            <p:ph type="title"/>
          </p:nvPr>
        </p:nvSpPr>
        <p:spPr>
          <a:xfrm>
            <a:off x="3184560" y="236160"/>
            <a:ext cx="5547240" cy="1217160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lang="en-IN" sz="3950" b="0" strike="noStrike" spc="-12">
                <a:solidFill>
                  <a:srgbClr val="000000"/>
                </a:solidFill>
                <a:latin typeface="Calibri"/>
              </a:rPr>
              <a:t>Literature</a:t>
            </a:r>
            <a:r>
              <a:rPr lang="en-IN" sz="3950" b="0" strike="noStrike" spc="-114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950" b="0" strike="noStrike" spc="-1">
                <a:solidFill>
                  <a:srgbClr val="000000"/>
                </a:solidFill>
                <a:latin typeface="Calibri"/>
              </a:rPr>
              <a:t>Survey</a:t>
            </a:r>
            <a:r>
              <a:rPr lang="en-IN" sz="3950" b="0" strike="noStrike" spc="-106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950" b="0" strike="noStrike" spc="-12">
                <a:solidFill>
                  <a:srgbClr val="000000"/>
                </a:solidFill>
                <a:latin typeface="Calibri"/>
              </a:rPr>
              <a:t>Overview</a:t>
            </a:r>
            <a:endParaRPr lang="en-IN" sz="3950" b="0" strike="noStrike" spc="-1">
              <a:latin typeface="Arial"/>
            </a:endParaRPr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32" y="924231"/>
            <a:ext cx="8278762" cy="569760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TextBox 1048870"/>
          <p:cNvSpPr txBox="1"/>
          <p:nvPr/>
        </p:nvSpPr>
        <p:spPr>
          <a:xfrm>
            <a:off x="445099" y="0"/>
            <a:ext cx="10691048" cy="7089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rgbClr val="000000"/>
                </a:solidFill>
              </a:rPr>
              <a:t>col1, col2, col3, col4, col5 = st.columns(5)
with col1:
fo = st.text_input('MDVP:Fo(Hz)')
with col2:
fhi = st.text_input('MDVP:Fhi(Hz)')
with col3:
flo = st.text_input('MDVP:Flo(Hz)')
with col4:
Jitter_percent = st.text_input('MDVP:Jitter(%)')
with col5:
Jitter_Abs = st.text_input('MDVP:Jitter(Abs)')
with col1:
RAP = st.text_input('MDVP:RAP')
with col2:
PPQ = st.text_input('MDVP:PPQ')
with col3:
DDP = st.text_input('Jitter:DDP')
with col4:
Shimmer = st.text_input('MDVP:Shimmer')
with col5:
Shimmer_dB = st.text_input('MDVP:Shimmer(dB)')
with col1:
APQ3 = st.text_input('Shimmer:APQ3')
with col2:
APQ5 = st.text_input('Shimmer:APQ5')
with col3:
APQ = st.text_input('MDVP:APQ')
with col4:
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TextBox 1048872"/>
          <p:cNvSpPr txBox="1"/>
          <p:nvPr/>
        </p:nvSpPr>
        <p:spPr>
          <a:xfrm>
            <a:off x="588287" y="206333"/>
            <a:ext cx="9326353" cy="50190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000">
                <a:solidFill>
                  <a:srgbClr val="000000"/>
                </a:solidFill>
              </a:rPr>
              <a:t>with col5:</a:t>
            </a:r>
            <a:endParaRPr lang="en-IN" sz="1800">
              <a:solidFill>
                <a:srgbClr val="000000"/>
              </a:solidFill>
            </a:endParaRPr>
          </a:p>
          <a:p>
            <a:r>
              <a:rPr lang="en-IN" sz="2000">
                <a:solidFill>
                  <a:srgbClr val="000000"/>
                </a:solidFill>
              </a:rPr>
              <a:t>NHR = st.text_input('NHR')</a:t>
            </a:r>
            <a:endParaRPr lang="en-IN" sz="1800">
              <a:solidFill>
                <a:srgbClr val="000000"/>
              </a:solidFill>
            </a:endParaRPr>
          </a:p>
          <a:p>
            <a:r>
              <a:rPr lang="en-IN" sz="2000">
                <a:solidFill>
                  <a:srgbClr val="000000"/>
                </a:solidFill>
              </a:rPr>
              <a:t>with col1:</a:t>
            </a:r>
            <a:endParaRPr lang="en-IN" sz="1800">
              <a:solidFill>
                <a:srgbClr val="000000"/>
              </a:solidFill>
            </a:endParaRPr>
          </a:p>
          <a:p>
            <a:r>
              <a:rPr lang="en-IN" sz="2000">
                <a:solidFill>
                  <a:srgbClr val="000000"/>
                </a:solidFill>
              </a:rPr>
              <a:t>HNR = st.text_input('HNR')</a:t>
            </a:r>
            <a:endParaRPr lang="en-IN" sz="1800">
              <a:solidFill>
                <a:srgbClr val="000000"/>
              </a:solidFill>
            </a:endParaRPr>
          </a:p>
          <a:p>
            <a:r>
              <a:rPr lang="en-IN" sz="2400">
                <a:solidFill>
                  <a:srgbClr val="000000"/>
                </a:solidFill>
              </a:rPr>
              <a:t>wi</a:t>
            </a:r>
            <a:r>
              <a:rPr lang="en-IN" sz="2000">
                <a:solidFill>
                  <a:srgbClr val="000000"/>
                </a:solidFill>
              </a:rPr>
              <a:t>th col2:
RPDE = st.text_input('RPDE')
with col3:
DFA = st.text_input('DFA')
with col4:
spread1 = st.text_input('spread1')
with col5:
spread2 = st.text_input('spread2')
with col1:
D2 = st.text_input('D2')
with col2:
PPE = st.text_input('PPE')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TextBox 1048873"/>
          <p:cNvSpPr txBox="1"/>
          <p:nvPr/>
        </p:nvSpPr>
        <p:spPr>
          <a:xfrm>
            <a:off x="413712" y="432185"/>
            <a:ext cx="7764046" cy="3749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000">
                <a:solidFill>
                  <a:srgbClr val="000000"/>
                </a:solidFill>
              </a:rPr>
              <a:t># code for Prediction
parkinsons_diagnosis = '' # creating a button for Prediction
if st.button("Parkinson's Test Result"):
parkinsons_prediction = parkinsons_model.predict([[fo, fhi, floJitter_percent,Jitter_Abs, RAP,PPQ,DDP,Shimmer,Shimmer_dB,APQ3,APQ5,APQ,DDA,NHR,HNR,RPDE,DFA,spr
ead1,spread2,D2,PPE]])
if (parkinsons_prediction[0] == 1):
parkinsons_diagnosis = "The person has Parkinson's
disease" else:
parkinsons_diagnosis = "The person does not have Parkinson's disease" st.success(parkinsons_diagnosis)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209716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81" y="0"/>
            <a:ext cx="827304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209716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54" y="-584577"/>
            <a:ext cx="9588029" cy="83768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209716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13830" y="0"/>
            <a:ext cx="867507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PlaceHolder 1"/>
          <p:cNvSpPr>
            <a:spLocks noGrp="1"/>
          </p:cNvSpPr>
          <p:nvPr>
            <p:ph type="title"/>
          </p:nvPr>
        </p:nvSpPr>
        <p:spPr>
          <a:xfrm>
            <a:off x="2076480" y="236160"/>
            <a:ext cx="8038080" cy="1660320"/>
          </a:xfrm>
          <a:prstGeom prst="rect">
            <a:avLst/>
          </a:prstGeom>
          <a:noFill/>
          <a:ln w="0">
            <a:noFill/>
          </a:ln>
        </p:spPr>
        <p:txBody>
          <a:bodyPr lIns="0" tIns="515520" rIns="0" bIns="0" anchor="t">
            <a:noAutofit/>
          </a:bodyPr>
          <a:lstStyle/>
          <a:p>
            <a:pPr marL="204984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2">
                <a:solidFill>
                  <a:srgbClr val="000000"/>
                </a:solidFill>
                <a:latin typeface="Arial MT"/>
              </a:rPr>
              <a:t>Conclusion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048586" name="object 3"/>
          <p:cNvSpPr/>
          <p:nvPr/>
        </p:nvSpPr>
        <p:spPr>
          <a:xfrm>
            <a:off x="845574" y="1986116"/>
            <a:ext cx="10442946" cy="29942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wrap="square" lIns="0" tIns="60840" rIns="0" bIns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Multiple Disease Prediction System uses Machine Learning for fast and accurate diagnosis of Diabetes, Heart Disease, and Parkinson’s Disease.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It integrates multiple predictions into a single model, ensuring scalability and real-time results via a web interface.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With high accuracy and AI-driven improvements, it enhances early diagnosis and healthcare efficiency.</a:t>
            </a:r>
            <a:endParaRPr lang="en-IN" sz="2400" dirty="0"/>
          </a:p>
          <a:p>
            <a:pPr marL="12600" algn="just">
              <a:lnSpc>
                <a:spcPts val="3019"/>
              </a:lnSpc>
              <a:spcBef>
                <a:spcPts val="479"/>
              </a:spcBef>
              <a:buNone/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PlaceHolder 1"/>
          <p:cNvSpPr>
            <a:spLocks noGrp="1"/>
          </p:cNvSpPr>
          <p:nvPr>
            <p:ph type="title"/>
          </p:nvPr>
        </p:nvSpPr>
        <p:spPr>
          <a:xfrm>
            <a:off x="2729880" y="236160"/>
            <a:ext cx="7385040" cy="1217160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lang="en-IN" sz="3950" b="0" strike="noStrike" spc="-12">
                <a:solidFill>
                  <a:srgbClr val="000000"/>
                </a:solidFill>
                <a:latin typeface="Calibri"/>
              </a:rPr>
              <a:t>Literature</a:t>
            </a:r>
            <a:r>
              <a:rPr lang="en-IN" sz="3950" b="0" strike="noStrike" spc="-1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950" b="0" strike="noStrike" spc="-1">
                <a:solidFill>
                  <a:srgbClr val="000000"/>
                </a:solidFill>
                <a:latin typeface="Calibri"/>
              </a:rPr>
              <a:t>Survey</a:t>
            </a:r>
            <a:r>
              <a:rPr lang="en-IN" sz="3950" b="0" strike="noStrike" spc="-92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950" b="0" strike="noStrike" spc="-1">
                <a:solidFill>
                  <a:srgbClr val="000000"/>
                </a:solidFill>
                <a:latin typeface="Calibri"/>
              </a:rPr>
              <a:t>Overview</a:t>
            </a:r>
            <a:r>
              <a:rPr lang="en-IN" sz="395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950" b="0" strike="noStrike" spc="-12">
                <a:solidFill>
                  <a:srgbClr val="000000"/>
                </a:solidFill>
                <a:latin typeface="Calibri"/>
              </a:rPr>
              <a:t>Cont.</a:t>
            </a:r>
            <a:r>
              <a:rPr lang="en-IN" sz="3950" b="0" strike="noStrike" spc="-12">
                <a:solidFill>
                  <a:srgbClr val="000000"/>
                </a:solidFill>
                <a:latin typeface="Arial MT"/>
              </a:rPr>
              <a:t>…</a:t>
            </a:r>
            <a:r>
              <a:rPr lang="en-IN" sz="3950" b="0" strike="noStrike" spc="-12">
                <a:solidFill>
                  <a:srgbClr val="000000"/>
                </a:solidFill>
                <a:latin typeface="Calibri"/>
              </a:rPr>
              <a:t>.</a:t>
            </a:r>
            <a:endParaRPr lang="en-IN" sz="3950" b="0" strike="noStrike" spc="-1">
              <a:latin typeface="Arial"/>
            </a:endParaRPr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68" y="2005781"/>
            <a:ext cx="8699552" cy="22567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PlaceHolder 1"/>
          <p:cNvSpPr>
            <a:spLocks noGrp="1"/>
          </p:cNvSpPr>
          <p:nvPr>
            <p:ph type="title"/>
          </p:nvPr>
        </p:nvSpPr>
        <p:spPr>
          <a:xfrm>
            <a:off x="2076480" y="236160"/>
            <a:ext cx="8038080" cy="1437840"/>
          </a:xfrm>
          <a:prstGeom prst="rect">
            <a:avLst/>
          </a:prstGeom>
          <a:noFill/>
          <a:ln w="0">
            <a:noFill/>
          </a:ln>
        </p:spPr>
        <p:txBody>
          <a:bodyPr lIns="0" tIns="293040" rIns="0" bIns="0" anchor="t">
            <a:noAutofit/>
          </a:bodyPr>
          <a:lstStyle/>
          <a:p>
            <a:pPr marL="239328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Arial MT"/>
              </a:rPr>
              <a:t>Existing</a:t>
            </a:r>
            <a:r>
              <a:rPr lang="en-IN" sz="3600" b="0" strike="noStrike" spc="-41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3600" b="0" strike="noStrike" spc="-12">
                <a:solidFill>
                  <a:srgbClr val="000000"/>
                </a:solidFill>
                <a:latin typeface="Arial MT"/>
              </a:rPr>
              <a:t>System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048599" name="object 3"/>
          <p:cNvSpPr/>
          <p:nvPr/>
        </p:nvSpPr>
        <p:spPr>
          <a:xfrm>
            <a:off x="934064" y="1838632"/>
            <a:ext cx="10854813" cy="26646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wrap="square" lIns="0" tIns="100440" rIns="0" bIns="0" anchor="t">
            <a:spAutoFit/>
          </a:bodyPr>
          <a:lstStyle/>
          <a:p>
            <a:pPr marL="12960" algn="just">
              <a:spcBef>
                <a:spcPts val="791"/>
              </a:spcBef>
              <a:buClr>
                <a:srgbClr val="000000"/>
              </a:buClr>
              <a:tabLst>
                <a:tab pos="1944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IRE Journals is an academic publisher specializing in open-access, peer-reviewed journals across various disciplines, including engineering, technology, and applied sciences. Their mission is to disseminate high-quality research globally, fostering knowledge sharing and academic collaboration.</a:t>
            </a:r>
          </a:p>
          <a:p>
            <a:pPr marL="12960" algn="just">
              <a:lnSpc>
                <a:spcPct val="100000"/>
              </a:lnSpc>
              <a:spcBef>
                <a:spcPts val="791"/>
              </a:spcBef>
              <a:buClr>
                <a:srgbClr val="000000"/>
              </a:buClr>
              <a:tabLst>
                <a:tab pos="194400" algn="l"/>
              </a:tabLst>
            </a:pPr>
            <a:endParaRPr lang="en-IN" sz="2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PlaceHolder 1"/>
          <p:cNvSpPr>
            <a:spLocks noGrp="1"/>
          </p:cNvSpPr>
          <p:nvPr>
            <p:ph type="title"/>
          </p:nvPr>
        </p:nvSpPr>
        <p:spPr>
          <a:xfrm>
            <a:off x="2076480" y="236160"/>
            <a:ext cx="8038080" cy="1550520"/>
          </a:xfrm>
          <a:prstGeom prst="rect">
            <a:avLst/>
          </a:prstGeom>
          <a:noFill/>
          <a:ln w="0">
            <a:noFill/>
          </a:ln>
        </p:spPr>
        <p:txBody>
          <a:bodyPr lIns="0" tIns="405720" rIns="0" bIns="0" anchor="t">
            <a:noAutofit/>
          </a:bodyPr>
          <a:lstStyle/>
          <a:p>
            <a:pPr marL="250704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2">
                <a:solidFill>
                  <a:srgbClr val="000000"/>
                </a:solidFill>
                <a:latin typeface="Arial MT"/>
              </a:rPr>
              <a:t>Disadvantages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048601" name="object 3"/>
          <p:cNvSpPr/>
          <p:nvPr/>
        </p:nvSpPr>
        <p:spPr>
          <a:xfrm>
            <a:off x="560440" y="1553497"/>
            <a:ext cx="10451690" cy="4924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wrap="square" lIns="0" tIns="6084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Quality and Availability Issues</a:t>
            </a:r>
          </a:p>
          <a:p>
            <a:pPr marL="0" indent="0">
              <a:buNone/>
            </a:pPr>
            <a:r>
              <a:rPr lang="en-US" sz="2000" dirty="0"/>
              <a:t>Incomplete Data: Many models rely on incomplete or missing data, which can significantly affect their prediction accuracy. Missing values or unstructured data (e.g., handwritten notes) often require significant preprocessing and data cleaning.</a:t>
            </a:r>
          </a:p>
          <a:p>
            <a:pPr marL="0" indent="0">
              <a:buNone/>
            </a:pPr>
            <a:r>
              <a:rPr lang="en-US" sz="2000" dirty="0"/>
              <a:t>Imbalanced Data: If a dataset has far more examples of one disease than another, the model may become biased toward the more common disease. This can lead to poor predictions for rarer 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Overfitting and Underfitting</a:t>
            </a:r>
          </a:p>
          <a:p>
            <a:pPr marL="0" indent="0">
              <a:buNone/>
            </a:pPr>
            <a:r>
              <a:rPr lang="en-US" sz="2000" dirty="0"/>
              <a:t>Overfitting: Some models, especially complex ones like deep learning networks, might become too specialized to the training data and fail to generalize well to new, unseen data.</a:t>
            </a:r>
          </a:p>
          <a:p>
            <a:pPr marL="0" indent="0">
              <a:buNone/>
            </a:pPr>
            <a:r>
              <a:rPr lang="en-US" sz="2000" dirty="0"/>
              <a:t>Underfitting: In contrast, simpler models may not capture the complexity of the data, leading to poor predictions, especially when there are interdependencies among symptoms or diseases that the model cannot account for.</a:t>
            </a:r>
          </a:p>
          <a:p>
            <a:pPr marL="12240">
              <a:lnSpc>
                <a:spcPts val="3019"/>
              </a:lnSpc>
              <a:spcBef>
                <a:spcPts val="479"/>
              </a:spcBef>
              <a:buClr>
                <a:srgbClr val="000000"/>
              </a:buClr>
              <a:tabLst>
                <a:tab pos="187920" algn="l"/>
              </a:tabLst>
            </a:pP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PlaceHolder 1"/>
          <p:cNvSpPr>
            <a:spLocks noGrp="1"/>
          </p:cNvSpPr>
          <p:nvPr>
            <p:ph type="title"/>
          </p:nvPr>
        </p:nvSpPr>
        <p:spPr>
          <a:xfrm>
            <a:off x="4317120" y="569880"/>
            <a:ext cx="355608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Arial MT"/>
              </a:rPr>
              <a:t>Proposed</a:t>
            </a:r>
            <a:r>
              <a:rPr lang="en-IN" sz="3600" b="0" strike="noStrike" spc="-41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3600" b="0" strike="noStrike" spc="-12">
                <a:solidFill>
                  <a:srgbClr val="000000"/>
                </a:solidFill>
                <a:latin typeface="Arial MT"/>
              </a:rPr>
              <a:t>system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048603" name="object 3"/>
          <p:cNvSpPr/>
          <p:nvPr/>
        </p:nvSpPr>
        <p:spPr>
          <a:xfrm>
            <a:off x="964440" y="1310760"/>
            <a:ext cx="10470476" cy="4677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wrap="square" lIns="0" tIns="97200" rIns="0" bIns="0" anchor="t">
            <a:spAutoFit/>
          </a:bodyPr>
          <a:lstStyle/>
          <a:p>
            <a:pPr algn="just"/>
            <a:r>
              <a:rPr lang="en-US" sz="3200" dirty="0"/>
              <a:t>Description: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1. Logistic Regression for Multi-Disease Prediction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Train separate Logistic Regression models for Heart Disease, Parkinson’s, and Diabetes.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Perform data preprocessing: handling missing values, feature scaling, and 75-25 train-test split.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2. Model Deployment &amp; Real-Time Predictions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Deploy the trained Logistic Regression models via Anaconda Navigator with an API for real-time predictions.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Allow users to input medical data through a web-based interface for disease risk assessment.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3. Explainability with SHAP for Feature Importance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Use SHAP to analyze and interpret model decisions, identifying key features affecting predictions.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Generate SHAP visualizations (summary plots, force plots) to enhance model transparency.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Ensure explainability for medical professionals and users to understand risk factors.</a:t>
            </a:r>
          </a:p>
          <a:p>
            <a:pPr marL="126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tabLst>
                <a:tab pos="187200" algn="l"/>
              </a:tabLst>
            </a:pP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PlaceHolder 1"/>
          <p:cNvSpPr>
            <a:spLocks noGrp="1"/>
          </p:cNvSpPr>
          <p:nvPr>
            <p:ph type="title"/>
          </p:nvPr>
        </p:nvSpPr>
        <p:spPr>
          <a:xfrm>
            <a:off x="2076480" y="236160"/>
            <a:ext cx="8038080" cy="1464480"/>
          </a:xfrm>
          <a:prstGeom prst="rect">
            <a:avLst/>
          </a:prstGeom>
          <a:noFill/>
          <a:ln w="0">
            <a:noFill/>
          </a:ln>
        </p:spPr>
        <p:txBody>
          <a:bodyPr lIns="0" tIns="319680" rIns="0" bIns="0" anchor="t">
            <a:noAutofit/>
          </a:bodyPr>
          <a:lstStyle/>
          <a:p>
            <a:pPr marL="281196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2">
                <a:solidFill>
                  <a:srgbClr val="000000"/>
                </a:solidFill>
                <a:latin typeface="Arial MT"/>
              </a:rPr>
              <a:t>Advantages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048605" name="PlaceHolder 2"/>
          <p:cNvSpPr>
            <a:spLocks noGrp="1"/>
          </p:cNvSpPr>
          <p:nvPr>
            <p:ph/>
          </p:nvPr>
        </p:nvSpPr>
        <p:spPr>
          <a:xfrm>
            <a:off x="945000" y="1700640"/>
            <a:ext cx="10301400" cy="4511880"/>
          </a:xfrm>
          <a:prstGeom prst="rect">
            <a:avLst/>
          </a:prstGeom>
          <a:noFill/>
          <a:ln w="0">
            <a:noFill/>
          </a:ln>
        </p:spPr>
        <p:txBody>
          <a:bodyPr lIns="0" tIns="60840" rIns="0" bIns="0" anchor="t">
            <a:noAutofit/>
          </a:bodyPr>
          <a:lstStyle/>
          <a:p>
            <a:pPr marL="0" indent="0">
              <a:buNone/>
            </a:pPr>
            <a:r>
              <a:rPr lang="en-US" sz="2800" dirty="0"/>
              <a:t>1. Enhanced Explainability with SHAP</a:t>
            </a:r>
          </a:p>
          <a:p>
            <a:pPr marL="0" indent="0">
              <a:buNone/>
            </a:pPr>
            <a:r>
              <a:rPr lang="en-US" sz="2800" dirty="0"/>
              <a:t>2. Lightweight &amp; Efficient Logistic Regression</a:t>
            </a:r>
          </a:p>
          <a:p>
            <a:pPr marL="0" indent="0">
              <a:buNone/>
            </a:pPr>
            <a:r>
              <a:rPr lang="en-US" sz="2800" dirty="0"/>
              <a:t>3. Multi-Disease Prediction on a Single Platform</a:t>
            </a:r>
          </a:p>
          <a:p>
            <a:pPr marL="0" indent="0">
              <a:buNone/>
            </a:pPr>
            <a:r>
              <a:rPr lang="en-US" sz="2800" dirty="0"/>
              <a:t>4. Real-Time &amp; Scalable Deployment</a:t>
            </a:r>
          </a:p>
          <a:p>
            <a:pPr marL="0" indent="0">
              <a:buNone/>
            </a:pPr>
            <a:r>
              <a:rPr lang="en-US" sz="2800" dirty="0"/>
              <a:t>5. Trust &amp; Transparency in Healthcare</a:t>
            </a:r>
            <a:endParaRPr lang="en-US" sz="4400" dirty="0"/>
          </a:p>
          <a:p>
            <a:endParaRPr lang="en-US" sz="4000" dirty="0"/>
          </a:p>
          <a:p>
            <a:pPr marL="31320" indent="0">
              <a:lnSpc>
                <a:spcPts val="3019"/>
              </a:lnSpc>
              <a:spcBef>
                <a:spcPts val="479"/>
              </a:spcBef>
              <a:buClr>
                <a:srgbClr val="000000"/>
              </a:buClr>
              <a:buNone/>
              <a:tabLst>
                <a:tab pos="207720" algn="l"/>
              </a:tabLst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PlaceHolder 1"/>
          <p:cNvSpPr>
            <a:spLocks noGrp="1"/>
          </p:cNvSpPr>
          <p:nvPr>
            <p:ph type="title"/>
          </p:nvPr>
        </p:nvSpPr>
        <p:spPr>
          <a:xfrm>
            <a:off x="4660200" y="390960"/>
            <a:ext cx="287136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3600" b="0" strike="noStrike" spc="-12" dirty="0">
                <a:solidFill>
                  <a:srgbClr val="000000"/>
                </a:solidFill>
                <a:latin typeface="Arial MT"/>
              </a:rPr>
              <a:t>Requirements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048607" name="object 3"/>
          <p:cNvSpPr/>
          <p:nvPr/>
        </p:nvSpPr>
        <p:spPr>
          <a:xfrm>
            <a:off x="911160" y="943200"/>
            <a:ext cx="9009588" cy="58674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wrap="square" lIns="0" tIns="1080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850"/>
              </a:spcBef>
              <a:buNone/>
            </a:pPr>
            <a:r>
              <a:rPr lang="en-IN" sz="3200" b="0" strike="noStrike" spc="-1" dirty="0">
                <a:solidFill>
                  <a:srgbClr val="FF0000"/>
                </a:solidFill>
                <a:latin typeface="Arial MT"/>
                <a:ea typeface="DejaVu Sans"/>
              </a:rPr>
              <a:t>Software</a:t>
            </a:r>
            <a:r>
              <a:rPr lang="en-IN" sz="3200" b="0" strike="noStrike" spc="80" dirty="0">
                <a:solidFill>
                  <a:srgbClr val="FF0000"/>
                </a:solidFill>
                <a:latin typeface="Arial MT"/>
                <a:ea typeface="DejaVu Sans"/>
              </a:rPr>
              <a:t> </a:t>
            </a:r>
            <a:r>
              <a:rPr lang="en-IN" sz="3200" b="0" strike="noStrike" spc="-12" dirty="0">
                <a:solidFill>
                  <a:srgbClr val="FF0000"/>
                </a:solidFill>
                <a:latin typeface="Arial MT"/>
                <a:ea typeface="DejaVu Sans"/>
              </a:rPr>
              <a:t>Requirements:</a:t>
            </a:r>
            <a:endParaRPr lang="en-IN" sz="3200" b="0" strike="noStrike" spc="-1" dirty="0"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Operating system : Windows 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Coding Language :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Technology : </a:t>
            </a:r>
            <a:r>
              <a:rPr lang="en-IN" sz="2800" dirty="0" err="1"/>
              <a:t>Streamlit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Web-Server : Anaconda Navigator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Flask/Django </a:t>
            </a:r>
          </a:p>
          <a:p>
            <a:pPr marL="12600">
              <a:lnSpc>
                <a:spcPct val="100000"/>
              </a:lnSpc>
              <a:spcBef>
                <a:spcPts val="675"/>
              </a:spcBef>
              <a:buNone/>
              <a:tabLst>
                <a:tab pos="239400" algn="l"/>
              </a:tabLst>
            </a:pPr>
            <a:r>
              <a:rPr lang="en-IN" sz="3200" b="0" strike="noStrike" spc="-1" dirty="0">
                <a:solidFill>
                  <a:srgbClr val="FF0000"/>
                </a:solidFill>
                <a:latin typeface="Arial MT"/>
                <a:ea typeface="DejaVu Sans"/>
              </a:rPr>
              <a:t>Hardware</a:t>
            </a:r>
            <a:r>
              <a:rPr lang="en-IN" sz="3200" b="0" strike="noStrike" spc="86" dirty="0">
                <a:solidFill>
                  <a:srgbClr val="FF0000"/>
                </a:solidFill>
                <a:latin typeface="Arial MT"/>
                <a:ea typeface="DejaVu Sans"/>
              </a:rPr>
              <a:t> </a:t>
            </a:r>
            <a:r>
              <a:rPr lang="en-IN" sz="3200" b="0" strike="noStrike" spc="-12" dirty="0">
                <a:solidFill>
                  <a:srgbClr val="FF0000"/>
                </a:solidFill>
                <a:latin typeface="Arial MT"/>
                <a:ea typeface="DejaVu Sans"/>
              </a:rPr>
              <a:t>Requirements: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System : i5 Processor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Hard Disk : 500 GB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Monitor : 15’’ 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Input Devices : Keyboard, Mouse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Ram : 4 GB</a:t>
            </a:r>
            <a:endParaRPr lang="en-IN" sz="2800" dirty="0"/>
          </a:p>
          <a:p>
            <a:pPr marL="12600">
              <a:lnSpc>
                <a:spcPct val="100000"/>
              </a:lnSpc>
              <a:spcBef>
                <a:spcPts val="675"/>
              </a:spcBef>
              <a:buNone/>
              <a:tabLst>
                <a:tab pos="239400" algn="l"/>
              </a:tabLst>
            </a:pPr>
            <a:endParaRPr lang="en-IN" sz="295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2369</Words>
  <Application>Microsoft Office PowerPoint</Application>
  <PresentationFormat>Widescreen</PresentationFormat>
  <Paragraphs>180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MT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“MULTIPLE DISEASE PREDICTION SYSTEM”</vt:lpstr>
      <vt:lpstr>Abstract</vt:lpstr>
      <vt:lpstr>Literature Survey Overview</vt:lpstr>
      <vt:lpstr>Literature Survey Overview Cont.….</vt:lpstr>
      <vt:lpstr>Existing System</vt:lpstr>
      <vt:lpstr>Disadvantages</vt:lpstr>
      <vt:lpstr>Proposed system</vt:lpstr>
      <vt:lpstr>Advantages</vt:lpstr>
      <vt:lpstr>Requirements</vt:lpstr>
      <vt:lpstr>Architecture</vt:lpstr>
      <vt:lpstr>Modules</vt:lpstr>
      <vt:lpstr>Data Collection &amp;Preprocessing Module </vt:lpstr>
      <vt:lpstr>PowerPoint Presentation</vt:lpstr>
      <vt:lpstr>Multi-Disease Prediction Module (ML/DL Model)</vt:lpstr>
      <vt:lpstr>Explainability &amp; Interpretability Module (XAI Core)</vt:lpstr>
      <vt:lpstr>User Interface Module</vt:lpstr>
      <vt:lpstr>Model Monitoring &amp; Feedback Loop</vt:lpstr>
      <vt:lpstr>Design</vt:lpstr>
      <vt:lpstr>Class diagram</vt:lpstr>
      <vt:lpstr>Sequence diagram</vt:lpstr>
      <vt:lpstr>Collaboration diagram</vt:lpstr>
      <vt:lpstr>State chart diagram</vt:lpstr>
      <vt:lpstr>Activity diagram</vt:lpstr>
      <vt:lpstr>Deployment diagram</vt:lpstr>
      <vt:lpstr>Component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 for Mini Project Review-2.pptx</dc:title>
  <dc:creator>SM-A356E</dc:creator>
  <cp:lastModifiedBy>varshiniganta123@gmail.com</cp:lastModifiedBy>
  <cp:revision>1</cp:revision>
  <dcterms:created xsi:type="dcterms:W3CDTF">2025-04-28T02:56:01Z</dcterms:created>
  <dcterms:modified xsi:type="dcterms:W3CDTF">2025-06-25T15:35:51Z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2025-04-30T00:00:00Z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2025-04-30T00:00:00Z</vt:filetime>
  </property>
  <property fmtid="{D5CDD505-2E9C-101B-9397-08002B2CF9AE}" pid="5" name="PresentationFormat">
    <vt:lpwstr>On-screen Show (4:3)</vt:lpwstr>
  </property>
  <property fmtid="{D5CDD505-2E9C-101B-9397-08002B2CF9AE}" pid="6" name="ICV">
    <vt:lpwstr>16f16909803e4ccf9084323e909ddc35</vt:lpwstr>
  </property>
</Properties>
</file>