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60" r:id="rId4"/>
    <p:sldId id="261" r:id="rId5"/>
    <p:sldId id="264" r:id="rId6"/>
    <p:sldId id="265" r:id="rId7"/>
    <p:sldId id="266" r:id="rId8"/>
    <p:sldId id="267" r:id="rId9"/>
    <p:sldId id="262" r:id="rId10"/>
    <p:sldId id="268"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9B509-A8D8-1BD8-423F-D4ED832964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D351EA-FE3B-A15A-08D9-D0F9955C5D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1F301D-860C-7733-D325-5B82FCDC9781}"/>
              </a:ext>
            </a:extLst>
          </p:cNvPr>
          <p:cNvSpPr>
            <a:spLocks noGrp="1"/>
          </p:cNvSpPr>
          <p:nvPr>
            <p:ph type="dt" sz="half" idx="10"/>
          </p:nvPr>
        </p:nvSpPr>
        <p:spPr/>
        <p:txBody>
          <a:bodyPr/>
          <a:lstStyle/>
          <a:p>
            <a:fld id="{EB6F0A5E-72CD-45C2-B987-1F08BE540D33}" type="datetimeFigureOut">
              <a:rPr lang="en-US" smtClean="0"/>
              <a:t>4/16/2024</a:t>
            </a:fld>
            <a:endParaRPr lang="en-US"/>
          </a:p>
        </p:txBody>
      </p:sp>
      <p:sp>
        <p:nvSpPr>
          <p:cNvPr id="5" name="Footer Placeholder 4">
            <a:extLst>
              <a:ext uri="{FF2B5EF4-FFF2-40B4-BE49-F238E27FC236}">
                <a16:creationId xmlns:a16="http://schemas.microsoft.com/office/drawing/2014/main" id="{32B6EB8A-FE93-74FF-8544-414723E9B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37E1B-A671-0FAB-8937-1100BF467845}"/>
              </a:ext>
            </a:extLst>
          </p:cNvPr>
          <p:cNvSpPr>
            <a:spLocks noGrp="1"/>
          </p:cNvSpPr>
          <p:nvPr>
            <p:ph type="sldNum" sz="quarter" idx="12"/>
          </p:nvPr>
        </p:nvSpPr>
        <p:spPr/>
        <p:txBody>
          <a:bodyPr/>
          <a:lstStyle/>
          <a:p>
            <a:fld id="{F9E9C30A-50A4-4364-BE19-D44F9F485E85}" type="slidenum">
              <a:rPr lang="en-US" smtClean="0"/>
              <a:t>‹#›</a:t>
            </a:fld>
            <a:endParaRPr lang="en-US"/>
          </a:p>
        </p:txBody>
      </p:sp>
    </p:spTree>
    <p:extLst>
      <p:ext uri="{BB962C8B-B14F-4D97-AF65-F5344CB8AC3E}">
        <p14:creationId xmlns:p14="http://schemas.microsoft.com/office/powerpoint/2010/main" val="104893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A277-A69C-3378-C448-06506993CE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1957C9-28E6-03A1-0977-2AD31D5F92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99DF10-8FC5-C471-AF85-87177A737E2F}"/>
              </a:ext>
            </a:extLst>
          </p:cNvPr>
          <p:cNvSpPr>
            <a:spLocks noGrp="1"/>
          </p:cNvSpPr>
          <p:nvPr>
            <p:ph type="dt" sz="half" idx="10"/>
          </p:nvPr>
        </p:nvSpPr>
        <p:spPr/>
        <p:txBody>
          <a:bodyPr/>
          <a:lstStyle/>
          <a:p>
            <a:fld id="{EB6F0A5E-72CD-45C2-B987-1F08BE540D33}" type="datetimeFigureOut">
              <a:rPr lang="en-US" smtClean="0"/>
              <a:t>4/16/2024</a:t>
            </a:fld>
            <a:endParaRPr lang="en-US"/>
          </a:p>
        </p:txBody>
      </p:sp>
      <p:sp>
        <p:nvSpPr>
          <p:cNvPr id="5" name="Footer Placeholder 4">
            <a:extLst>
              <a:ext uri="{FF2B5EF4-FFF2-40B4-BE49-F238E27FC236}">
                <a16:creationId xmlns:a16="http://schemas.microsoft.com/office/drawing/2014/main" id="{49520904-D124-B695-F1EB-471E209D9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B83EC-EBE2-3F43-0E8E-CC4328104305}"/>
              </a:ext>
            </a:extLst>
          </p:cNvPr>
          <p:cNvSpPr>
            <a:spLocks noGrp="1"/>
          </p:cNvSpPr>
          <p:nvPr>
            <p:ph type="sldNum" sz="quarter" idx="12"/>
          </p:nvPr>
        </p:nvSpPr>
        <p:spPr/>
        <p:txBody>
          <a:bodyPr/>
          <a:lstStyle/>
          <a:p>
            <a:fld id="{F9E9C30A-50A4-4364-BE19-D44F9F485E85}" type="slidenum">
              <a:rPr lang="en-US" smtClean="0"/>
              <a:t>‹#›</a:t>
            </a:fld>
            <a:endParaRPr lang="en-US"/>
          </a:p>
        </p:txBody>
      </p:sp>
    </p:spTree>
    <p:extLst>
      <p:ext uri="{BB962C8B-B14F-4D97-AF65-F5344CB8AC3E}">
        <p14:creationId xmlns:p14="http://schemas.microsoft.com/office/powerpoint/2010/main" val="229254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EF0FB3-FB6D-12ED-49BC-59889A2268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B5661D-A7C3-71AD-3F38-BDF493A98F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D46C67-F723-171A-EDBB-C98E8ACF6BDB}"/>
              </a:ext>
            </a:extLst>
          </p:cNvPr>
          <p:cNvSpPr>
            <a:spLocks noGrp="1"/>
          </p:cNvSpPr>
          <p:nvPr>
            <p:ph type="dt" sz="half" idx="10"/>
          </p:nvPr>
        </p:nvSpPr>
        <p:spPr/>
        <p:txBody>
          <a:bodyPr/>
          <a:lstStyle/>
          <a:p>
            <a:fld id="{EB6F0A5E-72CD-45C2-B987-1F08BE540D33}" type="datetimeFigureOut">
              <a:rPr lang="en-US" smtClean="0"/>
              <a:t>4/16/2024</a:t>
            </a:fld>
            <a:endParaRPr lang="en-US"/>
          </a:p>
        </p:txBody>
      </p:sp>
      <p:sp>
        <p:nvSpPr>
          <p:cNvPr id="5" name="Footer Placeholder 4">
            <a:extLst>
              <a:ext uri="{FF2B5EF4-FFF2-40B4-BE49-F238E27FC236}">
                <a16:creationId xmlns:a16="http://schemas.microsoft.com/office/drawing/2014/main" id="{E5B3E140-44E9-12DB-BD73-65DEFC4E3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9A366-849A-17E7-A542-691555B31B26}"/>
              </a:ext>
            </a:extLst>
          </p:cNvPr>
          <p:cNvSpPr>
            <a:spLocks noGrp="1"/>
          </p:cNvSpPr>
          <p:nvPr>
            <p:ph type="sldNum" sz="quarter" idx="12"/>
          </p:nvPr>
        </p:nvSpPr>
        <p:spPr/>
        <p:txBody>
          <a:bodyPr/>
          <a:lstStyle/>
          <a:p>
            <a:fld id="{F9E9C30A-50A4-4364-BE19-D44F9F485E85}" type="slidenum">
              <a:rPr lang="en-US" smtClean="0"/>
              <a:t>‹#›</a:t>
            </a:fld>
            <a:endParaRPr lang="en-US"/>
          </a:p>
        </p:txBody>
      </p:sp>
    </p:spTree>
    <p:extLst>
      <p:ext uri="{BB962C8B-B14F-4D97-AF65-F5344CB8AC3E}">
        <p14:creationId xmlns:p14="http://schemas.microsoft.com/office/powerpoint/2010/main" val="91479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25B8-81FC-F334-8F66-DDB258CC67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21395C-270E-AD85-5FA4-54870ECD91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EDF587-A0C9-382C-DEB4-AB3B6DC85573}"/>
              </a:ext>
            </a:extLst>
          </p:cNvPr>
          <p:cNvSpPr>
            <a:spLocks noGrp="1"/>
          </p:cNvSpPr>
          <p:nvPr>
            <p:ph type="dt" sz="half" idx="10"/>
          </p:nvPr>
        </p:nvSpPr>
        <p:spPr/>
        <p:txBody>
          <a:bodyPr/>
          <a:lstStyle/>
          <a:p>
            <a:fld id="{EB6F0A5E-72CD-45C2-B987-1F08BE540D33}" type="datetimeFigureOut">
              <a:rPr lang="en-US" smtClean="0"/>
              <a:t>4/16/2024</a:t>
            </a:fld>
            <a:endParaRPr lang="en-US"/>
          </a:p>
        </p:txBody>
      </p:sp>
      <p:sp>
        <p:nvSpPr>
          <p:cNvPr id="5" name="Footer Placeholder 4">
            <a:extLst>
              <a:ext uri="{FF2B5EF4-FFF2-40B4-BE49-F238E27FC236}">
                <a16:creationId xmlns:a16="http://schemas.microsoft.com/office/drawing/2014/main" id="{6CBC1D7C-2FFE-5B79-356A-9538DFDBE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B2642-DBB3-5FEF-0B8E-72440E94909E}"/>
              </a:ext>
            </a:extLst>
          </p:cNvPr>
          <p:cNvSpPr>
            <a:spLocks noGrp="1"/>
          </p:cNvSpPr>
          <p:nvPr>
            <p:ph type="sldNum" sz="quarter" idx="12"/>
          </p:nvPr>
        </p:nvSpPr>
        <p:spPr/>
        <p:txBody>
          <a:bodyPr/>
          <a:lstStyle/>
          <a:p>
            <a:fld id="{F9E9C30A-50A4-4364-BE19-D44F9F485E85}" type="slidenum">
              <a:rPr lang="en-US" smtClean="0"/>
              <a:t>‹#›</a:t>
            </a:fld>
            <a:endParaRPr lang="en-US"/>
          </a:p>
        </p:txBody>
      </p:sp>
    </p:spTree>
    <p:extLst>
      <p:ext uri="{BB962C8B-B14F-4D97-AF65-F5344CB8AC3E}">
        <p14:creationId xmlns:p14="http://schemas.microsoft.com/office/powerpoint/2010/main" val="239665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738C-E876-6073-AA24-1E1752B6D5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2D0295-3AEA-1029-C66C-C8F05B29BE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A812C4-C9DD-11F2-349F-2E7EF084AEA8}"/>
              </a:ext>
            </a:extLst>
          </p:cNvPr>
          <p:cNvSpPr>
            <a:spLocks noGrp="1"/>
          </p:cNvSpPr>
          <p:nvPr>
            <p:ph type="dt" sz="half" idx="10"/>
          </p:nvPr>
        </p:nvSpPr>
        <p:spPr/>
        <p:txBody>
          <a:bodyPr/>
          <a:lstStyle/>
          <a:p>
            <a:fld id="{EB6F0A5E-72CD-45C2-B987-1F08BE540D33}" type="datetimeFigureOut">
              <a:rPr lang="en-US" smtClean="0"/>
              <a:t>4/16/2024</a:t>
            </a:fld>
            <a:endParaRPr lang="en-US"/>
          </a:p>
        </p:txBody>
      </p:sp>
      <p:sp>
        <p:nvSpPr>
          <p:cNvPr id="5" name="Footer Placeholder 4">
            <a:extLst>
              <a:ext uri="{FF2B5EF4-FFF2-40B4-BE49-F238E27FC236}">
                <a16:creationId xmlns:a16="http://schemas.microsoft.com/office/drawing/2014/main" id="{70702BEF-72B9-692C-6452-D9D1345CE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137802-664A-154E-84C6-19781042D49D}"/>
              </a:ext>
            </a:extLst>
          </p:cNvPr>
          <p:cNvSpPr>
            <a:spLocks noGrp="1"/>
          </p:cNvSpPr>
          <p:nvPr>
            <p:ph type="sldNum" sz="quarter" idx="12"/>
          </p:nvPr>
        </p:nvSpPr>
        <p:spPr/>
        <p:txBody>
          <a:bodyPr/>
          <a:lstStyle/>
          <a:p>
            <a:fld id="{F9E9C30A-50A4-4364-BE19-D44F9F485E85}" type="slidenum">
              <a:rPr lang="en-US" smtClean="0"/>
              <a:t>‹#›</a:t>
            </a:fld>
            <a:endParaRPr lang="en-US"/>
          </a:p>
        </p:txBody>
      </p:sp>
    </p:spTree>
    <p:extLst>
      <p:ext uri="{BB962C8B-B14F-4D97-AF65-F5344CB8AC3E}">
        <p14:creationId xmlns:p14="http://schemas.microsoft.com/office/powerpoint/2010/main" val="322091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521D0-B2FB-A44E-7334-1BBB0D9B28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765796-5D8F-4A69-AF05-106BA8F0E7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90631E-EB35-118B-CA9F-FF91532C42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A863D9-80BB-A683-F9E9-FEF08ACC956A}"/>
              </a:ext>
            </a:extLst>
          </p:cNvPr>
          <p:cNvSpPr>
            <a:spLocks noGrp="1"/>
          </p:cNvSpPr>
          <p:nvPr>
            <p:ph type="dt" sz="half" idx="10"/>
          </p:nvPr>
        </p:nvSpPr>
        <p:spPr/>
        <p:txBody>
          <a:bodyPr/>
          <a:lstStyle/>
          <a:p>
            <a:fld id="{EB6F0A5E-72CD-45C2-B987-1F08BE540D33}" type="datetimeFigureOut">
              <a:rPr lang="en-US" smtClean="0"/>
              <a:t>4/16/2024</a:t>
            </a:fld>
            <a:endParaRPr lang="en-US"/>
          </a:p>
        </p:txBody>
      </p:sp>
      <p:sp>
        <p:nvSpPr>
          <p:cNvPr id="6" name="Footer Placeholder 5">
            <a:extLst>
              <a:ext uri="{FF2B5EF4-FFF2-40B4-BE49-F238E27FC236}">
                <a16:creationId xmlns:a16="http://schemas.microsoft.com/office/drawing/2014/main" id="{38A70FF7-9826-8C77-83F3-AD77F978F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9270F-37C0-0D7A-73CF-585A6A4C5204}"/>
              </a:ext>
            </a:extLst>
          </p:cNvPr>
          <p:cNvSpPr>
            <a:spLocks noGrp="1"/>
          </p:cNvSpPr>
          <p:nvPr>
            <p:ph type="sldNum" sz="quarter" idx="12"/>
          </p:nvPr>
        </p:nvSpPr>
        <p:spPr/>
        <p:txBody>
          <a:bodyPr/>
          <a:lstStyle/>
          <a:p>
            <a:fld id="{F9E9C30A-50A4-4364-BE19-D44F9F485E85}" type="slidenum">
              <a:rPr lang="en-US" smtClean="0"/>
              <a:t>‹#›</a:t>
            </a:fld>
            <a:endParaRPr lang="en-US"/>
          </a:p>
        </p:txBody>
      </p:sp>
    </p:spTree>
    <p:extLst>
      <p:ext uri="{BB962C8B-B14F-4D97-AF65-F5344CB8AC3E}">
        <p14:creationId xmlns:p14="http://schemas.microsoft.com/office/powerpoint/2010/main" val="376955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A334-CA2C-9063-FF4E-233E96DCA2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2E580B-0D3E-7473-2261-EAF9344E31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4F5758-E524-B43D-B6B8-B593130982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842244-9E82-A208-BF46-894AB9D61C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89FA8C-69EB-DF8B-9CAE-882D5BB9EE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18FF2D-D7DF-C033-7EED-A17B09AE7EED}"/>
              </a:ext>
            </a:extLst>
          </p:cNvPr>
          <p:cNvSpPr>
            <a:spLocks noGrp="1"/>
          </p:cNvSpPr>
          <p:nvPr>
            <p:ph type="dt" sz="half" idx="10"/>
          </p:nvPr>
        </p:nvSpPr>
        <p:spPr/>
        <p:txBody>
          <a:bodyPr/>
          <a:lstStyle/>
          <a:p>
            <a:fld id="{EB6F0A5E-72CD-45C2-B987-1F08BE540D33}" type="datetimeFigureOut">
              <a:rPr lang="en-US" smtClean="0"/>
              <a:t>4/16/2024</a:t>
            </a:fld>
            <a:endParaRPr lang="en-US"/>
          </a:p>
        </p:txBody>
      </p:sp>
      <p:sp>
        <p:nvSpPr>
          <p:cNvPr id="8" name="Footer Placeholder 7">
            <a:extLst>
              <a:ext uri="{FF2B5EF4-FFF2-40B4-BE49-F238E27FC236}">
                <a16:creationId xmlns:a16="http://schemas.microsoft.com/office/drawing/2014/main" id="{0A0885FF-29C5-A3F3-B575-69F4429259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400C90-B04B-33B5-C76F-C144DD3449FD}"/>
              </a:ext>
            </a:extLst>
          </p:cNvPr>
          <p:cNvSpPr>
            <a:spLocks noGrp="1"/>
          </p:cNvSpPr>
          <p:nvPr>
            <p:ph type="sldNum" sz="quarter" idx="12"/>
          </p:nvPr>
        </p:nvSpPr>
        <p:spPr/>
        <p:txBody>
          <a:bodyPr/>
          <a:lstStyle/>
          <a:p>
            <a:fld id="{F9E9C30A-50A4-4364-BE19-D44F9F485E85}" type="slidenum">
              <a:rPr lang="en-US" smtClean="0"/>
              <a:t>‹#›</a:t>
            </a:fld>
            <a:endParaRPr lang="en-US"/>
          </a:p>
        </p:txBody>
      </p:sp>
    </p:spTree>
    <p:extLst>
      <p:ext uri="{BB962C8B-B14F-4D97-AF65-F5344CB8AC3E}">
        <p14:creationId xmlns:p14="http://schemas.microsoft.com/office/powerpoint/2010/main" val="128422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5FFF-581A-02FC-DB5B-1AF30F65A8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0CA59C-ECB1-9790-D218-A28EA6850F01}"/>
              </a:ext>
            </a:extLst>
          </p:cNvPr>
          <p:cNvSpPr>
            <a:spLocks noGrp="1"/>
          </p:cNvSpPr>
          <p:nvPr>
            <p:ph type="dt" sz="half" idx="10"/>
          </p:nvPr>
        </p:nvSpPr>
        <p:spPr/>
        <p:txBody>
          <a:bodyPr/>
          <a:lstStyle/>
          <a:p>
            <a:fld id="{EB6F0A5E-72CD-45C2-B987-1F08BE540D33}" type="datetimeFigureOut">
              <a:rPr lang="en-US" smtClean="0"/>
              <a:t>4/16/2024</a:t>
            </a:fld>
            <a:endParaRPr lang="en-US"/>
          </a:p>
        </p:txBody>
      </p:sp>
      <p:sp>
        <p:nvSpPr>
          <p:cNvPr id="4" name="Footer Placeholder 3">
            <a:extLst>
              <a:ext uri="{FF2B5EF4-FFF2-40B4-BE49-F238E27FC236}">
                <a16:creationId xmlns:a16="http://schemas.microsoft.com/office/drawing/2014/main" id="{57F0238E-7A9F-1436-3010-33EF2BB1FA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8EC000-58E6-5766-7E1A-F31212A9CBD0}"/>
              </a:ext>
            </a:extLst>
          </p:cNvPr>
          <p:cNvSpPr>
            <a:spLocks noGrp="1"/>
          </p:cNvSpPr>
          <p:nvPr>
            <p:ph type="sldNum" sz="quarter" idx="12"/>
          </p:nvPr>
        </p:nvSpPr>
        <p:spPr/>
        <p:txBody>
          <a:bodyPr/>
          <a:lstStyle/>
          <a:p>
            <a:fld id="{F9E9C30A-50A4-4364-BE19-D44F9F485E85}" type="slidenum">
              <a:rPr lang="en-US" smtClean="0"/>
              <a:t>‹#›</a:t>
            </a:fld>
            <a:endParaRPr lang="en-US"/>
          </a:p>
        </p:txBody>
      </p:sp>
    </p:spTree>
    <p:extLst>
      <p:ext uri="{BB962C8B-B14F-4D97-AF65-F5344CB8AC3E}">
        <p14:creationId xmlns:p14="http://schemas.microsoft.com/office/powerpoint/2010/main" val="30829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1EB902-9D67-C424-D435-D2247FE94037}"/>
              </a:ext>
            </a:extLst>
          </p:cNvPr>
          <p:cNvSpPr>
            <a:spLocks noGrp="1"/>
          </p:cNvSpPr>
          <p:nvPr>
            <p:ph type="dt" sz="half" idx="10"/>
          </p:nvPr>
        </p:nvSpPr>
        <p:spPr/>
        <p:txBody>
          <a:bodyPr/>
          <a:lstStyle/>
          <a:p>
            <a:fld id="{EB6F0A5E-72CD-45C2-B987-1F08BE540D33}" type="datetimeFigureOut">
              <a:rPr lang="en-US" smtClean="0"/>
              <a:t>4/16/2024</a:t>
            </a:fld>
            <a:endParaRPr lang="en-US"/>
          </a:p>
        </p:txBody>
      </p:sp>
      <p:sp>
        <p:nvSpPr>
          <p:cNvPr id="3" name="Footer Placeholder 2">
            <a:extLst>
              <a:ext uri="{FF2B5EF4-FFF2-40B4-BE49-F238E27FC236}">
                <a16:creationId xmlns:a16="http://schemas.microsoft.com/office/drawing/2014/main" id="{EDEF5F5A-9B56-1446-BBE3-BED603B6E4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342178-FF2F-1CBC-F77C-9A1C565FF002}"/>
              </a:ext>
            </a:extLst>
          </p:cNvPr>
          <p:cNvSpPr>
            <a:spLocks noGrp="1"/>
          </p:cNvSpPr>
          <p:nvPr>
            <p:ph type="sldNum" sz="quarter" idx="12"/>
          </p:nvPr>
        </p:nvSpPr>
        <p:spPr/>
        <p:txBody>
          <a:bodyPr/>
          <a:lstStyle/>
          <a:p>
            <a:fld id="{F9E9C30A-50A4-4364-BE19-D44F9F485E85}" type="slidenum">
              <a:rPr lang="en-US" smtClean="0"/>
              <a:t>‹#›</a:t>
            </a:fld>
            <a:endParaRPr lang="en-US"/>
          </a:p>
        </p:txBody>
      </p:sp>
    </p:spTree>
    <p:extLst>
      <p:ext uri="{BB962C8B-B14F-4D97-AF65-F5344CB8AC3E}">
        <p14:creationId xmlns:p14="http://schemas.microsoft.com/office/powerpoint/2010/main" val="3586291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3B28-53CE-5E0C-AD4A-B449374509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16B94C-E2B7-5FAA-E21C-200C3D20E2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92C0B3-28F0-E6C2-B4DF-4EDD04862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0D5646-779E-9958-5F04-5B9269823765}"/>
              </a:ext>
            </a:extLst>
          </p:cNvPr>
          <p:cNvSpPr>
            <a:spLocks noGrp="1"/>
          </p:cNvSpPr>
          <p:nvPr>
            <p:ph type="dt" sz="half" idx="10"/>
          </p:nvPr>
        </p:nvSpPr>
        <p:spPr/>
        <p:txBody>
          <a:bodyPr/>
          <a:lstStyle/>
          <a:p>
            <a:fld id="{EB6F0A5E-72CD-45C2-B987-1F08BE540D33}" type="datetimeFigureOut">
              <a:rPr lang="en-US" smtClean="0"/>
              <a:t>4/16/2024</a:t>
            </a:fld>
            <a:endParaRPr lang="en-US"/>
          </a:p>
        </p:txBody>
      </p:sp>
      <p:sp>
        <p:nvSpPr>
          <p:cNvPr id="6" name="Footer Placeholder 5">
            <a:extLst>
              <a:ext uri="{FF2B5EF4-FFF2-40B4-BE49-F238E27FC236}">
                <a16:creationId xmlns:a16="http://schemas.microsoft.com/office/drawing/2014/main" id="{7B81C9F9-8AEF-B520-8C49-C57DF6933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378239-C3BD-573D-583E-A90E4B045E9A}"/>
              </a:ext>
            </a:extLst>
          </p:cNvPr>
          <p:cNvSpPr>
            <a:spLocks noGrp="1"/>
          </p:cNvSpPr>
          <p:nvPr>
            <p:ph type="sldNum" sz="quarter" idx="12"/>
          </p:nvPr>
        </p:nvSpPr>
        <p:spPr/>
        <p:txBody>
          <a:bodyPr/>
          <a:lstStyle/>
          <a:p>
            <a:fld id="{F9E9C30A-50A4-4364-BE19-D44F9F485E85}" type="slidenum">
              <a:rPr lang="en-US" smtClean="0"/>
              <a:t>‹#›</a:t>
            </a:fld>
            <a:endParaRPr lang="en-US"/>
          </a:p>
        </p:txBody>
      </p:sp>
    </p:spTree>
    <p:extLst>
      <p:ext uri="{BB962C8B-B14F-4D97-AF65-F5344CB8AC3E}">
        <p14:creationId xmlns:p14="http://schemas.microsoft.com/office/powerpoint/2010/main" val="170571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0C46-5315-EFB3-E171-11062EFD0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3FAC1D-CAD0-6842-B84E-811ECADE63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F1DF03-EA87-C05C-C8A8-A691B5C738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321201-0627-D048-1D75-29817BCDB6EC}"/>
              </a:ext>
            </a:extLst>
          </p:cNvPr>
          <p:cNvSpPr>
            <a:spLocks noGrp="1"/>
          </p:cNvSpPr>
          <p:nvPr>
            <p:ph type="dt" sz="half" idx="10"/>
          </p:nvPr>
        </p:nvSpPr>
        <p:spPr/>
        <p:txBody>
          <a:bodyPr/>
          <a:lstStyle/>
          <a:p>
            <a:fld id="{EB6F0A5E-72CD-45C2-B987-1F08BE540D33}" type="datetimeFigureOut">
              <a:rPr lang="en-US" smtClean="0"/>
              <a:t>4/16/2024</a:t>
            </a:fld>
            <a:endParaRPr lang="en-US"/>
          </a:p>
        </p:txBody>
      </p:sp>
      <p:sp>
        <p:nvSpPr>
          <p:cNvPr id="6" name="Footer Placeholder 5">
            <a:extLst>
              <a:ext uri="{FF2B5EF4-FFF2-40B4-BE49-F238E27FC236}">
                <a16:creationId xmlns:a16="http://schemas.microsoft.com/office/drawing/2014/main" id="{00111EB4-577D-31C8-0964-D081992CAE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7819-5040-AEFA-6472-AD9D4718FDDB}"/>
              </a:ext>
            </a:extLst>
          </p:cNvPr>
          <p:cNvSpPr>
            <a:spLocks noGrp="1"/>
          </p:cNvSpPr>
          <p:nvPr>
            <p:ph type="sldNum" sz="quarter" idx="12"/>
          </p:nvPr>
        </p:nvSpPr>
        <p:spPr/>
        <p:txBody>
          <a:bodyPr/>
          <a:lstStyle/>
          <a:p>
            <a:fld id="{F9E9C30A-50A4-4364-BE19-D44F9F485E85}" type="slidenum">
              <a:rPr lang="en-US" smtClean="0"/>
              <a:t>‹#›</a:t>
            </a:fld>
            <a:endParaRPr lang="en-US"/>
          </a:p>
        </p:txBody>
      </p:sp>
    </p:spTree>
    <p:extLst>
      <p:ext uri="{BB962C8B-B14F-4D97-AF65-F5344CB8AC3E}">
        <p14:creationId xmlns:p14="http://schemas.microsoft.com/office/powerpoint/2010/main" val="2384348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ABB535-4A1B-9CF0-D17D-B3476F69C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E03AA0-1366-E519-3CBE-27C38F6BE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725A49-8649-2E17-AA1C-4CF2D1629B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F0A5E-72CD-45C2-B987-1F08BE540D33}" type="datetimeFigureOut">
              <a:rPr lang="en-US" smtClean="0"/>
              <a:t>4/16/2024</a:t>
            </a:fld>
            <a:endParaRPr lang="en-US"/>
          </a:p>
        </p:txBody>
      </p:sp>
      <p:sp>
        <p:nvSpPr>
          <p:cNvPr id="5" name="Footer Placeholder 4">
            <a:extLst>
              <a:ext uri="{FF2B5EF4-FFF2-40B4-BE49-F238E27FC236}">
                <a16:creationId xmlns:a16="http://schemas.microsoft.com/office/drawing/2014/main" id="{40AEAE1D-DB6E-D11B-3DCC-CF556BDC4D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F08B7D-4A7A-2B3B-19C2-7F1CE700D8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9C30A-50A4-4364-BE19-D44F9F485E85}" type="slidenum">
              <a:rPr lang="en-US" smtClean="0"/>
              <a:t>‹#›</a:t>
            </a:fld>
            <a:endParaRPr lang="en-US"/>
          </a:p>
        </p:txBody>
      </p:sp>
    </p:spTree>
    <p:extLst>
      <p:ext uri="{BB962C8B-B14F-4D97-AF65-F5344CB8AC3E}">
        <p14:creationId xmlns:p14="http://schemas.microsoft.com/office/powerpoint/2010/main" val="158384595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230086" y="2666999"/>
            <a:ext cx="9063446" cy="1524001"/>
          </a:xfrm>
        </p:spPr>
        <p:txBody>
          <a:bodyPr anchor="t">
            <a:normAutofit/>
          </a:bodyPr>
          <a:lstStyle/>
          <a:p>
            <a:r>
              <a:rPr lang="en-US" sz="3100" dirty="0">
                <a:solidFill>
                  <a:schemeClr val="tx1"/>
                </a:solidFill>
                <a:latin typeface="Arial Black" panose="020B0A04020102020204" pitchFamily="34" charset="0"/>
              </a:rPr>
              <a:t>    </a:t>
            </a:r>
            <a:r>
              <a:rPr lang="en-US" sz="3100" dirty="0">
                <a:solidFill>
                  <a:schemeClr val="accent1"/>
                </a:solidFill>
                <a:latin typeface="Arial Black" panose="020B0A04020102020204" pitchFamily="34" charset="0"/>
              </a:rPr>
              <a:t>PHARMACY MANAGEMENT SYSTEM</a:t>
            </a:r>
            <a:br>
              <a:rPr lang="en-US" sz="3100" dirty="0">
                <a:solidFill>
                  <a:schemeClr val="tx1"/>
                </a:solidFill>
                <a:latin typeface="Arial Black" panose="020B0A04020102020204" pitchFamily="34" charset="0"/>
              </a:rPr>
            </a:br>
            <a:br>
              <a:rPr lang="en-US" sz="3100" dirty="0">
                <a:solidFill>
                  <a:schemeClr val="tx1"/>
                </a:solidFill>
                <a:latin typeface="Arial Black" panose="020B0A04020102020204" pitchFamily="34" charset="0"/>
              </a:rPr>
            </a:br>
            <a:endParaRPr lang="en-US" sz="3100" dirty="0">
              <a:solidFill>
                <a:schemeClr val="tx1"/>
              </a:solidFill>
            </a:endParaRPr>
          </a:p>
        </p:txBody>
      </p:sp>
      <p:sp>
        <p:nvSpPr>
          <p:cNvPr id="7" name="Subtitle 6"/>
          <p:cNvSpPr>
            <a:spLocks noGrp="1"/>
          </p:cNvSpPr>
          <p:nvPr>
            <p:ph type="subTitle" idx="1"/>
          </p:nvPr>
        </p:nvSpPr>
        <p:spPr>
          <a:xfrm>
            <a:off x="613954" y="4381939"/>
            <a:ext cx="10054046" cy="2286000"/>
          </a:xfrm>
        </p:spPr>
        <p:txBody>
          <a:bodyPr>
            <a:normAutofit fontScale="32500" lnSpcReduction="20000"/>
          </a:bodyPr>
          <a:lstStyle/>
          <a:p>
            <a:endParaRPr lang="en-US" dirty="0"/>
          </a:p>
          <a:p>
            <a:r>
              <a:rPr lang="en-US" sz="8000" dirty="0">
                <a:solidFill>
                  <a:schemeClr val="tx1">
                    <a:lumMod val="95000"/>
                    <a:lumOff val="5000"/>
                  </a:schemeClr>
                </a:solidFill>
                <a:latin typeface="Arial Black" panose="020B0A04020102020204" pitchFamily="34" charset="0"/>
              </a:rPr>
              <a:t>Student(s) Name &amp;  Reg No.:  </a:t>
            </a:r>
            <a:r>
              <a:rPr lang="en-US" sz="8000" dirty="0">
                <a:solidFill>
                  <a:schemeClr val="tx1">
                    <a:lumMod val="95000"/>
                  </a:schemeClr>
                </a:solidFill>
                <a:latin typeface="Arial Black" panose="020B0A04020102020204" pitchFamily="34" charset="0"/>
              </a:rPr>
              <a:t>PALADI JAYANTHSAI</a:t>
            </a:r>
          </a:p>
          <a:p>
            <a:r>
              <a:rPr lang="en-US" sz="8000" dirty="0">
                <a:solidFill>
                  <a:schemeClr val="tx1">
                    <a:lumMod val="95000"/>
                  </a:schemeClr>
                </a:solidFill>
                <a:latin typeface="Arial Black" panose="020B0A04020102020204" pitchFamily="34" charset="0"/>
              </a:rPr>
              <a:t>                                                 RA2111003010584</a:t>
            </a:r>
          </a:p>
          <a:p>
            <a:pPr algn="l"/>
            <a:endParaRPr lang="en-US" sz="6200" dirty="0">
              <a:latin typeface="Arial Black" panose="020B0A04020102020204" pitchFamily="34" charset="0"/>
              <a:cs typeface="Times New Roman" pitchFamily="18" charset="0"/>
            </a:endParaRPr>
          </a:p>
          <a:p>
            <a:r>
              <a:rPr lang="en-US" sz="6600" dirty="0">
                <a:latin typeface="Arial Black" panose="020B0A04020102020204" pitchFamily="34" charset="0"/>
              </a:rPr>
              <a:t>         </a:t>
            </a:r>
            <a:r>
              <a:rPr lang="en-US" sz="8000" dirty="0">
                <a:latin typeface="Arial Black" panose="020B0A04020102020204" pitchFamily="34" charset="0"/>
              </a:rPr>
              <a:t>Guide Name: </a:t>
            </a:r>
            <a:r>
              <a:rPr lang="en-IN" sz="6600" b="0" i="0" dirty="0">
                <a:solidFill>
                  <a:srgbClr val="000000"/>
                </a:solidFill>
                <a:effectLst/>
                <a:latin typeface="Lato" panose="020F0502020204030204" pitchFamily="34" charset="0"/>
              </a:rPr>
              <a:t> </a:t>
            </a:r>
            <a:r>
              <a:rPr lang="en-IN" sz="6600" b="0" i="0" dirty="0" err="1">
                <a:solidFill>
                  <a:srgbClr val="000000"/>
                </a:solidFill>
                <a:effectLst/>
                <a:latin typeface="Arial Black" panose="020B0A04020102020204" pitchFamily="34" charset="0"/>
              </a:rPr>
              <a:t>Dr.</a:t>
            </a:r>
            <a:r>
              <a:rPr lang="en-IN" sz="6600" b="0" i="0" dirty="0">
                <a:solidFill>
                  <a:srgbClr val="000000"/>
                </a:solidFill>
                <a:effectLst/>
                <a:latin typeface="Arial Black" panose="020B0A04020102020204" pitchFamily="34" charset="0"/>
              </a:rPr>
              <a:t> A.M.J Muthu Kumaran</a:t>
            </a:r>
            <a:endParaRPr lang="en-US" sz="8000" dirty="0">
              <a:solidFill>
                <a:srgbClr val="CC0066"/>
              </a:solidFill>
              <a:latin typeface="Arial Black" panose="020B0A04020102020204" pitchFamily="34" charset="0"/>
            </a:endParaRPr>
          </a:p>
          <a:p>
            <a:pPr algn="l"/>
            <a:endParaRPr lang="en-US" sz="6200" dirty="0">
              <a:solidFill>
                <a:srgbClr val="CC0066"/>
              </a:solidFill>
              <a:latin typeface="Arial Black" panose="020B0A04020102020204" pitchFamily="34" charset="0"/>
              <a:cs typeface="Times New Roman" pitchFamily="18" charset="0"/>
            </a:endParaRPr>
          </a:p>
          <a:p>
            <a:pPr algn="l"/>
            <a:endParaRPr lang="en-US" sz="6200" dirty="0">
              <a:solidFill>
                <a:srgbClr val="CC0066"/>
              </a:solidFill>
              <a:latin typeface="Arial Black" panose="020B0A04020102020204" pitchFamily="34" charset="0"/>
            </a:endParaRPr>
          </a:p>
        </p:txBody>
      </p:sp>
      <p:pic>
        <p:nvPicPr>
          <p:cNvPr id="8" name="image2.jpeg"/>
          <p:cNvPicPr/>
          <p:nvPr/>
        </p:nvPicPr>
        <p:blipFill>
          <a:blip r:embed="rId2"/>
          <a:srcRect/>
          <a:stretch>
            <a:fillRect/>
          </a:stretch>
        </p:blipFill>
        <p:spPr bwMode="auto">
          <a:xfrm>
            <a:off x="106680" y="79692"/>
            <a:ext cx="1565366" cy="547325"/>
          </a:xfrm>
          <a:prstGeom prst="rect">
            <a:avLst/>
          </a:prstGeom>
          <a:noFill/>
          <a:ln w="9525">
            <a:noFill/>
            <a:miter lim="800000"/>
            <a:headEnd/>
            <a:tailEnd/>
          </a:ln>
        </p:spPr>
      </p:pic>
      <p:sp>
        <p:nvSpPr>
          <p:cNvPr id="9" name="Rectangle 8"/>
          <p:cNvSpPr/>
          <p:nvPr/>
        </p:nvSpPr>
        <p:spPr>
          <a:xfrm>
            <a:off x="2670990" y="78377"/>
            <a:ext cx="7997009" cy="1754326"/>
          </a:xfrm>
          <a:prstGeom prst="rect">
            <a:avLst/>
          </a:prstGeom>
        </p:spPr>
        <p:txBody>
          <a:bodyPr wrap="square">
            <a:spAutoFit/>
          </a:bodyPr>
          <a:lstStyle/>
          <a:p>
            <a:pPr algn="ctr"/>
            <a:endParaRPr lang="en-US" b="1" dirty="0">
              <a:solidFill>
                <a:srgbClr val="C00000"/>
              </a:solidFill>
              <a:latin typeface="Arial Black" panose="020B0A04020102020204" pitchFamily="34" charset="0"/>
            </a:endParaRPr>
          </a:p>
          <a:p>
            <a:pPr algn="ctr"/>
            <a:r>
              <a:rPr lang="en-US" b="1" dirty="0">
                <a:solidFill>
                  <a:srgbClr val="C00000"/>
                </a:solidFill>
                <a:latin typeface="Arial Black" panose="020B0A04020102020204" pitchFamily="34" charset="0"/>
              </a:rPr>
              <a:t>SRM INSTITUTE OF SCIENCE AND TECHNOLOGY </a:t>
            </a:r>
            <a:endParaRPr lang="en-US" dirty="0">
              <a:solidFill>
                <a:srgbClr val="C00000"/>
              </a:solidFill>
              <a:latin typeface="Arial Black" panose="020B0A04020102020204" pitchFamily="34" charset="0"/>
            </a:endParaRPr>
          </a:p>
          <a:p>
            <a:pPr algn="ctr"/>
            <a:r>
              <a:rPr lang="en-US" b="1" dirty="0">
                <a:solidFill>
                  <a:srgbClr val="C00000"/>
                </a:solidFill>
                <a:latin typeface="Arial Black" panose="020B0A04020102020204" pitchFamily="34" charset="0"/>
              </a:rPr>
              <a:t>FACULTY OF ENGINEERING AND TECHNOLOGY</a:t>
            </a:r>
            <a:endParaRPr lang="en-US" dirty="0">
              <a:solidFill>
                <a:srgbClr val="C00000"/>
              </a:solidFill>
              <a:latin typeface="Arial Black" panose="020B0A04020102020204" pitchFamily="34" charset="0"/>
            </a:endParaRPr>
          </a:p>
          <a:p>
            <a:pPr algn="ctr"/>
            <a:endParaRPr lang="en-US" b="1" dirty="0">
              <a:solidFill>
                <a:schemeClr val="accent6">
                  <a:lumMod val="75000"/>
                </a:schemeClr>
              </a:solidFill>
              <a:latin typeface="Arial Black" panose="020B0A04020102020204" pitchFamily="34" charset="0"/>
            </a:endParaRPr>
          </a:p>
          <a:p>
            <a:pPr algn="ctr"/>
            <a:r>
              <a:rPr lang="en-US" b="1" dirty="0">
                <a:solidFill>
                  <a:schemeClr val="accent6">
                    <a:lumMod val="75000"/>
                  </a:schemeClr>
                </a:solidFill>
                <a:latin typeface="Arial Black" panose="020B0A04020102020204" pitchFamily="34" charset="0"/>
              </a:rPr>
              <a:t>DEPARTMENT OF COMPUTER SCIENCE AND ENGINEERING</a:t>
            </a:r>
            <a:endParaRPr lang="en-US" dirty="0">
              <a:solidFill>
                <a:schemeClr val="accent6">
                  <a:lumMod val="75000"/>
                </a:schemeClr>
              </a:solidFill>
              <a:latin typeface="Arial Black" panose="020B0A04020102020204" pitchFamily="34" charset="0"/>
            </a:endParaRPr>
          </a:p>
          <a:p>
            <a:pPr algn="ctr"/>
            <a:endParaRPr lang="en-US" b="1" dirty="0">
              <a:solidFill>
                <a:srgbClr val="C00000"/>
              </a:solidFill>
              <a:latin typeface="Arial Black" panose="020B0A04020102020204" pitchFamily="34" charset="0"/>
            </a:endParaRPr>
          </a:p>
        </p:txBody>
      </p:sp>
      <p:sp>
        <p:nvSpPr>
          <p:cNvPr id="5" name="Rectangle 4"/>
          <p:cNvSpPr/>
          <p:nvPr/>
        </p:nvSpPr>
        <p:spPr>
          <a:xfrm>
            <a:off x="3757452" y="1826568"/>
            <a:ext cx="5122364" cy="400110"/>
          </a:xfrm>
          <a:prstGeom prst="rect">
            <a:avLst/>
          </a:prstGeom>
        </p:spPr>
        <p:txBody>
          <a:bodyPr wrap="none">
            <a:spAutoFit/>
          </a:bodyPr>
          <a:lstStyle/>
          <a:p>
            <a:pPr algn="ctr"/>
            <a:r>
              <a:rPr lang="en-US" sz="2000" b="1" dirty="0">
                <a:solidFill>
                  <a:srgbClr val="00B050"/>
                </a:solidFill>
                <a:latin typeface="Arial Black" panose="020B0A04020102020204" pitchFamily="34" charset="0"/>
              </a:rPr>
              <a:t>18CSC303J – DBMS MINI PROJECT </a:t>
            </a:r>
            <a:endParaRPr lang="en-US" sz="2000" dirty="0">
              <a:solidFill>
                <a:srgbClr val="00B050"/>
              </a:solidFill>
              <a:latin typeface="Arial Black" panose="020B0A04020102020204" pitchFamily="34" charset="0"/>
            </a:endParaRPr>
          </a:p>
        </p:txBody>
      </p:sp>
    </p:spTree>
    <p:extLst>
      <p:ext uri="{BB962C8B-B14F-4D97-AF65-F5344CB8AC3E}">
        <p14:creationId xmlns:p14="http://schemas.microsoft.com/office/powerpoint/2010/main" val="4209956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837" y="-36422"/>
            <a:ext cx="8699134" cy="970450"/>
          </a:xfrm>
        </p:spPr>
        <p:txBody>
          <a:bodyPr>
            <a:normAutofit fontScale="90000"/>
          </a:bodyPr>
          <a:lstStyle/>
          <a:p>
            <a:pPr algn="ctr"/>
            <a:br>
              <a:rPr lang="en-US" sz="3600" b="1" i="0" dirty="0">
                <a:solidFill>
                  <a:srgbClr val="0D0D0D"/>
                </a:solidFill>
                <a:effectLst/>
                <a:latin typeface="Söhne"/>
              </a:rPr>
            </a:br>
            <a:br>
              <a:rPr lang="en-US" sz="3600" b="1" i="0" dirty="0">
                <a:solidFill>
                  <a:srgbClr val="0D0D0D"/>
                </a:solidFill>
                <a:effectLst/>
                <a:latin typeface="Söhne"/>
              </a:rPr>
            </a:br>
            <a:r>
              <a:rPr lang="en-US" sz="3000" b="1" dirty="0">
                <a:solidFill>
                  <a:schemeClr val="accent1"/>
                </a:solidFill>
                <a:latin typeface="Söhne"/>
              </a:rPr>
              <a:t>Architecture Diagram</a:t>
            </a:r>
            <a:br>
              <a:rPr lang="en-US" sz="3600" b="1" i="0" dirty="0">
                <a:solidFill>
                  <a:srgbClr val="0D0D0D"/>
                </a:solidFill>
                <a:effectLst/>
                <a:latin typeface="Söhne"/>
              </a:rPr>
            </a:br>
            <a:br>
              <a:rPr lang="en-US" sz="3600" dirty="0">
                <a:solidFill>
                  <a:srgbClr val="00B050"/>
                </a:solidFill>
                <a:latin typeface="Arial Black" panose="020B0A04020102020204" pitchFamily="34" charset="0"/>
              </a:rPr>
            </a:br>
            <a:r>
              <a:rPr lang="en-US" sz="3600" dirty="0">
                <a:solidFill>
                  <a:srgbClr val="00B050"/>
                </a:solidFill>
                <a:latin typeface="Arial Black" panose="020B0A04020102020204" pitchFamily="34" charset="0"/>
              </a:rPr>
              <a:t> </a:t>
            </a:r>
          </a:p>
        </p:txBody>
      </p:sp>
      <p:sp>
        <p:nvSpPr>
          <p:cNvPr id="3" name="Content Placeholder 2"/>
          <p:cNvSpPr>
            <a:spLocks noGrp="1"/>
          </p:cNvSpPr>
          <p:nvPr>
            <p:ph idx="1"/>
          </p:nvPr>
        </p:nvSpPr>
        <p:spPr>
          <a:xfrm>
            <a:off x="446314" y="957943"/>
            <a:ext cx="10515600" cy="4737463"/>
          </a:xfrm>
        </p:spPr>
        <p:txBody>
          <a:bodyPr>
            <a:normAutofit/>
          </a:bodyPr>
          <a:lstStyle/>
          <a:p>
            <a:pPr marL="0" indent="0">
              <a:buNone/>
            </a:pPr>
            <a:r>
              <a:rPr lang="en-US" sz="2300" dirty="0">
                <a:solidFill>
                  <a:srgbClr val="0000FF"/>
                </a:solidFill>
                <a:latin typeface="Arial Black" panose="020B0A04020102020204" pitchFamily="34" charset="0"/>
              </a:rPr>
              <a:t>              </a:t>
            </a:r>
          </a:p>
          <a:p>
            <a:pPr marL="36900" indent="0">
              <a:buNone/>
            </a:pPr>
            <a:endParaRPr lang="en-US" dirty="0"/>
          </a:p>
          <a:p>
            <a:endParaRPr lang="en-US" dirty="0"/>
          </a:p>
        </p:txBody>
      </p:sp>
      <p:pic>
        <p:nvPicPr>
          <p:cNvPr id="6" name="image2.jpeg"/>
          <p:cNvPicPr/>
          <p:nvPr/>
        </p:nvPicPr>
        <p:blipFill>
          <a:blip r:embed="rId2"/>
          <a:srcRect/>
          <a:stretch>
            <a:fillRect/>
          </a:stretch>
        </p:blipFill>
        <p:spPr bwMode="auto">
          <a:xfrm>
            <a:off x="106680" y="79692"/>
            <a:ext cx="1565366" cy="547325"/>
          </a:xfrm>
          <a:prstGeom prst="rect">
            <a:avLst/>
          </a:prstGeom>
          <a:noFill/>
          <a:ln w="9525">
            <a:noFill/>
            <a:miter lim="800000"/>
            <a:headEnd/>
            <a:tailEnd/>
          </a:ln>
        </p:spPr>
      </p:pic>
      <p:sp>
        <p:nvSpPr>
          <p:cNvPr id="7" name="TextBox 6">
            <a:extLst>
              <a:ext uri="{FF2B5EF4-FFF2-40B4-BE49-F238E27FC236}">
                <a16:creationId xmlns:a16="http://schemas.microsoft.com/office/drawing/2014/main" id="{785C05D2-E147-C934-799A-6689234D039D}"/>
              </a:ext>
            </a:extLst>
          </p:cNvPr>
          <p:cNvSpPr txBox="1"/>
          <p:nvPr/>
        </p:nvSpPr>
        <p:spPr>
          <a:xfrm>
            <a:off x="965200" y="834570"/>
            <a:ext cx="9876971" cy="5632311"/>
          </a:xfrm>
          <a:prstGeom prst="rect">
            <a:avLst/>
          </a:prstGeom>
          <a:noFill/>
        </p:spPr>
        <p:txBody>
          <a:bodyPr wrap="square">
            <a:spAutoFit/>
          </a:bodyPr>
          <a:lstStyle/>
          <a:p>
            <a:pPr algn="just"/>
            <a:r>
              <a:rPr lang="en-US" sz="2000" b="0" i="0" dirty="0">
                <a:solidFill>
                  <a:srgbClr val="0D0D0D"/>
                </a:solidFill>
                <a:effectLst/>
              </a:rPr>
              <a:t>The primary objective of our Pharmacy Management System mini-project is to develop a comprehensive solution that addresses key challenges faced in pharmacy operations. Our objectives include:</a:t>
            </a:r>
          </a:p>
          <a:p>
            <a:pPr algn="just">
              <a:buFont typeface="+mj-lt"/>
              <a:buAutoNum type="arabicPeriod"/>
            </a:pPr>
            <a:r>
              <a:rPr lang="en-US" sz="2000" b="1" i="0" dirty="0">
                <a:solidFill>
                  <a:srgbClr val="0D0D0D"/>
                </a:solidFill>
                <a:effectLst/>
              </a:rPr>
              <a:t>Efficient Drug Inventory Management</a:t>
            </a:r>
            <a:r>
              <a:rPr lang="en-US" sz="2000" b="0" i="0" dirty="0">
                <a:solidFill>
                  <a:srgbClr val="0D0D0D"/>
                </a:solidFill>
                <a:effectLst/>
              </a:rPr>
              <a:t>: Develop a system that enables pharmacy staff to easily add, view, update, and delete drug entries, ensuring accurate tracking of drug inventory levels and expiry dates.</a:t>
            </a:r>
          </a:p>
          <a:p>
            <a:pPr algn="just">
              <a:buFont typeface="+mj-lt"/>
              <a:buAutoNum type="arabicPeriod"/>
            </a:pPr>
            <a:r>
              <a:rPr lang="en-US" sz="2000" b="1" i="0" dirty="0">
                <a:solidFill>
                  <a:srgbClr val="0D0D0D"/>
                </a:solidFill>
                <a:effectLst/>
              </a:rPr>
              <a:t>Seamless Customer Management</a:t>
            </a:r>
            <a:r>
              <a:rPr lang="en-US" sz="2000" b="0" i="0" dirty="0">
                <a:solidFill>
                  <a:srgbClr val="0D0D0D"/>
                </a:solidFill>
                <a:effectLst/>
              </a:rPr>
              <a:t>: Implement functionalities for managing customer accounts, including registration, authentication, and the ability to view, update, or delete customer records.</a:t>
            </a:r>
          </a:p>
          <a:p>
            <a:pPr algn="just">
              <a:buFont typeface="+mj-lt"/>
              <a:buAutoNum type="arabicPeriod"/>
            </a:pPr>
            <a:r>
              <a:rPr lang="en-US" sz="2000" b="1" i="0" dirty="0">
                <a:solidFill>
                  <a:srgbClr val="0D0D0D"/>
                </a:solidFill>
                <a:effectLst/>
              </a:rPr>
              <a:t>Streamlined Order Processing</a:t>
            </a:r>
            <a:r>
              <a:rPr lang="en-US" sz="2000" b="0" i="0" dirty="0">
                <a:solidFill>
                  <a:srgbClr val="0D0D0D"/>
                </a:solidFill>
                <a:effectLst/>
              </a:rPr>
              <a:t>: Enable customers to place orders for desired drugs with ease, specifying the quantity required, and provide administrators with tools to track and manage orders efficiently.</a:t>
            </a:r>
          </a:p>
          <a:p>
            <a:pPr algn="just">
              <a:buFont typeface="+mj-lt"/>
              <a:buAutoNum type="arabicPeriod"/>
            </a:pPr>
            <a:r>
              <a:rPr lang="en-US" sz="2000" b="1" i="0" dirty="0">
                <a:solidFill>
                  <a:srgbClr val="0D0D0D"/>
                </a:solidFill>
                <a:effectLst/>
              </a:rPr>
              <a:t>User-Friendly Interface</a:t>
            </a:r>
            <a:r>
              <a:rPr lang="en-US" sz="2000" b="0" i="0" dirty="0">
                <a:solidFill>
                  <a:srgbClr val="0D0D0D"/>
                </a:solidFill>
                <a:effectLst/>
              </a:rPr>
              <a:t>: Design an intuitive user interface that is easy to navigate for both customers and administrators, ensuring a positive user experience and promoting system adoption.</a:t>
            </a:r>
          </a:p>
          <a:p>
            <a:pPr algn="just">
              <a:buFont typeface="+mj-lt"/>
              <a:buAutoNum type="arabicPeriod"/>
            </a:pPr>
            <a:r>
              <a:rPr lang="en-US" sz="2000" b="1" i="0" dirty="0">
                <a:solidFill>
                  <a:srgbClr val="0D0D0D"/>
                </a:solidFill>
                <a:effectLst/>
              </a:rPr>
              <a:t>Security and Data Integrity</a:t>
            </a:r>
            <a:r>
              <a:rPr lang="en-US" sz="2000" b="0" i="0" dirty="0">
                <a:solidFill>
                  <a:srgbClr val="0D0D0D"/>
                </a:solidFill>
                <a:effectLst/>
              </a:rPr>
              <a:t>: Implement robust authentication mechanisms to ensure secure access to customer-specific data, and employ database management techniques to maintain data integrity and reliability.</a:t>
            </a:r>
          </a:p>
        </p:txBody>
      </p:sp>
      <p:pic>
        <p:nvPicPr>
          <p:cNvPr id="5" name="Picture 4">
            <a:extLst>
              <a:ext uri="{FF2B5EF4-FFF2-40B4-BE49-F238E27FC236}">
                <a16:creationId xmlns:a16="http://schemas.microsoft.com/office/drawing/2014/main" id="{E6456259-47DB-05B0-89AF-5A675D4FC31B}"/>
              </a:ext>
            </a:extLst>
          </p:cNvPr>
          <p:cNvPicPr>
            <a:picLocks noChangeAspect="1"/>
          </p:cNvPicPr>
          <p:nvPr/>
        </p:nvPicPr>
        <p:blipFill>
          <a:blip r:embed="rId3"/>
          <a:stretch>
            <a:fillRect/>
          </a:stretch>
        </p:blipFill>
        <p:spPr>
          <a:xfrm>
            <a:off x="878114" y="743131"/>
            <a:ext cx="10083799" cy="5832566"/>
          </a:xfrm>
          <a:prstGeom prst="rect">
            <a:avLst/>
          </a:prstGeom>
        </p:spPr>
      </p:pic>
    </p:spTree>
    <p:extLst>
      <p:ext uri="{BB962C8B-B14F-4D97-AF65-F5344CB8AC3E}">
        <p14:creationId xmlns:p14="http://schemas.microsoft.com/office/powerpoint/2010/main" val="1148349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152" y="141792"/>
            <a:ext cx="10353762" cy="970450"/>
          </a:xfrm>
        </p:spPr>
        <p:txBody>
          <a:bodyPr>
            <a:normAutofit/>
          </a:bodyPr>
          <a:lstStyle/>
          <a:p>
            <a:pPr algn="ctr"/>
            <a:r>
              <a:rPr lang="en-US" sz="3000" b="1" i="0" dirty="0">
                <a:solidFill>
                  <a:schemeClr val="accent1"/>
                </a:solidFill>
                <a:effectLst/>
                <a:latin typeface="+mn-lt"/>
              </a:rPr>
              <a:t>ER - Diagram</a:t>
            </a:r>
            <a:endParaRPr lang="en-US" sz="3000" dirty="0">
              <a:solidFill>
                <a:schemeClr val="accent1"/>
              </a:solidFill>
              <a:latin typeface="+mn-lt"/>
            </a:endParaRPr>
          </a:p>
        </p:txBody>
      </p:sp>
      <p:sp>
        <p:nvSpPr>
          <p:cNvPr id="3" name="Content Placeholder 2"/>
          <p:cNvSpPr>
            <a:spLocks noGrp="1"/>
          </p:cNvSpPr>
          <p:nvPr>
            <p:ph idx="1"/>
          </p:nvPr>
        </p:nvSpPr>
        <p:spPr>
          <a:xfrm>
            <a:off x="446314" y="957943"/>
            <a:ext cx="10515600" cy="4737463"/>
          </a:xfrm>
        </p:spPr>
        <p:txBody>
          <a:bodyPr>
            <a:normAutofit/>
          </a:bodyPr>
          <a:lstStyle/>
          <a:p>
            <a:pPr marL="0" indent="0">
              <a:buNone/>
            </a:pPr>
            <a:r>
              <a:rPr lang="en-US" sz="2300" dirty="0">
                <a:solidFill>
                  <a:srgbClr val="0000FF"/>
                </a:solidFill>
                <a:latin typeface="Arial Black" panose="020B0A04020102020204" pitchFamily="34" charset="0"/>
              </a:rPr>
              <a:t>              </a:t>
            </a:r>
          </a:p>
          <a:p>
            <a:pPr marL="36900" indent="0">
              <a:buNone/>
            </a:pPr>
            <a:endParaRPr lang="en-US" dirty="0"/>
          </a:p>
          <a:p>
            <a:endParaRPr lang="en-US" dirty="0"/>
          </a:p>
        </p:txBody>
      </p:sp>
      <p:pic>
        <p:nvPicPr>
          <p:cNvPr id="6" name="image2.jpeg"/>
          <p:cNvPicPr/>
          <p:nvPr/>
        </p:nvPicPr>
        <p:blipFill>
          <a:blip r:embed="rId2"/>
          <a:srcRect/>
          <a:stretch>
            <a:fillRect/>
          </a:stretch>
        </p:blipFill>
        <p:spPr bwMode="auto">
          <a:xfrm>
            <a:off x="106680" y="79692"/>
            <a:ext cx="1565366" cy="547325"/>
          </a:xfrm>
          <a:prstGeom prst="rect">
            <a:avLst/>
          </a:prstGeom>
          <a:noFill/>
          <a:ln w="9525">
            <a:noFill/>
            <a:miter lim="800000"/>
            <a:headEnd/>
            <a:tailEnd/>
          </a:ln>
        </p:spPr>
      </p:pic>
      <p:sp>
        <p:nvSpPr>
          <p:cNvPr id="7" name="TextBox 6">
            <a:extLst>
              <a:ext uri="{FF2B5EF4-FFF2-40B4-BE49-F238E27FC236}">
                <a16:creationId xmlns:a16="http://schemas.microsoft.com/office/drawing/2014/main" id="{785C05D2-E147-C934-799A-6689234D039D}"/>
              </a:ext>
            </a:extLst>
          </p:cNvPr>
          <p:cNvSpPr txBox="1"/>
          <p:nvPr/>
        </p:nvSpPr>
        <p:spPr>
          <a:xfrm>
            <a:off x="965200" y="834570"/>
            <a:ext cx="9876971" cy="430887"/>
          </a:xfrm>
          <a:prstGeom prst="rect">
            <a:avLst/>
          </a:prstGeom>
          <a:noFill/>
        </p:spPr>
        <p:txBody>
          <a:bodyPr wrap="square">
            <a:spAutoFit/>
          </a:bodyPr>
          <a:lstStyle/>
          <a:p>
            <a:pPr algn="just"/>
            <a:r>
              <a:rPr lang="en-US" sz="2200" b="1" i="0" dirty="0">
                <a:solidFill>
                  <a:srgbClr val="0D0D0D"/>
                </a:solidFill>
                <a:effectLst/>
                <a:latin typeface="Söhne"/>
              </a:rPr>
              <a:t>  </a:t>
            </a:r>
          </a:p>
        </p:txBody>
      </p:sp>
      <p:pic>
        <p:nvPicPr>
          <p:cNvPr id="5" name="Picture 4">
            <a:extLst>
              <a:ext uri="{FF2B5EF4-FFF2-40B4-BE49-F238E27FC236}">
                <a16:creationId xmlns:a16="http://schemas.microsoft.com/office/drawing/2014/main" id="{39CC06E3-E280-3E1D-4575-27E631267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086" y="1319795"/>
            <a:ext cx="9379857" cy="5110034"/>
          </a:xfrm>
          <a:prstGeom prst="rect">
            <a:avLst/>
          </a:prstGeom>
        </p:spPr>
      </p:pic>
    </p:spTree>
    <p:extLst>
      <p:ext uri="{BB962C8B-B14F-4D97-AF65-F5344CB8AC3E}">
        <p14:creationId xmlns:p14="http://schemas.microsoft.com/office/powerpoint/2010/main" val="2198749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110" y="283029"/>
            <a:ext cx="10353762" cy="970450"/>
          </a:xfrm>
        </p:spPr>
        <p:txBody>
          <a:bodyPr>
            <a:normAutofit fontScale="90000"/>
          </a:bodyPr>
          <a:lstStyle/>
          <a:p>
            <a:pPr algn="ctr"/>
            <a:br>
              <a:rPr lang="en-US" sz="3600" dirty="0">
                <a:solidFill>
                  <a:srgbClr val="00B050"/>
                </a:solidFill>
                <a:latin typeface="Arial Black" panose="020B0A04020102020204" pitchFamily="34" charset="0"/>
              </a:rPr>
            </a:br>
            <a:br>
              <a:rPr lang="en-US" sz="3600" dirty="0">
                <a:solidFill>
                  <a:srgbClr val="00B050"/>
                </a:solidFill>
                <a:latin typeface="Arial Black" panose="020B0A04020102020204" pitchFamily="34" charset="0"/>
              </a:rPr>
            </a:br>
            <a:r>
              <a:rPr lang="en-US" sz="3600" u="sng" dirty="0">
                <a:solidFill>
                  <a:srgbClr val="FF0000"/>
                </a:solidFill>
                <a:latin typeface="Arial Black" panose="020B0A04020102020204" pitchFamily="34" charset="0"/>
              </a:rPr>
              <a:t>Review-1</a:t>
            </a:r>
            <a:br>
              <a:rPr lang="en-US" sz="3600" u="sng" dirty="0">
                <a:solidFill>
                  <a:srgbClr val="FF0000"/>
                </a:solidFill>
                <a:latin typeface="Arial Black" panose="020B0A04020102020204" pitchFamily="34" charset="0"/>
              </a:rPr>
            </a:br>
            <a:br>
              <a:rPr lang="en-US" sz="3600" dirty="0">
                <a:solidFill>
                  <a:srgbClr val="00B050"/>
                </a:solidFill>
                <a:latin typeface="Arial Black" panose="020B0A04020102020204" pitchFamily="34" charset="0"/>
              </a:rPr>
            </a:br>
            <a:r>
              <a:rPr lang="en-US" sz="3600" dirty="0">
                <a:solidFill>
                  <a:srgbClr val="00B050"/>
                </a:solidFill>
                <a:latin typeface="Arial Black" panose="020B0A04020102020204" pitchFamily="34" charset="0"/>
              </a:rPr>
              <a:t> </a:t>
            </a:r>
            <a:r>
              <a:rPr lang="en-US" sz="3600" dirty="0"/>
              <a:t> </a:t>
            </a:r>
            <a:r>
              <a:rPr lang="en-US" sz="3600" dirty="0">
                <a:solidFill>
                  <a:schemeClr val="accent1"/>
                </a:solidFill>
                <a:latin typeface="Arial Black" panose="020B0A04020102020204" pitchFamily="34" charset="0"/>
              </a:rPr>
              <a:t>Table of contents</a:t>
            </a:r>
            <a:br>
              <a:rPr lang="en-US" sz="3600" dirty="0">
                <a:solidFill>
                  <a:srgbClr val="C00000"/>
                </a:solidFill>
                <a:latin typeface="Arial Black" panose="020B0A04020102020204" pitchFamily="34" charset="0"/>
              </a:rPr>
            </a:br>
            <a:endParaRPr lang="en-US" sz="3600" dirty="0">
              <a:solidFill>
                <a:srgbClr val="00B050"/>
              </a:solidFill>
              <a:latin typeface="Arial Black" panose="020B0A04020102020204" pitchFamily="34" charset="0"/>
            </a:endParaRPr>
          </a:p>
        </p:txBody>
      </p:sp>
      <p:sp>
        <p:nvSpPr>
          <p:cNvPr id="3" name="Content Placeholder 2"/>
          <p:cNvSpPr>
            <a:spLocks noGrp="1"/>
          </p:cNvSpPr>
          <p:nvPr>
            <p:ph idx="1"/>
          </p:nvPr>
        </p:nvSpPr>
        <p:spPr>
          <a:xfrm>
            <a:off x="446314" y="1526404"/>
            <a:ext cx="10515600" cy="4169002"/>
          </a:xfrm>
        </p:spPr>
        <p:txBody>
          <a:bodyPr>
            <a:normAutofit/>
          </a:bodyPr>
          <a:lstStyle/>
          <a:p>
            <a:pPr marL="0" indent="0">
              <a:buNone/>
            </a:pPr>
            <a:r>
              <a:rPr lang="en-US" sz="2500" dirty="0">
                <a:solidFill>
                  <a:schemeClr val="tx1">
                    <a:lumMod val="95000"/>
                    <a:lumOff val="5000"/>
                  </a:schemeClr>
                </a:solidFill>
              </a:rPr>
              <a:t>              </a:t>
            </a:r>
          </a:p>
          <a:p>
            <a:pPr lvl="0"/>
            <a:r>
              <a:rPr lang="en-US" sz="2500" dirty="0">
                <a:solidFill>
                  <a:schemeClr val="tx1">
                    <a:lumMod val="95000"/>
                    <a:lumOff val="5000"/>
                  </a:schemeClr>
                </a:solidFill>
                <a:cs typeface="Arial" panose="020B0604020202020204" pitchFamily="34" charset="0"/>
              </a:rPr>
              <a:t>Abstract</a:t>
            </a:r>
          </a:p>
          <a:p>
            <a:pPr lvl="0"/>
            <a:r>
              <a:rPr lang="en-US" sz="2500" dirty="0">
                <a:solidFill>
                  <a:schemeClr val="tx1">
                    <a:lumMod val="95000"/>
                    <a:lumOff val="5000"/>
                  </a:schemeClr>
                </a:solidFill>
                <a:cs typeface="Arial" panose="020B0604020202020204" pitchFamily="34" charset="0"/>
              </a:rPr>
              <a:t>Introduction</a:t>
            </a:r>
          </a:p>
          <a:p>
            <a:pPr lvl="0"/>
            <a:r>
              <a:rPr lang="en-US" sz="2500" dirty="0">
                <a:solidFill>
                  <a:schemeClr val="tx1">
                    <a:lumMod val="95000"/>
                    <a:lumOff val="5000"/>
                  </a:schemeClr>
                </a:solidFill>
                <a:cs typeface="Arial" panose="020B0604020202020204" pitchFamily="34" charset="0"/>
              </a:rPr>
              <a:t>Literature Survey</a:t>
            </a:r>
          </a:p>
          <a:p>
            <a:pPr lvl="0"/>
            <a:r>
              <a:rPr lang="en-US" sz="2500" dirty="0">
                <a:solidFill>
                  <a:schemeClr val="tx1">
                    <a:lumMod val="95000"/>
                    <a:lumOff val="5000"/>
                  </a:schemeClr>
                </a:solidFill>
                <a:cs typeface="Arial" panose="020B0604020202020204" pitchFamily="34" charset="0"/>
              </a:rPr>
              <a:t>Inference from the survey</a:t>
            </a:r>
          </a:p>
          <a:p>
            <a:pPr lvl="0"/>
            <a:r>
              <a:rPr lang="en-US" sz="2500" dirty="0">
                <a:solidFill>
                  <a:schemeClr val="tx1">
                    <a:lumMod val="95000"/>
                    <a:lumOff val="5000"/>
                  </a:schemeClr>
                </a:solidFill>
                <a:cs typeface="Arial" panose="020B0604020202020204" pitchFamily="34" charset="0"/>
              </a:rPr>
              <a:t>Objective of the Project</a:t>
            </a:r>
          </a:p>
          <a:p>
            <a:pPr lvl="0"/>
            <a:r>
              <a:rPr lang="en-US" sz="2500" dirty="0">
                <a:solidFill>
                  <a:schemeClr val="tx1">
                    <a:lumMod val="95000"/>
                    <a:lumOff val="5000"/>
                  </a:schemeClr>
                </a:solidFill>
                <a:cs typeface="Arial" panose="020B0604020202020204" pitchFamily="34" charset="0"/>
              </a:rPr>
              <a:t>Architecture diagram</a:t>
            </a:r>
          </a:p>
          <a:p>
            <a:pPr lvl="0"/>
            <a:r>
              <a:rPr lang="en-US" sz="2500" dirty="0">
                <a:solidFill>
                  <a:schemeClr val="tx1">
                    <a:lumMod val="95000"/>
                    <a:lumOff val="5000"/>
                  </a:schemeClr>
                </a:solidFill>
                <a:cs typeface="Arial" panose="020B0604020202020204" pitchFamily="34" charset="0"/>
              </a:rPr>
              <a:t>E-R Diagram</a:t>
            </a:r>
          </a:p>
          <a:p>
            <a:endParaRPr lang="en-US" sz="2500" dirty="0">
              <a:solidFill>
                <a:schemeClr val="tx1">
                  <a:lumMod val="95000"/>
                  <a:lumOff val="5000"/>
                </a:schemeClr>
              </a:solidFill>
            </a:endParaRPr>
          </a:p>
          <a:p>
            <a:endParaRPr lang="en-US" sz="2500" dirty="0">
              <a:solidFill>
                <a:schemeClr val="tx1">
                  <a:lumMod val="95000"/>
                  <a:lumOff val="5000"/>
                </a:schemeClr>
              </a:solidFill>
            </a:endParaRPr>
          </a:p>
        </p:txBody>
      </p:sp>
      <p:pic>
        <p:nvPicPr>
          <p:cNvPr id="6" name="image2.jpeg"/>
          <p:cNvPicPr/>
          <p:nvPr/>
        </p:nvPicPr>
        <p:blipFill>
          <a:blip r:embed="rId2"/>
          <a:srcRect/>
          <a:stretch>
            <a:fillRect/>
          </a:stretch>
        </p:blipFill>
        <p:spPr bwMode="auto">
          <a:xfrm>
            <a:off x="106680" y="79692"/>
            <a:ext cx="1565366" cy="547325"/>
          </a:xfrm>
          <a:prstGeom prst="rect">
            <a:avLst/>
          </a:prstGeom>
          <a:noFill/>
          <a:ln w="9525">
            <a:noFill/>
            <a:miter lim="800000"/>
            <a:headEnd/>
            <a:tailEnd/>
          </a:ln>
        </p:spPr>
      </p:pic>
    </p:spTree>
    <p:extLst>
      <p:ext uri="{BB962C8B-B14F-4D97-AF65-F5344CB8AC3E}">
        <p14:creationId xmlns:p14="http://schemas.microsoft.com/office/powerpoint/2010/main" val="1384629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152" y="45550"/>
            <a:ext cx="4711334" cy="970450"/>
          </a:xfrm>
        </p:spPr>
        <p:txBody>
          <a:bodyPr>
            <a:noAutofit/>
          </a:bodyPr>
          <a:lstStyle/>
          <a:p>
            <a:pPr algn="ctr"/>
            <a:br>
              <a:rPr lang="en-US" sz="2500" b="1" i="0" dirty="0">
                <a:solidFill>
                  <a:srgbClr val="00B050"/>
                </a:solidFill>
                <a:effectLst/>
                <a:latin typeface="Arial Black" panose="020B0A04020102020204" pitchFamily="34" charset="0"/>
                <a:cs typeface="Times New Roman" panose="02020603050405020304" pitchFamily="18" charset="0"/>
              </a:rPr>
            </a:br>
            <a:br>
              <a:rPr lang="en-US" sz="2500" b="1" i="0" dirty="0">
                <a:solidFill>
                  <a:srgbClr val="00B050"/>
                </a:solidFill>
                <a:effectLst/>
                <a:latin typeface="Arial Black" panose="020B0A04020102020204" pitchFamily="34" charset="0"/>
                <a:cs typeface="Times New Roman" panose="02020603050405020304" pitchFamily="18" charset="0"/>
              </a:rPr>
            </a:br>
            <a:r>
              <a:rPr lang="en-US" sz="3000" b="1" i="0" dirty="0">
                <a:solidFill>
                  <a:schemeClr val="accent1"/>
                </a:solidFill>
                <a:effectLst/>
                <a:cs typeface="Times New Roman" panose="02020603050405020304" pitchFamily="18" charset="0"/>
              </a:rPr>
              <a:t>Abstract</a:t>
            </a:r>
            <a:br>
              <a:rPr lang="en-US" sz="3000" b="1" i="0" dirty="0">
                <a:solidFill>
                  <a:schemeClr val="accent1"/>
                </a:solidFill>
                <a:effectLst/>
                <a:cs typeface="Times New Roman" panose="02020603050405020304" pitchFamily="18" charset="0"/>
              </a:rPr>
            </a:br>
            <a:r>
              <a:rPr lang="en-US" sz="2500" dirty="0">
                <a:solidFill>
                  <a:srgbClr val="00B050"/>
                </a:solidFill>
                <a:latin typeface="Arial Black" panose="020B0A04020102020204" pitchFamily="34" charset="0"/>
              </a:rPr>
              <a:t> </a:t>
            </a:r>
          </a:p>
        </p:txBody>
      </p:sp>
      <p:sp>
        <p:nvSpPr>
          <p:cNvPr id="3" name="Content Placeholder 2"/>
          <p:cNvSpPr>
            <a:spLocks noGrp="1"/>
          </p:cNvSpPr>
          <p:nvPr>
            <p:ph idx="1"/>
          </p:nvPr>
        </p:nvSpPr>
        <p:spPr>
          <a:xfrm>
            <a:off x="446314" y="957943"/>
            <a:ext cx="10515600" cy="4737463"/>
          </a:xfrm>
        </p:spPr>
        <p:txBody>
          <a:bodyPr>
            <a:normAutofit/>
          </a:bodyPr>
          <a:lstStyle/>
          <a:p>
            <a:pPr marL="0" indent="0">
              <a:buNone/>
            </a:pPr>
            <a:r>
              <a:rPr lang="en-US" sz="2300" dirty="0">
                <a:solidFill>
                  <a:srgbClr val="0000FF"/>
                </a:solidFill>
                <a:latin typeface="Arial Black" panose="020B0A04020102020204" pitchFamily="34" charset="0"/>
              </a:rPr>
              <a:t>              </a:t>
            </a:r>
          </a:p>
          <a:p>
            <a:pPr marL="36900" indent="0">
              <a:buNone/>
            </a:pPr>
            <a:endParaRPr lang="en-US" dirty="0"/>
          </a:p>
          <a:p>
            <a:endParaRPr lang="en-US" dirty="0"/>
          </a:p>
        </p:txBody>
      </p:sp>
      <p:pic>
        <p:nvPicPr>
          <p:cNvPr id="6" name="image2.jpeg"/>
          <p:cNvPicPr/>
          <p:nvPr/>
        </p:nvPicPr>
        <p:blipFill>
          <a:blip r:embed="rId2"/>
          <a:srcRect/>
          <a:stretch>
            <a:fillRect/>
          </a:stretch>
        </p:blipFill>
        <p:spPr bwMode="auto">
          <a:xfrm>
            <a:off x="106680" y="79692"/>
            <a:ext cx="1565366" cy="547325"/>
          </a:xfrm>
          <a:prstGeom prst="rect">
            <a:avLst/>
          </a:prstGeom>
          <a:noFill/>
          <a:ln w="9525">
            <a:noFill/>
            <a:miter lim="800000"/>
            <a:headEnd/>
            <a:tailEnd/>
          </a:ln>
        </p:spPr>
      </p:pic>
      <p:sp>
        <p:nvSpPr>
          <p:cNvPr id="5" name="TextBox 4">
            <a:extLst>
              <a:ext uri="{FF2B5EF4-FFF2-40B4-BE49-F238E27FC236}">
                <a16:creationId xmlns:a16="http://schemas.microsoft.com/office/drawing/2014/main" id="{4C9173B0-FD7C-9D64-B4C1-24E4DB702E82}"/>
              </a:ext>
            </a:extLst>
          </p:cNvPr>
          <p:cNvSpPr txBox="1"/>
          <p:nvPr/>
        </p:nvSpPr>
        <p:spPr>
          <a:xfrm>
            <a:off x="841828" y="1016000"/>
            <a:ext cx="10353761" cy="4493538"/>
          </a:xfrm>
          <a:prstGeom prst="rect">
            <a:avLst/>
          </a:prstGeom>
          <a:noFill/>
        </p:spPr>
        <p:txBody>
          <a:bodyPr wrap="square">
            <a:spAutoFit/>
          </a:bodyPr>
          <a:lstStyle/>
          <a:p>
            <a:pPr algn="just"/>
            <a:endParaRPr lang="en-US" sz="2200" b="0" i="0" dirty="0">
              <a:solidFill>
                <a:srgbClr val="0D0D0D"/>
              </a:solidFill>
              <a:effectLst/>
              <a:cs typeface="Times New Roman" panose="02020603050405020304" pitchFamily="18" charset="0"/>
            </a:endParaRPr>
          </a:p>
          <a:p>
            <a:pPr algn="just"/>
            <a:r>
              <a:rPr lang="en-US" sz="2200" dirty="0">
                <a:solidFill>
                  <a:srgbClr val="0D0D0D"/>
                </a:solidFill>
                <a:cs typeface="Times New Roman" panose="02020603050405020304" pitchFamily="18" charset="0"/>
              </a:rPr>
              <a:t>                                            </a:t>
            </a:r>
            <a:r>
              <a:rPr lang="en-US" sz="2200" b="0" i="0" dirty="0">
                <a:solidFill>
                  <a:srgbClr val="0D0D0D"/>
                </a:solidFill>
                <a:effectLst/>
                <a:cs typeface="Times New Roman" panose="02020603050405020304" pitchFamily="18" charset="0"/>
              </a:rPr>
              <a:t>The Pharmacy Management System presented in this mini-project offers a streamlined solution for managing drug inventory, customer records, and orders within a pharmacy setting. Built using </a:t>
            </a:r>
            <a:r>
              <a:rPr lang="en-US" sz="2200" b="0" i="0" dirty="0" err="1">
                <a:solidFill>
                  <a:srgbClr val="0D0D0D"/>
                </a:solidFill>
                <a:effectLst/>
                <a:cs typeface="Times New Roman" panose="02020603050405020304" pitchFamily="18" charset="0"/>
              </a:rPr>
              <a:t>Streamlit</a:t>
            </a:r>
            <a:r>
              <a:rPr lang="en-US" sz="2200" b="0" i="0" dirty="0">
                <a:solidFill>
                  <a:srgbClr val="0D0D0D"/>
                </a:solidFill>
                <a:effectLst/>
                <a:cs typeface="Times New Roman" panose="02020603050405020304" pitchFamily="18" charset="0"/>
              </a:rPr>
              <a:t>, a Python library for creating web applications, and SQLite for database management, the system provides functionalities for both customers and administrators. Administrators have access to broader functionalities including managing drug inventory, customer records, and orders. They can add, view, update, and delete drug entries, facilitating effective inventory management. Similarly, administrators can manage customer accounts by viewing, updating, or deleting customer records. The system also enables administrators to track orders placed by customers. Overall, this Pharmacy Management System offers an intuitive interface for both customers and administrators, enhancing the efficiency and organization of pharmacy operations. </a:t>
            </a:r>
          </a:p>
        </p:txBody>
      </p:sp>
    </p:spTree>
    <p:extLst>
      <p:ext uri="{BB962C8B-B14F-4D97-AF65-F5344CB8AC3E}">
        <p14:creationId xmlns:p14="http://schemas.microsoft.com/office/powerpoint/2010/main" val="1682269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152" y="141792"/>
            <a:ext cx="5487848" cy="970450"/>
          </a:xfrm>
        </p:spPr>
        <p:txBody>
          <a:bodyPr>
            <a:normAutofit fontScale="90000"/>
          </a:bodyPr>
          <a:lstStyle/>
          <a:p>
            <a:pPr algn="ctr"/>
            <a:br>
              <a:rPr lang="en-US" sz="3600" b="1" i="0" dirty="0">
                <a:solidFill>
                  <a:schemeClr val="accent1"/>
                </a:solidFill>
                <a:effectLst/>
              </a:rPr>
            </a:br>
            <a:r>
              <a:rPr lang="en-US" sz="3300" b="1" i="0" dirty="0">
                <a:solidFill>
                  <a:schemeClr val="accent1"/>
                </a:solidFill>
                <a:effectLst/>
              </a:rPr>
              <a:t>Introduction:</a:t>
            </a:r>
            <a:br>
              <a:rPr lang="en-US" sz="3300" b="1" i="0" dirty="0">
                <a:solidFill>
                  <a:schemeClr val="accent1"/>
                </a:solidFill>
                <a:effectLst/>
              </a:rPr>
            </a:br>
            <a:r>
              <a:rPr lang="en-US" sz="3600" dirty="0">
                <a:solidFill>
                  <a:srgbClr val="00B050"/>
                </a:solidFill>
                <a:latin typeface="Arial Black" panose="020B0A04020102020204" pitchFamily="34" charset="0"/>
              </a:rPr>
              <a:t> </a:t>
            </a:r>
          </a:p>
        </p:txBody>
      </p:sp>
      <p:sp>
        <p:nvSpPr>
          <p:cNvPr id="3" name="Content Placeholder 2"/>
          <p:cNvSpPr>
            <a:spLocks noGrp="1"/>
          </p:cNvSpPr>
          <p:nvPr>
            <p:ph idx="1"/>
          </p:nvPr>
        </p:nvSpPr>
        <p:spPr>
          <a:xfrm>
            <a:off x="446314" y="957943"/>
            <a:ext cx="10515600" cy="4737463"/>
          </a:xfrm>
        </p:spPr>
        <p:txBody>
          <a:bodyPr>
            <a:normAutofit/>
          </a:bodyPr>
          <a:lstStyle/>
          <a:p>
            <a:pPr marL="0" indent="0">
              <a:buNone/>
            </a:pPr>
            <a:r>
              <a:rPr lang="en-US" sz="2300" dirty="0">
                <a:solidFill>
                  <a:srgbClr val="0000FF"/>
                </a:solidFill>
                <a:latin typeface="Arial Black" panose="020B0A04020102020204" pitchFamily="34" charset="0"/>
              </a:rPr>
              <a:t>              </a:t>
            </a:r>
          </a:p>
          <a:p>
            <a:pPr marL="36900" indent="0">
              <a:buNone/>
            </a:pPr>
            <a:endParaRPr lang="en-US" dirty="0"/>
          </a:p>
          <a:p>
            <a:endParaRPr lang="en-US" dirty="0"/>
          </a:p>
        </p:txBody>
      </p:sp>
      <p:pic>
        <p:nvPicPr>
          <p:cNvPr id="6" name="image2.jpeg"/>
          <p:cNvPicPr/>
          <p:nvPr/>
        </p:nvPicPr>
        <p:blipFill>
          <a:blip r:embed="rId2"/>
          <a:srcRect/>
          <a:stretch>
            <a:fillRect/>
          </a:stretch>
        </p:blipFill>
        <p:spPr bwMode="auto">
          <a:xfrm>
            <a:off x="106680" y="79692"/>
            <a:ext cx="1565366" cy="547325"/>
          </a:xfrm>
          <a:prstGeom prst="rect">
            <a:avLst/>
          </a:prstGeom>
          <a:noFill/>
          <a:ln w="9525">
            <a:noFill/>
            <a:miter lim="800000"/>
            <a:headEnd/>
            <a:tailEnd/>
          </a:ln>
        </p:spPr>
      </p:pic>
      <p:sp>
        <p:nvSpPr>
          <p:cNvPr id="5" name="TextBox 4">
            <a:extLst>
              <a:ext uri="{FF2B5EF4-FFF2-40B4-BE49-F238E27FC236}">
                <a16:creationId xmlns:a16="http://schemas.microsoft.com/office/drawing/2014/main" id="{4C9173B0-FD7C-9D64-B4C1-24E4DB702E82}"/>
              </a:ext>
            </a:extLst>
          </p:cNvPr>
          <p:cNvSpPr txBox="1"/>
          <p:nvPr/>
        </p:nvSpPr>
        <p:spPr>
          <a:xfrm>
            <a:off x="841828" y="1016000"/>
            <a:ext cx="10353761" cy="5109091"/>
          </a:xfrm>
          <a:prstGeom prst="rect">
            <a:avLst/>
          </a:prstGeom>
          <a:noFill/>
        </p:spPr>
        <p:txBody>
          <a:bodyPr wrap="square">
            <a:spAutoFit/>
          </a:bodyPr>
          <a:lstStyle/>
          <a:p>
            <a:pPr algn="just"/>
            <a:r>
              <a:rPr lang="en-US" sz="2200" b="0" i="0" dirty="0">
                <a:solidFill>
                  <a:srgbClr val="0D0D0D"/>
                </a:solidFill>
                <a:effectLst/>
              </a:rPr>
              <a:t>                                                     In the fast-paced world of pharmacy management, efficient organization and seamless operations are paramount. Our mini-project introduces a comprehensive Pharmacy Management System designed to streamline key processes within a pharmacy setting. Leveraging the power of Python libraries such as </a:t>
            </a:r>
            <a:r>
              <a:rPr lang="en-US" sz="2200" b="0" i="0" dirty="0" err="1">
                <a:solidFill>
                  <a:srgbClr val="0D0D0D"/>
                </a:solidFill>
                <a:effectLst/>
              </a:rPr>
              <a:t>Streamlit</a:t>
            </a:r>
            <a:r>
              <a:rPr lang="en-US" sz="2200" b="0" i="0" dirty="0">
                <a:solidFill>
                  <a:srgbClr val="0D0D0D"/>
                </a:solidFill>
                <a:effectLst/>
              </a:rPr>
              <a:t> for web application development and SQLite for database management, our system offers a user-friendly interface for both customers and administrators. This presentation will provide an overview of our Pharmacy Management System, highlighting its key features, functionalities, and the benefits it offers to pharmacy operations. From managing drug inventory to facilitating customer orders, our system aims to optimize efficiency and enhance the overall experience for both pharmacy staff and customers.</a:t>
            </a:r>
          </a:p>
          <a:p>
            <a:pPr algn="just"/>
            <a:endParaRPr lang="en-US" sz="2200" b="0" i="0" dirty="0">
              <a:solidFill>
                <a:srgbClr val="0D0D0D"/>
              </a:solidFill>
              <a:effectLst/>
            </a:endParaRPr>
          </a:p>
          <a:p>
            <a:pPr algn="just"/>
            <a:r>
              <a:rPr lang="en-US" sz="2200" b="0" i="0" dirty="0">
                <a:solidFill>
                  <a:srgbClr val="0D0D0D"/>
                </a:solidFill>
                <a:effectLst/>
              </a:rPr>
              <a:t>Join us as we delve into the details of our Pharmacy Management System, showcasing its capabilities and demonstrating how it can revolutionize pharmacy management in the modern age.</a:t>
            </a:r>
          </a:p>
          <a:p>
            <a:pPr algn="just"/>
            <a:endParaRPr lang="en-US" b="0" i="0" dirty="0">
              <a:solidFill>
                <a:srgbClr val="0D0D0D"/>
              </a:solidFill>
              <a:effectLst/>
            </a:endParaRPr>
          </a:p>
        </p:txBody>
      </p:sp>
    </p:spTree>
    <p:extLst>
      <p:ext uri="{BB962C8B-B14F-4D97-AF65-F5344CB8AC3E}">
        <p14:creationId xmlns:p14="http://schemas.microsoft.com/office/powerpoint/2010/main" val="1287247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152" y="141792"/>
            <a:ext cx="10353762" cy="970450"/>
          </a:xfrm>
        </p:spPr>
        <p:txBody>
          <a:bodyPr>
            <a:normAutofit fontScale="90000"/>
          </a:bodyPr>
          <a:lstStyle/>
          <a:p>
            <a:pPr algn="ctr"/>
            <a:br>
              <a:rPr lang="en-US" sz="3600" dirty="0">
                <a:solidFill>
                  <a:srgbClr val="00B050"/>
                </a:solidFill>
                <a:latin typeface="Arial Black" panose="020B0A04020102020204" pitchFamily="34" charset="0"/>
              </a:rPr>
            </a:br>
            <a:r>
              <a:rPr lang="en-US" sz="3600" dirty="0">
                <a:solidFill>
                  <a:srgbClr val="00B050"/>
                </a:solidFill>
                <a:latin typeface="Arial Black" panose="020B0A04020102020204" pitchFamily="34" charset="0"/>
              </a:rPr>
              <a:t> </a:t>
            </a:r>
          </a:p>
        </p:txBody>
      </p:sp>
      <p:sp>
        <p:nvSpPr>
          <p:cNvPr id="3" name="Content Placeholder 2"/>
          <p:cNvSpPr>
            <a:spLocks noGrp="1"/>
          </p:cNvSpPr>
          <p:nvPr>
            <p:ph idx="1"/>
          </p:nvPr>
        </p:nvSpPr>
        <p:spPr>
          <a:xfrm>
            <a:off x="446314" y="957943"/>
            <a:ext cx="10896600" cy="5341257"/>
          </a:xfrm>
        </p:spPr>
        <p:txBody>
          <a:bodyPr>
            <a:normAutofit lnSpcReduction="10000"/>
          </a:bodyPr>
          <a:lstStyle/>
          <a:p>
            <a:pPr marL="0" indent="0">
              <a:buNone/>
            </a:pPr>
            <a:r>
              <a:rPr lang="en-US" sz="2300" dirty="0">
                <a:solidFill>
                  <a:srgbClr val="0000FF"/>
                </a:solidFill>
                <a:latin typeface="Arial Black" panose="020B0A04020102020204" pitchFamily="34" charset="0"/>
              </a:rPr>
              <a:t> </a:t>
            </a:r>
            <a:r>
              <a:rPr lang="en-US" sz="2500" i="1" dirty="0">
                <a:solidFill>
                  <a:schemeClr val="accent1"/>
                </a:solidFill>
                <a:latin typeface="Arial Black" panose="020B0A04020102020204" pitchFamily="34" charset="0"/>
              </a:rPr>
              <a:t>Existing System</a:t>
            </a:r>
          </a:p>
          <a:p>
            <a:pPr marL="0" indent="0" algn="just">
              <a:buNone/>
            </a:pPr>
            <a:r>
              <a:rPr lang="en-US" sz="2200" dirty="0"/>
              <a:t>           The Existing pharmacy management systems (PMS) are designed to streamline and automate tasks in a pharmacy setting, improving efficiency and patient care. These systems typically include a database for storing information about medications, patients, and prescriptions. They also provide a user interface for pharmacists to manage inventory, process prescriptions, and track patient profiles.</a:t>
            </a:r>
          </a:p>
          <a:p>
            <a:pPr marL="36900" indent="0" algn="just">
              <a:buNone/>
            </a:pPr>
            <a:r>
              <a:rPr lang="en-US" sz="2200" dirty="0"/>
              <a:t>Many existing pharmacy management systems also include online booking systems that allow customers to book medicines from their computers or mobile devices. These systems often integrate with payment gateways to handle payments and fees. </a:t>
            </a:r>
          </a:p>
          <a:p>
            <a:pPr marL="36900" indent="0" algn="just">
              <a:buNone/>
            </a:pPr>
            <a:r>
              <a:rPr lang="en-US" sz="2200" dirty="0"/>
              <a:t>In addition to managing bookings and payments, pharmacy management systems can also include monitoring systems for tracking resource usage but doesn’t shows the drug capacity. This allows to have differ logins for admin &amp; customer . </a:t>
            </a:r>
          </a:p>
          <a:p>
            <a:pPr marL="36900" indent="0" algn="just">
              <a:buNone/>
            </a:pPr>
            <a:r>
              <a:rPr lang="en-US" sz="2200" dirty="0"/>
              <a:t>Overall, the goal of a pharmacy management system is to streamline operations and improve the overall experience for both admins and customers. By automating many of the tasks associated with running a campground, these systems can help admins focus on providing a highest performance or interaction for their customers.</a:t>
            </a:r>
          </a:p>
          <a:p>
            <a:pPr marL="36900" indent="0" algn="just">
              <a:buNone/>
            </a:pPr>
            <a:endParaRPr lang="en-US" sz="2200" dirty="0"/>
          </a:p>
          <a:p>
            <a:endParaRPr lang="en-US" dirty="0"/>
          </a:p>
        </p:txBody>
      </p:sp>
      <p:pic>
        <p:nvPicPr>
          <p:cNvPr id="6" name="image2.jpeg"/>
          <p:cNvPicPr/>
          <p:nvPr/>
        </p:nvPicPr>
        <p:blipFill>
          <a:blip r:embed="rId2"/>
          <a:srcRect/>
          <a:stretch>
            <a:fillRect/>
          </a:stretch>
        </p:blipFill>
        <p:spPr bwMode="auto">
          <a:xfrm>
            <a:off x="106680" y="79692"/>
            <a:ext cx="1565366" cy="547325"/>
          </a:xfrm>
          <a:prstGeom prst="rect">
            <a:avLst/>
          </a:prstGeom>
          <a:noFill/>
          <a:ln w="9525">
            <a:noFill/>
            <a:miter lim="800000"/>
            <a:headEnd/>
            <a:tailEnd/>
          </a:ln>
        </p:spPr>
      </p:pic>
      <p:sp>
        <p:nvSpPr>
          <p:cNvPr id="8" name="TextBox 7">
            <a:extLst>
              <a:ext uri="{FF2B5EF4-FFF2-40B4-BE49-F238E27FC236}">
                <a16:creationId xmlns:a16="http://schemas.microsoft.com/office/drawing/2014/main" id="{73E8720D-FDA9-9050-6B88-5C05223FAA70}"/>
              </a:ext>
            </a:extLst>
          </p:cNvPr>
          <p:cNvSpPr txBox="1"/>
          <p:nvPr/>
        </p:nvSpPr>
        <p:spPr>
          <a:xfrm>
            <a:off x="1937657" y="423148"/>
            <a:ext cx="6096000" cy="553998"/>
          </a:xfrm>
          <a:prstGeom prst="rect">
            <a:avLst/>
          </a:prstGeom>
          <a:noFill/>
        </p:spPr>
        <p:txBody>
          <a:bodyPr wrap="square">
            <a:spAutoFit/>
          </a:bodyPr>
          <a:lstStyle/>
          <a:p>
            <a:r>
              <a:rPr lang="en-US" sz="3000" dirty="0">
                <a:solidFill>
                  <a:schemeClr val="accent1"/>
                </a:solidFill>
                <a:latin typeface="Arial Black" panose="020B0A04020102020204" pitchFamily="34" charset="0"/>
                <a:cs typeface="Arial" panose="020B0604020202020204" pitchFamily="34" charset="0"/>
              </a:rPr>
              <a:t>Literature Survey</a:t>
            </a:r>
            <a:endParaRPr lang="en-IN" sz="3000" dirty="0">
              <a:solidFill>
                <a:schemeClr val="accent1"/>
              </a:solidFill>
            </a:endParaRPr>
          </a:p>
        </p:txBody>
      </p:sp>
    </p:spTree>
    <p:extLst>
      <p:ext uri="{BB962C8B-B14F-4D97-AF65-F5344CB8AC3E}">
        <p14:creationId xmlns:p14="http://schemas.microsoft.com/office/powerpoint/2010/main" val="3748044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152" y="141792"/>
            <a:ext cx="10353762" cy="970450"/>
          </a:xfrm>
        </p:spPr>
        <p:txBody>
          <a:bodyPr>
            <a:normAutofit fontScale="90000"/>
          </a:bodyPr>
          <a:lstStyle/>
          <a:p>
            <a:pPr algn="ctr"/>
            <a:br>
              <a:rPr lang="en-US" sz="3600" dirty="0">
                <a:solidFill>
                  <a:srgbClr val="00B050"/>
                </a:solidFill>
                <a:latin typeface="Arial Black" panose="020B0A04020102020204" pitchFamily="34" charset="0"/>
              </a:rPr>
            </a:br>
            <a:r>
              <a:rPr lang="en-US" sz="3600" dirty="0">
                <a:solidFill>
                  <a:srgbClr val="00B050"/>
                </a:solidFill>
                <a:latin typeface="Arial Black" panose="020B0A04020102020204" pitchFamily="34" charset="0"/>
              </a:rPr>
              <a:t> </a:t>
            </a:r>
          </a:p>
        </p:txBody>
      </p:sp>
      <p:sp>
        <p:nvSpPr>
          <p:cNvPr id="3" name="Content Placeholder 2"/>
          <p:cNvSpPr>
            <a:spLocks noGrp="1"/>
          </p:cNvSpPr>
          <p:nvPr>
            <p:ph idx="1"/>
          </p:nvPr>
        </p:nvSpPr>
        <p:spPr>
          <a:xfrm>
            <a:off x="359228" y="695790"/>
            <a:ext cx="11473543" cy="5653314"/>
          </a:xfrm>
        </p:spPr>
        <p:txBody>
          <a:bodyPr>
            <a:normAutofit fontScale="25000" lnSpcReduction="20000"/>
          </a:bodyPr>
          <a:lstStyle/>
          <a:p>
            <a:pPr marL="0" indent="0">
              <a:buNone/>
            </a:pPr>
            <a:r>
              <a:rPr lang="en-US" sz="2500" b="1" i="1" dirty="0">
                <a:solidFill>
                  <a:schemeClr val="accent1"/>
                </a:solidFill>
              </a:rPr>
              <a:t> </a:t>
            </a:r>
            <a:r>
              <a:rPr lang="en-US" sz="6300" b="1" i="1" dirty="0">
                <a:solidFill>
                  <a:schemeClr val="accent1"/>
                </a:solidFill>
              </a:rPr>
              <a:t>COMPARISON OF EXISTING VS PROPOSED SYSTEM</a:t>
            </a:r>
          </a:p>
          <a:p>
            <a:pPr marL="0" indent="0" algn="just">
              <a:buNone/>
            </a:pPr>
            <a:r>
              <a:rPr lang="en-US" sz="2200" dirty="0"/>
              <a:t>          </a:t>
            </a:r>
            <a:r>
              <a:rPr lang="en-US" dirty="0"/>
              <a:t> </a:t>
            </a:r>
            <a:r>
              <a:rPr lang="en-US" sz="8400" dirty="0"/>
              <a:t>In comparing existing and proposed pharmacy management systems, several factors come into play:</a:t>
            </a:r>
          </a:p>
          <a:p>
            <a:pPr algn="just"/>
            <a:r>
              <a:rPr lang="en-US" sz="8400" dirty="0"/>
              <a:t>Integration: New pharmacy management systems may be designed to integrate with a wider range of technologies and systems than existing systems. For example, new systems may integrate with mobile apps, IoT devices, and social media platforms. </a:t>
            </a:r>
          </a:p>
          <a:p>
            <a:pPr algn="just"/>
            <a:r>
              <a:rPr lang="en-US" sz="8400" dirty="0"/>
              <a:t>Flexibility: New pharmacy management systems may be more flexible in terms of customizability and scalability. This can allow pharmacy  owners and managers to tailor the system to their specific needs and to grow the system.</a:t>
            </a:r>
          </a:p>
          <a:p>
            <a:pPr algn="just"/>
            <a:r>
              <a:rPr lang="en-US" sz="8400" dirty="0"/>
              <a:t> User Interface: New pharmacy management systems may have a more user-friendly and intuitive interface than existing systems. This can make it easier for managers and admins to navigate the system and perform tasks more efficiently. </a:t>
            </a:r>
          </a:p>
          <a:p>
            <a:pPr algn="just"/>
            <a:r>
              <a:rPr lang="en-US" sz="8400" dirty="0"/>
              <a:t> Automation: New pharmacy management systems may offer more automation capabilities than existing systems. For example, they may automate processes such as check-in and check-out and resource management. </a:t>
            </a:r>
          </a:p>
          <a:p>
            <a:pPr algn="just"/>
            <a:r>
              <a:rPr lang="en-US" sz="8400" dirty="0"/>
              <a:t>Cost: New pharmacy management systems may be more cost-effective than existing systems, as they may offer more efficient processes and require less maintenance and manual labor. </a:t>
            </a:r>
          </a:p>
          <a:p>
            <a:pPr marL="0" indent="0" algn="just">
              <a:buNone/>
            </a:pPr>
            <a:r>
              <a:rPr lang="en-US" sz="8400" dirty="0"/>
              <a:t>Overall, new pharmacy management systems may offer a range of benefits over existing systems, including increased efficiency, flexibility, and cost savings. However, it is important to carefully evaluate the specific features and functionality of any new system before making a decision to switch from an existing system.</a:t>
            </a:r>
            <a:endParaRPr lang="en-IN" sz="8400" dirty="0"/>
          </a:p>
          <a:p>
            <a:endParaRPr lang="en-US" dirty="0"/>
          </a:p>
        </p:txBody>
      </p:sp>
      <p:pic>
        <p:nvPicPr>
          <p:cNvPr id="6" name="image2.jpeg"/>
          <p:cNvPicPr/>
          <p:nvPr/>
        </p:nvPicPr>
        <p:blipFill>
          <a:blip r:embed="rId2"/>
          <a:srcRect/>
          <a:stretch>
            <a:fillRect/>
          </a:stretch>
        </p:blipFill>
        <p:spPr bwMode="auto">
          <a:xfrm>
            <a:off x="106680" y="79692"/>
            <a:ext cx="1565366" cy="547325"/>
          </a:xfrm>
          <a:prstGeom prst="rect">
            <a:avLst/>
          </a:prstGeom>
          <a:noFill/>
          <a:ln w="9525">
            <a:noFill/>
            <a:miter lim="800000"/>
            <a:headEnd/>
            <a:tailEnd/>
          </a:ln>
        </p:spPr>
      </p:pic>
      <p:sp>
        <p:nvSpPr>
          <p:cNvPr id="8" name="TextBox 7">
            <a:extLst>
              <a:ext uri="{FF2B5EF4-FFF2-40B4-BE49-F238E27FC236}">
                <a16:creationId xmlns:a16="http://schemas.microsoft.com/office/drawing/2014/main" id="{73E8720D-FDA9-9050-6B88-5C05223FAA70}"/>
              </a:ext>
            </a:extLst>
          </p:cNvPr>
          <p:cNvSpPr txBox="1"/>
          <p:nvPr/>
        </p:nvSpPr>
        <p:spPr>
          <a:xfrm>
            <a:off x="1988457" y="141792"/>
            <a:ext cx="6096000" cy="553998"/>
          </a:xfrm>
          <a:prstGeom prst="rect">
            <a:avLst/>
          </a:prstGeom>
          <a:noFill/>
        </p:spPr>
        <p:txBody>
          <a:bodyPr wrap="square">
            <a:spAutoFit/>
          </a:bodyPr>
          <a:lstStyle/>
          <a:p>
            <a:r>
              <a:rPr lang="en-US" sz="3000" dirty="0">
                <a:solidFill>
                  <a:schemeClr val="accent1"/>
                </a:solidFill>
                <a:latin typeface="Arial Black" panose="020B0A04020102020204" pitchFamily="34" charset="0"/>
                <a:cs typeface="Arial" panose="020B0604020202020204" pitchFamily="34" charset="0"/>
              </a:rPr>
              <a:t>Literature Survey</a:t>
            </a:r>
            <a:endParaRPr lang="en-IN" sz="3000" dirty="0">
              <a:solidFill>
                <a:schemeClr val="accent1"/>
              </a:solidFill>
            </a:endParaRPr>
          </a:p>
        </p:txBody>
      </p:sp>
    </p:spTree>
    <p:extLst>
      <p:ext uri="{BB962C8B-B14F-4D97-AF65-F5344CB8AC3E}">
        <p14:creationId xmlns:p14="http://schemas.microsoft.com/office/powerpoint/2010/main" val="89008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152" y="141792"/>
            <a:ext cx="10353762" cy="970450"/>
          </a:xfrm>
        </p:spPr>
        <p:txBody>
          <a:bodyPr>
            <a:normAutofit fontScale="90000"/>
          </a:bodyPr>
          <a:lstStyle/>
          <a:p>
            <a:pPr algn="ctr"/>
            <a:br>
              <a:rPr lang="en-US" sz="3600" dirty="0">
                <a:solidFill>
                  <a:srgbClr val="00B050"/>
                </a:solidFill>
                <a:latin typeface="Arial Black" panose="020B0A04020102020204" pitchFamily="34" charset="0"/>
              </a:rPr>
            </a:br>
            <a:r>
              <a:rPr lang="en-US" sz="3600" dirty="0">
                <a:solidFill>
                  <a:srgbClr val="00B050"/>
                </a:solidFill>
                <a:latin typeface="Arial Black" panose="020B0A04020102020204" pitchFamily="34" charset="0"/>
              </a:rPr>
              <a:t> </a:t>
            </a:r>
          </a:p>
        </p:txBody>
      </p:sp>
      <p:sp>
        <p:nvSpPr>
          <p:cNvPr id="3" name="Content Placeholder 2"/>
          <p:cNvSpPr>
            <a:spLocks noGrp="1"/>
          </p:cNvSpPr>
          <p:nvPr>
            <p:ph idx="1"/>
          </p:nvPr>
        </p:nvSpPr>
        <p:spPr>
          <a:xfrm>
            <a:off x="359228" y="688533"/>
            <a:ext cx="11473543" cy="6082518"/>
          </a:xfrm>
        </p:spPr>
        <p:txBody>
          <a:bodyPr>
            <a:noAutofit/>
          </a:bodyPr>
          <a:lstStyle/>
          <a:p>
            <a:pPr marL="0" indent="0" algn="just">
              <a:buNone/>
            </a:pPr>
            <a:r>
              <a:rPr lang="en-US" sz="2200" b="0" i="0" dirty="0">
                <a:solidFill>
                  <a:srgbClr val="0D0D0D"/>
                </a:solidFill>
                <a:effectLst/>
              </a:rPr>
              <a:t>                          Based on the literature survey comparing existing and proposed pharmacy management systems, several key inferences can be drawn that highlight the potential advantages and considerations of adopting new technologies in pharmacy management. These inferences can serve as valuable insights, emphasizing the evolution and future direction of pharmacy management systems. Here are the inferences you might consider including in your review:</a:t>
            </a:r>
          </a:p>
          <a:p>
            <a:pPr algn="just">
              <a:buFont typeface="+mj-lt"/>
              <a:buAutoNum type="arabicPeriod"/>
            </a:pPr>
            <a:r>
              <a:rPr lang="en-US" sz="2200" b="1" i="0" dirty="0">
                <a:solidFill>
                  <a:srgbClr val="0D0D0D"/>
                </a:solidFill>
                <a:effectLst/>
              </a:rPr>
              <a:t>Integration with Emerging Technologies:</a:t>
            </a:r>
            <a:r>
              <a:rPr lang="en-US" sz="2200" b="0" i="0" dirty="0">
                <a:solidFill>
                  <a:srgbClr val="0D0D0D"/>
                </a:solidFill>
                <a:effectLst/>
              </a:rPr>
              <a:t> Modern pharmacy management systems are designed to seamlessly integrate with a broader spectrum of technologies compared to their predecessors. This includes compatibility with mobile applications, Internet of Things (IoT) devices, and social media platforms, enhancing the scope of services pharmacies can offer and improving patient engagement.</a:t>
            </a:r>
          </a:p>
          <a:p>
            <a:pPr algn="just">
              <a:buFont typeface="+mj-lt"/>
              <a:buAutoNum type="arabicPeriod"/>
            </a:pPr>
            <a:r>
              <a:rPr lang="en-US" sz="2200" b="1" i="0" dirty="0">
                <a:solidFill>
                  <a:srgbClr val="0D0D0D"/>
                </a:solidFill>
                <a:effectLst/>
              </a:rPr>
              <a:t>Enhanced Flexibility and Scalability:</a:t>
            </a:r>
            <a:r>
              <a:rPr lang="en-US" sz="2200" b="0" i="0" dirty="0">
                <a:solidFill>
                  <a:srgbClr val="0D0D0D"/>
                </a:solidFill>
                <a:effectLst/>
              </a:rPr>
              <a:t> The proposed systems are highlighted for their superior flexibility and scalability, which are crucial for adapting to the changing dynamics of the pharmacy industry. This adaptability allows pharmacies to customize features according to their specific operational needs and scale the system as the business grows, ensuring longevity and relevance of the management system.</a:t>
            </a:r>
          </a:p>
        </p:txBody>
      </p:sp>
      <p:pic>
        <p:nvPicPr>
          <p:cNvPr id="6" name="image2.jpeg"/>
          <p:cNvPicPr/>
          <p:nvPr/>
        </p:nvPicPr>
        <p:blipFill>
          <a:blip r:embed="rId2"/>
          <a:srcRect/>
          <a:stretch>
            <a:fillRect/>
          </a:stretch>
        </p:blipFill>
        <p:spPr bwMode="auto">
          <a:xfrm>
            <a:off x="106680" y="79692"/>
            <a:ext cx="1565366" cy="547325"/>
          </a:xfrm>
          <a:prstGeom prst="rect">
            <a:avLst/>
          </a:prstGeom>
          <a:noFill/>
          <a:ln w="9525">
            <a:noFill/>
            <a:miter lim="800000"/>
            <a:headEnd/>
            <a:tailEnd/>
          </a:ln>
        </p:spPr>
      </p:pic>
      <p:sp>
        <p:nvSpPr>
          <p:cNvPr id="8" name="TextBox 7">
            <a:extLst>
              <a:ext uri="{FF2B5EF4-FFF2-40B4-BE49-F238E27FC236}">
                <a16:creationId xmlns:a16="http://schemas.microsoft.com/office/drawing/2014/main" id="{73E8720D-FDA9-9050-6B88-5C05223FAA70}"/>
              </a:ext>
            </a:extLst>
          </p:cNvPr>
          <p:cNvSpPr txBox="1"/>
          <p:nvPr/>
        </p:nvSpPr>
        <p:spPr>
          <a:xfrm>
            <a:off x="1988457" y="141792"/>
            <a:ext cx="6096000" cy="553998"/>
          </a:xfrm>
          <a:prstGeom prst="rect">
            <a:avLst/>
          </a:prstGeom>
          <a:noFill/>
        </p:spPr>
        <p:txBody>
          <a:bodyPr wrap="square">
            <a:spAutoFit/>
          </a:bodyPr>
          <a:lstStyle/>
          <a:p>
            <a:r>
              <a:rPr lang="en-US" sz="3000" dirty="0">
                <a:solidFill>
                  <a:schemeClr val="accent1"/>
                </a:solidFill>
                <a:latin typeface="Arial Black" panose="020B0A04020102020204" pitchFamily="34" charset="0"/>
                <a:cs typeface="Arial" panose="020B0604020202020204" pitchFamily="34" charset="0"/>
              </a:rPr>
              <a:t>Inference from the survey</a:t>
            </a:r>
            <a:endParaRPr lang="en-IN" sz="3000" dirty="0">
              <a:solidFill>
                <a:schemeClr val="accent1"/>
              </a:solidFill>
            </a:endParaRPr>
          </a:p>
        </p:txBody>
      </p:sp>
    </p:spTree>
    <p:extLst>
      <p:ext uri="{BB962C8B-B14F-4D97-AF65-F5344CB8AC3E}">
        <p14:creationId xmlns:p14="http://schemas.microsoft.com/office/powerpoint/2010/main" val="2918361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152" y="141792"/>
            <a:ext cx="10353762" cy="970450"/>
          </a:xfrm>
        </p:spPr>
        <p:txBody>
          <a:bodyPr>
            <a:normAutofit fontScale="90000"/>
          </a:bodyPr>
          <a:lstStyle/>
          <a:p>
            <a:pPr algn="ctr"/>
            <a:br>
              <a:rPr lang="en-US" sz="3600" dirty="0">
                <a:solidFill>
                  <a:srgbClr val="00B050"/>
                </a:solidFill>
                <a:latin typeface="Arial Black" panose="020B0A04020102020204" pitchFamily="34" charset="0"/>
              </a:rPr>
            </a:br>
            <a:r>
              <a:rPr lang="en-US" sz="3600" dirty="0">
                <a:solidFill>
                  <a:srgbClr val="00B050"/>
                </a:solidFill>
                <a:latin typeface="Arial Black" panose="020B0A04020102020204" pitchFamily="34" charset="0"/>
              </a:rPr>
              <a:t> </a:t>
            </a:r>
          </a:p>
        </p:txBody>
      </p:sp>
      <p:sp>
        <p:nvSpPr>
          <p:cNvPr id="3" name="Content Placeholder 2"/>
          <p:cNvSpPr>
            <a:spLocks noGrp="1"/>
          </p:cNvSpPr>
          <p:nvPr>
            <p:ph idx="1"/>
          </p:nvPr>
        </p:nvSpPr>
        <p:spPr>
          <a:xfrm>
            <a:off x="359228" y="688533"/>
            <a:ext cx="11473543" cy="6082518"/>
          </a:xfrm>
        </p:spPr>
        <p:txBody>
          <a:bodyPr>
            <a:noAutofit/>
          </a:bodyPr>
          <a:lstStyle/>
          <a:p>
            <a:pPr marL="0" indent="0" algn="just">
              <a:buNone/>
            </a:pPr>
            <a:r>
              <a:rPr lang="en-US" sz="2200" b="1" i="0" dirty="0">
                <a:solidFill>
                  <a:srgbClr val="0D0D0D"/>
                </a:solidFill>
                <a:effectLst/>
              </a:rPr>
              <a:t>3.Advanced Automation Features</a:t>
            </a:r>
            <a:r>
              <a:rPr lang="en-US" sz="2200" b="0" i="0" dirty="0">
                <a:solidFill>
                  <a:srgbClr val="0D0D0D"/>
                </a:solidFill>
                <a:effectLst/>
              </a:rPr>
              <a:t>: The inclusion of advanced automation capabilities in new systems, such as automated check-ins, check-outs, and resource management, can drastically reduce manual tasks. This not only streamlines pharmacy operations but also allows staff to allocate more time to patient care and other critical tasks, enhancing overall productivity and service quality.</a:t>
            </a:r>
          </a:p>
          <a:p>
            <a:pPr marL="0" indent="0" algn="just">
              <a:buNone/>
            </a:pPr>
            <a:r>
              <a:rPr lang="en-US" sz="2200" b="1" i="0" dirty="0">
                <a:solidFill>
                  <a:srgbClr val="0D0D0D"/>
                </a:solidFill>
                <a:effectLst/>
              </a:rPr>
              <a:t>4.Cost-Effectiveness:</a:t>
            </a:r>
            <a:r>
              <a:rPr lang="en-US" sz="2200" b="0" i="0" dirty="0">
                <a:solidFill>
                  <a:srgbClr val="0D0D0D"/>
                </a:solidFill>
                <a:effectLst/>
              </a:rPr>
              <a:t> Despite the initial perception that newer systems might be more expensive, the literature survey suggests that new pharmacy management systems can be more cost-effective in the long run. By optimizing operational efficiency, reducing the need for manual labor, and decreasing the likelihood of errors, pharmacies can achieve significant cost savings.</a:t>
            </a:r>
          </a:p>
          <a:p>
            <a:pPr marL="0" indent="0" algn="just">
              <a:buNone/>
            </a:pPr>
            <a:r>
              <a:rPr lang="en-US" sz="2200" b="1" i="0" dirty="0">
                <a:solidFill>
                  <a:srgbClr val="0D0D0D"/>
                </a:solidFill>
                <a:effectLst/>
              </a:rPr>
              <a:t>5.Lack of Drug Capacity Monitoring in Existing Systems: </a:t>
            </a:r>
            <a:r>
              <a:rPr lang="en-US" sz="2200" b="0" i="0" dirty="0">
                <a:solidFill>
                  <a:srgbClr val="0D0D0D"/>
                </a:solidFill>
                <a:effectLst/>
              </a:rPr>
              <a:t>A notable limitation of existing systems is their failure to include features for monitoring drug capacity. The proposed systems could address this gap by incorporating inventory management features that provide real-time insights into drug availability, helping to prevent stockouts and overstocking.</a:t>
            </a:r>
          </a:p>
          <a:p>
            <a:pPr marL="0" indent="0" algn="just">
              <a:buNone/>
            </a:pPr>
            <a:endParaRPr lang="en-US" sz="2200" b="0" i="0" dirty="0">
              <a:solidFill>
                <a:srgbClr val="0D0D0D"/>
              </a:solidFill>
              <a:effectLst/>
            </a:endParaRPr>
          </a:p>
          <a:p>
            <a:pPr marL="0" indent="0" algn="just">
              <a:buNone/>
            </a:pPr>
            <a:r>
              <a:rPr lang="en-US" sz="2200" b="0" i="0" dirty="0">
                <a:solidFill>
                  <a:srgbClr val="0D0D0D"/>
                </a:solidFill>
                <a:effectLst/>
              </a:rPr>
              <a:t>In conclusion, the transition from existing to new pharmacy management systems offers numerous benefits, including enhanced integration with modern technologies, greater system flexibility, improved user interfaces, advanced automation, and cost savings.</a:t>
            </a:r>
          </a:p>
        </p:txBody>
      </p:sp>
      <p:pic>
        <p:nvPicPr>
          <p:cNvPr id="6" name="image2.jpeg"/>
          <p:cNvPicPr/>
          <p:nvPr/>
        </p:nvPicPr>
        <p:blipFill>
          <a:blip r:embed="rId2"/>
          <a:srcRect/>
          <a:stretch>
            <a:fillRect/>
          </a:stretch>
        </p:blipFill>
        <p:spPr bwMode="auto">
          <a:xfrm>
            <a:off x="106680" y="79692"/>
            <a:ext cx="1565366" cy="547325"/>
          </a:xfrm>
          <a:prstGeom prst="rect">
            <a:avLst/>
          </a:prstGeom>
          <a:noFill/>
          <a:ln w="9525">
            <a:noFill/>
            <a:miter lim="800000"/>
            <a:headEnd/>
            <a:tailEnd/>
          </a:ln>
        </p:spPr>
      </p:pic>
    </p:spTree>
    <p:extLst>
      <p:ext uri="{BB962C8B-B14F-4D97-AF65-F5344CB8AC3E}">
        <p14:creationId xmlns:p14="http://schemas.microsoft.com/office/powerpoint/2010/main" val="944796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837" y="-36422"/>
            <a:ext cx="4725848" cy="970450"/>
          </a:xfrm>
        </p:spPr>
        <p:txBody>
          <a:bodyPr>
            <a:normAutofit fontScale="90000"/>
          </a:bodyPr>
          <a:lstStyle/>
          <a:p>
            <a:pPr algn="ctr"/>
            <a:br>
              <a:rPr lang="en-US" sz="3600" b="1" i="0" dirty="0">
                <a:solidFill>
                  <a:srgbClr val="0D0D0D"/>
                </a:solidFill>
                <a:effectLst/>
                <a:latin typeface="Söhne"/>
              </a:rPr>
            </a:br>
            <a:br>
              <a:rPr lang="en-US" sz="3600" b="1" i="0" dirty="0">
                <a:solidFill>
                  <a:srgbClr val="0D0D0D"/>
                </a:solidFill>
                <a:effectLst/>
                <a:latin typeface="Söhne"/>
              </a:rPr>
            </a:br>
            <a:r>
              <a:rPr lang="en-US" sz="3300" b="1" i="0" dirty="0">
                <a:solidFill>
                  <a:schemeClr val="accent1"/>
                </a:solidFill>
                <a:effectLst/>
                <a:latin typeface="Söhne"/>
              </a:rPr>
              <a:t>Objective</a:t>
            </a:r>
            <a:r>
              <a:rPr lang="en-US" sz="3300" b="1" i="0" dirty="0">
                <a:solidFill>
                  <a:srgbClr val="0D0D0D"/>
                </a:solidFill>
                <a:effectLst/>
                <a:latin typeface="Söhne"/>
              </a:rPr>
              <a:t> </a:t>
            </a:r>
            <a:r>
              <a:rPr lang="en-US" sz="3300" b="1" i="0" dirty="0">
                <a:solidFill>
                  <a:schemeClr val="accent1"/>
                </a:solidFill>
                <a:effectLst/>
                <a:latin typeface="Söhne"/>
              </a:rPr>
              <a:t>of </a:t>
            </a:r>
            <a:r>
              <a:rPr lang="en-US" sz="3300" b="1" dirty="0">
                <a:solidFill>
                  <a:schemeClr val="accent1"/>
                </a:solidFill>
                <a:latin typeface="Söhne"/>
              </a:rPr>
              <a:t>P</a:t>
            </a:r>
            <a:r>
              <a:rPr lang="en-US" sz="3300" b="1" i="0" dirty="0">
                <a:solidFill>
                  <a:schemeClr val="accent1"/>
                </a:solidFill>
                <a:effectLst/>
                <a:latin typeface="Söhne"/>
              </a:rPr>
              <a:t>roject</a:t>
            </a:r>
            <a:r>
              <a:rPr lang="en-US" sz="3300" b="1" i="0" dirty="0">
                <a:solidFill>
                  <a:srgbClr val="0D0D0D"/>
                </a:solidFill>
                <a:effectLst/>
                <a:latin typeface="Söhne"/>
              </a:rPr>
              <a:t>                                                         </a:t>
            </a:r>
            <a:br>
              <a:rPr lang="en-US" sz="3600" b="1" i="0" dirty="0">
                <a:solidFill>
                  <a:srgbClr val="0D0D0D"/>
                </a:solidFill>
                <a:effectLst/>
                <a:latin typeface="Söhne"/>
              </a:rPr>
            </a:br>
            <a:br>
              <a:rPr lang="en-US" sz="3600" dirty="0">
                <a:solidFill>
                  <a:srgbClr val="00B050"/>
                </a:solidFill>
                <a:latin typeface="Arial Black" panose="020B0A04020102020204" pitchFamily="34" charset="0"/>
              </a:rPr>
            </a:br>
            <a:r>
              <a:rPr lang="en-US" sz="3600" dirty="0">
                <a:solidFill>
                  <a:srgbClr val="00B050"/>
                </a:solidFill>
                <a:latin typeface="Arial Black" panose="020B0A04020102020204" pitchFamily="34" charset="0"/>
              </a:rPr>
              <a:t> </a:t>
            </a:r>
          </a:p>
        </p:txBody>
      </p:sp>
      <p:sp>
        <p:nvSpPr>
          <p:cNvPr id="3" name="Content Placeholder 2"/>
          <p:cNvSpPr>
            <a:spLocks noGrp="1"/>
          </p:cNvSpPr>
          <p:nvPr>
            <p:ph idx="1"/>
          </p:nvPr>
        </p:nvSpPr>
        <p:spPr>
          <a:xfrm>
            <a:off x="446314" y="957943"/>
            <a:ext cx="10515600" cy="4737463"/>
          </a:xfrm>
        </p:spPr>
        <p:txBody>
          <a:bodyPr>
            <a:normAutofit/>
          </a:bodyPr>
          <a:lstStyle/>
          <a:p>
            <a:pPr marL="0" indent="0">
              <a:buNone/>
            </a:pPr>
            <a:r>
              <a:rPr lang="en-US" sz="2300" dirty="0">
                <a:solidFill>
                  <a:srgbClr val="0000FF"/>
                </a:solidFill>
                <a:latin typeface="Arial Black" panose="020B0A04020102020204" pitchFamily="34" charset="0"/>
              </a:rPr>
              <a:t>              </a:t>
            </a:r>
          </a:p>
          <a:p>
            <a:pPr marL="36900" indent="0">
              <a:buNone/>
            </a:pPr>
            <a:endParaRPr lang="en-US" dirty="0"/>
          </a:p>
          <a:p>
            <a:endParaRPr lang="en-US" dirty="0"/>
          </a:p>
        </p:txBody>
      </p:sp>
      <p:pic>
        <p:nvPicPr>
          <p:cNvPr id="6" name="image2.jpeg"/>
          <p:cNvPicPr/>
          <p:nvPr/>
        </p:nvPicPr>
        <p:blipFill>
          <a:blip r:embed="rId2"/>
          <a:srcRect/>
          <a:stretch>
            <a:fillRect/>
          </a:stretch>
        </p:blipFill>
        <p:spPr bwMode="auto">
          <a:xfrm>
            <a:off x="106680" y="79692"/>
            <a:ext cx="1565366" cy="547325"/>
          </a:xfrm>
          <a:prstGeom prst="rect">
            <a:avLst/>
          </a:prstGeom>
          <a:noFill/>
          <a:ln w="9525">
            <a:noFill/>
            <a:miter lim="800000"/>
            <a:headEnd/>
            <a:tailEnd/>
          </a:ln>
        </p:spPr>
      </p:pic>
      <p:sp>
        <p:nvSpPr>
          <p:cNvPr id="7" name="TextBox 6">
            <a:extLst>
              <a:ext uri="{FF2B5EF4-FFF2-40B4-BE49-F238E27FC236}">
                <a16:creationId xmlns:a16="http://schemas.microsoft.com/office/drawing/2014/main" id="{785C05D2-E147-C934-799A-6689234D039D}"/>
              </a:ext>
            </a:extLst>
          </p:cNvPr>
          <p:cNvSpPr txBox="1"/>
          <p:nvPr/>
        </p:nvSpPr>
        <p:spPr>
          <a:xfrm>
            <a:off x="965200" y="834570"/>
            <a:ext cx="9876971" cy="5632311"/>
          </a:xfrm>
          <a:prstGeom prst="rect">
            <a:avLst/>
          </a:prstGeom>
          <a:noFill/>
        </p:spPr>
        <p:txBody>
          <a:bodyPr wrap="square">
            <a:spAutoFit/>
          </a:bodyPr>
          <a:lstStyle/>
          <a:p>
            <a:pPr algn="just"/>
            <a:r>
              <a:rPr lang="en-US" sz="2000" b="0" i="0" dirty="0">
                <a:solidFill>
                  <a:srgbClr val="0D0D0D"/>
                </a:solidFill>
                <a:effectLst/>
              </a:rPr>
              <a:t>The primary objective of our Pharmacy Management System mini-project is to develop a comprehensive solution that addresses key challenges faced in pharmacy operations. Our objectives include:</a:t>
            </a:r>
          </a:p>
          <a:p>
            <a:pPr algn="just">
              <a:buFont typeface="+mj-lt"/>
              <a:buAutoNum type="arabicPeriod"/>
            </a:pPr>
            <a:r>
              <a:rPr lang="en-US" sz="2000" b="1" i="0" dirty="0">
                <a:solidFill>
                  <a:srgbClr val="0D0D0D"/>
                </a:solidFill>
                <a:effectLst/>
              </a:rPr>
              <a:t>Efficient Drug Inventory Management</a:t>
            </a:r>
            <a:r>
              <a:rPr lang="en-US" sz="2000" b="0" i="0" dirty="0">
                <a:solidFill>
                  <a:srgbClr val="0D0D0D"/>
                </a:solidFill>
                <a:effectLst/>
              </a:rPr>
              <a:t>: Develop a system that enables pharmacy staff to easily add, view, update, and delete drug entries, ensuring accurate tracking of drug inventory levels and expiry dates.</a:t>
            </a:r>
          </a:p>
          <a:p>
            <a:pPr algn="just">
              <a:buFont typeface="+mj-lt"/>
              <a:buAutoNum type="arabicPeriod"/>
            </a:pPr>
            <a:r>
              <a:rPr lang="en-US" sz="2000" b="1" i="0" dirty="0">
                <a:solidFill>
                  <a:srgbClr val="0D0D0D"/>
                </a:solidFill>
                <a:effectLst/>
              </a:rPr>
              <a:t>Seamless Customer Management</a:t>
            </a:r>
            <a:r>
              <a:rPr lang="en-US" sz="2000" b="0" i="0" dirty="0">
                <a:solidFill>
                  <a:srgbClr val="0D0D0D"/>
                </a:solidFill>
                <a:effectLst/>
              </a:rPr>
              <a:t>: Implement functionalities for managing customer accounts, including registration, authentication, and the ability to view, update, or delete customer records.</a:t>
            </a:r>
          </a:p>
          <a:p>
            <a:pPr algn="just">
              <a:buFont typeface="+mj-lt"/>
              <a:buAutoNum type="arabicPeriod"/>
            </a:pPr>
            <a:r>
              <a:rPr lang="en-US" sz="2000" b="1" i="0" dirty="0">
                <a:solidFill>
                  <a:srgbClr val="0D0D0D"/>
                </a:solidFill>
                <a:effectLst/>
              </a:rPr>
              <a:t>Streamlined Order Processing</a:t>
            </a:r>
            <a:r>
              <a:rPr lang="en-US" sz="2000" b="0" i="0" dirty="0">
                <a:solidFill>
                  <a:srgbClr val="0D0D0D"/>
                </a:solidFill>
                <a:effectLst/>
              </a:rPr>
              <a:t>: Enable customers to place orders for desired drugs with ease, specifying the quantity required, and provide administrators with tools to track and manage orders efficiently.</a:t>
            </a:r>
          </a:p>
          <a:p>
            <a:pPr algn="just">
              <a:buFont typeface="+mj-lt"/>
              <a:buAutoNum type="arabicPeriod"/>
            </a:pPr>
            <a:r>
              <a:rPr lang="en-US" sz="2000" b="1" i="0" dirty="0">
                <a:solidFill>
                  <a:srgbClr val="0D0D0D"/>
                </a:solidFill>
                <a:effectLst/>
              </a:rPr>
              <a:t>User-Friendly Interface</a:t>
            </a:r>
            <a:r>
              <a:rPr lang="en-US" sz="2000" b="0" i="0" dirty="0">
                <a:solidFill>
                  <a:srgbClr val="0D0D0D"/>
                </a:solidFill>
                <a:effectLst/>
              </a:rPr>
              <a:t>: Design an intuitive user interface that is easy to navigate for both customers and administrators, ensuring a positive user experience and promoting system adoption.</a:t>
            </a:r>
          </a:p>
          <a:p>
            <a:pPr algn="just">
              <a:buFont typeface="+mj-lt"/>
              <a:buAutoNum type="arabicPeriod"/>
            </a:pPr>
            <a:r>
              <a:rPr lang="en-US" sz="2000" b="1" i="0" dirty="0">
                <a:solidFill>
                  <a:srgbClr val="0D0D0D"/>
                </a:solidFill>
                <a:effectLst/>
              </a:rPr>
              <a:t>Security and Data Integrity</a:t>
            </a:r>
            <a:r>
              <a:rPr lang="en-US" sz="2000" b="0" i="0" dirty="0">
                <a:solidFill>
                  <a:srgbClr val="0D0D0D"/>
                </a:solidFill>
                <a:effectLst/>
              </a:rPr>
              <a:t>: Implement robust authentication mechanisms to ensure secure access to customer-specific data, and employ database management techniques to maintain data integrity and reliability.</a:t>
            </a:r>
          </a:p>
        </p:txBody>
      </p:sp>
    </p:spTree>
    <p:extLst>
      <p:ext uri="{BB962C8B-B14F-4D97-AF65-F5344CB8AC3E}">
        <p14:creationId xmlns:p14="http://schemas.microsoft.com/office/powerpoint/2010/main" val="2574888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TotalTime>
  <Words>1645</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Calibri</vt:lpstr>
      <vt:lpstr>Calibri Light</vt:lpstr>
      <vt:lpstr>Lato</vt:lpstr>
      <vt:lpstr>Söhne</vt:lpstr>
      <vt:lpstr>Times New Roman</vt:lpstr>
      <vt:lpstr>Office Theme</vt:lpstr>
      <vt:lpstr>    PHARMACY MANAGEMENT SYSTEM  </vt:lpstr>
      <vt:lpstr>  Review-1    Table of contents </vt:lpstr>
      <vt:lpstr>  Abstract  </vt:lpstr>
      <vt:lpstr> Introduction:  </vt:lpstr>
      <vt:lpstr>  </vt:lpstr>
      <vt:lpstr>  </vt:lpstr>
      <vt:lpstr>  </vt:lpstr>
      <vt:lpstr>  </vt:lpstr>
      <vt:lpstr>  Objective of Project                                                            </vt:lpstr>
      <vt:lpstr>  Architecture Diagram   </vt:lpstr>
      <vt:lpstr>ER -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the project&gt;</dc:title>
  <dc:creator>Windows User</dc:creator>
  <cp:lastModifiedBy>Jayanthsai paladi</cp:lastModifiedBy>
  <cp:revision>30</cp:revision>
  <dcterms:created xsi:type="dcterms:W3CDTF">2020-05-19T05:03:58Z</dcterms:created>
  <dcterms:modified xsi:type="dcterms:W3CDTF">2024-04-16T04:17:46Z</dcterms:modified>
</cp:coreProperties>
</file>