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5"/>
  </p:notesMasterIdLst>
  <p:sldIdLst>
    <p:sldId id="256" r:id="rId2"/>
    <p:sldId id="257" r:id="rId3"/>
    <p:sldId id="259" r:id="rId4"/>
    <p:sldId id="260" r:id="rId5"/>
    <p:sldId id="261" r:id="rId6"/>
    <p:sldId id="268" r:id="rId7"/>
    <p:sldId id="273" r:id="rId8"/>
    <p:sldId id="263" r:id="rId9"/>
    <p:sldId id="271" r:id="rId10"/>
    <p:sldId id="27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E317"/>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9AFFE3-CAD7-40AA-8C49-74B66497B74A}" type="datetimeFigureOut">
              <a:rPr lang="en-IN" smtClean="0"/>
              <a:t>19-08-2025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EDFDC5-DCA9-4D62-826F-74397662D212}" type="slidenum">
              <a:rPr lang="en-IN" smtClean="0"/>
              <a:t>‹#›</a:t>
            </a:fld>
            <a:endParaRPr lang="en-IN"/>
          </a:p>
        </p:txBody>
      </p:sp>
    </p:spTree>
    <p:extLst>
      <p:ext uri="{BB962C8B-B14F-4D97-AF65-F5344CB8AC3E}">
        <p14:creationId xmlns:p14="http://schemas.microsoft.com/office/powerpoint/2010/main" val="53825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algn="just">
              <a:lnSpc>
                <a:spcPct val="107000"/>
              </a:lnSpc>
              <a:spcBef>
                <a:spcPts val="800"/>
              </a:spcBef>
            </a:pPr>
            <a:endParaRPr lang="en-IN" dirty="0"/>
          </a:p>
        </p:txBody>
      </p:sp>
      <p:sp>
        <p:nvSpPr>
          <p:cNvPr id="4" name="Slide Number Placeholder 3"/>
          <p:cNvSpPr>
            <a:spLocks noGrp="1"/>
          </p:cNvSpPr>
          <p:nvPr>
            <p:ph type="sldNum" sz="quarter" idx="5"/>
          </p:nvPr>
        </p:nvSpPr>
        <p:spPr/>
        <p:txBody>
          <a:bodyPr/>
          <a:lstStyle/>
          <a:p>
            <a:fld id="{F4EDFDC5-DCA9-4D62-826F-74397662D212}" type="slidenum">
              <a:rPr lang="en-IN" smtClean="0"/>
              <a:t>5</a:t>
            </a:fld>
            <a:endParaRPr lang="en-IN"/>
          </a:p>
        </p:txBody>
      </p:sp>
    </p:spTree>
    <p:extLst>
      <p:ext uri="{BB962C8B-B14F-4D97-AF65-F5344CB8AC3E}">
        <p14:creationId xmlns:p14="http://schemas.microsoft.com/office/powerpoint/2010/main" val="1133852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800"/>
              </a:spcBef>
            </a:pPr>
            <a:endParaRPr lang="en-IN" sz="1800" dirty="0">
              <a:effectLst/>
              <a:latin typeface="Corbel" panose="020B0503020204020204" pitchFamily="34" charset="0"/>
              <a:ea typeface="Corbel" panose="020B0503020204020204" pitchFamily="34" charset="0"/>
              <a:cs typeface="Tahoma" panose="020B0604030504040204" pitchFamily="34" charset="0"/>
            </a:endParaRPr>
          </a:p>
        </p:txBody>
      </p:sp>
      <p:sp>
        <p:nvSpPr>
          <p:cNvPr id="4" name="Slide Number Placeholder 3"/>
          <p:cNvSpPr>
            <a:spLocks noGrp="1"/>
          </p:cNvSpPr>
          <p:nvPr>
            <p:ph type="sldNum" sz="quarter" idx="5"/>
          </p:nvPr>
        </p:nvSpPr>
        <p:spPr/>
        <p:txBody>
          <a:bodyPr/>
          <a:lstStyle/>
          <a:p>
            <a:fld id="{F4EDFDC5-DCA9-4D62-826F-74397662D212}" type="slidenum">
              <a:rPr lang="en-IN" smtClean="0"/>
              <a:t>13</a:t>
            </a:fld>
            <a:endParaRPr lang="en-IN"/>
          </a:p>
        </p:txBody>
      </p:sp>
    </p:spTree>
    <p:extLst>
      <p:ext uri="{BB962C8B-B14F-4D97-AF65-F5344CB8AC3E}">
        <p14:creationId xmlns:p14="http://schemas.microsoft.com/office/powerpoint/2010/main" val="20926042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E855176E-4508-4354-BC09-C12C7533C439}"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978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746037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0955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4801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4028883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6140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3802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4551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44344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632586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26615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1823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0078A6-5AA2-49B6-8A00-D839C8DDCBA2}"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93926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0078A6-5AA2-49B6-8A00-D839C8DDCBA2}" type="datetimeFigureOut">
              <a:rPr lang="en-IN" smtClean="0"/>
              <a:t>19-08-2025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55176E-4508-4354-BC09-C12C7533C439}"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2291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0078A6-5AA2-49B6-8A00-D839C8DDCBA2}" type="datetimeFigureOut">
              <a:rPr lang="en-IN" smtClean="0"/>
              <a:t>19-08-2025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55176E-4508-4354-BC09-C12C7533C43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4137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0078A6-5AA2-49B6-8A00-D839C8DDCBA2}" type="datetimeFigureOut">
              <a:rPr lang="en-IN" smtClean="0"/>
              <a:t>19-08-2025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260896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8331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520558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0078A6-5AA2-49B6-8A00-D839C8DDCBA2}" type="datetimeFigureOut">
              <a:rPr lang="en-IN" smtClean="0"/>
              <a:t>19-08-2025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55176E-4508-4354-BC09-C12C7533C439}" type="slidenum">
              <a:rPr lang="en-IN" smtClean="0"/>
              <a:t>‹#›</a:t>
            </a:fld>
            <a:endParaRPr lang="en-IN"/>
          </a:p>
        </p:txBody>
      </p:sp>
    </p:spTree>
    <p:extLst>
      <p:ext uri="{BB962C8B-B14F-4D97-AF65-F5344CB8AC3E}">
        <p14:creationId xmlns:p14="http://schemas.microsoft.com/office/powerpoint/2010/main" val="367034529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6C6C5-960E-B04C-1EC6-7370BB7BF5E7}"/>
              </a:ext>
            </a:extLst>
          </p:cNvPr>
          <p:cNvSpPr>
            <a:spLocks noGrp="1"/>
          </p:cNvSpPr>
          <p:nvPr>
            <p:ph type="ctrTitle"/>
          </p:nvPr>
        </p:nvSpPr>
        <p:spPr>
          <a:xfrm>
            <a:off x="1751012" y="1600201"/>
            <a:ext cx="9881664" cy="1736101"/>
          </a:xfrm>
        </p:spPr>
        <p:txBody>
          <a:bodyPr>
            <a:normAutofit/>
          </a:bodyPr>
          <a:lstStyle/>
          <a:p>
            <a:r>
              <a:rPr lang="en-US" sz="4400" b="1" kern="1400" dirty="0" err="1">
                <a:solidFill>
                  <a:srgbClr val="2F2F2F"/>
                </a:solidFill>
                <a:latin typeface="Cooper Black" panose="0208090404030B020404" pitchFamily="18" charset="0"/>
                <a:ea typeface="MS Gothic" panose="020B0609070205080204" pitchFamily="49" charset="-128"/>
                <a:cs typeface="Tahoma" panose="020B0604030504040204" pitchFamily="34" charset="0"/>
              </a:rPr>
              <a:t>EBay</a:t>
            </a:r>
            <a:r>
              <a:rPr lang="en-US" sz="4400" b="1" kern="1400" dirty="0">
                <a:solidFill>
                  <a:srgbClr val="2F2F2F"/>
                </a:solidFill>
                <a:latin typeface="Cooper Black" panose="0208090404030B020404" pitchFamily="18" charset="0"/>
                <a:ea typeface="MS Gothic" panose="020B0609070205080204" pitchFamily="49" charset="-128"/>
                <a:cs typeface="Tahoma" panose="020B0604030504040204" pitchFamily="34" charset="0"/>
              </a:rPr>
              <a:t> website</a:t>
            </a:r>
            <a:br>
              <a:rPr lang="en-IN" sz="1800" b="1" kern="1400" dirty="0">
                <a:solidFill>
                  <a:srgbClr val="2F2F2F"/>
                </a:solidFill>
                <a:effectLst/>
                <a:latin typeface="Corbel" panose="020B0503020204020204" pitchFamily="34" charset="0"/>
                <a:ea typeface="MS Gothic" panose="020B0609070205080204" pitchFamily="49" charset="-128"/>
                <a:cs typeface="Tahoma" panose="020B0604030504040204" pitchFamily="34" charset="0"/>
              </a:rPr>
            </a:br>
            <a:endParaRPr lang="en-IN" dirty="0"/>
          </a:p>
        </p:txBody>
      </p:sp>
      <p:sp>
        <p:nvSpPr>
          <p:cNvPr id="3" name="Subtitle 2">
            <a:extLst>
              <a:ext uri="{FF2B5EF4-FFF2-40B4-BE49-F238E27FC236}">
                <a16:creationId xmlns:a16="http://schemas.microsoft.com/office/drawing/2014/main" id="{CBCDA47C-8B19-C12B-9663-CB179A4B73D0}"/>
              </a:ext>
            </a:extLst>
          </p:cNvPr>
          <p:cNvSpPr>
            <a:spLocks noGrp="1"/>
          </p:cNvSpPr>
          <p:nvPr>
            <p:ph type="subTitle" idx="1"/>
          </p:nvPr>
        </p:nvSpPr>
        <p:spPr>
          <a:xfrm>
            <a:off x="2024389" y="3025217"/>
            <a:ext cx="8689976" cy="1371599"/>
          </a:xfrm>
        </p:spPr>
        <p:txBody>
          <a:bodyPr/>
          <a:lstStyle/>
          <a:p>
            <a:r>
              <a:rPr lang="en-US" sz="1800" u="sng" kern="1400" dirty="0">
                <a:solidFill>
                  <a:srgbClr val="2F2F2F"/>
                </a:solidFill>
                <a:effectLst/>
                <a:latin typeface="Arial Black" panose="020B0A04020102020204" pitchFamily="34" charset="0"/>
                <a:ea typeface="Calibri" panose="020F0502020204030204" pitchFamily="34" charset="0"/>
                <a:cs typeface="Calibri" panose="020F0502020204030204" pitchFamily="34" charset="0"/>
              </a:rPr>
              <a:t>Under Guidance of  </a:t>
            </a:r>
            <a:r>
              <a:rPr lang="en-US" sz="1800" u="sng" kern="1400" dirty="0">
                <a:solidFill>
                  <a:srgbClr val="2F2F2F"/>
                </a:solidFill>
                <a:effectLst/>
                <a:highlight>
                  <a:srgbClr val="FF00FF"/>
                </a:highlight>
                <a:latin typeface="Arial Black" panose="020B0A04020102020204" pitchFamily="34" charset="0"/>
                <a:ea typeface="Calibri" panose="020F0502020204030204" pitchFamily="34" charset="0"/>
                <a:cs typeface="Calibri" panose="020F0502020204030204" pitchFamily="34" charset="0"/>
              </a:rPr>
              <a:t>Mrs. Vaishali </a:t>
            </a:r>
            <a:r>
              <a:rPr lang="en-US" sz="1800" u="sng" kern="1400" dirty="0" err="1">
                <a:solidFill>
                  <a:srgbClr val="2F2F2F"/>
                </a:solidFill>
                <a:effectLst/>
                <a:highlight>
                  <a:srgbClr val="FF00FF"/>
                </a:highlight>
                <a:latin typeface="Arial Black" panose="020B0A04020102020204" pitchFamily="34" charset="0"/>
                <a:ea typeface="Calibri" panose="020F0502020204030204" pitchFamily="34" charset="0"/>
                <a:cs typeface="Calibri" panose="020F0502020204030204" pitchFamily="34" charset="0"/>
              </a:rPr>
              <a:t>Sonawane</a:t>
            </a:r>
            <a:r>
              <a:rPr lang="en-US" sz="1800" u="sng" kern="1400" dirty="0">
                <a:solidFill>
                  <a:srgbClr val="2F2F2F"/>
                </a:solidFill>
                <a:effectLst/>
                <a:highlight>
                  <a:srgbClr val="FF00FF"/>
                </a:highlight>
                <a:latin typeface="Arial Black" panose="020B0A04020102020204" pitchFamily="34" charset="0"/>
                <a:ea typeface="Calibri" panose="020F0502020204030204" pitchFamily="34" charset="0"/>
                <a:cs typeface="Calibri" panose="020F0502020204030204" pitchFamily="34" charset="0"/>
              </a:rPr>
              <a:t> Mam. </a:t>
            </a:r>
            <a:endParaRPr lang="en-IN" sz="1800" u="sng" kern="1400" dirty="0">
              <a:solidFill>
                <a:srgbClr val="2F2F2F"/>
              </a:solidFill>
              <a:effectLst/>
              <a:highlight>
                <a:srgbClr val="FF00FF"/>
              </a:highlight>
              <a:latin typeface="Arial Black" panose="020B0A04020102020204" pitchFamily="34" charset="0"/>
              <a:ea typeface="MS Gothic" panose="020B0609070205080204" pitchFamily="49" charset="-128"/>
              <a:cs typeface="Tahoma" panose="020B0604030504040204" pitchFamily="34" charset="0"/>
            </a:endParaRPr>
          </a:p>
          <a:p>
            <a:endParaRPr lang="en-IN" dirty="0"/>
          </a:p>
        </p:txBody>
      </p:sp>
      <p:sp>
        <p:nvSpPr>
          <p:cNvPr id="4" name="TextBox 3">
            <a:extLst>
              <a:ext uri="{FF2B5EF4-FFF2-40B4-BE49-F238E27FC236}">
                <a16:creationId xmlns:a16="http://schemas.microsoft.com/office/drawing/2014/main" id="{492FA4DD-8184-9B3D-B9ED-5FCC570C8A1C}"/>
              </a:ext>
            </a:extLst>
          </p:cNvPr>
          <p:cNvSpPr txBox="1"/>
          <p:nvPr/>
        </p:nvSpPr>
        <p:spPr>
          <a:xfrm>
            <a:off x="6249971" y="4062952"/>
            <a:ext cx="5099901" cy="369332"/>
          </a:xfrm>
          <a:prstGeom prst="rect">
            <a:avLst/>
          </a:prstGeom>
          <a:noFill/>
        </p:spPr>
        <p:txBody>
          <a:bodyPr wrap="square" rtlCol="0">
            <a:spAutoFit/>
          </a:bodyPr>
          <a:lstStyle/>
          <a:p>
            <a:r>
              <a:rPr lang="en-US" dirty="0"/>
              <a:t>BY YELISETTI JAYANTH SRIHARI</a:t>
            </a:r>
            <a:endParaRPr lang="en-IN" dirty="0"/>
          </a:p>
        </p:txBody>
      </p:sp>
    </p:spTree>
    <p:extLst>
      <p:ext uri="{BB962C8B-B14F-4D97-AF65-F5344CB8AC3E}">
        <p14:creationId xmlns:p14="http://schemas.microsoft.com/office/powerpoint/2010/main" val="3681902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2332BD-3D04-FEF3-4962-13E13EF06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546" y="637038"/>
            <a:ext cx="10680569" cy="5583923"/>
          </a:xfrm>
          <a:prstGeom prst="rect">
            <a:avLst/>
          </a:prstGeom>
        </p:spPr>
      </p:pic>
    </p:spTree>
    <p:extLst>
      <p:ext uri="{BB962C8B-B14F-4D97-AF65-F5344CB8AC3E}">
        <p14:creationId xmlns:p14="http://schemas.microsoft.com/office/powerpoint/2010/main" val="3407536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DF2B-129B-CA0A-F03D-9D0346AF8B1A}"/>
              </a:ext>
            </a:extLst>
          </p:cNvPr>
          <p:cNvSpPr>
            <a:spLocks noGrp="1"/>
          </p:cNvSpPr>
          <p:nvPr>
            <p:ph type="title"/>
          </p:nvPr>
        </p:nvSpPr>
        <p:spPr>
          <a:xfrm>
            <a:off x="1008043" y="920175"/>
            <a:ext cx="10364451" cy="1596177"/>
          </a:xfrm>
        </p:spPr>
        <p:txBody>
          <a:bodyPr/>
          <a:lstStyle/>
          <a:p>
            <a:pPr algn="l"/>
            <a:r>
              <a:rPr lang="en-US" sz="4400" b="1" dirty="0">
                <a:effectLst/>
                <a:latin typeface="Times New Roman" panose="02020603050405020304" pitchFamily="18" charset="0"/>
                <a:ea typeface="Corbel" panose="020B0503020204020204" pitchFamily="34" charset="0"/>
                <a:cs typeface="Times New Roman" panose="02020603050405020304" pitchFamily="18" charset="0"/>
              </a:rPr>
              <a:t>Challenges</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EEFCAB90-50F7-DEBA-288E-F4E06EBD915D}"/>
              </a:ext>
            </a:extLst>
          </p:cNvPr>
          <p:cNvSpPr>
            <a:spLocks noGrp="1"/>
          </p:cNvSpPr>
          <p:nvPr>
            <p:ph sz="quarter" idx="13"/>
          </p:nvPr>
        </p:nvSpPr>
        <p:spPr/>
        <p:txBody>
          <a:bodyPr/>
          <a:lstStyle/>
          <a:p>
            <a:pPr>
              <a:buFont typeface="Wingdings" panose="05000000000000000000" pitchFamily="2" charset="2"/>
              <a:buChar char="v"/>
            </a:pPr>
            <a:r>
              <a:rPr lang="en-US" sz="1800" dirty="0">
                <a:effectLst/>
                <a:latin typeface="Times New Roman" panose="02020603050405020304" pitchFamily="18" charset="0"/>
                <a:ea typeface="Corbel" panose="020B0503020204020204" pitchFamily="34" charset="0"/>
                <a:cs typeface="Times New Roman" panose="02020603050405020304" pitchFamily="18" charset="0"/>
              </a:rPr>
              <a:t>While testing </a:t>
            </a:r>
            <a:r>
              <a:rPr lang="en-US" sz="1800" dirty="0">
                <a:latin typeface="Times New Roman" panose="02020603050405020304" pitchFamily="18" charset="0"/>
                <a:ea typeface="Corbel" panose="020B0503020204020204" pitchFamily="34" charset="0"/>
                <a:cs typeface="Times New Roman" panose="02020603050405020304" pitchFamily="18" charset="0"/>
              </a:rPr>
              <a:t>eBay</a:t>
            </a:r>
            <a:r>
              <a:rPr lang="en-US" sz="1800" dirty="0">
                <a:effectLst/>
                <a:latin typeface="Times New Roman" panose="02020603050405020304" pitchFamily="18" charset="0"/>
                <a:ea typeface="Corbel" panose="020B0503020204020204" pitchFamily="34" charset="0"/>
                <a:cs typeface="Times New Roman" panose="02020603050405020304" pitchFamily="18" charset="0"/>
              </a:rPr>
              <a:t> website which contains huge data </a:t>
            </a:r>
            <a:r>
              <a:rPr lang="en-US" sz="1800" dirty="0" err="1">
                <a:latin typeface="Times New Roman" panose="02020603050405020304" pitchFamily="18" charset="0"/>
                <a:ea typeface="Corbel" panose="020B0503020204020204" pitchFamily="34" charset="0"/>
                <a:cs typeface="Times New Roman" panose="02020603050405020304" pitchFamily="18" charset="0"/>
              </a:rPr>
              <a:t>i</a:t>
            </a:r>
            <a:r>
              <a:rPr lang="en-US" sz="1800" dirty="0">
                <a:effectLst/>
                <a:latin typeface="Times New Roman" panose="02020603050405020304" pitchFamily="18" charset="0"/>
                <a:ea typeface="Corbel" panose="020B0503020204020204" pitchFamily="34" charset="0"/>
                <a:cs typeface="Times New Roman" panose="02020603050405020304" pitchFamily="18" charset="0"/>
              </a:rPr>
              <a:t> faced some challenges about:</a:t>
            </a:r>
            <a:endParaRPr lang="en-IN" sz="1800" dirty="0">
              <a:effectLst/>
              <a:latin typeface="Times New Roman" panose="02020603050405020304" pitchFamily="18" charset="0"/>
              <a:ea typeface="Corbel" panose="020B0503020204020204" pitchFamily="34" charset="0"/>
              <a:cs typeface="Times New Roman" panose="02020603050405020304" pitchFamily="18" charset="0"/>
            </a:endParaRPr>
          </a:p>
          <a:p>
            <a:pPr marL="342900" lvl="0" indent="-342900">
              <a:lnSpc>
                <a:spcPct val="107000"/>
              </a:lnSpc>
              <a:spcBef>
                <a:spcPts val="800"/>
              </a:spcBef>
              <a:buFont typeface="+mj-lt"/>
              <a:buAutoNum type="arabicPeriod"/>
              <a:tabLst>
                <a:tab pos="457200" algn="l"/>
              </a:tabLst>
            </a:pPr>
            <a:r>
              <a:rPr lang="en-US" sz="1800" dirty="0">
                <a:effectLst/>
                <a:latin typeface="Times New Roman" panose="02020603050405020304" pitchFamily="18" charset="0"/>
                <a:ea typeface="Corbel" panose="020B0503020204020204" pitchFamily="34" charset="0"/>
                <a:cs typeface="Times New Roman" panose="02020603050405020304" pitchFamily="18" charset="0"/>
              </a:rPr>
              <a:t>There is comes difference in writing a test case and while running it.</a:t>
            </a:r>
            <a:endParaRPr lang="en-IN" sz="1800" dirty="0">
              <a:effectLst/>
              <a:latin typeface="Times New Roman" panose="02020603050405020304" pitchFamily="18" charset="0"/>
              <a:ea typeface="Corbel" panose="020B0503020204020204" pitchFamily="34" charset="0"/>
              <a:cs typeface="Times New Roman" panose="02020603050405020304" pitchFamily="18" charset="0"/>
            </a:endParaRPr>
          </a:p>
          <a:p>
            <a:pPr marL="342900" lvl="0" indent="-342900">
              <a:lnSpc>
                <a:spcPct val="107000"/>
              </a:lnSpc>
              <a:spcBef>
                <a:spcPts val="800"/>
              </a:spcBef>
              <a:buFont typeface="+mj-lt"/>
              <a:buAutoNum type="arabicPeriod"/>
              <a:tabLst>
                <a:tab pos="457200" algn="l"/>
              </a:tabLst>
            </a:pPr>
            <a:r>
              <a:rPr lang="en-US" sz="1800" dirty="0">
                <a:effectLst/>
                <a:latin typeface="Times New Roman" panose="02020603050405020304" pitchFamily="18" charset="0"/>
                <a:ea typeface="Corbel" panose="020B0503020204020204" pitchFamily="34" charset="0"/>
                <a:cs typeface="Times New Roman" panose="02020603050405020304" pitchFamily="18" charset="0"/>
              </a:rPr>
              <a:t> as eBay is one of the working website so this website consists of less defects</a:t>
            </a:r>
            <a:endParaRPr lang="en-IN" sz="1800" dirty="0">
              <a:effectLst/>
              <a:latin typeface="Times New Roman" panose="02020603050405020304" pitchFamily="18" charset="0"/>
              <a:ea typeface="Corbel" panose="020B0503020204020204" pitchFamily="34" charset="0"/>
              <a:cs typeface="Times New Roman" panose="02020603050405020304" pitchFamily="18" charset="0"/>
            </a:endParaRPr>
          </a:p>
          <a:p>
            <a:pPr marL="342900" lvl="0" indent="-342900">
              <a:lnSpc>
                <a:spcPct val="107000"/>
              </a:lnSpc>
              <a:spcBef>
                <a:spcPts val="800"/>
              </a:spcBef>
              <a:buFont typeface="+mj-lt"/>
              <a:buAutoNum type="arabicPeriod"/>
              <a:tabLst>
                <a:tab pos="457200" algn="l"/>
              </a:tabLst>
            </a:pPr>
            <a:r>
              <a:rPr lang="en-US" sz="1800" dirty="0">
                <a:effectLst/>
                <a:latin typeface="Times New Roman" panose="02020603050405020304" pitchFamily="18" charset="0"/>
                <a:ea typeface="Corbel" panose="020B0503020204020204" pitchFamily="34" charset="0"/>
                <a:cs typeface="Times New Roman" panose="02020603050405020304" pitchFamily="18" charset="0"/>
              </a:rPr>
              <a:t>While executing automation test cases , it is asking for verification for every time when we try to execute</a:t>
            </a:r>
            <a:endParaRPr lang="en-IN" sz="1800" dirty="0">
              <a:effectLst/>
              <a:latin typeface="Times New Roman" panose="02020603050405020304" pitchFamily="18" charset="0"/>
              <a:ea typeface="Corbel" panose="020B0503020204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36210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90A28-9511-8B57-705F-F338D81DCDCC}"/>
              </a:ext>
            </a:extLst>
          </p:cNvPr>
          <p:cNvSpPr>
            <a:spLocks noGrp="1"/>
          </p:cNvSpPr>
          <p:nvPr>
            <p:ph type="title"/>
          </p:nvPr>
        </p:nvSpPr>
        <p:spPr>
          <a:xfrm>
            <a:off x="1026897" y="920175"/>
            <a:ext cx="10364451" cy="1596177"/>
          </a:xfrm>
        </p:spPr>
        <p:txBody>
          <a:bodyPr/>
          <a:lstStyle/>
          <a:p>
            <a:pPr algn="l"/>
            <a:r>
              <a:rPr lang="en-IN" sz="4400" b="1" dirty="0">
                <a:effectLst/>
                <a:latin typeface="Times New Roman" panose="02020603050405020304" pitchFamily="18" charset="0"/>
                <a:ea typeface="Corbel" panose="020B0503020204020204" pitchFamily="34" charset="0"/>
                <a:cs typeface="Times New Roman" panose="02020603050405020304" pitchFamily="18" charset="0"/>
              </a:rPr>
              <a:t>Experience</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D47D8742-3DC2-2E37-52B3-6F9C77130DFF}"/>
              </a:ext>
            </a:extLst>
          </p:cNvPr>
          <p:cNvSpPr>
            <a:spLocks noGrp="1"/>
          </p:cNvSpPr>
          <p:nvPr>
            <p:ph sz="quarter" idx="13"/>
          </p:nvPr>
        </p:nvSpPr>
        <p:spPr/>
        <p:txBody>
          <a:bodyPr/>
          <a:lstStyle/>
          <a:p>
            <a:pPr lvl="0" algn="just">
              <a:lnSpc>
                <a:spcPct val="107000"/>
              </a:lnSpc>
              <a:buFont typeface="Courier New" panose="02070309020205020404" pitchFamily="49" charset="0"/>
              <a:buChar char="o"/>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With the help of this project I </a:t>
            </a:r>
            <a:r>
              <a:rPr lang="en-IN" sz="1800" dirty="0">
                <a:latin typeface="Times New Roman" panose="02020603050405020304" pitchFamily="18" charset="0"/>
                <a:ea typeface="Calibri" panose="020F0502020204030204" pitchFamily="34" charset="0"/>
                <a:cs typeface="Times New Roman" panose="02020603050405020304" pitchFamily="18" charset="0"/>
              </a:rPr>
              <a:t>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ave learnt </a:t>
            </a:r>
            <a:r>
              <a:rPr lang="en-IN" sz="1800" dirty="0">
                <a:latin typeface="Times New Roman" panose="02020603050405020304" pitchFamily="18" charset="0"/>
                <a:ea typeface="Calibri" panose="020F0502020204030204" pitchFamily="34" charset="0"/>
                <a:cs typeface="Times New Roman" panose="02020603050405020304" pitchFamily="18" charset="0"/>
              </a:rPr>
              <a:t>automation test cases.</a:t>
            </a:r>
          </a:p>
          <a:p>
            <a:pPr lvl="0" algn="just">
              <a:lnSpc>
                <a:spcPct val="107000"/>
              </a:lnSpc>
              <a:buFont typeface="Courier New" panose="02070309020205020404" pitchFamily="49" charset="0"/>
              <a:buChar char="o"/>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Help to find out bugs.</a:t>
            </a:r>
          </a:p>
          <a:p>
            <a:pPr lvl="0" algn="just">
              <a:lnSpc>
                <a:spcPct val="107000"/>
              </a:lnSpc>
              <a:buFont typeface="Courier New" panose="02070309020205020404" pitchFamily="49" charset="0"/>
              <a:buChar char="o"/>
            </a:pPr>
            <a:r>
              <a:rPr lang="en-IN" sz="1800" dirty="0">
                <a:latin typeface="Times New Roman" panose="02020603050405020304" pitchFamily="18" charset="0"/>
                <a:ea typeface="Calibri" panose="020F0502020204030204" pitchFamily="34" charset="0"/>
                <a:cs typeface="Times New Roman" panose="02020603050405020304" pitchFamily="18" charset="0"/>
              </a:rPr>
              <a:t>Real time experience of </a:t>
            </a:r>
            <a:r>
              <a:rPr lang="en-IN" sz="1800" dirty="0" err="1">
                <a:latin typeface="Times New Roman" panose="02020603050405020304" pitchFamily="18" charset="0"/>
                <a:ea typeface="Calibri" panose="020F0502020204030204" pitchFamily="34" charset="0"/>
                <a:cs typeface="Times New Roman" panose="02020603050405020304" pitchFamily="18" charset="0"/>
              </a:rPr>
              <a:t>testng</a:t>
            </a:r>
            <a:r>
              <a:rPr lang="en-IN" sz="1800" dirty="0">
                <a:latin typeface="Times New Roman" panose="02020603050405020304" pitchFamily="18" charset="0"/>
                <a:ea typeface="Calibri" panose="020F0502020204030204" pitchFamily="34" charset="0"/>
                <a:cs typeface="Times New Roman" panose="02020603050405020304" pitchFamily="18" charset="0"/>
              </a:rPr>
              <a:t> framework</a:t>
            </a:r>
          </a:p>
          <a:p>
            <a:pPr lvl="0" algn="just">
              <a:lnSpc>
                <a:spcPct val="107000"/>
              </a:lnSpc>
              <a:buFont typeface="Courier New" panose="02070309020205020404" pitchFamily="49" charset="0"/>
              <a:buChar char="o"/>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Manual testing needs strong observation and in that testers needs to apply all possibilities  in test cases.</a:t>
            </a:r>
          </a:p>
          <a:p>
            <a:endParaRPr lang="en-IN" dirty="0"/>
          </a:p>
        </p:txBody>
      </p:sp>
    </p:spTree>
    <p:extLst>
      <p:ext uri="{BB962C8B-B14F-4D97-AF65-F5344CB8AC3E}">
        <p14:creationId xmlns:p14="http://schemas.microsoft.com/office/powerpoint/2010/main" val="1574362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5B3687-5369-D57A-786F-0768454FB7F4}"/>
              </a:ext>
            </a:extLst>
          </p:cNvPr>
          <p:cNvSpPr txBox="1"/>
          <p:nvPr/>
        </p:nvSpPr>
        <p:spPr>
          <a:xfrm>
            <a:off x="3048786" y="2751871"/>
            <a:ext cx="6094428" cy="829394"/>
          </a:xfrm>
          <a:prstGeom prst="rect">
            <a:avLst/>
          </a:prstGeom>
          <a:noFill/>
        </p:spPr>
        <p:txBody>
          <a:bodyPr wrap="square">
            <a:spAutoFit/>
          </a:bodyPr>
          <a:lstStyle/>
          <a:p>
            <a:pPr algn="ctr">
              <a:lnSpc>
                <a:spcPct val="107000"/>
              </a:lnSpc>
              <a:spcBef>
                <a:spcPts val="800"/>
              </a:spcBef>
            </a:pPr>
            <a:r>
              <a:rPr lang="en-US" sz="4800" dirty="0">
                <a:effectLst/>
                <a:latin typeface="Times New Roman" panose="02020603050405020304" pitchFamily="18" charset="0"/>
                <a:ea typeface="Corbel" panose="020B0503020204020204" pitchFamily="34" charset="0"/>
                <a:cs typeface="Times New Roman" panose="02020603050405020304" pitchFamily="18" charset="0"/>
              </a:rPr>
              <a:t>Thank You</a:t>
            </a:r>
            <a:r>
              <a:rPr lang="en-IN" sz="4800" dirty="0">
                <a:effectLst/>
                <a:latin typeface="Times New Roman" panose="02020603050405020304" pitchFamily="18" charset="0"/>
                <a:ea typeface="Corbel" panose="020B0503020204020204" pitchFamily="34" charset="0"/>
                <a:cs typeface="Times New Roman" panose="02020603050405020304" pitchFamily="18" charset="0"/>
              </a:rPr>
              <a:t>!!!</a:t>
            </a:r>
          </a:p>
        </p:txBody>
      </p:sp>
      <p:sp>
        <p:nvSpPr>
          <p:cNvPr id="5" name="TextBox 4">
            <a:extLst>
              <a:ext uri="{FF2B5EF4-FFF2-40B4-BE49-F238E27FC236}">
                <a16:creationId xmlns:a16="http://schemas.microsoft.com/office/drawing/2014/main" id="{80F6B4B4-429F-DB3E-0543-B7142DA08C1D}"/>
              </a:ext>
            </a:extLst>
          </p:cNvPr>
          <p:cNvSpPr txBox="1"/>
          <p:nvPr/>
        </p:nvSpPr>
        <p:spPr>
          <a:xfrm>
            <a:off x="2375555" y="3863879"/>
            <a:ext cx="6419653" cy="670440"/>
          </a:xfrm>
          <a:prstGeom prst="rect">
            <a:avLst/>
          </a:prstGeom>
          <a:noFill/>
        </p:spPr>
        <p:txBody>
          <a:bodyPr wrap="square">
            <a:spAutoFit/>
          </a:bodyPr>
          <a:lstStyle/>
          <a:p>
            <a:pPr marL="914400" algn="ctr">
              <a:lnSpc>
                <a:spcPct val="107000"/>
              </a:lnSpc>
              <a:spcBef>
                <a:spcPts val="800"/>
              </a:spcBef>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Vaishali Mam For Guiding Us through</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out the Project</a:t>
            </a: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3046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8721B-307A-F198-2638-54B01F3E36D4}"/>
              </a:ext>
            </a:extLst>
          </p:cNvPr>
          <p:cNvSpPr>
            <a:spLocks noGrp="1"/>
          </p:cNvSpPr>
          <p:nvPr>
            <p:ph type="title"/>
          </p:nvPr>
        </p:nvSpPr>
        <p:spPr>
          <a:xfrm>
            <a:off x="1008043" y="891895"/>
            <a:ext cx="10364451" cy="1596177"/>
          </a:xfrm>
        </p:spPr>
        <p:txBody>
          <a:bodyPr>
            <a:normAutofit/>
          </a:bodyPr>
          <a:lstStyle/>
          <a:p>
            <a:pPr algn="l"/>
            <a:r>
              <a:rPr lang="en-US" sz="4400" b="1" dirty="0">
                <a:effectLst/>
                <a:latin typeface="Times New Roman" panose="02020603050405020304" pitchFamily="18" charset="0"/>
                <a:ea typeface="Corbel" panose="020B0503020204020204" pitchFamily="34" charset="0"/>
                <a:cs typeface="Times New Roman" panose="02020603050405020304" pitchFamily="18" charset="0"/>
              </a:rPr>
              <a:t>Introduction </a:t>
            </a:r>
            <a:r>
              <a:rPr lang="en-US" sz="4400" b="1" dirty="0">
                <a:solidFill>
                  <a:srgbClr val="FFFFFF"/>
                </a:solidFill>
                <a:effectLst/>
                <a:latin typeface="Times New Roman" panose="02020603050405020304" pitchFamily="18" charset="0"/>
                <a:ea typeface="Corbel" panose="020B0503020204020204" pitchFamily="34" charset="0"/>
                <a:cs typeface="Times New Roman" panose="02020603050405020304" pitchFamily="18" charset="0"/>
              </a:rPr>
              <a:t>: </a:t>
            </a:r>
            <a:br>
              <a:rPr lang="en-IN" sz="4400" dirty="0">
                <a:effectLst/>
                <a:latin typeface="Times New Roman" panose="02020603050405020304" pitchFamily="18" charset="0"/>
                <a:ea typeface="Corbel" panose="020B0503020204020204" pitchFamily="34"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DD3FC1-885F-20F1-D9FF-FE33D189C5F0}"/>
              </a:ext>
            </a:extLst>
          </p:cNvPr>
          <p:cNvSpPr>
            <a:spLocks noGrp="1"/>
          </p:cNvSpPr>
          <p:nvPr>
            <p:ph sz="quarter" idx="13"/>
          </p:nvPr>
        </p:nvSpPr>
        <p:spPr/>
        <p:txBody>
          <a:bodyPr/>
          <a:lstStyle/>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eBay is a leading global e-commerce marketplace founded in 1995, enabling individuals and businesses to buy and sell a wide variety of products. With auction-style and fixed-price options, secure payments, and worldwide reach, it connects millions of buyers and sellers every day.</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69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5FEDE-B728-F40B-5D5C-242993C717B5}"/>
              </a:ext>
            </a:extLst>
          </p:cNvPr>
          <p:cNvSpPr>
            <a:spLocks noGrp="1"/>
          </p:cNvSpPr>
          <p:nvPr>
            <p:ph type="title"/>
          </p:nvPr>
        </p:nvSpPr>
        <p:spPr/>
        <p:txBody>
          <a:bodyPr>
            <a:normAutofit/>
          </a:bodyPr>
          <a:lstStyle/>
          <a:p>
            <a:pPr algn="l"/>
            <a:r>
              <a:rPr lang="en-US" sz="4400" dirty="0">
                <a:effectLst/>
                <a:latin typeface="Times New Roman" panose="02020603050405020304" pitchFamily="18" charset="0"/>
                <a:ea typeface="Corbel" panose="020B0503020204020204" pitchFamily="34" charset="0"/>
                <a:cs typeface="Times New Roman" panose="02020603050405020304" pitchFamily="18" charset="0"/>
              </a:rPr>
              <a:t>Responsibilities</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C6D1EA-2277-4FD4-0B61-7F62313CA43A}"/>
              </a:ext>
            </a:extLst>
          </p:cNvPr>
          <p:cNvSpPr>
            <a:spLocks noGrp="1"/>
          </p:cNvSpPr>
          <p:nvPr>
            <p:ph sz="quarter" idx="13"/>
          </p:nvPr>
        </p:nvSpPr>
        <p:spPr/>
        <p:txBody>
          <a:bodyPr/>
          <a:lstStyle/>
          <a:p>
            <a:pPr lvl="0" eaLnBrk="0" fontAlgn="base" hangingPunct="0">
              <a:lnSpc>
                <a:spcPct val="150000"/>
              </a:lnSpc>
              <a:spcBef>
                <a:spcPct val="0"/>
              </a:spcBef>
              <a:spcAft>
                <a:spcPct val="0"/>
              </a:spcAft>
              <a:buClrTx/>
              <a:buFont typeface="Wingdings" panose="05000000000000000000" pitchFamily="2" charset="2"/>
              <a:buChar char="q"/>
            </a:pPr>
            <a:r>
              <a:rPr lang="en-US" altLang="en-US" cap="none" dirty="0">
                <a:latin typeface="Times New Roman" panose="02020603050405020304" pitchFamily="18" charset="0"/>
                <a:cs typeface="Times New Roman" panose="02020603050405020304" pitchFamily="18" charset="0"/>
              </a:rPr>
              <a:t>WE HAVE TO WRITE TEST PLAN FIRST</a:t>
            </a:r>
          </a:p>
          <a:p>
            <a:pPr lvl="0" eaLnBrk="0" fontAlgn="base" hangingPunct="0">
              <a:lnSpc>
                <a:spcPct val="150000"/>
              </a:lnSpc>
              <a:spcBef>
                <a:spcPct val="0"/>
              </a:spcBef>
              <a:spcAft>
                <a:spcPct val="0"/>
              </a:spcAft>
              <a:buClrTx/>
              <a:buFont typeface="Wingdings" panose="05000000000000000000" pitchFamily="2" charset="2"/>
              <a:buChar char="q"/>
            </a:pPr>
            <a:r>
              <a:rPr lang="en-US" altLang="en-US" cap="none" dirty="0">
                <a:latin typeface="Times New Roman" panose="02020603050405020304" pitchFamily="18" charset="0"/>
                <a:cs typeface="Times New Roman" panose="02020603050405020304" pitchFamily="18" charset="0"/>
              </a:rPr>
              <a:t>WE HAVE TO WRITE TEST CASES</a:t>
            </a:r>
          </a:p>
          <a:p>
            <a:pPr lvl="0" eaLnBrk="0" fontAlgn="base" hangingPunct="0">
              <a:lnSpc>
                <a:spcPct val="150000"/>
              </a:lnSpc>
              <a:spcBef>
                <a:spcPct val="0"/>
              </a:spcBef>
              <a:spcAft>
                <a:spcPct val="0"/>
              </a:spcAft>
              <a:buClrTx/>
              <a:buFont typeface="Wingdings" panose="05000000000000000000" pitchFamily="2" charset="2"/>
              <a:buChar char="q"/>
            </a:pPr>
            <a:r>
              <a:rPr lang="en-US" altLang="en-US" cap="none" dirty="0">
                <a:latin typeface="Times New Roman" panose="02020603050405020304" pitchFamily="18" charset="0"/>
                <a:cs typeface="Times New Roman" panose="02020603050405020304" pitchFamily="18" charset="0"/>
              </a:rPr>
              <a:t>AUTOMATE TEST CASES</a:t>
            </a:r>
          </a:p>
          <a:p>
            <a:pPr lvl="0" algn="just">
              <a:lnSpc>
                <a:spcPct val="150000"/>
              </a:lnSpc>
              <a:buFont typeface="Wingdings" panose="05000000000000000000" pitchFamily="2" charset="2"/>
              <a:buChar char="q"/>
            </a:pPr>
            <a:r>
              <a:rPr lang="en-IN" dirty="0">
                <a:effectLst/>
                <a:latin typeface="Times New Roman" panose="02020603050405020304" pitchFamily="18" charset="0"/>
                <a:ea typeface="Calibri" panose="020F0502020204030204" pitchFamily="34" charset="0"/>
                <a:cs typeface="Times New Roman" panose="02020603050405020304" pitchFamily="18" charset="0"/>
              </a:rPr>
              <a:t>Execute all the test cases.</a:t>
            </a:r>
          </a:p>
          <a:p>
            <a:pPr lvl="0" algn="just">
              <a:lnSpc>
                <a:spcPct val="150000"/>
              </a:lnSpc>
              <a:buFont typeface="Wingdings" panose="05000000000000000000" pitchFamily="2" charset="2"/>
              <a:buChar char="q"/>
            </a:pPr>
            <a:r>
              <a:rPr lang="en-IN" dirty="0">
                <a:effectLst/>
                <a:latin typeface="Times New Roman" panose="02020603050405020304" pitchFamily="18" charset="0"/>
                <a:ea typeface="Calibri" panose="020F0502020204030204" pitchFamily="34" charset="0"/>
                <a:cs typeface="Times New Roman" panose="02020603050405020304" pitchFamily="18" charset="0"/>
              </a:rPr>
              <a:t>Create defect report.</a:t>
            </a:r>
          </a:p>
          <a:p>
            <a:pPr marL="0" lvl="0" indent="0" algn="just">
              <a:lnSpc>
                <a:spcPct val="150000"/>
              </a:lnSpc>
              <a:buNone/>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5825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9E918-9235-EEAA-9DB2-91C190034B88}"/>
              </a:ext>
            </a:extLst>
          </p:cNvPr>
          <p:cNvSpPr>
            <a:spLocks noGrp="1"/>
          </p:cNvSpPr>
          <p:nvPr>
            <p:ph type="title"/>
          </p:nvPr>
        </p:nvSpPr>
        <p:spPr>
          <a:xfrm>
            <a:off x="913775" y="678729"/>
            <a:ext cx="10364451" cy="2516957"/>
          </a:xfrm>
        </p:spPr>
        <p:txBody>
          <a:bodyPr>
            <a:normAutofit/>
          </a:bodyPr>
          <a:lstStyle/>
          <a:p>
            <a:pPr algn="l"/>
            <a:r>
              <a:rPr lang="en-US" sz="4400" dirty="0">
                <a:effectLst/>
                <a:latin typeface="Times New Roman" panose="02020603050405020304" pitchFamily="18" charset="0"/>
                <a:ea typeface="Corbel" panose="020B0503020204020204" pitchFamily="34" charset="0"/>
                <a:cs typeface="Times New Roman" panose="02020603050405020304" pitchFamily="18" charset="0"/>
              </a:rPr>
              <a:t>Overview</a:t>
            </a:r>
            <a:br>
              <a:rPr lang="en-IN" sz="4400" dirty="0">
                <a:effectLst/>
                <a:latin typeface="Arial Rounded MT Bold" panose="020F0704030504030204" pitchFamily="34" charset="0"/>
                <a:ea typeface="Corbel" panose="020B0503020204020204" pitchFamily="34" charset="0"/>
                <a:cs typeface="Tahoma" panose="020B0604030504040204" pitchFamily="34" charset="0"/>
              </a:rPr>
            </a:br>
            <a:endParaRPr lang="en-IN" sz="60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B485FA1-F241-14CE-C2EC-D611F9E192DD}"/>
              </a:ext>
            </a:extLst>
          </p:cNvPr>
          <p:cNvSpPr>
            <a:spLocks noGrp="1"/>
          </p:cNvSpPr>
          <p:nvPr>
            <p:ph sz="quarter" idx="13"/>
          </p:nvPr>
        </p:nvSpPr>
        <p:spPr>
          <a:xfrm>
            <a:off x="913774" y="2093715"/>
            <a:ext cx="10363826" cy="3424107"/>
          </a:xfrm>
        </p:spPr>
        <p:txBody>
          <a:bodyPr>
            <a:normAutofit/>
          </a:bodyPr>
          <a:lstStyle/>
          <a:p>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What is </a:t>
            </a:r>
            <a:r>
              <a:rPr lang="en-US" sz="3000" b="1" dirty="0">
                <a:latin typeface="Times New Roman" panose="02020603050405020304" pitchFamily="18" charset="0"/>
                <a:ea typeface="Calibri" panose="020F0502020204030204" pitchFamily="34" charset="0"/>
                <a:cs typeface="Times New Roman" panose="02020603050405020304" pitchFamily="18" charset="0"/>
              </a:rPr>
              <a:t>eBay</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3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685800" indent="0" algn="just">
              <a:lnSpc>
                <a:spcPct val="107000"/>
              </a:lnSpc>
              <a:spcBef>
                <a:spcPts val="800"/>
              </a:spcBef>
              <a:buNone/>
            </a:pPr>
            <a:r>
              <a:rPr lang="en-US" sz="1800" dirty="0">
                <a:latin typeface="Times New Roman" panose="02020603050405020304" pitchFamily="18" charset="0"/>
                <a:cs typeface="Times New Roman" panose="02020603050405020304" pitchFamily="18" charset="0"/>
              </a:rPr>
              <a:t>eBay is a global e-commerce platform where users can buy and sell a wide variety of products. It offers features like product search, categories, add to cart, profile management, secure payments, and language change options, making shopping easy and accessible for people worldwide.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685800" indent="0" algn="just">
              <a:lnSpc>
                <a:spcPct val="107000"/>
              </a:lnSpc>
              <a:spcBef>
                <a:spcPts val="800"/>
              </a:spcBef>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685800" indent="0" algn="just">
              <a:lnSpc>
                <a:spcPct val="107000"/>
              </a:lnSpc>
              <a:spcBef>
                <a:spcPts val="800"/>
              </a:spcBef>
              <a:buNone/>
            </a:pPr>
            <a:r>
              <a:rPr lang="en-US" sz="1800" dirty="0">
                <a:latin typeface="Times New Roman" panose="02020603050405020304" pitchFamily="18" charset="0"/>
                <a:cs typeface="Times New Roman" panose="02020603050405020304" pitchFamily="18" charset="0"/>
              </a:rPr>
              <a:t>eBay testing ensures core features like login, search, cart, categories and payments work smoothly.</a:t>
            </a:r>
            <a:endParaRPr lang="en-IN" sz="1800" dirty="0">
              <a:latin typeface="Times New Roman" panose="02020603050405020304" pitchFamily="18" charset="0"/>
              <a:cs typeface="Times New Roman" panose="02020603050405020304" pitchFamily="18" charset="0"/>
            </a:endParaRPr>
          </a:p>
          <a:p>
            <a:pPr marL="685800" indent="0" algn="just">
              <a:lnSpc>
                <a:spcPct val="107000"/>
              </a:lnSpc>
              <a:spcBef>
                <a:spcPts val="800"/>
              </a:spcBef>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3302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735D-0FAF-2004-A825-BB680408295D}"/>
              </a:ext>
            </a:extLst>
          </p:cNvPr>
          <p:cNvSpPr>
            <a:spLocks noGrp="1"/>
          </p:cNvSpPr>
          <p:nvPr>
            <p:ph type="title"/>
          </p:nvPr>
        </p:nvSpPr>
        <p:spPr/>
        <p:txBody>
          <a:bodyPr>
            <a:normAutofit fontScale="90000"/>
          </a:bodyPr>
          <a:lstStyle/>
          <a:p>
            <a:pPr algn="l"/>
            <a:r>
              <a:rPr lang="en-US" sz="4400" b="1" dirty="0">
                <a:effectLst/>
                <a:latin typeface="Times New Roman" panose="02020603050405020304" pitchFamily="18" charset="0"/>
                <a:ea typeface="Corbel" panose="020B0503020204020204" pitchFamily="34" charset="0"/>
                <a:cs typeface="Times New Roman" panose="02020603050405020304" pitchFamily="18" charset="0"/>
              </a:rPr>
              <a:t>Modules</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4D46F3B8-8CC3-6761-F2CA-8219807BFA6B}"/>
              </a:ext>
            </a:extLst>
          </p:cNvPr>
          <p:cNvSpPr>
            <a:spLocks noGrp="1"/>
          </p:cNvSpPr>
          <p:nvPr>
            <p:ph sz="quarter" idx="13"/>
          </p:nvPr>
        </p:nvSpPr>
        <p:spPr>
          <a:xfrm>
            <a:off x="537329" y="1762812"/>
            <a:ext cx="10963372" cy="5024487"/>
          </a:xfrm>
        </p:spPr>
        <p:txBody>
          <a:bodyPr>
            <a:noAutofit/>
          </a:bodyPr>
          <a:lstStyle/>
          <a:p>
            <a:pPr marL="1028700" indent="-342900" algn="just">
              <a:lnSpc>
                <a:spcPct val="107000"/>
              </a:lnSpc>
              <a:spcBef>
                <a:spcPts val="800"/>
              </a:spcBef>
              <a:buFont typeface="Wingdings" panose="05000000000000000000" pitchFamily="2" charset="2"/>
              <a:buChar char="ü"/>
            </a:pPr>
            <a:r>
              <a:rPr lang="en-US" sz="1800" b="1" dirty="0">
                <a:effectLst/>
                <a:latin typeface="Times New Roman" panose="02020603050405020304" pitchFamily="18" charset="0"/>
                <a:ea typeface="Corbel" panose="020B0503020204020204" pitchFamily="34" charset="0"/>
                <a:cs typeface="Times New Roman" panose="02020603050405020304" pitchFamily="18" charset="0"/>
              </a:rPr>
              <a:t>Module 1 :  </a:t>
            </a:r>
            <a:r>
              <a:rPr lang="en-US" sz="1800" b="1" dirty="0">
                <a:solidFill>
                  <a:schemeClr val="tx1"/>
                </a:solidFill>
                <a:effectLst/>
                <a:latin typeface="Times New Roman" panose="02020603050405020304" pitchFamily="18" charset="0"/>
                <a:ea typeface="Corbel" panose="020B0503020204020204" pitchFamily="34" charset="0"/>
                <a:cs typeface="Times New Roman" panose="02020603050405020304" pitchFamily="18" charset="0"/>
              </a:rPr>
              <a:t>Login page</a:t>
            </a:r>
          </a:p>
          <a:p>
            <a:pPr marL="685800" indent="0" algn="just">
              <a:lnSpc>
                <a:spcPct val="107000"/>
              </a:lnSpc>
              <a:buNone/>
            </a:pPr>
            <a:r>
              <a:rPr lang="en-IN" sz="1800" dirty="0">
                <a:latin typeface="Times New Roman" panose="02020603050405020304" pitchFamily="18" charset="0"/>
                <a:ea typeface="Corbel" panose="020B0503020204020204" pitchFamily="34" charset="0"/>
                <a:cs typeface="Times New Roman" panose="02020603050405020304" pitchFamily="18" charset="0"/>
              </a:rPr>
              <a:t>     Checked all the functionalities on login page which included personal info </a:t>
            </a:r>
            <a:r>
              <a:rPr lang="en-US" sz="1800" dirty="0">
                <a:latin typeface="Times New Roman" panose="02020603050405020304" pitchFamily="18" charset="0"/>
                <a:ea typeface="Corbel" panose="020B0503020204020204" pitchFamily="34" charset="0"/>
                <a:cs typeface="Times New Roman" panose="02020603050405020304" pitchFamily="18" charset="0"/>
              </a:rPr>
              <a:t>as email </a:t>
            </a:r>
            <a:endParaRPr lang="en-IN" sz="1800" dirty="0">
              <a:latin typeface="Times New Roman" panose="02020603050405020304" pitchFamily="18" charset="0"/>
              <a:ea typeface="Corbel" panose="020B0503020204020204" pitchFamily="34" charset="0"/>
              <a:cs typeface="Times New Roman" panose="02020603050405020304" pitchFamily="18" charset="0"/>
            </a:endParaRPr>
          </a:p>
          <a:p>
            <a:pPr marL="685800" indent="0" algn="just">
              <a:lnSpc>
                <a:spcPct val="107000"/>
              </a:lnSpc>
              <a:buNone/>
            </a:pPr>
            <a:r>
              <a:rPr lang="en-US" sz="1800" dirty="0">
                <a:latin typeface="Times New Roman" panose="02020603050405020304" pitchFamily="18" charset="0"/>
                <a:ea typeface="Corbel" panose="020B0503020204020204" pitchFamily="34" charset="0"/>
                <a:cs typeface="Times New Roman" panose="02020603050405020304" pitchFamily="18" charset="0"/>
              </a:rPr>
              <a:t>     and password.</a:t>
            </a:r>
          </a:p>
          <a:p>
            <a:pPr marL="685800" indent="0" algn="just">
              <a:lnSpc>
                <a:spcPct val="107000"/>
              </a:lnSpc>
              <a:buNone/>
            </a:pPr>
            <a:r>
              <a:rPr lang="en-IN" sz="1800" dirty="0">
                <a:latin typeface="Times New Roman" panose="02020603050405020304" pitchFamily="18" charset="0"/>
                <a:ea typeface="Corbel" panose="020B0503020204020204" pitchFamily="34" charset="0"/>
                <a:cs typeface="Times New Roman" panose="02020603050405020304" pitchFamily="18" charset="0"/>
              </a:rPr>
              <a:t>		</a:t>
            </a:r>
            <a:r>
              <a:rPr lang="en-IN" sz="1800" b="1" dirty="0">
                <a:latin typeface="Times New Roman" panose="02020603050405020304" pitchFamily="18" charset="0"/>
                <a:ea typeface="Corbel" panose="020B0503020204020204" pitchFamily="34" charset="0"/>
                <a:cs typeface="Times New Roman" panose="02020603050405020304" pitchFamily="18" charset="0"/>
              </a:rPr>
              <a:t>Example: </a:t>
            </a:r>
            <a:r>
              <a:rPr lang="en-IN" sz="1800" dirty="0">
                <a:latin typeface="Times New Roman" panose="02020603050405020304" pitchFamily="18" charset="0"/>
                <a:ea typeface="Corbel" panose="020B0503020204020204" pitchFamily="34" charset="0"/>
                <a:cs typeface="Times New Roman" panose="02020603050405020304" pitchFamily="18" charset="0"/>
              </a:rPr>
              <a:t>valid credentials(login)</a:t>
            </a:r>
            <a:endParaRPr lang="en-IN" sz="1800" dirty="0">
              <a:effectLst/>
              <a:latin typeface="Times New Roman" panose="02020603050405020304" pitchFamily="18" charset="0"/>
              <a:ea typeface="Corbel" panose="020B0503020204020204" pitchFamily="34" charset="0"/>
              <a:cs typeface="Times New Roman" panose="02020603050405020304" pitchFamily="18" charset="0"/>
            </a:endParaRPr>
          </a:p>
          <a:p>
            <a:pPr marL="1028700" indent="-342900" algn="just">
              <a:lnSpc>
                <a:spcPct val="107000"/>
              </a:lnSpc>
              <a:buFont typeface="Wingdings" panose="05000000000000000000" pitchFamily="2" charset="2"/>
              <a:buChar char="ü"/>
            </a:pPr>
            <a:r>
              <a:rPr lang="en-US" sz="1800" b="1" dirty="0">
                <a:effectLst/>
                <a:latin typeface="Times New Roman" panose="02020603050405020304" pitchFamily="18" charset="0"/>
                <a:ea typeface="Corbel" panose="020B0503020204020204" pitchFamily="34" charset="0"/>
                <a:cs typeface="Times New Roman" panose="02020603050405020304" pitchFamily="18" charset="0"/>
              </a:rPr>
              <a:t>Module 2 :  S</a:t>
            </a:r>
            <a:r>
              <a:rPr lang="en-US" sz="1800" b="1" dirty="0">
                <a:latin typeface="Times New Roman" panose="02020603050405020304" pitchFamily="18" charset="0"/>
                <a:ea typeface="Corbel" panose="020B0503020204020204" pitchFamily="34" charset="0"/>
                <a:cs typeface="Times New Roman" panose="02020603050405020304" pitchFamily="18" charset="0"/>
              </a:rPr>
              <a:t>earch bar</a:t>
            </a:r>
            <a:endParaRPr lang="en-IN" sz="1800" dirty="0">
              <a:effectLst/>
              <a:latin typeface="Times New Roman" panose="02020603050405020304" pitchFamily="18" charset="0"/>
              <a:ea typeface="Corbel" panose="020B0503020204020204" pitchFamily="34" charset="0"/>
              <a:cs typeface="Times New Roman" panose="02020603050405020304" pitchFamily="18" charset="0"/>
            </a:endParaRPr>
          </a:p>
          <a:p>
            <a:pPr marL="685800" indent="0" algn="just">
              <a:lnSpc>
                <a:spcPct val="107000"/>
              </a:lnSpc>
              <a:buNone/>
            </a:pPr>
            <a:r>
              <a:rPr lang="en-IN" sz="1800" dirty="0">
                <a:effectLst/>
                <a:latin typeface="Times New Roman" panose="02020603050405020304" pitchFamily="18" charset="0"/>
                <a:ea typeface="Corbel" panose="020B0503020204020204" pitchFamily="34"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search bar on eBay is designed to help users quickly find items they’re looking for. By typing in keywords or product names, it shows relevant results and lets users refine them with filters.</a:t>
            </a:r>
            <a:r>
              <a:rPr lang="en-IN" sz="1800" dirty="0">
                <a:effectLst/>
                <a:latin typeface="Times New Roman" panose="02020603050405020304" pitchFamily="18" charset="0"/>
                <a:ea typeface="Corbel" panose="020B0503020204020204" pitchFamily="34" charset="0"/>
                <a:cs typeface="Times New Roman" panose="02020603050405020304" pitchFamily="18" charset="0"/>
              </a:rPr>
              <a:t> </a:t>
            </a:r>
          </a:p>
          <a:p>
            <a:pPr marL="685800" indent="0" algn="just">
              <a:lnSpc>
                <a:spcPct val="107000"/>
              </a:lnSpc>
              <a:buNone/>
            </a:pPr>
            <a:r>
              <a:rPr lang="en-IN" sz="1800" dirty="0">
                <a:effectLst/>
                <a:latin typeface="Times New Roman" panose="02020603050405020304" pitchFamily="18" charset="0"/>
                <a:ea typeface="Corbel" panose="020B0503020204020204" pitchFamily="34" charset="0"/>
                <a:cs typeface="Times New Roman" panose="02020603050405020304" pitchFamily="18" charset="0"/>
              </a:rPr>
              <a:t>		</a:t>
            </a:r>
            <a:r>
              <a:rPr lang="en-IN" sz="1800" b="1" dirty="0">
                <a:effectLst/>
                <a:latin typeface="Times New Roman" panose="02020603050405020304" pitchFamily="18" charset="0"/>
                <a:ea typeface="Corbel" panose="020B0503020204020204" pitchFamily="34" charset="0"/>
                <a:cs typeface="Times New Roman" panose="02020603050405020304" pitchFamily="18" charset="0"/>
              </a:rPr>
              <a:t>Example: </a:t>
            </a:r>
            <a:r>
              <a:rPr lang="en-IN" sz="1800" dirty="0">
                <a:effectLst/>
                <a:latin typeface="Times New Roman" panose="02020603050405020304" pitchFamily="18" charset="0"/>
                <a:ea typeface="Corbel" panose="020B0503020204020204" pitchFamily="34" charset="0"/>
                <a:cs typeface="Times New Roman" panose="02020603050405020304" pitchFamily="18" charset="0"/>
              </a:rPr>
              <a:t>shoes for men (It shows all the related products).</a:t>
            </a:r>
          </a:p>
          <a:p>
            <a:pPr marL="685800" indent="0" algn="just">
              <a:lnSpc>
                <a:spcPct val="107000"/>
              </a:lnSpc>
              <a:buNone/>
            </a:pPr>
            <a:r>
              <a:rPr lang="en-US" sz="1800" b="1" dirty="0">
                <a:latin typeface="Times New Roman" panose="02020603050405020304" pitchFamily="18" charset="0"/>
                <a:ea typeface="Corbel" panose="020B0503020204020204" pitchFamily="34" charset="0"/>
                <a:cs typeface="Times New Roman" panose="02020603050405020304" pitchFamily="18" charset="0"/>
              </a:rPr>
              <a:t>                </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6379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AA907EC-EE6A-275E-BA9E-14DFD59CF4D2}"/>
              </a:ext>
            </a:extLst>
          </p:cNvPr>
          <p:cNvSpPr>
            <a:spLocks noGrp="1"/>
          </p:cNvSpPr>
          <p:nvPr>
            <p:ph sz="quarter" idx="13"/>
          </p:nvPr>
        </p:nvSpPr>
        <p:spPr>
          <a:xfrm>
            <a:off x="876694" y="961534"/>
            <a:ext cx="10746556" cy="5731498"/>
          </a:xfrm>
        </p:spPr>
        <p:txBody>
          <a:bodyPr>
            <a:normAutofit lnSpcReduction="10000"/>
          </a:bodyPr>
          <a:lstStyle/>
          <a:p>
            <a:pPr marL="1028700" indent="-342900" algn="just">
              <a:lnSpc>
                <a:spcPct val="107000"/>
              </a:lnSpc>
              <a:buFont typeface="Wingdings" panose="05000000000000000000" pitchFamily="2" charset="2"/>
              <a:buChar char="ü"/>
            </a:pPr>
            <a:r>
              <a:rPr lang="en-IN" sz="1800" b="1" dirty="0">
                <a:latin typeface="Times New Roman" panose="02020603050405020304" pitchFamily="18" charset="0"/>
                <a:ea typeface="Corbel" panose="020B0503020204020204" pitchFamily="34" charset="0"/>
                <a:cs typeface="Times New Roman" panose="02020603050405020304" pitchFamily="18" charset="0"/>
              </a:rPr>
              <a:t>Module 3 </a:t>
            </a:r>
            <a:r>
              <a:rPr lang="en-IN" sz="1800" dirty="0">
                <a:latin typeface="Times New Roman" panose="02020603050405020304" pitchFamily="18" charset="0"/>
                <a:ea typeface="Corbel" panose="020B0503020204020204" pitchFamily="34" charset="0"/>
                <a:cs typeface="Times New Roman" panose="02020603050405020304" pitchFamily="18" charset="0"/>
              </a:rPr>
              <a:t>:  </a:t>
            </a:r>
            <a:r>
              <a:rPr lang="en-IN" sz="1800" b="1" dirty="0">
                <a:latin typeface="Times New Roman" panose="02020603050405020304" pitchFamily="18" charset="0"/>
                <a:ea typeface="Corbel" panose="020B0503020204020204" pitchFamily="34" charset="0"/>
                <a:cs typeface="Times New Roman" panose="02020603050405020304" pitchFamily="18" charset="0"/>
              </a:rPr>
              <a:t>Add to cart</a:t>
            </a:r>
          </a:p>
          <a:p>
            <a:pPr marL="685800" indent="0" algn="just">
              <a:lnSpc>
                <a:spcPct val="107000"/>
              </a:lnSpc>
              <a:buNone/>
            </a:pPr>
            <a:r>
              <a:rPr lang="en-US" sz="1800" dirty="0">
                <a:latin typeface="Times New Roman" panose="02020603050405020304" pitchFamily="18" charset="0"/>
                <a:cs typeface="Times New Roman" panose="02020603050405020304" pitchFamily="18" charset="0"/>
              </a:rPr>
              <a:t>When a user likes a product, they can add it to the cart to keep it aside while continuing shopping. </a:t>
            </a:r>
          </a:p>
          <a:p>
            <a:pPr marL="685800" indent="0" algn="just">
              <a:lnSpc>
                <a:spcPct val="107000"/>
              </a:lnSpc>
              <a:buNone/>
            </a:pPr>
            <a:r>
              <a:rPr lang="en-US" sz="1800" b="1" dirty="0">
                <a:effectLst/>
                <a:latin typeface="Times New Roman" panose="02020603050405020304" pitchFamily="18" charset="0"/>
                <a:ea typeface="Corbel" panose="020B0503020204020204" pitchFamily="34" charset="0"/>
                <a:cs typeface="Times New Roman" panose="02020603050405020304" pitchFamily="18" charset="0"/>
              </a:rPr>
              <a:t>		Example: </a:t>
            </a:r>
            <a:r>
              <a:rPr lang="en-US" sz="1800" dirty="0">
                <a:effectLst/>
                <a:latin typeface="Times New Roman" panose="02020603050405020304" pitchFamily="18" charset="0"/>
                <a:ea typeface="Corbel" panose="020B0503020204020204" pitchFamily="34" charset="0"/>
                <a:cs typeface="Times New Roman" panose="02020603050405020304" pitchFamily="18" charset="0"/>
              </a:rPr>
              <a:t>shoes (add to cart)</a:t>
            </a:r>
          </a:p>
          <a:p>
            <a:pPr marL="685800" indent="0" algn="just">
              <a:lnSpc>
                <a:spcPct val="107000"/>
              </a:lnSpc>
              <a:buNone/>
            </a:pPr>
            <a:r>
              <a:rPr lang="en-US" sz="1800" b="1" dirty="0">
                <a:effectLst/>
                <a:latin typeface="Times New Roman" panose="02020603050405020304" pitchFamily="18" charset="0"/>
                <a:ea typeface="Corbel" panose="020B0503020204020204" pitchFamily="34" charset="0"/>
                <a:cs typeface="Times New Roman" panose="02020603050405020304" pitchFamily="18" charset="0"/>
              </a:rPr>
              <a:t>Module 4 :  </a:t>
            </a:r>
            <a:r>
              <a:rPr lang="en-US" sz="1800" b="1" dirty="0">
                <a:solidFill>
                  <a:schemeClr val="tx1"/>
                </a:solidFill>
                <a:latin typeface="Times New Roman" panose="02020603050405020304" pitchFamily="18" charset="0"/>
                <a:ea typeface="Corbel" panose="020B0503020204020204" pitchFamily="34" charset="0"/>
                <a:cs typeface="Times New Roman" panose="02020603050405020304" pitchFamily="18" charset="0"/>
              </a:rPr>
              <a:t>Delete from cart</a:t>
            </a:r>
            <a:r>
              <a:rPr lang="en-US" sz="1800" b="1" dirty="0">
                <a:solidFill>
                  <a:schemeClr val="tx1"/>
                </a:solidFill>
                <a:effectLst/>
                <a:latin typeface="Times New Roman" panose="02020603050405020304" pitchFamily="18" charset="0"/>
                <a:ea typeface="Corbel" panose="020B0503020204020204" pitchFamily="34" charset="0"/>
                <a:cs typeface="Times New Roman" panose="02020603050405020304" pitchFamily="18" charset="0"/>
              </a:rPr>
              <a:t> </a:t>
            </a:r>
            <a:endParaRPr lang="en-IN" sz="1800" b="1" dirty="0">
              <a:solidFill>
                <a:schemeClr val="tx1"/>
              </a:solidFill>
              <a:effectLst/>
              <a:latin typeface="Times New Roman" panose="02020603050405020304" pitchFamily="18" charset="0"/>
              <a:ea typeface="Corbel" panose="020B0503020204020204" pitchFamily="34" charset="0"/>
              <a:cs typeface="Times New Roman" panose="02020603050405020304" pitchFamily="18" charset="0"/>
            </a:endParaRPr>
          </a:p>
          <a:p>
            <a:pPr marL="685800" indent="0" algn="just">
              <a:lnSpc>
                <a:spcPct val="107000"/>
              </a:lnSpc>
              <a:spcBef>
                <a:spcPts val="800"/>
              </a:spcBef>
              <a:buNone/>
            </a:pPr>
            <a:r>
              <a:rPr lang="en-US" sz="1800" dirty="0"/>
              <a:t>If the user changes their mind, they can remove the product from the cart with a single click.</a:t>
            </a:r>
          </a:p>
          <a:p>
            <a:pPr marL="685800" indent="0" algn="just">
              <a:lnSpc>
                <a:spcPct val="107000"/>
              </a:lnSpc>
              <a:spcBef>
                <a:spcPts val="800"/>
              </a:spcBef>
              <a:buNone/>
            </a:pPr>
            <a:r>
              <a:rPr lang="en-US" sz="1800" b="1" dirty="0">
                <a:latin typeface="Times New Roman" panose="02020603050405020304" pitchFamily="18" charset="0"/>
                <a:ea typeface="Corbel" panose="020B0503020204020204" pitchFamily="34" charset="0"/>
                <a:cs typeface="Times New Roman" panose="02020603050405020304" pitchFamily="18" charset="0"/>
              </a:rPr>
              <a:t>		Example: </a:t>
            </a:r>
            <a:r>
              <a:rPr lang="en-US" sz="1800" dirty="0">
                <a:latin typeface="Times New Roman" panose="02020603050405020304" pitchFamily="18" charset="0"/>
                <a:ea typeface="Corbel" panose="020B0503020204020204" pitchFamily="34" charset="0"/>
                <a:cs typeface="Times New Roman" panose="02020603050405020304" pitchFamily="18" charset="0"/>
              </a:rPr>
              <a:t>shoes (delete from cart)</a:t>
            </a:r>
          </a:p>
          <a:p>
            <a:pPr marL="971550" indent="-285750" algn="just">
              <a:lnSpc>
                <a:spcPct val="107000"/>
              </a:lnSpc>
              <a:spcBef>
                <a:spcPts val="800"/>
              </a:spcBef>
              <a:buFont typeface="Wingdings" panose="05000000000000000000" pitchFamily="2" charset="2"/>
              <a:buChar char="ü"/>
            </a:pPr>
            <a:r>
              <a:rPr lang="en-US" sz="1800" b="1" dirty="0">
                <a:effectLst/>
                <a:latin typeface="Times New Roman" panose="02020603050405020304" pitchFamily="18" charset="0"/>
                <a:ea typeface="Corbel" panose="020B0503020204020204" pitchFamily="34" charset="0"/>
                <a:cs typeface="Times New Roman" panose="02020603050405020304" pitchFamily="18" charset="0"/>
              </a:rPr>
              <a:t>Module 5 :  </a:t>
            </a:r>
            <a:r>
              <a:rPr lang="en-US" sz="1800" b="1" dirty="0">
                <a:solidFill>
                  <a:schemeClr val="tx1"/>
                </a:solidFill>
                <a:effectLst/>
                <a:latin typeface="Times New Roman" panose="02020603050405020304" pitchFamily="18" charset="0"/>
                <a:ea typeface="Corbel" panose="020B0503020204020204" pitchFamily="34" charset="0"/>
                <a:cs typeface="Times New Roman" panose="02020603050405020304" pitchFamily="18" charset="0"/>
              </a:rPr>
              <a:t>P</a:t>
            </a:r>
            <a:r>
              <a:rPr lang="en-US" sz="1800" b="1" dirty="0">
                <a:solidFill>
                  <a:schemeClr val="tx1"/>
                </a:solidFill>
                <a:latin typeface="Times New Roman" panose="02020603050405020304" pitchFamily="18" charset="0"/>
                <a:ea typeface="Corbel" panose="020B0503020204020204" pitchFamily="34" charset="0"/>
                <a:cs typeface="Times New Roman" panose="02020603050405020304" pitchFamily="18" charset="0"/>
              </a:rPr>
              <a:t>rofile</a:t>
            </a:r>
            <a:r>
              <a:rPr lang="en-US" sz="1800" b="1" dirty="0">
                <a:solidFill>
                  <a:schemeClr val="tx1"/>
                </a:solidFill>
                <a:effectLst/>
                <a:latin typeface="Times New Roman" panose="02020603050405020304" pitchFamily="18" charset="0"/>
                <a:ea typeface="Corbel" panose="020B0503020204020204" pitchFamily="34" charset="0"/>
                <a:cs typeface="Times New Roman" panose="02020603050405020304" pitchFamily="18" charset="0"/>
              </a:rPr>
              <a:t> page</a:t>
            </a:r>
            <a:endParaRPr lang="en-IN" sz="1800" b="1" dirty="0">
              <a:solidFill>
                <a:schemeClr val="tx1"/>
              </a:solidFill>
              <a:effectLst/>
              <a:latin typeface="Times New Roman" panose="02020603050405020304" pitchFamily="18" charset="0"/>
              <a:ea typeface="Corbel" panose="020B0503020204020204" pitchFamily="34" charset="0"/>
              <a:cs typeface="Times New Roman" panose="02020603050405020304" pitchFamily="18" charset="0"/>
            </a:endParaRPr>
          </a:p>
          <a:p>
            <a:pPr marL="685800" indent="0" algn="just">
              <a:lnSpc>
                <a:spcPct val="107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t>The profile module allows users to manage their personal details such as name, email, password, and shipping address.</a:t>
            </a:r>
          </a:p>
          <a:p>
            <a:pPr marL="685800" indent="0" algn="just">
              <a:lnSpc>
                <a:spcPct val="107000"/>
              </a:lnSpc>
              <a:buNone/>
            </a:pPr>
            <a:r>
              <a:rPr lang="en-IN" sz="1800" dirty="0">
                <a:effectLst/>
                <a:latin typeface="Times New Roman" panose="02020603050405020304" pitchFamily="18" charset="0"/>
                <a:ea typeface="Corbel" panose="020B0503020204020204" pitchFamily="34" charset="0"/>
                <a:cs typeface="Times New Roman" panose="02020603050405020304" pitchFamily="18" charset="0"/>
              </a:rPr>
              <a:t>		</a:t>
            </a:r>
            <a:r>
              <a:rPr lang="en-IN" sz="1800" b="1" dirty="0">
                <a:effectLst/>
                <a:latin typeface="Times New Roman" panose="02020603050405020304" pitchFamily="18" charset="0"/>
                <a:ea typeface="Corbel" panose="020B0503020204020204" pitchFamily="34" charset="0"/>
                <a:cs typeface="Times New Roman" panose="02020603050405020304" pitchFamily="18" charset="0"/>
              </a:rPr>
              <a:t>example: </a:t>
            </a:r>
            <a:r>
              <a:rPr lang="en-IN" sz="1800" dirty="0">
                <a:effectLst/>
                <a:latin typeface="Times New Roman" panose="02020603050405020304" pitchFamily="18" charset="0"/>
                <a:ea typeface="Corbel" panose="020B0503020204020204" pitchFamily="34" charset="0"/>
                <a:cs typeface="Times New Roman" panose="02020603050405020304" pitchFamily="18" charset="0"/>
              </a:rPr>
              <a:t>username (jayanth123 to jayanth)</a:t>
            </a:r>
          </a:p>
          <a:p>
            <a:pPr marL="971550" indent="-285750" algn="just">
              <a:lnSpc>
                <a:spcPct val="107000"/>
              </a:lnSpc>
              <a:buFont typeface="Wingdings" panose="05000000000000000000" pitchFamily="2" charset="2"/>
              <a:buChar char="ü"/>
            </a:pPr>
            <a:r>
              <a:rPr lang="en-US" sz="1800" b="1" dirty="0">
                <a:effectLst/>
                <a:latin typeface="Times New Roman" panose="02020603050405020304" pitchFamily="18" charset="0"/>
                <a:ea typeface="Corbel" panose="020B0503020204020204" pitchFamily="34" charset="0"/>
                <a:cs typeface="Times New Roman" panose="02020603050405020304" pitchFamily="18" charset="0"/>
              </a:rPr>
              <a:t>Module 6 :  </a:t>
            </a:r>
            <a:r>
              <a:rPr lang="en-US" sz="1800" b="1" dirty="0">
                <a:solidFill>
                  <a:schemeClr val="tx1"/>
                </a:solidFill>
                <a:latin typeface="Times New Roman" panose="02020603050405020304" pitchFamily="18" charset="0"/>
                <a:ea typeface="Corbel" panose="020B0503020204020204" pitchFamily="34" charset="0"/>
                <a:cs typeface="Times New Roman" panose="02020603050405020304" pitchFamily="18" charset="0"/>
              </a:rPr>
              <a:t>Categories</a:t>
            </a:r>
          </a:p>
          <a:p>
            <a:pPr marL="685800" indent="0" algn="just">
              <a:lnSpc>
                <a:spcPct val="107000"/>
              </a:lnSpc>
              <a:buNone/>
            </a:pPr>
            <a:r>
              <a:rPr lang="en-US" sz="1800" dirty="0"/>
              <a:t>	The categories module helps users browse products by sections like electronics, fashion, home, and collectibles, making it easier to find items.</a:t>
            </a:r>
          </a:p>
          <a:p>
            <a:pPr marL="685800" indent="0" algn="just">
              <a:lnSpc>
                <a:spcPct val="107000"/>
              </a:lnSpc>
              <a:buNone/>
            </a:pPr>
            <a:r>
              <a:rPr lang="en-IN" sz="1800" dirty="0">
                <a:effectLst/>
                <a:latin typeface="Times New Roman" panose="02020603050405020304" pitchFamily="18" charset="0"/>
                <a:ea typeface="Corbel" panose="020B0503020204020204" pitchFamily="34" charset="0"/>
                <a:cs typeface="Times New Roman" panose="02020603050405020304" pitchFamily="18" charset="0"/>
              </a:rPr>
              <a:t>		</a:t>
            </a:r>
            <a:r>
              <a:rPr lang="en-IN" sz="1800" b="1" dirty="0">
                <a:effectLst/>
                <a:latin typeface="Times New Roman" panose="02020603050405020304" pitchFamily="18" charset="0"/>
                <a:ea typeface="Corbel" panose="020B0503020204020204" pitchFamily="34" charset="0"/>
                <a:cs typeface="Times New Roman" panose="02020603050405020304" pitchFamily="18" charset="0"/>
              </a:rPr>
              <a:t>EXAMPLE: </a:t>
            </a:r>
            <a:r>
              <a:rPr lang="en-IN" sz="1800" dirty="0">
                <a:effectLst/>
                <a:latin typeface="Times New Roman" panose="02020603050405020304" pitchFamily="18" charset="0"/>
                <a:ea typeface="Corbel" panose="020B0503020204020204" pitchFamily="34" charset="0"/>
                <a:cs typeface="Times New Roman" panose="02020603050405020304" pitchFamily="18" charset="0"/>
              </a:rPr>
              <a:t>electronics (It shows all the electronics items)</a:t>
            </a:r>
          </a:p>
          <a:p>
            <a:pPr marL="0" indent="0">
              <a:buNone/>
            </a:pPr>
            <a:endParaRPr lang="en-IN" dirty="0"/>
          </a:p>
        </p:txBody>
      </p:sp>
    </p:spTree>
    <p:extLst>
      <p:ext uri="{BB962C8B-B14F-4D97-AF65-F5344CB8AC3E}">
        <p14:creationId xmlns:p14="http://schemas.microsoft.com/office/powerpoint/2010/main" val="1804011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8D42B-B393-B425-9824-1D38987E4FEB}"/>
              </a:ext>
            </a:extLst>
          </p:cNvPr>
          <p:cNvSpPr>
            <a:spLocks noGrp="1"/>
          </p:cNvSpPr>
          <p:nvPr>
            <p:ph type="title"/>
          </p:nvPr>
        </p:nvSpPr>
        <p:spPr>
          <a:xfrm flipH="1">
            <a:off x="480768" y="618517"/>
            <a:ext cx="10796832" cy="44828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4DCF3E6-EEE6-E6BE-C876-A4BFDD343C0E}"/>
              </a:ext>
            </a:extLst>
          </p:cNvPr>
          <p:cNvSpPr>
            <a:spLocks noGrp="1"/>
          </p:cNvSpPr>
          <p:nvPr>
            <p:ph sz="quarter" idx="13"/>
          </p:nvPr>
        </p:nvSpPr>
        <p:spPr>
          <a:xfrm>
            <a:off x="913774" y="876694"/>
            <a:ext cx="10363826" cy="4914505"/>
          </a:xfrm>
        </p:spPr>
        <p:txBody>
          <a:bodyPr/>
          <a:lstStyle/>
          <a:p>
            <a:endParaRPr lang="en-IN" dirty="0"/>
          </a:p>
          <a:p>
            <a:pPr marL="971550" indent="-285750" algn="just">
              <a:lnSpc>
                <a:spcPct val="107000"/>
              </a:lnSpc>
              <a:buFont typeface="Wingdings" panose="05000000000000000000" pitchFamily="2" charset="2"/>
              <a:buChar char="ü"/>
            </a:pPr>
            <a:r>
              <a:rPr lang="en-US" sz="1800" b="1" dirty="0">
                <a:latin typeface="Times New Roman" panose="02020603050405020304" pitchFamily="18" charset="0"/>
                <a:ea typeface="Corbel" panose="020B0503020204020204" pitchFamily="34" charset="0"/>
                <a:cs typeface="Times New Roman" panose="02020603050405020304" pitchFamily="18" charset="0"/>
              </a:rPr>
              <a:t>Module 7 :  </a:t>
            </a:r>
            <a:r>
              <a:rPr lang="en-US" sz="1800" b="1" dirty="0">
                <a:solidFill>
                  <a:schemeClr val="tx1"/>
                </a:solidFill>
                <a:latin typeface="Times New Roman" panose="02020603050405020304" pitchFamily="18" charset="0"/>
                <a:ea typeface="Corbel" panose="020B0503020204020204" pitchFamily="34" charset="0"/>
                <a:cs typeface="Times New Roman" panose="02020603050405020304" pitchFamily="18" charset="0"/>
              </a:rPr>
              <a:t>Change language</a:t>
            </a:r>
            <a:endParaRPr lang="en-IN" sz="1800" dirty="0">
              <a:solidFill>
                <a:schemeClr val="tx1"/>
              </a:solidFill>
              <a:latin typeface="Times New Roman" panose="02020603050405020304" pitchFamily="18" charset="0"/>
              <a:ea typeface="Corbel" panose="020B0503020204020204" pitchFamily="34" charset="0"/>
              <a:cs typeface="Times New Roman" panose="02020603050405020304" pitchFamily="18" charset="0"/>
            </a:endParaRPr>
          </a:p>
          <a:p>
            <a:pPr marL="0" indent="0">
              <a:buNone/>
            </a:pPr>
            <a:r>
              <a:rPr lang="en-US" sz="1800" b="1" dirty="0">
                <a:latin typeface="Times New Roman" panose="02020603050405020304" pitchFamily="18" charset="0"/>
                <a:ea typeface="Corbel" panose="020B0503020204020204" pitchFamily="34"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change language option lets users view the website in their    	preferred language, making it easier for them to browse and shop.</a:t>
            </a:r>
          </a:p>
          <a:p>
            <a:pPr marL="0" indent="0">
              <a:buNone/>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example: </a:t>
            </a:r>
            <a:r>
              <a:rPr lang="en-US" sz="1800" dirty="0">
                <a:latin typeface="Times New Roman" panose="02020603050405020304" pitchFamily="18" charset="0"/>
                <a:cs typeface="Times New Roman" panose="02020603050405020304" pitchFamily="18" charset="0"/>
              </a:rPr>
              <a:t>Japanese to English (We can change language)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0930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3873-8E32-7D24-EE91-6F92C6FEE675}"/>
              </a:ext>
            </a:extLst>
          </p:cNvPr>
          <p:cNvSpPr>
            <a:spLocks noGrp="1"/>
          </p:cNvSpPr>
          <p:nvPr>
            <p:ph type="title"/>
          </p:nvPr>
        </p:nvSpPr>
        <p:spPr/>
        <p:txBody>
          <a:bodyPr>
            <a:normAutofit/>
          </a:bodyPr>
          <a:lstStyle/>
          <a:p>
            <a:pPr algn="l"/>
            <a:r>
              <a:rPr lang="en-IN" sz="4400" dirty="0">
                <a:latin typeface="Times New Roman" panose="02020603050405020304" pitchFamily="18" charset="0"/>
                <a:cs typeface="Times New Roman" panose="02020603050405020304" pitchFamily="18" charset="0"/>
              </a:rPr>
              <a:t>Defects</a:t>
            </a:r>
          </a:p>
        </p:txBody>
      </p:sp>
      <p:sp>
        <p:nvSpPr>
          <p:cNvPr id="3" name="Content Placeholder 2">
            <a:extLst>
              <a:ext uri="{FF2B5EF4-FFF2-40B4-BE49-F238E27FC236}">
                <a16:creationId xmlns:a16="http://schemas.microsoft.com/office/drawing/2014/main" id="{5E629791-FEC9-CB33-DE78-C8110DF7E4CD}"/>
              </a:ext>
            </a:extLst>
          </p:cNvPr>
          <p:cNvSpPr>
            <a:spLocks noGrp="1"/>
          </p:cNvSpPr>
          <p:nvPr>
            <p:ph sz="quarter" idx="13"/>
          </p:nvPr>
        </p:nvSpPr>
        <p:spPr/>
        <p:txBody>
          <a:bodyPr/>
          <a:lstStyle/>
          <a:p>
            <a:pPr marL="971550" indent="-285750" algn="just">
              <a:lnSpc>
                <a:spcPct val="107000"/>
              </a:lnSpc>
              <a:spcBef>
                <a:spcPts val="800"/>
              </a:spcBef>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While running a testcase at certain point </a:t>
            </a:r>
            <a:r>
              <a:rPr lang="en-US" sz="1800" dirty="0">
                <a:latin typeface="Times New Roman" panose="02020603050405020304" pitchFamily="18" charset="0"/>
                <a:ea typeface="Calibri" panose="020F0502020204030204" pitchFamily="34" charset="0"/>
                <a:cs typeface="Times New Roman" panose="02020603050405020304" pitchFamily="18" charset="0"/>
              </a:rPr>
              <a:t>filters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field is not working as it is expected which is nothing but a defect, so I have created a Defect report on those defects.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Bef>
                <a:spcPts val="800"/>
              </a:spcBef>
              <a:buNone/>
            </a:pP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orbel" panose="020B0503020204020204" pitchFamily="34" charset="0"/>
                <a:cs typeface="Tahoma" panose="020B0604030504040204" pitchFamily="34" charset="0"/>
              </a:rPr>
              <a:t>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endParaRPr lang="en-IN" dirty="0"/>
          </a:p>
        </p:txBody>
      </p:sp>
    </p:spTree>
    <p:extLst>
      <p:ext uri="{BB962C8B-B14F-4D97-AF65-F5344CB8AC3E}">
        <p14:creationId xmlns:p14="http://schemas.microsoft.com/office/powerpoint/2010/main" val="1132701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1210B-9FB6-B101-BDD9-DC7BB69C37D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CCF0B9-7F36-3928-9041-09EA55FC058F}"/>
              </a:ext>
            </a:extLst>
          </p:cNvPr>
          <p:cNvSpPr>
            <a:spLocks noGrp="1"/>
          </p:cNvSpPr>
          <p:nvPr>
            <p:ph sz="quarter" idx="13"/>
          </p:nvPr>
        </p:nvSpPr>
        <p:spPr>
          <a:xfrm>
            <a:off x="913774" y="970962"/>
            <a:ext cx="10363826" cy="4820238"/>
          </a:xfrm>
        </p:spPr>
        <p:txBody>
          <a:bodyPr>
            <a:normAutofit fontScale="55000" lnSpcReduction="20000"/>
          </a:bodyPr>
          <a:lstStyle/>
          <a:p>
            <a:pPr>
              <a:lnSpc>
                <a:spcPct val="107000"/>
              </a:lnSpc>
              <a:spcBef>
                <a:spcPts val="800"/>
              </a:spcBef>
              <a:spcAft>
                <a:spcPts val="285"/>
              </a:spcAft>
              <a:buFont typeface="Wingdings" panose="05000000000000000000" pitchFamily="2" charset="2"/>
              <a:buChar char="Ø"/>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Defect identifier  :-  </a:t>
            </a:r>
            <a:r>
              <a:rPr lang="en-US" sz="3200" dirty="0">
                <a:effectLst/>
                <a:latin typeface="Times New Roman" panose="02020603050405020304" pitchFamily="18" charset="0"/>
                <a:ea typeface="Corbel" panose="020B0503020204020204" pitchFamily="34" charset="0"/>
                <a:cs typeface="Times New Roman" panose="02020603050405020304" pitchFamily="18" charset="0"/>
              </a:rPr>
              <a:t>B_001</a:t>
            </a:r>
            <a:endParaRPr lang="en-IN" sz="3200" dirty="0">
              <a:effectLst/>
              <a:latin typeface="Times New Roman" panose="02020603050405020304" pitchFamily="18" charset="0"/>
              <a:ea typeface="Corbel" panose="020B0503020204020204" pitchFamily="34" charset="0"/>
              <a:cs typeface="Times New Roman" panose="02020603050405020304" pitchFamily="18" charset="0"/>
            </a:endParaRPr>
          </a:p>
          <a:p>
            <a:pPr marL="0" indent="0">
              <a:lnSpc>
                <a:spcPct val="107000"/>
              </a:lnSpc>
              <a:spcBef>
                <a:spcPts val="800"/>
              </a:spcBef>
              <a:spcAft>
                <a:spcPts val="285"/>
              </a:spcAft>
              <a:buNone/>
            </a:pPr>
            <a:endParaRPr lang="en-IN" sz="1800" dirty="0">
              <a:effectLst/>
              <a:latin typeface="Times New Roman" panose="02020603050405020304" pitchFamily="18" charset="0"/>
              <a:ea typeface="Corbel" panose="020B0503020204020204" pitchFamily="34" charset="0"/>
              <a:cs typeface="Times New Roman" panose="02020603050405020304" pitchFamily="18" charset="0"/>
            </a:endParaRPr>
          </a:p>
          <a:p>
            <a:pPr>
              <a:lnSpc>
                <a:spcPct val="107000"/>
              </a:lnSpc>
              <a:spcBef>
                <a:spcPts val="800"/>
              </a:spcBef>
              <a:spcAft>
                <a:spcPts val="285"/>
              </a:spcAft>
              <a:buFont typeface="Wingdings" panose="05000000000000000000" pitchFamily="2" charset="2"/>
              <a:buChar char="Ø"/>
            </a:pPr>
            <a:r>
              <a:rPr lang="en-US" sz="1900" b="1" dirty="0">
                <a:effectLst/>
                <a:latin typeface="Times New Roman" panose="02020603050405020304" pitchFamily="18" charset="0"/>
                <a:ea typeface="Corbel" panose="020B0503020204020204" pitchFamily="34" charset="0"/>
                <a:cs typeface="Times New Roman" panose="02020603050405020304" pitchFamily="18" charset="0"/>
              </a:rPr>
              <a:t>Defect summary            :-   </a:t>
            </a:r>
            <a:r>
              <a:rPr lang="en-US" sz="1900" b="1" dirty="0">
                <a:latin typeface="Times New Roman" panose="02020603050405020304" pitchFamily="18" charset="0"/>
                <a:ea typeface="Corbel" panose="020B0503020204020204" pitchFamily="34" charset="0"/>
                <a:cs typeface="Times New Roman" panose="02020603050405020304" pitchFamily="18" charset="0"/>
              </a:rPr>
              <a:t>while I am searching for fitness, running and yoga equipment it is showing watch</a:t>
            </a:r>
            <a:endParaRPr lang="en-US" sz="1900" dirty="0">
              <a:effectLst/>
              <a:latin typeface="Times New Roman" panose="02020603050405020304" pitchFamily="18" charset="0"/>
              <a:ea typeface="Corbel" panose="020B0503020204020204" pitchFamily="34" charset="0"/>
              <a:cs typeface="Times New Roman" panose="02020603050405020304" pitchFamily="18" charset="0"/>
            </a:endParaRPr>
          </a:p>
          <a:p>
            <a:pPr>
              <a:lnSpc>
                <a:spcPct val="107000"/>
              </a:lnSpc>
              <a:spcBef>
                <a:spcPts val="800"/>
              </a:spcBef>
              <a:spcAft>
                <a:spcPts val="285"/>
              </a:spcAft>
              <a:buFont typeface="Wingdings" panose="05000000000000000000" pitchFamily="2" charset="2"/>
              <a:buChar char="Ø"/>
            </a:pPr>
            <a:r>
              <a:rPr lang="en-US" sz="1900" b="1" dirty="0">
                <a:effectLst/>
                <a:latin typeface="Times New Roman" panose="02020603050405020304" pitchFamily="18" charset="0"/>
                <a:ea typeface="Corbel" panose="020B0503020204020204" pitchFamily="34" charset="0"/>
                <a:cs typeface="Times New Roman" panose="02020603050405020304" pitchFamily="18" charset="0"/>
              </a:rPr>
              <a:t>Ø Test Id                                 :-  </a:t>
            </a:r>
            <a:r>
              <a:rPr lang="en-IN"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TC_001</a:t>
            </a:r>
            <a:endParaRPr lang="en-IN" sz="1900" dirty="0">
              <a:effectLst/>
              <a:latin typeface="Times New Roman" panose="02020603050405020304" pitchFamily="18" charset="0"/>
              <a:ea typeface="Corbel" panose="020B0503020204020204" pitchFamily="34" charset="0"/>
              <a:cs typeface="Times New Roman" panose="02020603050405020304" pitchFamily="18" charset="0"/>
            </a:endParaRPr>
          </a:p>
          <a:p>
            <a:pPr marL="0" indent="0">
              <a:lnSpc>
                <a:spcPct val="107000"/>
              </a:lnSpc>
              <a:spcBef>
                <a:spcPts val="800"/>
              </a:spcBef>
              <a:buNone/>
            </a:pPr>
            <a:r>
              <a:rPr lang="en-US" sz="1900" dirty="0">
                <a:effectLst/>
                <a:latin typeface="Times New Roman" panose="02020603050405020304" pitchFamily="18" charset="0"/>
                <a:ea typeface="Corbel" panose="020B0503020204020204" pitchFamily="34" charset="0"/>
                <a:cs typeface="Times New Roman" panose="02020603050405020304" pitchFamily="18" charset="0"/>
              </a:rPr>
              <a:t>Ø </a:t>
            </a:r>
            <a:r>
              <a:rPr lang="en-US" sz="1900" b="1" dirty="0">
                <a:effectLst/>
                <a:latin typeface="Times New Roman" panose="02020603050405020304" pitchFamily="18" charset="0"/>
                <a:ea typeface="Corbel" panose="020B0503020204020204" pitchFamily="34" charset="0"/>
                <a:cs typeface="Times New Roman" panose="02020603050405020304" pitchFamily="18" charset="0"/>
              </a:rPr>
              <a:t>Test case name              :- </a:t>
            </a:r>
            <a:r>
              <a:rPr lang="en-US" sz="1900" dirty="0">
                <a:effectLst/>
                <a:latin typeface="Times New Roman" panose="02020603050405020304" pitchFamily="18" charset="0"/>
                <a:ea typeface="Corbel" panose="020B0503020204020204" pitchFamily="34" charset="0"/>
                <a:cs typeface="Times New Roman" panose="02020603050405020304" pitchFamily="18" charset="0"/>
              </a:rPr>
              <a:t> </a:t>
            </a:r>
            <a:r>
              <a:rPr lang="en-IN" sz="19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TC_invalid_product</a:t>
            </a:r>
            <a:endParaRPr lang="en-IN" sz="1900" dirty="0">
              <a:effectLst/>
              <a:latin typeface="Times New Roman" panose="02020603050405020304" pitchFamily="18" charset="0"/>
              <a:ea typeface="Corbel" panose="020B0503020204020204" pitchFamily="34" charset="0"/>
              <a:cs typeface="Times New Roman" panose="02020603050405020304" pitchFamily="18" charset="0"/>
            </a:endParaRPr>
          </a:p>
          <a:p>
            <a:pPr marL="0" indent="0">
              <a:lnSpc>
                <a:spcPct val="107000"/>
              </a:lnSpc>
              <a:spcBef>
                <a:spcPts val="800"/>
              </a:spcBef>
              <a:spcAft>
                <a:spcPts val="285"/>
              </a:spcAft>
              <a:buNone/>
            </a:pPr>
            <a:r>
              <a:rPr lang="en-US" sz="1900" dirty="0">
                <a:effectLst/>
                <a:latin typeface="Times New Roman" panose="02020603050405020304" pitchFamily="18" charset="0"/>
                <a:ea typeface="Corbel" panose="020B0503020204020204" pitchFamily="34" charset="0"/>
                <a:cs typeface="Times New Roman" panose="02020603050405020304" pitchFamily="18" charset="0"/>
              </a:rPr>
              <a:t>Ø </a:t>
            </a:r>
            <a:r>
              <a:rPr lang="en-US" sz="1900" b="1" dirty="0">
                <a:effectLst/>
                <a:latin typeface="Times New Roman" panose="02020603050405020304" pitchFamily="18" charset="0"/>
                <a:ea typeface="Corbel" panose="020B0503020204020204" pitchFamily="34" charset="0"/>
                <a:cs typeface="Times New Roman" panose="02020603050405020304" pitchFamily="18" charset="0"/>
              </a:rPr>
              <a:t>Module name                   :-</a:t>
            </a:r>
            <a:r>
              <a:rPr lang="en-US" sz="1900" dirty="0">
                <a:effectLst/>
                <a:latin typeface="Times New Roman" panose="02020603050405020304" pitchFamily="18" charset="0"/>
                <a:ea typeface="Corbel" panose="020B0503020204020204" pitchFamily="34" charset="0"/>
                <a:cs typeface="Times New Roman" panose="02020603050405020304" pitchFamily="18" charset="0"/>
              </a:rPr>
              <a:t>  categories</a:t>
            </a:r>
            <a:endParaRPr lang="en-IN" sz="1900" dirty="0">
              <a:effectLst/>
              <a:latin typeface="Times New Roman" panose="02020603050405020304" pitchFamily="18" charset="0"/>
              <a:ea typeface="Corbel" panose="020B0503020204020204" pitchFamily="34" charset="0"/>
              <a:cs typeface="Times New Roman" panose="02020603050405020304" pitchFamily="18" charset="0"/>
            </a:endParaRPr>
          </a:p>
          <a:p>
            <a:pPr marL="0" indent="0">
              <a:lnSpc>
                <a:spcPct val="107000"/>
              </a:lnSpc>
              <a:spcBef>
                <a:spcPts val="800"/>
              </a:spcBef>
              <a:spcAft>
                <a:spcPts val="285"/>
              </a:spcAft>
              <a:buNone/>
            </a:pPr>
            <a:r>
              <a:rPr lang="en-US" sz="1900" dirty="0">
                <a:effectLst/>
                <a:latin typeface="Times New Roman" panose="02020603050405020304" pitchFamily="18" charset="0"/>
                <a:ea typeface="Corbel" panose="020B0503020204020204" pitchFamily="34" charset="0"/>
                <a:cs typeface="Times New Roman" panose="02020603050405020304" pitchFamily="18" charset="0"/>
              </a:rPr>
              <a:t>Ø </a:t>
            </a:r>
            <a:r>
              <a:rPr lang="en-US" sz="1900" b="1" dirty="0">
                <a:effectLst/>
                <a:latin typeface="Times New Roman" panose="02020603050405020304" pitchFamily="18" charset="0"/>
                <a:ea typeface="Corbel" panose="020B0503020204020204" pitchFamily="34" charset="0"/>
                <a:cs typeface="Times New Roman" panose="02020603050405020304" pitchFamily="18" charset="0"/>
              </a:rPr>
              <a:t>Reproducible </a:t>
            </a:r>
            <a:r>
              <a:rPr lang="en-US" sz="1900" dirty="0">
                <a:effectLst/>
                <a:latin typeface="Times New Roman" panose="02020603050405020304" pitchFamily="18" charset="0"/>
                <a:ea typeface="Corbel" panose="020B0503020204020204" pitchFamily="34" charset="0"/>
                <a:cs typeface="Times New Roman" panose="02020603050405020304" pitchFamily="18" charset="0"/>
              </a:rPr>
              <a:t>                 </a:t>
            </a:r>
            <a:r>
              <a:rPr lang="en-US" sz="1900" b="1" dirty="0">
                <a:effectLst/>
                <a:latin typeface="Times New Roman" panose="02020603050405020304" pitchFamily="18" charset="0"/>
                <a:ea typeface="Corbel" panose="020B0503020204020204" pitchFamily="34" charset="0"/>
                <a:cs typeface="Times New Roman" panose="02020603050405020304" pitchFamily="18" charset="0"/>
              </a:rPr>
              <a:t>:-</a:t>
            </a:r>
            <a:r>
              <a:rPr lang="en-US" sz="1900" dirty="0">
                <a:effectLst/>
                <a:latin typeface="Times New Roman" panose="02020603050405020304" pitchFamily="18" charset="0"/>
                <a:ea typeface="Corbel" panose="020B0503020204020204" pitchFamily="34" charset="0"/>
                <a:cs typeface="Times New Roman" panose="02020603050405020304" pitchFamily="18" charset="0"/>
              </a:rPr>
              <a:t>  </a:t>
            </a:r>
            <a:endParaRPr lang="en-IN" sz="1900" dirty="0">
              <a:effectLst/>
              <a:latin typeface="Times New Roman" panose="02020603050405020304" pitchFamily="18" charset="0"/>
              <a:ea typeface="Corbel" panose="020B0503020204020204" pitchFamily="34" charset="0"/>
              <a:cs typeface="Times New Roman" panose="02020603050405020304" pitchFamily="18" charset="0"/>
            </a:endParaRPr>
          </a:p>
          <a:p>
            <a:pPr marL="0" indent="0">
              <a:lnSpc>
                <a:spcPct val="107000"/>
              </a:lnSpc>
              <a:spcBef>
                <a:spcPts val="800"/>
              </a:spcBef>
              <a:spcAft>
                <a:spcPts val="285"/>
              </a:spcAft>
              <a:buNone/>
            </a:pPr>
            <a:r>
              <a:rPr lang="en-US" sz="1900" dirty="0">
                <a:effectLst/>
                <a:latin typeface="Times New Roman" panose="02020603050405020304" pitchFamily="18" charset="0"/>
                <a:ea typeface="Corbel" panose="020B0503020204020204" pitchFamily="34" charset="0"/>
                <a:cs typeface="Times New Roman" panose="02020603050405020304" pitchFamily="18" charset="0"/>
              </a:rPr>
              <a:t>Ø </a:t>
            </a:r>
            <a:r>
              <a:rPr lang="en-US" sz="1900" b="1" dirty="0">
                <a:effectLst/>
                <a:latin typeface="Times New Roman" panose="02020603050405020304" pitchFamily="18" charset="0"/>
                <a:ea typeface="Corbel" panose="020B0503020204020204" pitchFamily="34" charset="0"/>
                <a:cs typeface="Times New Roman" panose="02020603050405020304" pitchFamily="18" charset="0"/>
              </a:rPr>
              <a:t>Severity       </a:t>
            </a:r>
            <a:r>
              <a:rPr lang="en-US" sz="1900" dirty="0">
                <a:effectLst/>
                <a:latin typeface="Times New Roman" panose="02020603050405020304" pitchFamily="18" charset="0"/>
                <a:ea typeface="Corbel" panose="020B0503020204020204" pitchFamily="34" charset="0"/>
                <a:cs typeface="Times New Roman" panose="02020603050405020304" pitchFamily="18" charset="0"/>
              </a:rPr>
              <a:t>                      </a:t>
            </a:r>
            <a:r>
              <a:rPr lang="en-US" sz="1900" b="1" dirty="0">
                <a:effectLst/>
                <a:latin typeface="Times New Roman" panose="02020603050405020304" pitchFamily="18" charset="0"/>
                <a:ea typeface="Corbel" panose="020B0503020204020204" pitchFamily="34" charset="0"/>
                <a:cs typeface="Times New Roman" panose="02020603050405020304" pitchFamily="18" charset="0"/>
              </a:rPr>
              <a:t>:- </a:t>
            </a:r>
            <a:r>
              <a:rPr lang="en-US" sz="1900" b="1" dirty="0">
                <a:latin typeface="Times New Roman" panose="02020603050405020304" pitchFamily="18" charset="0"/>
                <a:ea typeface="Corbel" panose="020B0503020204020204" pitchFamily="34" charset="0"/>
                <a:cs typeface="Times New Roman" panose="02020603050405020304" pitchFamily="18" charset="0"/>
              </a:rPr>
              <a:t>medium</a:t>
            </a:r>
            <a:endParaRPr lang="en-IN" sz="1900" dirty="0">
              <a:effectLst/>
              <a:latin typeface="Times New Roman" panose="02020603050405020304" pitchFamily="18" charset="0"/>
              <a:ea typeface="Corbel" panose="020B0503020204020204" pitchFamily="34" charset="0"/>
              <a:cs typeface="Times New Roman" panose="02020603050405020304" pitchFamily="18" charset="0"/>
            </a:endParaRPr>
          </a:p>
          <a:p>
            <a:pPr marL="0" indent="0">
              <a:lnSpc>
                <a:spcPct val="107000"/>
              </a:lnSpc>
              <a:spcBef>
                <a:spcPts val="800"/>
              </a:spcBef>
              <a:spcAft>
                <a:spcPts val="285"/>
              </a:spcAft>
              <a:buNone/>
            </a:pPr>
            <a:r>
              <a:rPr lang="en-US" sz="1900" dirty="0">
                <a:effectLst/>
                <a:latin typeface="Times New Roman" panose="02020603050405020304" pitchFamily="18" charset="0"/>
                <a:ea typeface="Corbel" panose="020B0503020204020204" pitchFamily="34" charset="0"/>
                <a:cs typeface="Times New Roman" panose="02020603050405020304" pitchFamily="18" charset="0"/>
              </a:rPr>
              <a:t>Ø </a:t>
            </a:r>
            <a:r>
              <a:rPr lang="en-US" sz="1900" b="1" dirty="0">
                <a:effectLst/>
                <a:latin typeface="Times New Roman" panose="02020603050405020304" pitchFamily="18" charset="0"/>
                <a:ea typeface="Corbel" panose="020B0503020204020204" pitchFamily="34" charset="0"/>
                <a:cs typeface="Times New Roman" panose="02020603050405020304" pitchFamily="18" charset="0"/>
              </a:rPr>
              <a:t>Priority  </a:t>
            </a:r>
            <a:r>
              <a:rPr lang="en-US" sz="1900" dirty="0">
                <a:effectLst/>
                <a:latin typeface="Times New Roman" panose="02020603050405020304" pitchFamily="18" charset="0"/>
                <a:ea typeface="Corbel" panose="020B0503020204020204" pitchFamily="34" charset="0"/>
                <a:cs typeface="Times New Roman" panose="02020603050405020304" pitchFamily="18" charset="0"/>
              </a:rPr>
              <a:t>                          </a:t>
            </a:r>
            <a:r>
              <a:rPr lang="en-US" sz="1900" b="1" dirty="0">
                <a:effectLst/>
                <a:latin typeface="Times New Roman" panose="02020603050405020304" pitchFamily="18" charset="0"/>
                <a:ea typeface="Corbel" panose="020B0503020204020204" pitchFamily="34" charset="0"/>
                <a:cs typeface="Times New Roman" panose="02020603050405020304" pitchFamily="18" charset="0"/>
              </a:rPr>
              <a:t> :- </a:t>
            </a:r>
            <a:r>
              <a:rPr lang="en-US" sz="1900" b="1" dirty="0">
                <a:latin typeface="Times New Roman" panose="02020603050405020304" pitchFamily="18" charset="0"/>
                <a:ea typeface="Corbel" panose="020B0503020204020204" pitchFamily="34" charset="0"/>
                <a:cs typeface="Times New Roman" panose="02020603050405020304" pitchFamily="18" charset="0"/>
              </a:rPr>
              <a:t>medium</a:t>
            </a:r>
            <a:endParaRPr lang="en-IN" sz="1900" dirty="0">
              <a:effectLst/>
              <a:latin typeface="Times New Roman" panose="02020603050405020304" pitchFamily="18" charset="0"/>
              <a:ea typeface="Corbel" panose="020B0503020204020204" pitchFamily="34" charset="0"/>
              <a:cs typeface="Times New Roman" panose="02020603050405020304" pitchFamily="18" charset="0"/>
            </a:endParaRPr>
          </a:p>
          <a:p>
            <a:pPr marL="0" indent="0">
              <a:lnSpc>
                <a:spcPct val="107000"/>
              </a:lnSpc>
              <a:spcBef>
                <a:spcPts val="800"/>
              </a:spcBef>
              <a:spcAft>
                <a:spcPts val="285"/>
              </a:spcAft>
              <a:buNone/>
            </a:pPr>
            <a:r>
              <a:rPr lang="en-US" sz="1900" dirty="0">
                <a:effectLst/>
                <a:latin typeface="Times New Roman" panose="02020603050405020304" pitchFamily="18" charset="0"/>
                <a:ea typeface="Corbel" panose="020B0503020204020204" pitchFamily="34" charset="0"/>
                <a:cs typeface="Times New Roman" panose="02020603050405020304" pitchFamily="18" charset="0"/>
              </a:rPr>
              <a:t>Ø </a:t>
            </a:r>
            <a:r>
              <a:rPr lang="en-US" sz="1900" b="1" dirty="0">
                <a:effectLst/>
                <a:latin typeface="Times New Roman" panose="02020603050405020304" pitchFamily="18" charset="0"/>
                <a:ea typeface="Corbel" panose="020B0503020204020204" pitchFamily="34" charset="0"/>
                <a:cs typeface="Times New Roman" panose="02020603050405020304" pitchFamily="18" charset="0"/>
              </a:rPr>
              <a:t>Raised by                           :-</a:t>
            </a:r>
            <a:r>
              <a:rPr lang="en-US" sz="1900" dirty="0">
                <a:effectLst/>
                <a:latin typeface="Times New Roman" panose="02020603050405020304" pitchFamily="18" charset="0"/>
                <a:ea typeface="Corbel" panose="020B0503020204020204" pitchFamily="34" charset="0"/>
                <a:cs typeface="Times New Roman" panose="02020603050405020304" pitchFamily="18" charset="0"/>
              </a:rPr>
              <a:t>  </a:t>
            </a:r>
            <a:r>
              <a:rPr lang="en-US" sz="1900" dirty="0">
                <a:latin typeface="Times New Roman" panose="02020603050405020304" pitchFamily="18" charset="0"/>
                <a:ea typeface="Corbel" panose="020B0503020204020204" pitchFamily="34" charset="0"/>
                <a:cs typeface="Times New Roman" panose="02020603050405020304" pitchFamily="18" charset="0"/>
              </a:rPr>
              <a:t>jayanth srihari</a:t>
            </a:r>
            <a:endParaRPr lang="en-IN" sz="1900" dirty="0">
              <a:effectLst/>
              <a:latin typeface="Times New Roman" panose="02020603050405020304" pitchFamily="18" charset="0"/>
              <a:ea typeface="Corbel" panose="020B0503020204020204" pitchFamily="34" charset="0"/>
              <a:cs typeface="Times New Roman" panose="02020603050405020304" pitchFamily="18" charset="0"/>
            </a:endParaRPr>
          </a:p>
          <a:p>
            <a:pPr marL="0" indent="0">
              <a:lnSpc>
                <a:spcPct val="107000"/>
              </a:lnSpc>
              <a:spcBef>
                <a:spcPts val="800"/>
              </a:spcBef>
              <a:spcAft>
                <a:spcPts val="285"/>
              </a:spcAft>
              <a:buNone/>
            </a:pPr>
            <a:r>
              <a:rPr lang="en-US" sz="1900" dirty="0">
                <a:effectLst/>
                <a:latin typeface="Times New Roman" panose="02020603050405020304" pitchFamily="18" charset="0"/>
                <a:ea typeface="Corbel" panose="020B0503020204020204" pitchFamily="34" charset="0"/>
                <a:cs typeface="Times New Roman" panose="02020603050405020304" pitchFamily="18" charset="0"/>
              </a:rPr>
              <a:t>Ø </a:t>
            </a:r>
            <a:r>
              <a:rPr lang="en-US" sz="1900" b="1" dirty="0">
                <a:effectLst/>
                <a:latin typeface="Times New Roman" panose="02020603050405020304" pitchFamily="18" charset="0"/>
                <a:ea typeface="Corbel" panose="020B0503020204020204" pitchFamily="34" charset="0"/>
                <a:cs typeface="Times New Roman" panose="02020603050405020304" pitchFamily="18" charset="0"/>
              </a:rPr>
              <a:t>Assigned to                      :-</a:t>
            </a:r>
            <a:r>
              <a:rPr lang="en-US" sz="1900" dirty="0">
                <a:effectLst/>
                <a:latin typeface="Times New Roman" panose="02020603050405020304" pitchFamily="18" charset="0"/>
                <a:ea typeface="Corbel" panose="020B0503020204020204" pitchFamily="34" charset="0"/>
                <a:cs typeface="Times New Roman" panose="02020603050405020304" pitchFamily="18" charset="0"/>
              </a:rPr>
              <a:t>  developer Team lead</a:t>
            </a:r>
            <a:endParaRPr lang="en-IN" sz="1900" dirty="0">
              <a:effectLst/>
              <a:latin typeface="Times New Roman" panose="02020603050405020304" pitchFamily="18" charset="0"/>
              <a:ea typeface="Corbel" panose="020B0503020204020204" pitchFamily="34" charset="0"/>
              <a:cs typeface="Times New Roman" panose="02020603050405020304" pitchFamily="18" charset="0"/>
            </a:endParaRPr>
          </a:p>
          <a:p>
            <a:pPr marL="0" indent="0">
              <a:lnSpc>
                <a:spcPct val="107000"/>
              </a:lnSpc>
              <a:spcBef>
                <a:spcPts val="800"/>
              </a:spcBef>
              <a:spcAft>
                <a:spcPts val="285"/>
              </a:spcAft>
              <a:buNone/>
            </a:pPr>
            <a:r>
              <a:rPr lang="en-US" sz="1900" dirty="0">
                <a:effectLst/>
                <a:latin typeface="Times New Roman" panose="02020603050405020304" pitchFamily="18" charset="0"/>
                <a:ea typeface="Corbel" panose="020B0503020204020204" pitchFamily="34" charset="0"/>
                <a:cs typeface="Times New Roman" panose="02020603050405020304" pitchFamily="18" charset="0"/>
              </a:rPr>
              <a:t>Ø </a:t>
            </a:r>
            <a:r>
              <a:rPr lang="en-US" sz="1900" b="1" dirty="0">
                <a:effectLst/>
                <a:latin typeface="Times New Roman" panose="02020603050405020304" pitchFamily="18" charset="0"/>
                <a:ea typeface="Corbel" panose="020B0503020204020204" pitchFamily="34" charset="0"/>
                <a:cs typeface="Times New Roman" panose="02020603050405020304" pitchFamily="18" charset="0"/>
              </a:rPr>
              <a:t>Date of assignment      :- </a:t>
            </a:r>
            <a:r>
              <a:rPr lang="en-US" sz="1900" dirty="0">
                <a:effectLst/>
                <a:latin typeface="Times New Roman" panose="02020603050405020304" pitchFamily="18" charset="0"/>
                <a:ea typeface="Corbel" panose="020B0503020204020204" pitchFamily="34" charset="0"/>
                <a:cs typeface="Times New Roman" panose="02020603050405020304" pitchFamily="18" charset="0"/>
              </a:rPr>
              <a:t>18/08/2025</a:t>
            </a:r>
            <a:endParaRPr lang="en-IN" sz="1900" dirty="0">
              <a:effectLst/>
              <a:latin typeface="Times New Roman" panose="02020603050405020304" pitchFamily="18" charset="0"/>
              <a:ea typeface="Corbel" panose="020B0503020204020204" pitchFamily="34" charset="0"/>
              <a:cs typeface="Times New Roman" panose="02020603050405020304" pitchFamily="18" charset="0"/>
            </a:endParaRPr>
          </a:p>
          <a:p>
            <a:pPr marL="0" indent="0">
              <a:lnSpc>
                <a:spcPct val="107000"/>
              </a:lnSpc>
              <a:spcBef>
                <a:spcPts val="800"/>
              </a:spcBef>
              <a:spcAft>
                <a:spcPts val="285"/>
              </a:spcAft>
              <a:buNone/>
            </a:pPr>
            <a:r>
              <a:rPr lang="en-US" sz="1900" dirty="0">
                <a:effectLst/>
                <a:latin typeface="Times New Roman" panose="02020603050405020304" pitchFamily="18" charset="0"/>
                <a:ea typeface="Corbel" panose="020B0503020204020204" pitchFamily="34" charset="0"/>
                <a:cs typeface="Times New Roman" panose="02020603050405020304" pitchFamily="18" charset="0"/>
              </a:rPr>
              <a:t>Ø </a:t>
            </a:r>
            <a:r>
              <a:rPr lang="en-US" sz="1900" b="1" dirty="0">
                <a:effectLst/>
                <a:latin typeface="Times New Roman" panose="02020603050405020304" pitchFamily="18" charset="0"/>
                <a:ea typeface="Corbel" panose="020B0503020204020204" pitchFamily="34" charset="0"/>
                <a:cs typeface="Times New Roman" panose="02020603050405020304" pitchFamily="18" charset="0"/>
              </a:rPr>
              <a:t>Status                                 :-</a:t>
            </a:r>
            <a:r>
              <a:rPr lang="en-US" sz="1900" dirty="0">
                <a:effectLst/>
                <a:latin typeface="Times New Roman" panose="02020603050405020304" pitchFamily="18" charset="0"/>
                <a:ea typeface="Corbel" panose="020B0503020204020204" pitchFamily="34" charset="0"/>
                <a:cs typeface="Times New Roman" panose="02020603050405020304" pitchFamily="18" charset="0"/>
              </a:rPr>
              <a:t> pending</a:t>
            </a:r>
            <a:endParaRPr lang="en-IN" sz="1900" dirty="0">
              <a:effectLst/>
              <a:latin typeface="Times New Roman" panose="02020603050405020304" pitchFamily="18" charset="0"/>
              <a:ea typeface="Corbel" panose="020B0503020204020204" pitchFamily="34" charset="0"/>
              <a:cs typeface="Times New Roman" panose="02020603050405020304" pitchFamily="18" charset="0"/>
            </a:endParaRPr>
          </a:p>
          <a:p>
            <a:pPr marL="0" indent="0">
              <a:lnSpc>
                <a:spcPct val="107000"/>
              </a:lnSpc>
              <a:spcBef>
                <a:spcPts val="800"/>
              </a:spcBef>
              <a:spcAft>
                <a:spcPts val="285"/>
              </a:spcAft>
              <a:buNone/>
            </a:pPr>
            <a:r>
              <a:rPr lang="en-US" sz="1900" dirty="0">
                <a:effectLst/>
                <a:latin typeface="Times New Roman" panose="02020603050405020304" pitchFamily="18" charset="0"/>
                <a:ea typeface="Corbel" panose="020B0503020204020204" pitchFamily="34" charset="0"/>
                <a:cs typeface="Times New Roman" panose="02020603050405020304" pitchFamily="18" charset="0"/>
              </a:rPr>
              <a:t>Ø </a:t>
            </a:r>
            <a:r>
              <a:rPr lang="en-US" sz="1900" b="1" dirty="0">
                <a:effectLst/>
                <a:latin typeface="Times New Roman" panose="02020603050405020304" pitchFamily="18" charset="0"/>
                <a:ea typeface="Corbel" panose="020B0503020204020204" pitchFamily="34" charset="0"/>
                <a:cs typeface="Times New Roman" panose="02020603050405020304" pitchFamily="18" charset="0"/>
              </a:rPr>
              <a:t>Snap shots                        :-</a:t>
            </a:r>
          </a:p>
          <a:p>
            <a:pPr marL="0" indent="0">
              <a:lnSpc>
                <a:spcPct val="107000"/>
              </a:lnSpc>
              <a:spcBef>
                <a:spcPts val="800"/>
              </a:spcBef>
              <a:spcAft>
                <a:spcPts val="285"/>
              </a:spcAft>
              <a:buNone/>
            </a:pPr>
            <a:r>
              <a:rPr lang="en-US" sz="1900" dirty="0">
                <a:effectLst/>
                <a:latin typeface="Times New Roman" panose="02020603050405020304" pitchFamily="18" charset="0"/>
                <a:ea typeface="Corbel" panose="020B0503020204020204" pitchFamily="34" charset="0"/>
                <a:cs typeface="Times New Roman" panose="02020603050405020304" pitchFamily="18" charset="0"/>
              </a:rPr>
              <a:t>Ø </a:t>
            </a:r>
            <a:r>
              <a:rPr lang="en-US" sz="1900" b="1" dirty="0">
                <a:effectLst/>
                <a:latin typeface="Times New Roman" panose="02020603050405020304" pitchFamily="18" charset="0"/>
                <a:ea typeface="Corbel" panose="020B0503020204020204" pitchFamily="34" charset="0"/>
                <a:cs typeface="Times New Roman" panose="02020603050405020304" pitchFamily="18" charset="0"/>
              </a:rPr>
              <a:t>Fixed by                               :-</a:t>
            </a:r>
            <a:r>
              <a:rPr lang="en-US" sz="1900" dirty="0">
                <a:effectLst/>
                <a:latin typeface="Times New Roman" panose="02020603050405020304" pitchFamily="18" charset="0"/>
                <a:ea typeface="Corbel" panose="020B0503020204020204" pitchFamily="34" charset="0"/>
                <a:cs typeface="Times New Roman" panose="02020603050405020304" pitchFamily="18" charset="0"/>
              </a:rPr>
              <a:t> developer</a:t>
            </a:r>
            <a:endParaRPr lang="en-IN" sz="1900" dirty="0">
              <a:effectLst/>
              <a:latin typeface="Times New Roman" panose="02020603050405020304" pitchFamily="18" charset="0"/>
              <a:ea typeface="Corbel" panose="020B0503020204020204" pitchFamily="34" charset="0"/>
              <a:cs typeface="Times New Roman" panose="02020603050405020304" pitchFamily="18" charset="0"/>
            </a:endParaRPr>
          </a:p>
          <a:p>
            <a:pPr marL="0" indent="0">
              <a:lnSpc>
                <a:spcPct val="107000"/>
              </a:lnSpc>
              <a:spcBef>
                <a:spcPts val="800"/>
              </a:spcBef>
              <a:spcAft>
                <a:spcPts val="285"/>
              </a:spcAft>
              <a:buNone/>
            </a:pPr>
            <a:r>
              <a:rPr lang="en-US" sz="1900" dirty="0">
                <a:effectLst/>
                <a:latin typeface="Times New Roman" panose="02020603050405020304" pitchFamily="18" charset="0"/>
                <a:ea typeface="Corbel" panose="020B0503020204020204" pitchFamily="34" charset="0"/>
                <a:cs typeface="Times New Roman" panose="02020603050405020304" pitchFamily="18" charset="0"/>
              </a:rPr>
              <a:t>Ø </a:t>
            </a:r>
            <a:r>
              <a:rPr lang="en-US" sz="1900" b="1" dirty="0">
                <a:effectLst/>
                <a:latin typeface="Times New Roman" panose="02020603050405020304" pitchFamily="18" charset="0"/>
                <a:ea typeface="Corbel" panose="020B0503020204020204" pitchFamily="34" charset="0"/>
                <a:cs typeface="Times New Roman" panose="02020603050405020304" pitchFamily="18" charset="0"/>
              </a:rPr>
              <a:t>Date of fixing                   :-</a:t>
            </a:r>
            <a:endParaRPr lang="en-IN" sz="1900" b="1" dirty="0">
              <a:effectLst/>
              <a:latin typeface="Times New Roman" panose="02020603050405020304" pitchFamily="18" charset="0"/>
              <a:ea typeface="Corbel" panose="020B0503020204020204" pitchFamily="34" charset="0"/>
              <a:cs typeface="Times New Roman" panose="02020603050405020304" pitchFamily="18" charset="0"/>
            </a:endParaRPr>
          </a:p>
          <a:p>
            <a:pPr marL="0" indent="0">
              <a:lnSpc>
                <a:spcPct val="107000"/>
              </a:lnSpc>
              <a:spcBef>
                <a:spcPts val="800"/>
              </a:spcBef>
              <a:spcAft>
                <a:spcPts val="285"/>
              </a:spcAft>
              <a:buNone/>
            </a:pPr>
            <a:endParaRPr lang="en-IN" sz="1900" dirty="0">
              <a:effectLst/>
              <a:latin typeface="Times New Roman" panose="02020603050405020304" pitchFamily="18" charset="0"/>
              <a:ea typeface="Corbel" panose="020B0503020204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536104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776</TotalTime>
  <Words>718</Words>
  <Application>Microsoft Office PowerPoint</Application>
  <PresentationFormat>Widescreen</PresentationFormat>
  <Paragraphs>74</Paragraphs>
  <Slides>13</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Arial Black</vt:lpstr>
      <vt:lpstr>Arial Rounded MT Bold</vt:lpstr>
      <vt:lpstr>Calibri</vt:lpstr>
      <vt:lpstr>Cooper Black</vt:lpstr>
      <vt:lpstr>Corbel</vt:lpstr>
      <vt:lpstr>Courier New</vt:lpstr>
      <vt:lpstr>Garamond</vt:lpstr>
      <vt:lpstr>Times New Roman</vt:lpstr>
      <vt:lpstr>Wingdings</vt:lpstr>
      <vt:lpstr>Organic</vt:lpstr>
      <vt:lpstr>EBay website </vt:lpstr>
      <vt:lpstr>Introduction :  </vt:lpstr>
      <vt:lpstr>Responsibilities</vt:lpstr>
      <vt:lpstr>Overview </vt:lpstr>
      <vt:lpstr>Modules </vt:lpstr>
      <vt:lpstr>PowerPoint Presentation</vt:lpstr>
      <vt:lpstr>PowerPoint Presentation</vt:lpstr>
      <vt:lpstr>Defects</vt:lpstr>
      <vt:lpstr>PowerPoint Presentation</vt:lpstr>
      <vt:lpstr>PowerPoint Presentation</vt:lpstr>
      <vt:lpstr>Challenges </vt:lpstr>
      <vt:lpstr>Experience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PRESTASHOP / MY SHOP MODULE </dc:title>
  <dc:creator>samrudhi Sakoji</dc:creator>
  <cp:lastModifiedBy>Yelisetti Jayanth Srihari</cp:lastModifiedBy>
  <cp:revision>60</cp:revision>
  <dcterms:created xsi:type="dcterms:W3CDTF">2024-02-15T17:31:50Z</dcterms:created>
  <dcterms:modified xsi:type="dcterms:W3CDTF">2025-08-19T09:08:57Z</dcterms:modified>
</cp:coreProperties>
</file>