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9" r:id="rId1"/>
  </p:sldMasterIdLst>
  <p:notesMasterIdLst>
    <p:notesMasterId r:id="rId17"/>
  </p:notesMasterIdLst>
  <p:sldIdLst>
    <p:sldId id="256" r:id="rId2"/>
    <p:sldId id="257" r:id="rId3"/>
    <p:sldId id="259" r:id="rId4"/>
    <p:sldId id="260" r:id="rId5"/>
    <p:sldId id="261" r:id="rId6"/>
    <p:sldId id="268" r:id="rId7"/>
    <p:sldId id="273" r:id="rId8"/>
    <p:sldId id="263" r:id="rId9"/>
    <p:sldId id="271" r:id="rId10"/>
    <p:sldId id="274" r:id="rId11"/>
    <p:sldId id="275" r:id="rId12"/>
    <p:sldId id="276" r:id="rId13"/>
    <p:sldId id="265" r:id="rId14"/>
    <p:sldId id="266" r:id="rId15"/>
    <p:sldId id="267"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7E317"/>
    <a:srgbClr val="CC009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79AFFE3-CAD7-40AA-8C49-74B66497B74A}" type="datetimeFigureOut">
              <a:rPr lang="en-IN" smtClean="0"/>
              <a:t>09-09-2025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EDFDC5-DCA9-4D62-826F-74397662D212}" type="slidenum">
              <a:rPr lang="en-IN" smtClean="0"/>
              <a:t>‹#›</a:t>
            </a:fld>
            <a:endParaRPr lang="en-IN"/>
          </a:p>
        </p:txBody>
      </p:sp>
    </p:spTree>
    <p:extLst>
      <p:ext uri="{BB962C8B-B14F-4D97-AF65-F5344CB8AC3E}">
        <p14:creationId xmlns:p14="http://schemas.microsoft.com/office/powerpoint/2010/main" val="53825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914400" algn="just">
              <a:lnSpc>
                <a:spcPct val="107000"/>
              </a:lnSpc>
              <a:spcBef>
                <a:spcPts val="800"/>
              </a:spcBef>
            </a:pPr>
            <a:endParaRPr lang="en-IN" dirty="0"/>
          </a:p>
        </p:txBody>
      </p:sp>
      <p:sp>
        <p:nvSpPr>
          <p:cNvPr id="4" name="Slide Number Placeholder 3"/>
          <p:cNvSpPr>
            <a:spLocks noGrp="1"/>
          </p:cNvSpPr>
          <p:nvPr>
            <p:ph type="sldNum" sz="quarter" idx="5"/>
          </p:nvPr>
        </p:nvSpPr>
        <p:spPr/>
        <p:txBody>
          <a:bodyPr/>
          <a:lstStyle/>
          <a:p>
            <a:fld id="{F4EDFDC5-DCA9-4D62-826F-74397662D212}" type="slidenum">
              <a:rPr lang="en-IN" smtClean="0"/>
              <a:t>5</a:t>
            </a:fld>
            <a:endParaRPr lang="en-IN"/>
          </a:p>
        </p:txBody>
      </p:sp>
    </p:spTree>
    <p:extLst>
      <p:ext uri="{BB962C8B-B14F-4D97-AF65-F5344CB8AC3E}">
        <p14:creationId xmlns:p14="http://schemas.microsoft.com/office/powerpoint/2010/main" val="11338523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107000"/>
              </a:lnSpc>
              <a:spcBef>
                <a:spcPts val="800"/>
              </a:spcBef>
            </a:pPr>
            <a:endParaRPr lang="en-IN" sz="1800" dirty="0">
              <a:effectLst/>
              <a:latin typeface="Corbel" panose="020B0503020204020204" pitchFamily="34" charset="0"/>
              <a:ea typeface="Corbel" panose="020B0503020204020204" pitchFamily="34" charset="0"/>
              <a:cs typeface="Tahoma" panose="020B0604030504040204" pitchFamily="34" charset="0"/>
            </a:endParaRPr>
          </a:p>
        </p:txBody>
      </p:sp>
      <p:sp>
        <p:nvSpPr>
          <p:cNvPr id="4" name="Slide Number Placeholder 3"/>
          <p:cNvSpPr>
            <a:spLocks noGrp="1"/>
          </p:cNvSpPr>
          <p:nvPr>
            <p:ph type="sldNum" sz="quarter" idx="5"/>
          </p:nvPr>
        </p:nvSpPr>
        <p:spPr/>
        <p:txBody>
          <a:bodyPr/>
          <a:lstStyle/>
          <a:p>
            <a:fld id="{F4EDFDC5-DCA9-4D62-826F-74397662D212}" type="slidenum">
              <a:rPr lang="en-IN" smtClean="0"/>
              <a:t>15</a:t>
            </a:fld>
            <a:endParaRPr lang="en-IN"/>
          </a:p>
        </p:txBody>
      </p:sp>
    </p:spTree>
    <p:extLst>
      <p:ext uri="{BB962C8B-B14F-4D97-AF65-F5344CB8AC3E}">
        <p14:creationId xmlns:p14="http://schemas.microsoft.com/office/powerpoint/2010/main" val="20926042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A90078A6-5AA2-49B6-8A00-D839C8DDCBA2}" type="datetimeFigureOut">
              <a:rPr lang="en-IN" smtClean="0"/>
              <a:t>09-09-2025</a:t>
            </a:fld>
            <a:endParaRPr lang="en-IN"/>
          </a:p>
        </p:txBody>
      </p:sp>
      <p:sp>
        <p:nvSpPr>
          <p:cNvPr id="5" name="Footer Placeholder 4"/>
          <p:cNvSpPr>
            <a:spLocks noGrp="1"/>
          </p:cNvSpPr>
          <p:nvPr>
            <p:ph type="ftr" sz="quarter" idx="11"/>
          </p:nvPr>
        </p:nvSpPr>
        <p:spPr>
          <a:xfrm>
            <a:off x="2416500" y="329307"/>
            <a:ext cx="4973915" cy="309201"/>
          </a:xfrm>
        </p:spPr>
        <p:txBody>
          <a:bodyPr/>
          <a:lstStyle/>
          <a:p>
            <a:endParaRPr lang="en-IN"/>
          </a:p>
        </p:txBody>
      </p:sp>
      <p:sp>
        <p:nvSpPr>
          <p:cNvPr id="6" name="Slide Number Placeholder 5"/>
          <p:cNvSpPr>
            <a:spLocks noGrp="1"/>
          </p:cNvSpPr>
          <p:nvPr>
            <p:ph type="sldNum" sz="quarter" idx="12"/>
          </p:nvPr>
        </p:nvSpPr>
        <p:spPr>
          <a:xfrm>
            <a:off x="1437664" y="798973"/>
            <a:ext cx="811019" cy="503578"/>
          </a:xfrm>
        </p:spPr>
        <p:txBody>
          <a:bodyPr/>
          <a:lstStyle/>
          <a:p>
            <a:fld id="{E855176E-4508-4354-BC09-C12C7533C439}" type="slidenum">
              <a:rPr lang="en-IN" smtClean="0"/>
              <a:t>‹#›</a:t>
            </a:fld>
            <a:endParaRPr lang="en-IN"/>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1382180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0078A6-5AA2-49B6-8A00-D839C8DDCBA2}" type="datetimeFigureOut">
              <a:rPr lang="en-IN" smtClean="0"/>
              <a:t>09-09-2025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5176E-4508-4354-BC09-C12C7533C439}" type="slidenum">
              <a:rPr lang="en-IN" smtClean="0"/>
              <a:t>‹#›</a:t>
            </a:fld>
            <a:endParaRPr lang="en-IN"/>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5675856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0078A6-5AA2-49B6-8A00-D839C8DDCBA2}" type="datetimeFigureOut">
              <a:rPr lang="en-IN" smtClean="0"/>
              <a:t>09-09-2025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5176E-4508-4354-BC09-C12C7533C439}" type="slidenum">
              <a:rPr lang="en-IN" smtClean="0"/>
              <a:t>‹#›</a:t>
            </a:fld>
            <a:endParaRPr lang="en-IN"/>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69639528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12" name="Content Placeholder 2"/>
          <p:cNvSpPr>
            <a:spLocks noGrp="1"/>
          </p:cNvSpPr>
          <p:nvPr>
            <p:ph sz="quarter" idx="13"/>
          </p:nvPr>
        </p:nvSpPr>
        <p:spPr>
          <a:xfrm>
            <a:off x="913774" y="2367092"/>
            <a:ext cx="10363826" cy="342410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0078A6-5AA2-49B6-8A00-D839C8DDCBA2}" type="datetimeFigureOut">
              <a:rPr lang="en-IN" smtClean="0"/>
              <a:t>09-09-2025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32915825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90078A6-5AA2-49B6-8A00-D839C8DDCBA2}" type="datetimeFigureOut">
              <a:rPr lang="en-IN" smtClean="0"/>
              <a:t>09-09-2025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5176E-4508-4354-BC09-C12C7533C439}" type="slidenum">
              <a:rPr lang="en-IN" smtClean="0"/>
              <a:t>‹#›</a:t>
            </a:fld>
            <a:endParaRPr lang="en-IN"/>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08163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A90078A6-5AA2-49B6-8A00-D839C8DDCBA2}" type="datetimeFigureOut">
              <a:rPr lang="en-IN" smtClean="0"/>
              <a:t>09-09-2025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E855176E-4508-4354-BC09-C12C7533C439}" type="slidenum">
              <a:rPr lang="en-IN" smtClean="0"/>
              <a:t>‹#›</a:t>
            </a:fld>
            <a:endParaRPr lang="en-IN"/>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0161329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A90078A6-5AA2-49B6-8A00-D839C8DDCBA2}" type="datetimeFigureOut">
              <a:rPr lang="en-IN" smtClean="0"/>
              <a:t>09-09-2025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55176E-4508-4354-BC09-C12C7533C439}" type="slidenum">
              <a:rPr lang="en-IN" smtClean="0"/>
              <a:t>‹#›</a:t>
            </a:fld>
            <a:endParaRPr lang="en-IN"/>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8349181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0078A6-5AA2-49B6-8A00-D839C8DDCBA2}" type="datetimeFigureOut">
              <a:rPr lang="en-IN" smtClean="0"/>
              <a:t>09-09-2025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E855176E-4508-4354-BC09-C12C7533C439}" type="slidenum">
              <a:rPr lang="en-IN" smtClean="0"/>
              <a:t>‹#›</a:t>
            </a:fld>
            <a:endParaRPr lang="en-IN"/>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903927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A90078A6-5AA2-49B6-8A00-D839C8DDCBA2}" type="datetimeFigureOut">
              <a:rPr lang="en-IN" smtClean="0"/>
              <a:t>09-09-2025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E855176E-4508-4354-BC09-C12C7533C439}" type="slidenum">
              <a:rPr lang="en-IN" smtClean="0"/>
              <a:t>‹#›</a:t>
            </a:fld>
            <a:endParaRPr lang="en-IN"/>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82121334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90078A6-5AA2-49B6-8A00-D839C8DDCBA2}" type="datetimeFigureOut">
              <a:rPr lang="en-IN" smtClean="0"/>
              <a:t>09-09-2025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E855176E-4508-4354-BC09-C12C7533C439}" type="slidenum">
              <a:rPr lang="en-IN" smtClean="0"/>
              <a:t>‹#›</a:t>
            </a:fld>
            <a:endParaRPr lang="en-IN"/>
          </a:p>
        </p:txBody>
      </p:sp>
    </p:spTree>
    <p:extLst>
      <p:ext uri="{BB962C8B-B14F-4D97-AF65-F5344CB8AC3E}">
        <p14:creationId xmlns:p14="http://schemas.microsoft.com/office/powerpoint/2010/main" val="22786363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90078A6-5AA2-49B6-8A00-D839C8DDCBA2}" type="datetimeFigureOut">
              <a:rPr lang="en-IN" smtClean="0"/>
              <a:t>09-09-2025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E855176E-4508-4354-BC09-C12C7533C439}" type="slidenum">
              <a:rPr lang="en-IN" smtClean="0"/>
              <a:t>‹#›</a:t>
            </a:fld>
            <a:endParaRPr lang="en-IN"/>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1551146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A90078A6-5AA2-49B6-8A00-D839C8DDCBA2}" type="datetimeFigureOut">
              <a:rPr lang="en-IN" smtClean="0"/>
              <a:t>09-09-2025</a:t>
            </a:fld>
            <a:endParaRPr lang="en-IN"/>
          </a:p>
        </p:txBody>
      </p:sp>
      <p:sp>
        <p:nvSpPr>
          <p:cNvPr id="6" name="Footer Placeholder 5"/>
          <p:cNvSpPr>
            <a:spLocks noGrp="1"/>
          </p:cNvSpPr>
          <p:nvPr>
            <p:ph type="ftr" sz="quarter" idx="11"/>
          </p:nvPr>
        </p:nvSpPr>
        <p:spPr>
          <a:xfrm>
            <a:off x="1447382" y="318640"/>
            <a:ext cx="5541004" cy="320931"/>
          </a:xfrm>
        </p:spPr>
        <p:txBody>
          <a:bodyPr/>
          <a:lstStyle/>
          <a:p>
            <a:endParaRPr lang="en-IN"/>
          </a:p>
        </p:txBody>
      </p:sp>
      <p:sp>
        <p:nvSpPr>
          <p:cNvPr id="7" name="Slide Number Placeholder 6"/>
          <p:cNvSpPr>
            <a:spLocks noGrp="1"/>
          </p:cNvSpPr>
          <p:nvPr>
            <p:ph type="sldNum" sz="quarter" idx="12"/>
          </p:nvPr>
        </p:nvSpPr>
        <p:spPr/>
        <p:txBody>
          <a:bodyPr/>
          <a:lstStyle/>
          <a:p>
            <a:fld id="{E855176E-4508-4354-BC09-C12C7533C439}" type="slidenum">
              <a:rPr lang="en-IN" smtClean="0"/>
              <a:t>‹#›</a:t>
            </a:fld>
            <a:endParaRPr lang="en-IN"/>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22942027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4">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A90078A6-5AA2-49B6-8A00-D839C8DDCBA2}" type="datetimeFigureOut">
              <a:rPr lang="en-IN" smtClean="0"/>
              <a:t>09-09-2025</a:t>
            </a:fld>
            <a:endParaRPr lang="en-IN"/>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E855176E-4508-4354-BC09-C12C7533C439}" type="slidenum">
              <a:rPr lang="en-IN" smtClean="0"/>
              <a:t>‹#›</a:t>
            </a:fld>
            <a:endParaRPr lang="en-IN"/>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6742876"/>
      </p:ext>
    </p:extLst>
  </p:cSld>
  <p:clrMap bg1="lt1" tx1="dk1" bg2="lt2" tx2="dk2" accent1="accent1" accent2="accent2" accent3="accent3" accent4="accent4" accent5="accent5" accent6="accent6" hlink="hlink" folHlink="folHlink"/>
  <p:sldLayoutIdLst>
    <p:sldLayoutId id="2147483810" r:id="rId1"/>
    <p:sldLayoutId id="2147483811" r:id="rId2"/>
    <p:sldLayoutId id="2147483812" r:id="rId3"/>
    <p:sldLayoutId id="2147483813" r:id="rId4"/>
    <p:sldLayoutId id="2147483814" r:id="rId5"/>
    <p:sldLayoutId id="2147483815" r:id="rId6"/>
    <p:sldLayoutId id="2147483816" r:id="rId7"/>
    <p:sldLayoutId id="2147483817" r:id="rId8"/>
    <p:sldLayoutId id="2147483818" r:id="rId9"/>
    <p:sldLayoutId id="2147483819" r:id="rId10"/>
    <p:sldLayoutId id="2147483820" r:id="rId11"/>
    <p:sldLayoutId id="2147483821" r:id="rId12"/>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96C6C5-960E-B04C-1EC6-7370BB7BF5E7}"/>
              </a:ext>
            </a:extLst>
          </p:cNvPr>
          <p:cNvSpPr>
            <a:spLocks noGrp="1"/>
          </p:cNvSpPr>
          <p:nvPr>
            <p:ph type="ctrTitle"/>
          </p:nvPr>
        </p:nvSpPr>
        <p:spPr>
          <a:xfrm>
            <a:off x="1751012" y="1600201"/>
            <a:ext cx="9881664" cy="1736101"/>
          </a:xfrm>
        </p:spPr>
        <p:txBody>
          <a:bodyPr>
            <a:normAutofit/>
          </a:bodyPr>
          <a:lstStyle/>
          <a:p>
            <a:r>
              <a:rPr lang="en-US" sz="4400" b="1" kern="1400" dirty="0">
                <a:solidFill>
                  <a:srgbClr val="2F2F2F"/>
                </a:solidFill>
                <a:effectLst/>
                <a:latin typeface="Cooper Black" panose="0208090404030B020404" pitchFamily="18" charset="0"/>
                <a:ea typeface="MS Gothic" panose="020B0609070205080204" pitchFamily="49" charset="-128"/>
                <a:cs typeface="Tahoma" panose="020B0604030504040204" pitchFamily="34" charset="0"/>
              </a:rPr>
              <a:t>Browse Stack Demo</a:t>
            </a:r>
            <a:br>
              <a:rPr lang="en-IN" sz="1800" b="1" kern="1400" dirty="0">
                <a:solidFill>
                  <a:srgbClr val="2F2F2F"/>
                </a:solidFill>
                <a:effectLst/>
                <a:latin typeface="Corbel" panose="020B0503020204020204" pitchFamily="34" charset="0"/>
                <a:ea typeface="MS Gothic" panose="020B0609070205080204" pitchFamily="49" charset="-128"/>
                <a:cs typeface="Tahoma" panose="020B0604030504040204" pitchFamily="34" charset="0"/>
              </a:rPr>
            </a:br>
            <a:endParaRPr lang="en-IN" dirty="0"/>
          </a:p>
        </p:txBody>
      </p:sp>
      <p:sp>
        <p:nvSpPr>
          <p:cNvPr id="3" name="Subtitle 2">
            <a:extLst>
              <a:ext uri="{FF2B5EF4-FFF2-40B4-BE49-F238E27FC236}">
                <a16:creationId xmlns:a16="http://schemas.microsoft.com/office/drawing/2014/main" id="{CBCDA47C-8B19-C12B-9663-CB179A4B73D0}"/>
              </a:ext>
            </a:extLst>
          </p:cNvPr>
          <p:cNvSpPr>
            <a:spLocks noGrp="1"/>
          </p:cNvSpPr>
          <p:nvPr>
            <p:ph type="subTitle" idx="1"/>
          </p:nvPr>
        </p:nvSpPr>
        <p:spPr>
          <a:xfrm>
            <a:off x="2024389" y="3025217"/>
            <a:ext cx="8689976" cy="1371599"/>
          </a:xfrm>
        </p:spPr>
        <p:txBody>
          <a:bodyPr/>
          <a:lstStyle/>
          <a:p>
            <a:r>
              <a:rPr lang="en-US" sz="1800" u="sng" kern="1400" dirty="0">
                <a:solidFill>
                  <a:srgbClr val="2F2F2F"/>
                </a:solidFill>
                <a:effectLst/>
                <a:latin typeface="Arial Black" panose="020B0A04020102020204" pitchFamily="34" charset="0"/>
                <a:ea typeface="Calibri" panose="020F0502020204030204" pitchFamily="34" charset="0"/>
                <a:cs typeface="Calibri" panose="020F0502020204030204" pitchFamily="34" charset="0"/>
              </a:rPr>
              <a:t>Under Guidance of  </a:t>
            </a:r>
            <a:r>
              <a:rPr lang="en-US" sz="1800" u="sng" kern="1400" dirty="0">
                <a:solidFill>
                  <a:srgbClr val="2F2F2F"/>
                </a:solidFill>
                <a:effectLst/>
                <a:highlight>
                  <a:srgbClr val="FF00FF"/>
                </a:highlight>
                <a:latin typeface="Arial Black" panose="020B0A04020102020204" pitchFamily="34" charset="0"/>
                <a:ea typeface="Calibri" panose="020F0502020204030204" pitchFamily="34" charset="0"/>
                <a:cs typeface="Calibri" panose="020F0502020204030204" pitchFamily="34" charset="0"/>
              </a:rPr>
              <a:t>Mrs. </a:t>
            </a:r>
            <a:r>
              <a:rPr lang="en-US" sz="1800" u="sng" kern="1400">
                <a:solidFill>
                  <a:srgbClr val="2F2F2F"/>
                </a:solidFill>
                <a:effectLst/>
                <a:highlight>
                  <a:srgbClr val="FF00FF"/>
                </a:highlight>
                <a:latin typeface="Arial Black" panose="020B0A04020102020204" pitchFamily="34" charset="0"/>
                <a:ea typeface="Calibri" panose="020F0502020204030204" pitchFamily="34" charset="0"/>
                <a:cs typeface="Calibri" panose="020F0502020204030204" pitchFamily="34" charset="0"/>
              </a:rPr>
              <a:t>Vaishali </a:t>
            </a:r>
            <a:r>
              <a:rPr lang="en-US" sz="1800" u="sng" kern="1400" dirty="0">
                <a:solidFill>
                  <a:srgbClr val="2F2F2F"/>
                </a:solidFill>
                <a:effectLst/>
                <a:highlight>
                  <a:srgbClr val="FF00FF"/>
                </a:highlight>
                <a:latin typeface="Arial Black" panose="020B0A04020102020204" pitchFamily="34" charset="0"/>
                <a:ea typeface="Calibri" panose="020F0502020204030204" pitchFamily="34" charset="0"/>
                <a:cs typeface="Calibri" panose="020F0502020204030204" pitchFamily="34" charset="0"/>
              </a:rPr>
              <a:t>Mam. </a:t>
            </a:r>
            <a:endParaRPr lang="en-IN" sz="1800" u="sng" kern="1400" dirty="0">
              <a:solidFill>
                <a:srgbClr val="2F2F2F"/>
              </a:solidFill>
              <a:effectLst/>
              <a:highlight>
                <a:srgbClr val="FF00FF"/>
              </a:highlight>
              <a:latin typeface="Arial Black" panose="020B0A04020102020204" pitchFamily="34" charset="0"/>
              <a:ea typeface="MS Gothic" panose="020B0609070205080204" pitchFamily="49" charset="-128"/>
              <a:cs typeface="Tahoma" panose="020B0604030504040204" pitchFamily="34" charset="0"/>
            </a:endParaRPr>
          </a:p>
          <a:p>
            <a:endParaRPr lang="en-IN" dirty="0"/>
          </a:p>
        </p:txBody>
      </p:sp>
      <p:sp>
        <p:nvSpPr>
          <p:cNvPr id="4" name="TextBox 3">
            <a:extLst>
              <a:ext uri="{FF2B5EF4-FFF2-40B4-BE49-F238E27FC236}">
                <a16:creationId xmlns:a16="http://schemas.microsoft.com/office/drawing/2014/main" id="{492FA4DD-8184-9B3D-B9ED-5FCC570C8A1C}"/>
              </a:ext>
            </a:extLst>
          </p:cNvPr>
          <p:cNvSpPr txBox="1"/>
          <p:nvPr/>
        </p:nvSpPr>
        <p:spPr>
          <a:xfrm>
            <a:off x="6249971" y="4062952"/>
            <a:ext cx="5099901" cy="369332"/>
          </a:xfrm>
          <a:prstGeom prst="rect">
            <a:avLst/>
          </a:prstGeom>
          <a:noFill/>
        </p:spPr>
        <p:txBody>
          <a:bodyPr wrap="square" rtlCol="0">
            <a:spAutoFit/>
          </a:bodyPr>
          <a:lstStyle/>
          <a:p>
            <a:r>
              <a:rPr lang="en-US" dirty="0"/>
              <a:t>BY YELISETTI JAYANTH SRIHARI</a:t>
            </a:r>
            <a:endParaRPr lang="en-IN" dirty="0"/>
          </a:p>
        </p:txBody>
      </p:sp>
    </p:spTree>
    <p:extLst>
      <p:ext uri="{BB962C8B-B14F-4D97-AF65-F5344CB8AC3E}">
        <p14:creationId xmlns:p14="http://schemas.microsoft.com/office/powerpoint/2010/main" val="36819020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10FEF388-3D95-F168-40D6-2E4190A5275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986" y="738263"/>
            <a:ext cx="10586301" cy="5381474"/>
          </a:xfrm>
          <a:prstGeom prst="rect">
            <a:avLst/>
          </a:prstGeom>
        </p:spPr>
      </p:pic>
    </p:spTree>
    <p:extLst>
      <p:ext uri="{BB962C8B-B14F-4D97-AF65-F5344CB8AC3E}">
        <p14:creationId xmlns:p14="http://schemas.microsoft.com/office/powerpoint/2010/main" val="34075369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3F01786-5373-1BF7-66E5-C510A574EFAD}"/>
              </a:ext>
            </a:extLst>
          </p:cNvPr>
          <p:cNvGraphicFramePr>
            <a:graphicFrameLocks noGrp="1"/>
          </p:cNvGraphicFramePr>
          <p:nvPr>
            <p:extLst>
              <p:ext uri="{D42A27DB-BD31-4B8C-83A1-F6EECF244321}">
                <p14:modId xmlns:p14="http://schemas.microsoft.com/office/powerpoint/2010/main" val="2233069011"/>
              </p:ext>
            </p:extLst>
          </p:nvPr>
        </p:nvGraphicFramePr>
        <p:xfrm>
          <a:off x="801278" y="857839"/>
          <a:ext cx="8842343" cy="5269578"/>
        </p:xfrm>
        <a:graphic>
          <a:graphicData uri="http://schemas.openxmlformats.org/drawingml/2006/table">
            <a:tbl>
              <a:tblPr>
                <a:tableStyleId>{5C22544A-7EE6-4342-B048-85BDC9FD1C3A}</a:tableStyleId>
              </a:tblPr>
              <a:tblGrid>
                <a:gridCol w="4213117">
                  <a:extLst>
                    <a:ext uri="{9D8B030D-6E8A-4147-A177-3AD203B41FA5}">
                      <a16:colId xmlns:a16="http://schemas.microsoft.com/office/drawing/2014/main" val="1261380035"/>
                    </a:ext>
                  </a:extLst>
                </a:gridCol>
                <a:gridCol w="4629226">
                  <a:extLst>
                    <a:ext uri="{9D8B030D-6E8A-4147-A177-3AD203B41FA5}">
                      <a16:colId xmlns:a16="http://schemas.microsoft.com/office/drawing/2014/main" val="3036802336"/>
                    </a:ext>
                  </a:extLst>
                </a:gridCol>
              </a:tblGrid>
              <a:tr h="345549">
                <a:tc>
                  <a:txBody>
                    <a:bodyPr/>
                    <a:lstStyle/>
                    <a:p>
                      <a:pPr algn="ctr" fontAlgn="b">
                        <a:buNone/>
                      </a:pPr>
                      <a:endParaRPr lang="en-IN" sz="1000" b="0" i="0" u="none" strike="noStrike">
                        <a:solidFill>
                          <a:srgbClr val="000000"/>
                        </a:solidFill>
                        <a:effectLst/>
                        <a:latin typeface="Calibri" panose="020F0502020204030204" pitchFamily="34" charset="0"/>
                      </a:endParaRPr>
                    </a:p>
                  </a:txBody>
                  <a:tcPr marL="4184" marR="4184" marT="4184" marB="0" anchor="b"/>
                </a:tc>
                <a:tc>
                  <a:txBody>
                    <a:bodyPr/>
                    <a:lstStyle/>
                    <a:p>
                      <a:pPr algn="ctr" fontAlgn="b">
                        <a:buNone/>
                      </a:pPr>
                      <a:r>
                        <a:rPr lang="en-IN" sz="1300" u="none" strike="noStrike">
                          <a:effectLst/>
                        </a:rPr>
                        <a:t>Defort Report-2</a:t>
                      </a:r>
                      <a:endParaRPr lang="en-IN" sz="1300" b="1" i="0" u="none" strike="noStrike">
                        <a:solidFill>
                          <a:srgbClr val="000000"/>
                        </a:solidFill>
                        <a:effectLst/>
                        <a:latin typeface="Calibri" panose="020F0502020204030204" pitchFamily="34" charset="0"/>
                      </a:endParaRPr>
                    </a:p>
                  </a:txBody>
                  <a:tcPr marL="4184" marR="4184" marT="4184" marB="0" anchor="b"/>
                </a:tc>
                <a:extLst>
                  <a:ext uri="{0D108BD9-81ED-4DB2-BD59-A6C34878D82A}">
                    <a16:rowId xmlns:a16="http://schemas.microsoft.com/office/drawing/2014/main" val="3709629027"/>
                  </a:ext>
                </a:extLst>
              </a:tr>
              <a:tr h="259159">
                <a:tc>
                  <a:txBody>
                    <a:bodyPr/>
                    <a:lstStyle/>
                    <a:p>
                      <a:pPr algn="ctr" rtl="0" fontAlgn="ctr">
                        <a:buNone/>
                      </a:pPr>
                      <a:r>
                        <a:rPr lang="en-IN" sz="1000" u="none" strike="noStrike">
                          <a:effectLst/>
                        </a:rPr>
                        <a:t>ØDefect identifier</a:t>
                      </a:r>
                      <a:endParaRPr lang="en-IN" sz="1000" b="0" i="0" u="none" strike="noStrike">
                        <a:solidFill>
                          <a:srgbClr val="000000"/>
                        </a:solidFill>
                        <a:effectLst/>
                        <a:latin typeface="Wingdings" panose="05000000000000000000" pitchFamily="2" charset="2"/>
                      </a:endParaRPr>
                    </a:p>
                  </a:txBody>
                  <a:tcPr marL="4184" marR="4184" marT="4184" marB="0" anchor="ctr"/>
                </a:tc>
                <a:tc>
                  <a:txBody>
                    <a:bodyPr/>
                    <a:lstStyle/>
                    <a:p>
                      <a:pPr algn="ctr" fontAlgn="b">
                        <a:buNone/>
                      </a:pPr>
                      <a:r>
                        <a:rPr lang="en-IN" sz="1000" u="none" strike="noStrike">
                          <a:effectLst/>
                        </a:rPr>
                        <a:t>Def_offers_001</a:t>
                      </a:r>
                      <a:endParaRPr lang="en-IN" sz="1000" b="0" i="0" u="none" strike="noStrike">
                        <a:solidFill>
                          <a:srgbClr val="000000"/>
                        </a:solidFill>
                        <a:effectLst/>
                        <a:latin typeface="Calibri" panose="020F0502020204030204" pitchFamily="34" charset="0"/>
                      </a:endParaRPr>
                    </a:p>
                  </a:txBody>
                  <a:tcPr marL="4184" marR="4184" marT="4184" marB="0" anchor="b"/>
                </a:tc>
                <a:extLst>
                  <a:ext uri="{0D108BD9-81ED-4DB2-BD59-A6C34878D82A}">
                    <a16:rowId xmlns:a16="http://schemas.microsoft.com/office/drawing/2014/main" val="2962071459"/>
                  </a:ext>
                </a:extLst>
              </a:tr>
              <a:tr h="777482">
                <a:tc>
                  <a:txBody>
                    <a:bodyPr/>
                    <a:lstStyle/>
                    <a:p>
                      <a:pPr algn="ctr" rtl="0" fontAlgn="ctr">
                        <a:buNone/>
                      </a:pPr>
                      <a:r>
                        <a:rPr lang="en-IN" sz="1000" u="none" strike="noStrike">
                          <a:effectLst/>
                        </a:rPr>
                        <a:t>ØDefect summary</a:t>
                      </a:r>
                      <a:endParaRPr lang="en-IN" sz="1000" b="0" i="0" u="none" strike="noStrike">
                        <a:solidFill>
                          <a:srgbClr val="000000"/>
                        </a:solidFill>
                        <a:effectLst/>
                        <a:latin typeface="Wingdings" panose="05000000000000000000" pitchFamily="2" charset="2"/>
                      </a:endParaRPr>
                    </a:p>
                  </a:txBody>
                  <a:tcPr marL="4184" marR="4184" marT="4184" marB="0" anchor="ctr"/>
                </a:tc>
                <a:tc>
                  <a:txBody>
                    <a:bodyPr/>
                    <a:lstStyle/>
                    <a:p>
                      <a:pPr algn="ctr" fontAlgn="b">
                        <a:buNone/>
                      </a:pPr>
                      <a:r>
                        <a:rPr lang="en-US" sz="1000" u="none" strike="noStrike">
                          <a:effectLst/>
                        </a:rPr>
                        <a:t>Expected result=This module should shows offered products  but      Actual result=showing empty(No products)</a:t>
                      </a:r>
                      <a:endParaRPr lang="en-US" sz="1000" b="0" i="0" u="none" strike="noStrike">
                        <a:solidFill>
                          <a:srgbClr val="000000"/>
                        </a:solidFill>
                        <a:effectLst/>
                        <a:latin typeface="Calibri" panose="020F0502020204030204" pitchFamily="34" charset="0"/>
                      </a:endParaRPr>
                    </a:p>
                  </a:txBody>
                  <a:tcPr marL="4184" marR="4184" marT="4184" marB="0" anchor="b"/>
                </a:tc>
                <a:extLst>
                  <a:ext uri="{0D108BD9-81ED-4DB2-BD59-A6C34878D82A}">
                    <a16:rowId xmlns:a16="http://schemas.microsoft.com/office/drawing/2014/main" val="1109820642"/>
                  </a:ext>
                </a:extLst>
              </a:tr>
              <a:tr h="259159">
                <a:tc>
                  <a:txBody>
                    <a:bodyPr/>
                    <a:lstStyle/>
                    <a:p>
                      <a:pPr algn="ctr" rtl="0" fontAlgn="ctr">
                        <a:buNone/>
                      </a:pPr>
                      <a:r>
                        <a:rPr lang="en-IN" sz="1000" u="none" strike="noStrike">
                          <a:effectLst/>
                        </a:rPr>
                        <a:t>ØTest Id</a:t>
                      </a:r>
                      <a:endParaRPr lang="en-IN" sz="1000" b="0" i="0" u="none" strike="noStrike">
                        <a:solidFill>
                          <a:srgbClr val="000000"/>
                        </a:solidFill>
                        <a:effectLst/>
                        <a:latin typeface="Wingdings" panose="05000000000000000000" pitchFamily="2" charset="2"/>
                      </a:endParaRPr>
                    </a:p>
                  </a:txBody>
                  <a:tcPr marL="4184" marR="4184" marT="4184" marB="0" anchor="ctr"/>
                </a:tc>
                <a:tc>
                  <a:txBody>
                    <a:bodyPr/>
                    <a:lstStyle/>
                    <a:p>
                      <a:pPr algn="ctr" fontAlgn="ctr">
                        <a:buNone/>
                      </a:pPr>
                      <a:r>
                        <a:rPr lang="fr-FR" sz="1000" u="none" strike="noStrike">
                          <a:effectLst/>
                        </a:rPr>
                        <a:t> TC‑020 , TC‑021 , TC‑022 , TC‑023</a:t>
                      </a:r>
                      <a:endParaRPr lang="fr-FR" sz="1000" b="0" i="0" u="none" strike="noStrike">
                        <a:solidFill>
                          <a:srgbClr val="000000"/>
                        </a:solidFill>
                        <a:effectLst/>
                        <a:latin typeface="Calibri" panose="020F0502020204030204" pitchFamily="34" charset="0"/>
                      </a:endParaRPr>
                    </a:p>
                  </a:txBody>
                  <a:tcPr marL="4184" marR="4184" marT="4184" marB="0" anchor="ctr"/>
                </a:tc>
                <a:extLst>
                  <a:ext uri="{0D108BD9-81ED-4DB2-BD59-A6C34878D82A}">
                    <a16:rowId xmlns:a16="http://schemas.microsoft.com/office/drawing/2014/main" val="2466557128"/>
                  </a:ext>
                </a:extLst>
              </a:tr>
              <a:tr h="518321">
                <a:tc>
                  <a:txBody>
                    <a:bodyPr/>
                    <a:lstStyle/>
                    <a:p>
                      <a:pPr algn="ctr" rtl="0" fontAlgn="ctr">
                        <a:buNone/>
                      </a:pPr>
                      <a:r>
                        <a:rPr lang="en-IN" sz="1000" u="none" strike="noStrike">
                          <a:effectLst/>
                        </a:rPr>
                        <a:t>ØTest case name</a:t>
                      </a:r>
                      <a:endParaRPr lang="en-IN" sz="1000" b="0" i="0" u="none" strike="noStrike">
                        <a:solidFill>
                          <a:srgbClr val="000000"/>
                        </a:solidFill>
                        <a:effectLst/>
                        <a:latin typeface="Wingdings" panose="05000000000000000000" pitchFamily="2" charset="2"/>
                      </a:endParaRPr>
                    </a:p>
                  </a:txBody>
                  <a:tcPr marL="4184" marR="4184" marT="4184" marB="0" anchor="ctr"/>
                </a:tc>
                <a:tc>
                  <a:txBody>
                    <a:bodyPr/>
                    <a:lstStyle/>
                    <a:p>
                      <a:pPr algn="ctr" fontAlgn="ctr">
                        <a:buNone/>
                      </a:pPr>
                      <a:r>
                        <a:rPr lang="en-US" sz="1000" u="none" strike="noStrike">
                          <a:effectLst/>
                        </a:rPr>
                        <a:t>Tc_Offers_Page, Tc_Offer_Link_Navigation, Tc_Expired_offers, Tc_add_offers</a:t>
                      </a:r>
                      <a:endParaRPr lang="en-US" sz="1000" b="0" i="0" u="none" strike="noStrike">
                        <a:solidFill>
                          <a:srgbClr val="000000"/>
                        </a:solidFill>
                        <a:effectLst/>
                        <a:latin typeface="Calibri" panose="020F0502020204030204" pitchFamily="34" charset="0"/>
                      </a:endParaRPr>
                    </a:p>
                  </a:txBody>
                  <a:tcPr marL="4184" marR="4184" marT="4184" marB="0" anchor="ctr"/>
                </a:tc>
                <a:extLst>
                  <a:ext uri="{0D108BD9-81ED-4DB2-BD59-A6C34878D82A}">
                    <a16:rowId xmlns:a16="http://schemas.microsoft.com/office/drawing/2014/main" val="1966062759"/>
                  </a:ext>
                </a:extLst>
              </a:tr>
              <a:tr h="259159">
                <a:tc>
                  <a:txBody>
                    <a:bodyPr/>
                    <a:lstStyle/>
                    <a:p>
                      <a:pPr algn="ctr" rtl="0" fontAlgn="ctr">
                        <a:buNone/>
                      </a:pPr>
                      <a:r>
                        <a:rPr lang="en-IN" sz="1000" u="none" strike="noStrike">
                          <a:effectLst/>
                        </a:rPr>
                        <a:t>ØModule name</a:t>
                      </a:r>
                      <a:endParaRPr lang="en-IN" sz="1000" b="0" i="0" u="none" strike="noStrike">
                        <a:solidFill>
                          <a:srgbClr val="000000"/>
                        </a:solidFill>
                        <a:effectLst/>
                        <a:latin typeface="Wingdings" panose="05000000000000000000" pitchFamily="2" charset="2"/>
                      </a:endParaRPr>
                    </a:p>
                  </a:txBody>
                  <a:tcPr marL="4184" marR="4184" marT="4184" marB="0" anchor="ctr"/>
                </a:tc>
                <a:tc>
                  <a:txBody>
                    <a:bodyPr/>
                    <a:lstStyle/>
                    <a:p>
                      <a:pPr algn="ctr" fontAlgn="b">
                        <a:buNone/>
                      </a:pPr>
                      <a:r>
                        <a:rPr lang="en-IN" sz="1000" u="none" strike="noStrike">
                          <a:effectLst/>
                        </a:rPr>
                        <a:t>Offers</a:t>
                      </a:r>
                      <a:endParaRPr lang="en-IN" sz="1000" b="0" i="0" u="none" strike="noStrike">
                        <a:solidFill>
                          <a:srgbClr val="000000"/>
                        </a:solidFill>
                        <a:effectLst/>
                        <a:latin typeface="Calibri" panose="020F0502020204030204" pitchFamily="34" charset="0"/>
                      </a:endParaRPr>
                    </a:p>
                  </a:txBody>
                  <a:tcPr marL="4184" marR="4184" marT="4184" marB="0" anchor="b"/>
                </a:tc>
                <a:extLst>
                  <a:ext uri="{0D108BD9-81ED-4DB2-BD59-A6C34878D82A}">
                    <a16:rowId xmlns:a16="http://schemas.microsoft.com/office/drawing/2014/main" val="2826580084"/>
                  </a:ext>
                </a:extLst>
              </a:tr>
              <a:tr h="259159">
                <a:tc>
                  <a:txBody>
                    <a:bodyPr/>
                    <a:lstStyle/>
                    <a:p>
                      <a:pPr algn="ctr" rtl="0" fontAlgn="ctr">
                        <a:buNone/>
                      </a:pPr>
                      <a:r>
                        <a:rPr lang="en-IN" sz="1000" u="none" strike="noStrike">
                          <a:effectLst/>
                        </a:rPr>
                        <a:t>Øreproducible</a:t>
                      </a:r>
                      <a:endParaRPr lang="en-IN" sz="1000" b="0" i="0" u="none" strike="noStrike">
                        <a:solidFill>
                          <a:srgbClr val="000000"/>
                        </a:solidFill>
                        <a:effectLst/>
                        <a:latin typeface="Wingdings" panose="05000000000000000000" pitchFamily="2" charset="2"/>
                      </a:endParaRPr>
                    </a:p>
                  </a:txBody>
                  <a:tcPr marL="4184" marR="4184" marT="4184" marB="0" anchor="ctr"/>
                </a:tc>
                <a:tc>
                  <a:txBody>
                    <a:bodyPr/>
                    <a:lstStyle/>
                    <a:p>
                      <a:pPr algn="ctr" fontAlgn="ctr">
                        <a:buNone/>
                      </a:pPr>
                      <a:r>
                        <a:rPr lang="en-US" sz="1000" u="none" strike="noStrike">
                          <a:effectLst/>
                        </a:rPr>
                        <a:t>It should show offered products</a:t>
                      </a:r>
                      <a:endParaRPr lang="en-US" sz="1000" b="0" i="0" u="none" strike="noStrike">
                        <a:solidFill>
                          <a:srgbClr val="000000"/>
                        </a:solidFill>
                        <a:effectLst/>
                        <a:latin typeface="Calibri" panose="020F0502020204030204" pitchFamily="34" charset="0"/>
                      </a:endParaRPr>
                    </a:p>
                  </a:txBody>
                  <a:tcPr marL="4184" marR="4184" marT="4184" marB="0" anchor="ctr"/>
                </a:tc>
                <a:extLst>
                  <a:ext uri="{0D108BD9-81ED-4DB2-BD59-A6C34878D82A}">
                    <a16:rowId xmlns:a16="http://schemas.microsoft.com/office/drawing/2014/main" val="3740484150"/>
                  </a:ext>
                </a:extLst>
              </a:tr>
              <a:tr h="259159">
                <a:tc>
                  <a:txBody>
                    <a:bodyPr/>
                    <a:lstStyle/>
                    <a:p>
                      <a:pPr algn="ctr" rtl="0" fontAlgn="ctr">
                        <a:buNone/>
                      </a:pPr>
                      <a:r>
                        <a:rPr lang="en-IN" sz="1000" u="none" strike="noStrike">
                          <a:effectLst/>
                        </a:rPr>
                        <a:t>Øseverity</a:t>
                      </a:r>
                      <a:endParaRPr lang="en-IN" sz="1000" b="0" i="0" u="none" strike="noStrike">
                        <a:solidFill>
                          <a:srgbClr val="000000"/>
                        </a:solidFill>
                        <a:effectLst/>
                        <a:latin typeface="Wingdings" panose="05000000000000000000" pitchFamily="2" charset="2"/>
                      </a:endParaRPr>
                    </a:p>
                  </a:txBody>
                  <a:tcPr marL="4184" marR="4184" marT="4184" marB="0" anchor="ctr"/>
                </a:tc>
                <a:tc>
                  <a:txBody>
                    <a:bodyPr/>
                    <a:lstStyle/>
                    <a:p>
                      <a:pPr algn="ctr" fontAlgn="b">
                        <a:buNone/>
                      </a:pPr>
                      <a:r>
                        <a:rPr lang="en-IN" sz="1000" u="none" strike="noStrike">
                          <a:effectLst/>
                        </a:rPr>
                        <a:t>Medium</a:t>
                      </a:r>
                      <a:endParaRPr lang="en-IN" sz="1000" b="0" i="0" u="none" strike="noStrike">
                        <a:solidFill>
                          <a:srgbClr val="000000"/>
                        </a:solidFill>
                        <a:effectLst/>
                        <a:latin typeface="Calibri" panose="020F0502020204030204" pitchFamily="34" charset="0"/>
                      </a:endParaRPr>
                    </a:p>
                  </a:txBody>
                  <a:tcPr marL="4184" marR="4184" marT="4184" marB="0" anchor="b"/>
                </a:tc>
                <a:extLst>
                  <a:ext uri="{0D108BD9-81ED-4DB2-BD59-A6C34878D82A}">
                    <a16:rowId xmlns:a16="http://schemas.microsoft.com/office/drawing/2014/main" val="1503940367"/>
                  </a:ext>
                </a:extLst>
              </a:tr>
              <a:tr h="259159">
                <a:tc>
                  <a:txBody>
                    <a:bodyPr/>
                    <a:lstStyle/>
                    <a:p>
                      <a:pPr algn="ctr" rtl="0" fontAlgn="ctr">
                        <a:buNone/>
                      </a:pPr>
                      <a:r>
                        <a:rPr lang="en-IN" sz="1000" u="none" strike="noStrike">
                          <a:effectLst/>
                        </a:rPr>
                        <a:t>Øpriority</a:t>
                      </a:r>
                      <a:endParaRPr lang="en-IN" sz="1000" b="0" i="0" u="none" strike="noStrike">
                        <a:solidFill>
                          <a:srgbClr val="000000"/>
                        </a:solidFill>
                        <a:effectLst/>
                        <a:latin typeface="Wingdings" panose="05000000000000000000" pitchFamily="2" charset="2"/>
                      </a:endParaRPr>
                    </a:p>
                  </a:txBody>
                  <a:tcPr marL="4184" marR="4184" marT="4184" marB="0" anchor="ctr"/>
                </a:tc>
                <a:tc>
                  <a:txBody>
                    <a:bodyPr/>
                    <a:lstStyle/>
                    <a:p>
                      <a:pPr algn="ctr" fontAlgn="b">
                        <a:buNone/>
                      </a:pPr>
                      <a:r>
                        <a:rPr lang="en-IN" sz="1000" u="none" strike="noStrike">
                          <a:effectLst/>
                        </a:rPr>
                        <a:t>Medium</a:t>
                      </a:r>
                      <a:endParaRPr lang="en-IN" sz="1000" b="0" i="0" u="none" strike="noStrike">
                        <a:solidFill>
                          <a:srgbClr val="000000"/>
                        </a:solidFill>
                        <a:effectLst/>
                        <a:latin typeface="Calibri" panose="020F0502020204030204" pitchFamily="34" charset="0"/>
                      </a:endParaRPr>
                    </a:p>
                  </a:txBody>
                  <a:tcPr marL="4184" marR="4184" marT="4184" marB="0" anchor="b"/>
                </a:tc>
                <a:extLst>
                  <a:ext uri="{0D108BD9-81ED-4DB2-BD59-A6C34878D82A}">
                    <a16:rowId xmlns:a16="http://schemas.microsoft.com/office/drawing/2014/main" val="2412333428"/>
                  </a:ext>
                </a:extLst>
              </a:tr>
              <a:tr h="259159">
                <a:tc>
                  <a:txBody>
                    <a:bodyPr/>
                    <a:lstStyle/>
                    <a:p>
                      <a:pPr algn="ctr" rtl="0" fontAlgn="ctr">
                        <a:buNone/>
                      </a:pPr>
                      <a:r>
                        <a:rPr lang="en-IN" sz="1000" u="none" strike="noStrike">
                          <a:effectLst/>
                        </a:rPr>
                        <a:t>ØRaised by</a:t>
                      </a:r>
                      <a:endParaRPr lang="en-IN" sz="1000" b="0" i="0" u="none" strike="noStrike">
                        <a:solidFill>
                          <a:srgbClr val="000000"/>
                        </a:solidFill>
                        <a:effectLst/>
                        <a:latin typeface="Wingdings" panose="05000000000000000000" pitchFamily="2" charset="2"/>
                      </a:endParaRPr>
                    </a:p>
                  </a:txBody>
                  <a:tcPr marL="4184" marR="4184" marT="4184" marB="0" anchor="ctr"/>
                </a:tc>
                <a:tc>
                  <a:txBody>
                    <a:bodyPr/>
                    <a:lstStyle/>
                    <a:p>
                      <a:pPr algn="ctr" fontAlgn="b">
                        <a:buNone/>
                      </a:pPr>
                      <a:r>
                        <a:rPr lang="en-IN" sz="1000" u="none" strike="noStrike">
                          <a:effectLst/>
                        </a:rPr>
                        <a:t>Yelisetti Jayanth Srihari(Tester name)</a:t>
                      </a:r>
                      <a:endParaRPr lang="en-IN" sz="1000" b="0" i="0" u="none" strike="noStrike">
                        <a:solidFill>
                          <a:srgbClr val="000000"/>
                        </a:solidFill>
                        <a:effectLst/>
                        <a:latin typeface="Calibri" panose="020F0502020204030204" pitchFamily="34" charset="0"/>
                      </a:endParaRPr>
                    </a:p>
                  </a:txBody>
                  <a:tcPr marL="4184" marR="4184" marT="4184" marB="0" anchor="b"/>
                </a:tc>
                <a:extLst>
                  <a:ext uri="{0D108BD9-81ED-4DB2-BD59-A6C34878D82A}">
                    <a16:rowId xmlns:a16="http://schemas.microsoft.com/office/drawing/2014/main" val="875365446"/>
                  </a:ext>
                </a:extLst>
              </a:tr>
              <a:tr h="259159">
                <a:tc>
                  <a:txBody>
                    <a:bodyPr/>
                    <a:lstStyle/>
                    <a:p>
                      <a:pPr algn="ctr" rtl="0" fontAlgn="ctr">
                        <a:buNone/>
                      </a:pPr>
                      <a:r>
                        <a:rPr lang="en-IN" sz="1000" u="none" strike="noStrike">
                          <a:effectLst/>
                        </a:rPr>
                        <a:t>ØAssigned to</a:t>
                      </a:r>
                      <a:endParaRPr lang="en-IN" sz="1000" b="0" i="0" u="none" strike="noStrike">
                        <a:solidFill>
                          <a:srgbClr val="000000"/>
                        </a:solidFill>
                        <a:effectLst/>
                        <a:latin typeface="Wingdings" panose="05000000000000000000" pitchFamily="2" charset="2"/>
                      </a:endParaRPr>
                    </a:p>
                  </a:txBody>
                  <a:tcPr marL="4184" marR="4184" marT="4184" marB="0" anchor="ctr"/>
                </a:tc>
                <a:tc>
                  <a:txBody>
                    <a:bodyPr/>
                    <a:lstStyle/>
                    <a:p>
                      <a:pPr algn="ctr" fontAlgn="b">
                        <a:buNone/>
                      </a:pPr>
                      <a:r>
                        <a:rPr lang="en-IN" sz="1000" u="none" strike="noStrike">
                          <a:effectLst/>
                        </a:rPr>
                        <a:t>(TL name)</a:t>
                      </a:r>
                      <a:endParaRPr lang="en-IN" sz="1000" b="0" i="0" u="none" strike="noStrike">
                        <a:solidFill>
                          <a:srgbClr val="000000"/>
                        </a:solidFill>
                        <a:effectLst/>
                        <a:latin typeface="Calibri" panose="020F0502020204030204" pitchFamily="34" charset="0"/>
                      </a:endParaRPr>
                    </a:p>
                  </a:txBody>
                  <a:tcPr marL="4184" marR="4184" marT="4184" marB="0" anchor="b"/>
                </a:tc>
                <a:extLst>
                  <a:ext uri="{0D108BD9-81ED-4DB2-BD59-A6C34878D82A}">
                    <a16:rowId xmlns:a16="http://schemas.microsoft.com/office/drawing/2014/main" val="2453235876"/>
                  </a:ext>
                </a:extLst>
              </a:tr>
              <a:tr h="259159">
                <a:tc>
                  <a:txBody>
                    <a:bodyPr/>
                    <a:lstStyle/>
                    <a:p>
                      <a:pPr algn="ctr" rtl="0" fontAlgn="ctr">
                        <a:buNone/>
                      </a:pPr>
                      <a:r>
                        <a:rPr lang="en-IN" sz="1000" u="none" strike="noStrike">
                          <a:effectLst/>
                        </a:rPr>
                        <a:t>ØDate of assignment</a:t>
                      </a:r>
                      <a:endParaRPr lang="en-IN" sz="1000" b="0" i="0" u="none" strike="noStrike">
                        <a:solidFill>
                          <a:srgbClr val="000000"/>
                        </a:solidFill>
                        <a:effectLst/>
                        <a:latin typeface="Wingdings" panose="05000000000000000000" pitchFamily="2" charset="2"/>
                      </a:endParaRPr>
                    </a:p>
                  </a:txBody>
                  <a:tcPr marL="4184" marR="4184" marT="4184" marB="0" anchor="ctr"/>
                </a:tc>
                <a:tc>
                  <a:txBody>
                    <a:bodyPr/>
                    <a:lstStyle/>
                    <a:p>
                      <a:pPr algn="ctr" fontAlgn="b">
                        <a:buNone/>
                      </a:pPr>
                      <a:r>
                        <a:rPr lang="en-IN" sz="1000" u="none" strike="noStrike">
                          <a:effectLst/>
                        </a:rPr>
                        <a:t>04-09-2025</a:t>
                      </a:r>
                      <a:endParaRPr lang="en-IN" sz="1000" b="0" i="0" u="none" strike="noStrike">
                        <a:solidFill>
                          <a:srgbClr val="000000"/>
                        </a:solidFill>
                        <a:effectLst/>
                        <a:latin typeface="Calibri" panose="020F0502020204030204" pitchFamily="34" charset="0"/>
                      </a:endParaRPr>
                    </a:p>
                  </a:txBody>
                  <a:tcPr marL="4184" marR="4184" marT="4184" marB="0" anchor="b"/>
                </a:tc>
                <a:extLst>
                  <a:ext uri="{0D108BD9-81ED-4DB2-BD59-A6C34878D82A}">
                    <a16:rowId xmlns:a16="http://schemas.microsoft.com/office/drawing/2014/main" val="1494661520"/>
                  </a:ext>
                </a:extLst>
              </a:tr>
              <a:tr h="259159">
                <a:tc>
                  <a:txBody>
                    <a:bodyPr/>
                    <a:lstStyle/>
                    <a:p>
                      <a:pPr algn="ctr" rtl="0" fontAlgn="ctr">
                        <a:buNone/>
                      </a:pPr>
                      <a:r>
                        <a:rPr lang="en-IN" sz="1000" u="none" strike="noStrike">
                          <a:effectLst/>
                        </a:rPr>
                        <a:t>Østatus</a:t>
                      </a:r>
                      <a:endParaRPr lang="en-IN" sz="1000" b="0" i="0" u="none" strike="noStrike">
                        <a:solidFill>
                          <a:srgbClr val="000000"/>
                        </a:solidFill>
                        <a:effectLst/>
                        <a:latin typeface="Wingdings" panose="05000000000000000000" pitchFamily="2" charset="2"/>
                      </a:endParaRPr>
                    </a:p>
                  </a:txBody>
                  <a:tcPr marL="4184" marR="4184" marT="4184" marB="0" anchor="ctr"/>
                </a:tc>
                <a:tc>
                  <a:txBody>
                    <a:bodyPr/>
                    <a:lstStyle/>
                    <a:p>
                      <a:pPr algn="ctr" fontAlgn="b">
                        <a:buNone/>
                      </a:pPr>
                      <a:r>
                        <a:rPr lang="en-IN" sz="1000" u="none" strike="noStrike">
                          <a:effectLst/>
                        </a:rPr>
                        <a:t>open</a:t>
                      </a:r>
                      <a:endParaRPr lang="en-IN" sz="1000" b="0" i="0" u="none" strike="noStrike">
                        <a:solidFill>
                          <a:srgbClr val="000000"/>
                        </a:solidFill>
                        <a:effectLst/>
                        <a:latin typeface="Calibri" panose="020F0502020204030204" pitchFamily="34" charset="0"/>
                      </a:endParaRPr>
                    </a:p>
                  </a:txBody>
                  <a:tcPr marL="4184" marR="4184" marT="4184" marB="0" anchor="b"/>
                </a:tc>
                <a:extLst>
                  <a:ext uri="{0D108BD9-81ED-4DB2-BD59-A6C34878D82A}">
                    <a16:rowId xmlns:a16="http://schemas.microsoft.com/office/drawing/2014/main" val="1405697329"/>
                  </a:ext>
                </a:extLst>
              </a:tr>
              <a:tr h="259159">
                <a:tc>
                  <a:txBody>
                    <a:bodyPr/>
                    <a:lstStyle/>
                    <a:p>
                      <a:pPr algn="ctr" rtl="0" fontAlgn="ctr">
                        <a:buNone/>
                      </a:pPr>
                      <a:r>
                        <a:rPr lang="en-IN" sz="1000" u="none" strike="noStrike">
                          <a:effectLst/>
                        </a:rPr>
                        <a:t>ØSnap shots</a:t>
                      </a:r>
                      <a:endParaRPr lang="en-IN" sz="1000" b="0" i="0" u="none" strike="noStrike">
                        <a:solidFill>
                          <a:srgbClr val="000000"/>
                        </a:solidFill>
                        <a:effectLst/>
                        <a:latin typeface="Wingdings" panose="05000000000000000000" pitchFamily="2" charset="2"/>
                      </a:endParaRPr>
                    </a:p>
                  </a:txBody>
                  <a:tcPr marL="4184" marR="4184" marT="4184" marB="0" anchor="ctr"/>
                </a:tc>
                <a:tc>
                  <a:txBody>
                    <a:bodyPr/>
                    <a:lstStyle/>
                    <a:p>
                      <a:pPr algn="ctr" fontAlgn="b">
                        <a:buNone/>
                      </a:pPr>
                      <a:endParaRPr lang="en-IN" sz="1000" b="0" i="0" u="none" strike="noStrike">
                        <a:solidFill>
                          <a:srgbClr val="000000"/>
                        </a:solidFill>
                        <a:effectLst/>
                        <a:latin typeface="Calibri" panose="020F0502020204030204" pitchFamily="34" charset="0"/>
                      </a:endParaRPr>
                    </a:p>
                  </a:txBody>
                  <a:tcPr marL="4184" marR="4184" marT="4184" marB="0" anchor="b"/>
                </a:tc>
                <a:extLst>
                  <a:ext uri="{0D108BD9-81ED-4DB2-BD59-A6C34878D82A}">
                    <a16:rowId xmlns:a16="http://schemas.microsoft.com/office/drawing/2014/main" val="3582371013"/>
                  </a:ext>
                </a:extLst>
              </a:tr>
              <a:tr h="259159">
                <a:tc>
                  <a:txBody>
                    <a:bodyPr/>
                    <a:lstStyle/>
                    <a:p>
                      <a:pPr algn="ctr" rtl="0" fontAlgn="ctr">
                        <a:buNone/>
                      </a:pPr>
                      <a:r>
                        <a:rPr lang="en-IN" sz="1000" u="none" strike="noStrike">
                          <a:effectLst/>
                        </a:rPr>
                        <a:t>ØFixed by</a:t>
                      </a:r>
                      <a:endParaRPr lang="en-IN" sz="1000" b="0" i="0" u="none" strike="noStrike">
                        <a:solidFill>
                          <a:srgbClr val="000000"/>
                        </a:solidFill>
                        <a:effectLst/>
                        <a:latin typeface="Wingdings" panose="05000000000000000000" pitchFamily="2" charset="2"/>
                      </a:endParaRPr>
                    </a:p>
                  </a:txBody>
                  <a:tcPr marL="4184" marR="4184" marT="4184" marB="0" anchor="ctr"/>
                </a:tc>
                <a:tc>
                  <a:txBody>
                    <a:bodyPr/>
                    <a:lstStyle/>
                    <a:p>
                      <a:pPr algn="ctr" fontAlgn="b">
                        <a:buNone/>
                      </a:pPr>
                      <a:r>
                        <a:rPr lang="en-IN" sz="1000" u="none" strike="noStrike">
                          <a:effectLst/>
                        </a:rPr>
                        <a:t>Shiva Upadhyay(Developer name</a:t>
                      </a:r>
                      <a:endParaRPr lang="en-IN" sz="1000" b="0" i="0" u="none" strike="noStrike">
                        <a:solidFill>
                          <a:srgbClr val="000000"/>
                        </a:solidFill>
                        <a:effectLst/>
                        <a:latin typeface="Calibri" panose="020F0502020204030204" pitchFamily="34" charset="0"/>
                      </a:endParaRPr>
                    </a:p>
                  </a:txBody>
                  <a:tcPr marL="4184" marR="4184" marT="4184" marB="0" anchor="b"/>
                </a:tc>
                <a:extLst>
                  <a:ext uri="{0D108BD9-81ED-4DB2-BD59-A6C34878D82A}">
                    <a16:rowId xmlns:a16="http://schemas.microsoft.com/office/drawing/2014/main" val="48152555"/>
                  </a:ext>
                </a:extLst>
              </a:tr>
              <a:tr h="259159">
                <a:tc>
                  <a:txBody>
                    <a:bodyPr/>
                    <a:lstStyle/>
                    <a:p>
                      <a:pPr algn="ctr" rtl="0" fontAlgn="ctr">
                        <a:buNone/>
                      </a:pPr>
                      <a:r>
                        <a:rPr lang="en-IN" sz="1000" u="none" strike="noStrike">
                          <a:effectLst/>
                        </a:rPr>
                        <a:t>ØDate of fixing=</a:t>
                      </a:r>
                      <a:endParaRPr lang="en-IN" sz="1000" b="0" i="0" u="none" strike="noStrike">
                        <a:solidFill>
                          <a:srgbClr val="000000"/>
                        </a:solidFill>
                        <a:effectLst/>
                        <a:latin typeface="Wingdings" panose="05000000000000000000" pitchFamily="2" charset="2"/>
                      </a:endParaRPr>
                    </a:p>
                  </a:txBody>
                  <a:tcPr marL="4184" marR="4184" marT="4184" marB="0" anchor="ctr"/>
                </a:tc>
                <a:tc>
                  <a:txBody>
                    <a:bodyPr/>
                    <a:lstStyle/>
                    <a:p>
                      <a:pPr algn="ctr" fontAlgn="b">
                        <a:buNone/>
                      </a:pPr>
                      <a:endParaRPr lang="en-IN" sz="1000" b="0" i="0" u="none" strike="noStrike">
                        <a:solidFill>
                          <a:srgbClr val="000000"/>
                        </a:solidFill>
                        <a:effectLst/>
                        <a:latin typeface="Calibri" panose="020F0502020204030204" pitchFamily="34" charset="0"/>
                      </a:endParaRPr>
                    </a:p>
                  </a:txBody>
                  <a:tcPr marL="4184" marR="4184" marT="4184" marB="0" anchor="b"/>
                </a:tc>
                <a:extLst>
                  <a:ext uri="{0D108BD9-81ED-4DB2-BD59-A6C34878D82A}">
                    <a16:rowId xmlns:a16="http://schemas.microsoft.com/office/drawing/2014/main" val="3661556766"/>
                  </a:ext>
                </a:extLst>
              </a:tr>
              <a:tr h="259159">
                <a:tc>
                  <a:txBody>
                    <a:bodyPr/>
                    <a:lstStyle/>
                    <a:p>
                      <a:pPr algn="ctr" rtl="0" fontAlgn="ctr">
                        <a:buNone/>
                      </a:pPr>
                      <a:r>
                        <a:rPr lang="en-IN" sz="1000" u="none" strike="noStrike">
                          <a:effectLst/>
                        </a:rPr>
                        <a:t>ØApprovals=manager name</a:t>
                      </a:r>
                      <a:endParaRPr lang="en-IN" sz="1000" b="0" i="0" u="none" strike="noStrike">
                        <a:solidFill>
                          <a:srgbClr val="000000"/>
                        </a:solidFill>
                        <a:effectLst/>
                        <a:latin typeface="Wingdings" panose="05000000000000000000" pitchFamily="2" charset="2"/>
                      </a:endParaRPr>
                    </a:p>
                  </a:txBody>
                  <a:tcPr marL="4184" marR="4184" marT="4184" marB="0" anchor="ctr"/>
                </a:tc>
                <a:tc>
                  <a:txBody>
                    <a:bodyPr/>
                    <a:lstStyle/>
                    <a:p>
                      <a:pPr algn="ctr" fontAlgn="b">
                        <a:buNone/>
                      </a:pPr>
                      <a:r>
                        <a:rPr lang="en-IN" sz="1000" u="none" strike="noStrike" dirty="0">
                          <a:effectLst/>
                        </a:rPr>
                        <a:t>Nisha Mandat(Manager name)</a:t>
                      </a:r>
                      <a:endParaRPr lang="en-IN" sz="1000" b="0" i="0" u="none" strike="noStrike" dirty="0">
                        <a:solidFill>
                          <a:srgbClr val="000000"/>
                        </a:solidFill>
                        <a:effectLst/>
                        <a:latin typeface="Calibri" panose="020F0502020204030204" pitchFamily="34" charset="0"/>
                      </a:endParaRPr>
                    </a:p>
                  </a:txBody>
                  <a:tcPr marL="4184" marR="4184" marT="4184" marB="0" anchor="b"/>
                </a:tc>
                <a:extLst>
                  <a:ext uri="{0D108BD9-81ED-4DB2-BD59-A6C34878D82A}">
                    <a16:rowId xmlns:a16="http://schemas.microsoft.com/office/drawing/2014/main" val="3481289676"/>
                  </a:ext>
                </a:extLst>
              </a:tr>
            </a:tbl>
          </a:graphicData>
        </a:graphic>
      </p:graphicFrame>
    </p:spTree>
    <p:extLst>
      <p:ext uri="{BB962C8B-B14F-4D97-AF65-F5344CB8AC3E}">
        <p14:creationId xmlns:p14="http://schemas.microsoft.com/office/powerpoint/2010/main" val="30098543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80425AB0-9643-447F-78B0-FD83FA63A82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67266" y="797004"/>
            <a:ext cx="10416619" cy="5263992"/>
          </a:xfrm>
          <a:prstGeom prst="rect">
            <a:avLst/>
          </a:prstGeom>
        </p:spPr>
      </p:pic>
    </p:spTree>
    <p:extLst>
      <p:ext uri="{BB962C8B-B14F-4D97-AF65-F5344CB8AC3E}">
        <p14:creationId xmlns:p14="http://schemas.microsoft.com/office/powerpoint/2010/main" val="353545037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04DF2B-129B-CA0A-F03D-9D0346AF8B1A}"/>
              </a:ext>
            </a:extLst>
          </p:cNvPr>
          <p:cNvSpPr>
            <a:spLocks noGrp="1"/>
          </p:cNvSpPr>
          <p:nvPr>
            <p:ph type="title"/>
          </p:nvPr>
        </p:nvSpPr>
        <p:spPr>
          <a:xfrm>
            <a:off x="1008043" y="920175"/>
            <a:ext cx="10364451" cy="1596177"/>
          </a:xfrm>
        </p:spPr>
        <p:txBody>
          <a:bodyPr/>
          <a:lstStyle/>
          <a:p>
            <a:pPr algn="l"/>
            <a:r>
              <a:rPr lang="en-US" sz="4400" b="1" dirty="0">
                <a:effectLst/>
                <a:latin typeface="Times New Roman" panose="02020603050405020304" pitchFamily="18" charset="0"/>
                <a:ea typeface="Corbel" panose="020B0503020204020204" pitchFamily="34" charset="0"/>
                <a:cs typeface="Times New Roman" panose="02020603050405020304" pitchFamily="18" charset="0"/>
              </a:rPr>
              <a:t>Challenges</a:t>
            </a:r>
            <a:br>
              <a:rPr lang="en-IN" sz="1800" dirty="0">
                <a:effectLst/>
                <a:latin typeface="Corbel" panose="020B0503020204020204" pitchFamily="34" charset="0"/>
                <a:ea typeface="Corbel" panose="020B0503020204020204" pitchFamily="34" charset="0"/>
                <a:cs typeface="Tahoma" panose="020B0604030504040204" pitchFamily="34" charset="0"/>
              </a:rPr>
            </a:br>
            <a:endParaRPr lang="en-IN" dirty="0"/>
          </a:p>
        </p:txBody>
      </p:sp>
      <p:sp>
        <p:nvSpPr>
          <p:cNvPr id="3" name="Content Placeholder 2">
            <a:extLst>
              <a:ext uri="{FF2B5EF4-FFF2-40B4-BE49-F238E27FC236}">
                <a16:creationId xmlns:a16="http://schemas.microsoft.com/office/drawing/2014/main" id="{EEFCAB90-50F7-DEBA-288E-F4E06EBD915D}"/>
              </a:ext>
            </a:extLst>
          </p:cNvPr>
          <p:cNvSpPr>
            <a:spLocks noGrp="1"/>
          </p:cNvSpPr>
          <p:nvPr>
            <p:ph sz="quarter" idx="13"/>
          </p:nvPr>
        </p:nvSpPr>
        <p:spPr/>
        <p:txBody>
          <a:bodyPr/>
          <a:lstStyle/>
          <a:p>
            <a:pPr>
              <a:buFont typeface="Wingdings" panose="05000000000000000000" pitchFamily="2" charset="2"/>
              <a:buChar char="v"/>
            </a:pPr>
            <a:r>
              <a:rPr lang="en-US" sz="1800" dirty="0">
                <a:effectLst/>
                <a:latin typeface="Times New Roman" panose="02020603050405020304" pitchFamily="18" charset="0"/>
                <a:ea typeface="Corbel" panose="020B0503020204020204" pitchFamily="34" charset="0"/>
                <a:cs typeface="Times New Roman" panose="02020603050405020304" pitchFamily="18" charset="0"/>
              </a:rPr>
              <a:t>While testing </a:t>
            </a:r>
            <a:r>
              <a:rPr lang="en-US" sz="1800" dirty="0">
                <a:latin typeface="Times New Roman" panose="02020603050405020304" pitchFamily="18" charset="0"/>
                <a:cs typeface="Times New Roman" panose="02020603050405020304" pitchFamily="18" charset="0"/>
              </a:rPr>
              <a:t>BStackDemo</a:t>
            </a:r>
            <a:r>
              <a:rPr lang="en-US" sz="1800" dirty="0">
                <a:effectLst/>
                <a:latin typeface="Times New Roman" panose="02020603050405020304" pitchFamily="18" charset="0"/>
                <a:ea typeface="Corbel" panose="020B0503020204020204" pitchFamily="34" charset="0"/>
                <a:cs typeface="Times New Roman" panose="02020603050405020304" pitchFamily="18" charset="0"/>
              </a:rPr>
              <a:t> website which contains huge data </a:t>
            </a:r>
            <a:r>
              <a:rPr lang="en-US" sz="1800" dirty="0">
                <a:latin typeface="Times New Roman" panose="02020603050405020304" pitchFamily="18" charset="0"/>
                <a:ea typeface="Corbel" panose="020B0503020204020204" pitchFamily="34" charset="0"/>
                <a:cs typeface="Times New Roman" panose="02020603050405020304" pitchFamily="18" charset="0"/>
              </a:rPr>
              <a:t>I</a:t>
            </a:r>
            <a:r>
              <a:rPr lang="en-US" sz="1800" dirty="0">
                <a:effectLst/>
                <a:latin typeface="Times New Roman" panose="02020603050405020304" pitchFamily="18" charset="0"/>
                <a:ea typeface="Corbel" panose="020B0503020204020204" pitchFamily="34" charset="0"/>
                <a:cs typeface="Times New Roman" panose="02020603050405020304" pitchFamily="18" charset="0"/>
              </a:rPr>
              <a:t> faced some challenges about:</a:t>
            </a:r>
            <a:endParaRPr lang="en-IN" sz="1800" dirty="0">
              <a:effectLst/>
              <a:latin typeface="Times New Roman" panose="02020603050405020304" pitchFamily="18" charset="0"/>
              <a:ea typeface="Corbel" panose="020B0503020204020204" pitchFamily="34" charset="0"/>
              <a:cs typeface="Times New Roman" panose="02020603050405020304" pitchFamily="18" charset="0"/>
            </a:endParaRPr>
          </a:p>
          <a:p>
            <a:pPr marL="342900" lvl="0" indent="-342900">
              <a:lnSpc>
                <a:spcPct val="107000"/>
              </a:lnSpc>
              <a:spcBef>
                <a:spcPts val="800"/>
              </a:spcBef>
              <a:buFont typeface="+mj-lt"/>
              <a:buAutoNum type="arabicPeriod"/>
              <a:tabLst>
                <a:tab pos="457200" algn="l"/>
              </a:tabLst>
            </a:pPr>
            <a:r>
              <a:rPr lang="en-US" sz="1800" dirty="0">
                <a:effectLst/>
                <a:latin typeface="Times New Roman" panose="02020603050405020304" pitchFamily="18" charset="0"/>
                <a:ea typeface="Corbel" panose="020B0503020204020204" pitchFamily="34" charset="0"/>
                <a:cs typeface="Times New Roman" panose="02020603050405020304" pitchFamily="18" charset="0"/>
              </a:rPr>
              <a:t>There is comes difference in writing a test case and while running it.</a:t>
            </a:r>
            <a:endParaRPr lang="en-IN" sz="1800" dirty="0">
              <a:effectLst/>
              <a:latin typeface="Times New Roman" panose="02020603050405020304" pitchFamily="18" charset="0"/>
              <a:ea typeface="Corbel" panose="020B0503020204020204" pitchFamily="34" charset="0"/>
              <a:cs typeface="Times New Roman" panose="02020603050405020304" pitchFamily="18" charset="0"/>
            </a:endParaRPr>
          </a:p>
          <a:p>
            <a:pPr marL="342900" lvl="0" indent="-342900">
              <a:lnSpc>
                <a:spcPct val="107000"/>
              </a:lnSpc>
              <a:spcBef>
                <a:spcPts val="800"/>
              </a:spcBef>
              <a:buFont typeface="+mj-lt"/>
              <a:buAutoNum type="arabicPeriod"/>
              <a:tabLst>
                <a:tab pos="457200" algn="l"/>
              </a:tabLst>
            </a:pPr>
            <a:r>
              <a:rPr lang="en-US" sz="1800" dirty="0">
                <a:effectLst/>
                <a:latin typeface="Times New Roman" panose="02020603050405020304" pitchFamily="18" charset="0"/>
                <a:ea typeface="Corbel" panose="020B0503020204020204" pitchFamily="34"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As BStackDemo is a demo site designed for testing purposes, so there is a challenge in offers module that I can’t find any offers. It shows offers according to location, but it should show offers irrespective of location and at the time of entering shipping address it should show not deliverable like that.</a:t>
            </a:r>
          </a:p>
          <a:p>
            <a:pPr marL="342900" lvl="0" indent="-342900">
              <a:lnSpc>
                <a:spcPct val="107000"/>
              </a:lnSpc>
              <a:spcBef>
                <a:spcPts val="800"/>
              </a:spcBef>
              <a:buFont typeface="+mj-lt"/>
              <a:buAutoNum type="arabicPeriod"/>
              <a:tabLst>
                <a:tab pos="457200" algn="l"/>
              </a:tabLst>
            </a:pPr>
            <a:r>
              <a:rPr lang="en-US" sz="1800" dirty="0">
                <a:effectLst/>
                <a:latin typeface="Times New Roman" panose="02020603050405020304" pitchFamily="18" charset="0"/>
                <a:ea typeface="Corbel" panose="020B0503020204020204" pitchFamily="34" charset="0"/>
                <a:cs typeface="Times New Roman" panose="02020603050405020304" pitchFamily="18" charset="0"/>
              </a:rPr>
              <a:t>While executing automation test cases , it is asking for verification for every time when we try to execute</a:t>
            </a:r>
            <a:endParaRPr lang="en-IN" sz="1800" dirty="0">
              <a:effectLst/>
              <a:latin typeface="Times New Roman" panose="02020603050405020304" pitchFamily="18" charset="0"/>
              <a:ea typeface="Corbel" panose="020B050302020402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93621092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90A28-9511-8B57-705F-F338D81DCDCC}"/>
              </a:ext>
            </a:extLst>
          </p:cNvPr>
          <p:cNvSpPr>
            <a:spLocks noGrp="1"/>
          </p:cNvSpPr>
          <p:nvPr>
            <p:ph type="title"/>
          </p:nvPr>
        </p:nvSpPr>
        <p:spPr>
          <a:xfrm>
            <a:off x="1026897" y="920175"/>
            <a:ext cx="10364451" cy="1596177"/>
          </a:xfrm>
        </p:spPr>
        <p:txBody>
          <a:bodyPr/>
          <a:lstStyle/>
          <a:p>
            <a:pPr algn="l"/>
            <a:r>
              <a:rPr lang="en-IN" sz="4400" b="1" dirty="0">
                <a:effectLst/>
                <a:latin typeface="Times New Roman" panose="02020603050405020304" pitchFamily="18" charset="0"/>
                <a:ea typeface="Corbel" panose="020B0503020204020204" pitchFamily="34" charset="0"/>
                <a:cs typeface="Times New Roman" panose="02020603050405020304" pitchFamily="18" charset="0"/>
              </a:rPr>
              <a:t>Experience</a:t>
            </a:r>
            <a:br>
              <a:rPr lang="en-IN" sz="1800" dirty="0">
                <a:effectLst/>
                <a:latin typeface="Corbel" panose="020B0503020204020204" pitchFamily="34" charset="0"/>
                <a:ea typeface="Corbel" panose="020B0503020204020204" pitchFamily="34" charset="0"/>
                <a:cs typeface="Tahoma" panose="020B0604030504040204" pitchFamily="34" charset="0"/>
              </a:rPr>
            </a:br>
            <a:endParaRPr lang="en-IN" dirty="0"/>
          </a:p>
        </p:txBody>
      </p:sp>
      <p:sp>
        <p:nvSpPr>
          <p:cNvPr id="3" name="Content Placeholder 2">
            <a:extLst>
              <a:ext uri="{FF2B5EF4-FFF2-40B4-BE49-F238E27FC236}">
                <a16:creationId xmlns:a16="http://schemas.microsoft.com/office/drawing/2014/main" id="{D47D8742-3DC2-2E37-52B3-6F9C77130DFF}"/>
              </a:ext>
            </a:extLst>
          </p:cNvPr>
          <p:cNvSpPr>
            <a:spLocks noGrp="1"/>
          </p:cNvSpPr>
          <p:nvPr>
            <p:ph sz="quarter" idx="13"/>
          </p:nvPr>
        </p:nvSpPr>
        <p:spPr/>
        <p:txBody>
          <a:bodyPr/>
          <a:lstStyle/>
          <a:p>
            <a:pPr lvl="0" algn="just">
              <a:lnSpc>
                <a:spcPct val="107000"/>
              </a:lnSpc>
              <a:buFont typeface="Courier New" panose="02070309020205020404" pitchFamily="49" charset="0"/>
              <a:buChar char="o"/>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With the help of this project I </a:t>
            </a:r>
            <a:r>
              <a:rPr lang="en-IN" sz="1800" dirty="0">
                <a:latin typeface="Times New Roman" panose="02020603050405020304" pitchFamily="18" charset="0"/>
                <a:ea typeface="Calibri" panose="020F0502020204030204" pitchFamily="34" charset="0"/>
                <a:cs typeface="Times New Roman" panose="02020603050405020304" pitchFamily="18" charset="0"/>
              </a:rPr>
              <a:t>h</a:t>
            </a: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ave learnt </a:t>
            </a:r>
            <a:r>
              <a:rPr lang="en-IN" sz="1800" dirty="0">
                <a:latin typeface="Times New Roman" panose="02020603050405020304" pitchFamily="18" charset="0"/>
                <a:ea typeface="Calibri" panose="020F0502020204030204" pitchFamily="34" charset="0"/>
                <a:cs typeface="Times New Roman" panose="02020603050405020304" pitchFamily="18" charset="0"/>
              </a:rPr>
              <a:t>automation test cases.</a:t>
            </a:r>
          </a:p>
          <a:p>
            <a:pPr lvl="0" algn="just">
              <a:lnSpc>
                <a:spcPct val="107000"/>
              </a:lnSpc>
              <a:buFont typeface="Courier New" panose="02070309020205020404" pitchFamily="49" charset="0"/>
              <a:buChar char="o"/>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Help to find out bugs.</a:t>
            </a:r>
          </a:p>
          <a:p>
            <a:pPr lvl="0" algn="just">
              <a:lnSpc>
                <a:spcPct val="107000"/>
              </a:lnSpc>
              <a:buFont typeface="Courier New" panose="02070309020205020404" pitchFamily="49" charset="0"/>
              <a:buChar char="o"/>
            </a:pPr>
            <a:r>
              <a:rPr lang="en-IN" sz="1800" dirty="0">
                <a:latin typeface="Times New Roman" panose="02020603050405020304" pitchFamily="18" charset="0"/>
                <a:ea typeface="Calibri" panose="020F0502020204030204" pitchFamily="34" charset="0"/>
                <a:cs typeface="Times New Roman" panose="02020603050405020304" pitchFamily="18" charset="0"/>
              </a:rPr>
              <a:t>Real time experience of Cucumber BDD framework</a:t>
            </a:r>
          </a:p>
          <a:p>
            <a:pPr lvl="0" algn="just">
              <a:lnSpc>
                <a:spcPct val="107000"/>
              </a:lnSpc>
              <a:buFont typeface="Courier New" panose="02070309020205020404" pitchFamily="49" charset="0"/>
              <a:buChar char="o"/>
            </a:pPr>
            <a:r>
              <a:rPr lang="en-IN" sz="1800" dirty="0">
                <a:effectLst/>
                <a:latin typeface="Times New Roman" panose="02020603050405020304" pitchFamily="18" charset="0"/>
                <a:ea typeface="Calibri" panose="020F0502020204030204" pitchFamily="34" charset="0"/>
                <a:cs typeface="Times New Roman" panose="02020603050405020304" pitchFamily="18" charset="0"/>
              </a:rPr>
              <a:t>Manual testing needs strong observation and in that testers needs to apply all possibilities  in test cases.</a:t>
            </a:r>
          </a:p>
          <a:p>
            <a:endParaRPr lang="en-IN" dirty="0"/>
          </a:p>
        </p:txBody>
      </p:sp>
    </p:spTree>
    <p:extLst>
      <p:ext uri="{BB962C8B-B14F-4D97-AF65-F5344CB8AC3E}">
        <p14:creationId xmlns:p14="http://schemas.microsoft.com/office/powerpoint/2010/main" val="157436252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465B3687-5369-D57A-786F-0768454FB7F4}"/>
              </a:ext>
            </a:extLst>
          </p:cNvPr>
          <p:cNvSpPr txBox="1"/>
          <p:nvPr/>
        </p:nvSpPr>
        <p:spPr>
          <a:xfrm>
            <a:off x="3048786" y="2751871"/>
            <a:ext cx="6094428" cy="829394"/>
          </a:xfrm>
          <a:prstGeom prst="rect">
            <a:avLst/>
          </a:prstGeom>
          <a:noFill/>
        </p:spPr>
        <p:txBody>
          <a:bodyPr wrap="square">
            <a:spAutoFit/>
          </a:bodyPr>
          <a:lstStyle/>
          <a:p>
            <a:pPr algn="ctr">
              <a:lnSpc>
                <a:spcPct val="107000"/>
              </a:lnSpc>
              <a:spcBef>
                <a:spcPts val="800"/>
              </a:spcBef>
            </a:pPr>
            <a:r>
              <a:rPr lang="en-US" sz="4800" dirty="0">
                <a:effectLst/>
                <a:latin typeface="Times New Roman" panose="02020603050405020304" pitchFamily="18" charset="0"/>
                <a:ea typeface="Corbel" panose="020B0503020204020204" pitchFamily="34" charset="0"/>
                <a:cs typeface="Times New Roman" panose="02020603050405020304" pitchFamily="18" charset="0"/>
              </a:rPr>
              <a:t>Thank You</a:t>
            </a:r>
            <a:r>
              <a:rPr lang="en-IN" sz="4800" dirty="0">
                <a:effectLst/>
                <a:latin typeface="Times New Roman" panose="02020603050405020304" pitchFamily="18" charset="0"/>
                <a:ea typeface="Corbel" panose="020B0503020204020204" pitchFamily="34" charset="0"/>
                <a:cs typeface="Times New Roman" panose="02020603050405020304" pitchFamily="18" charset="0"/>
              </a:rPr>
              <a:t>!!!</a:t>
            </a:r>
          </a:p>
        </p:txBody>
      </p:sp>
      <p:sp>
        <p:nvSpPr>
          <p:cNvPr id="5" name="TextBox 4">
            <a:extLst>
              <a:ext uri="{FF2B5EF4-FFF2-40B4-BE49-F238E27FC236}">
                <a16:creationId xmlns:a16="http://schemas.microsoft.com/office/drawing/2014/main" id="{80F6B4B4-429F-DB3E-0543-B7142DA08C1D}"/>
              </a:ext>
            </a:extLst>
          </p:cNvPr>
          <p:cNvSpPr txBox="1"/>
          <p:nvPr/>
        </p:nvSpPr>
        <p:spPr>
          <a:xfrm>
            <a:off x="2375555" y="3863879"/>
            <a:ext cx="6419653" cy="670440"/>
          </a:xfrm>
          <a:prstGeom prst="rect">
            <a:avLst/>
          </a:prstGeom>
          <a:noFill/>
        </p:spPr>
        <p:txBody>
          <a:bodyPr wrap="square">
            <a:spAutoFit/>
          </a:bodyPr>
          <a:lstStyle/>
          <a:p>
            <a:pPr marL="914400" algn="ctr">
              <a:lnSpc>
                <a:spcPct val="107000"/>
              </a:lnSpc>
              <a:spcBef>
                <a:spcPts val="800"/>
              </a:spcBef>
            </a:pP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Vaishali Mam For Guiding Us through</a:t>
            </a:r>
            <a:r>
              <a:rPr lang="en-US" b="1" dirty="0">
                <a:latin typeface="Times New Roman" panose="02020603050405020304" pitchFamily="18" charset="0"/>
                <a:ea typeface="Calibri" panose="020F0502020204030204" pitchFamily="34" charset="0"/>
                <a:cs typeface="Times New Roman" panose="02020603050405020304" pitchFamily="18" charset="0"/>
              </a:rPr>
              <a:t> </a:t>
            </a:r>
            <a:r>
              <a:rPr lang="en-US" sz="1800" b="1" dirty="0">
                <a:effectLst/>
                <a:latin typeface="Times New Roman" panose="02020603050405020304" pitchFamily="18" charset="0"/>
                <a:ea typeface="Calibri" panose="020F0502020204030204" pitchFamily="34" charset="0"/>
                <a:cs typeface="Times New Roman" panose="02020603050405020304" pitchFamily="18" charset="0"/>
              </a:rPr>
              <a:t>out the Project</a:t>
            </a:r>
            <a:r>
              <a:rPr lang="en-US" sz="1800" dirty="0">
                <a:effectLst/>
                <a:latin typeface="Calibri" panose="020F0502020204030204" pitchFamily="34" charset="0"/>
                <a:ea typeface="Calibri" panose="020F0502020204030204" pitchFamily="34"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01304657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78721B-307A-F198-2638-54B01F3E36D4}"/>
              </a:ext>
            </a:extLst>
          </p:cNvPr>
          <p:cNvSpPr>
            <a:spLocks noGrp="1"/>
          </p:cNvSpPr>
          <p:nvPr>
            <p:ph type="title"/>
          </p:nvPr>
        </p:nvSpPr>
        <p:spPr>
          <a:xfrm>
            <a:off x="1008043" y="891895"/>
            <a:ext cx="10364451" cy="1596177"/>
          </a:xfrm>
        </p:spPr>
        <p:txBody>
          <a:bodyPr>
            <a:normAutofit/>
          </a:bodyPr>
          <a:lstStyle/>
          <a:p>
            <a:pPr algn="l"/>
            <a:r>
              <a:rPr lang="en-US" sz="4400" b="1" dirty="0">
                <a:effectLst/>
                <a:latin typeface="Times New Roman" panose="02020603050405020304" pitchFamily="18" charset="0"/>
                <a:ea typeface="Corbel" panose="020B0503020204020204" pitchFamily="34" charset="0"/>
                <a:cs typeface="Times New Roman" panose="02020603050405020304" pitchFamily="18" charset="0"/>
              </a:rPr>
              <a:t>Introduction </a:t>
            </a:r>
            <a:r>
              <a:rPr lang="en-US" sz="4400" b="1" dirty="0">
                <a:solidFill>
                  <a:srgbClr val="FFFFFF"/>
                </a:solidFill>
                <a:effectLst/>
                <a:latin typeface="Times New Roman" panose="02020603050405020304" pitchFamily="18" charset="0"/>
                <a:ea typeface="Corbel" panose="020B0503020204020204" pitchFamily="34" charset="0"/>
                <a:cs typeface="Times New Roman" panose="02020603050405020304" pitchFamily="18" charset="0"/>
              </a:rPr>
              <a:t>: </a:t>
            </a:r>
            <a:br>
              <a:rPr lang="en-IN" sz="4400" dirty="0">
                <a:effectLst/>
                <a:latin typeface="Times New Roman" panose="02020603050405020304" pitchFamily="18" charset="0"/>
                <a:ea typeface="Corbel" panose="020B0503020204020204" pitchFamily="34" charset="0"/>
                <a:cs typeface="Times New Roman" panose="02020603050405020304" pitchFamily="18" charset="0"/>
              </a:rPr>
            </a:br>
            <a:endParaRPr lang="en-IN" sz="4400" dirty="0">
              <a:latin typeface="Times New Roman" panose="02020603050405020304" pitchFamily="18" charset="0"/>
              <a:cs typeface="Times New Roman" panose="02020603050405020304" pitchFamily="18" charset="0"/>
            </a:endParaRPr>
          </a:p>
        </p:txBody>
      </p:sp>
      <p:sp>
        <p:nvSpPr>
          <p:cNvPr id="6" name="Rectangle 3">
            <a:extLst>
              <a:ext uri="{FF2B5EF4-FFF2-40B4-BE49-F238E27FC236}">
                <a16:creationId xmlns:a16="http://schemas.microsoft.com/office/drawing/2014/main" id="{012ECB57-5049-3541-BBA8-822A51EE86C0}"/>
              </a:ext>
            </a:extLst>
          </p:cNvPr>
          <p:cNvSpPr>
            <a:spLocks noGrp="1" noChangeArrowheads="1"/>
          </p:cNvSpPr>
          <p:nvPr>
            <p:ph sz="quarter" idx="13"/>
          </p:nvPr>
        </p:nvSpPr>
        <p:spPr bwMode="auto">
          <a:xfrm>
            <a:off x="1258778" y="2102248"/>
            <a:ext cx="9468925"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BStackDemo</a:t>
            </a:r>
            <a:r>
              <a:rPr kumimoji="0" lang="en-US" altLang="en-US" sz="1800" b="0" i="0" u="none" strike="noStrike" cap="none" normalizeH="0" baseline="0" dirty="0">
                <a:ln>
                  <a:noFill/>
                </a:ln>
                <a:solidFill>
                  <a:schemeClr val="tx1"/>
                </a:solidFill>
                <a:effectLst/>
                <a:latin typeface="Arial" panose="020B0604020202020204" pitchFamily="34" charset="0"/>
              </a:rPr>
              <a:t> is a sample e-commerce website by Browser Stack.</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It allows users to browse products, add them to a cart, and simulate purchases.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Mainly used for testing purposes across different browsers and devices.</a:t>
            </a:r>
          </a:p>
        </p:txBody>
      </p:sp>
    </p:spTree>
    <p:extLst>
      <p:ext uri="{BB962C8B-B14F-4D97-AF65-F5344CB8AC3E}">
        <p14:creationId xmlns:p14="http://schemas.microsoft.com/office/powerpoint/2010/main" val="566975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5FEDE-B728-F40B-5D5C-242993C717B5}"/>
              </a:ext>
            </a:extLst>
          </p:cNvPr>
          <p:cNvSpPr>
            <a:spLocks noGrp="1"/>
          </p:cNvSpPr>
          <p:nvPr>
            <p:ph type="title"/>
          </p:nvPr>
        </p:nvSpPr>
        <p:spPr/>
        <p:txBody>
          <a:bodyPr>
            <a:normAutofit/>
          </a:bodyPr>
          <a:lstStyle/>
          <a:p>
            <a:pPr algn="l"/>
            <a:r>
              <a:rPr lang="en-US" sz="4400" dirty="0">
                <a:effectLst/>
                <a:latin typeface="Times New Roman" panose="02020603050405020304" pitchFamily="18" charset="0"/>
                <a:ea typeface="Corbel" panose="020B0503020204020204" pitchFamily="34" charset="0"/>
                <a:cs typeface="Times New Roman" panose="02020603050405020304" pitchFamily="18" charset="0"/>
              </a:rPr>
              <a:t>Responsibilities</a:t>
            </a:r>
            <a:endParaRPr lang="en-IN" sz="4400"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21C6D1EA-2277-4FD4-0B61-7F62313CA43A}"/>
              </a:ext>
            </a:extLst>
          </p:cNvPr>
          <p:cNvSpPr>
            <a:spLocks noGrp="1"/>
          </p:cNvSpPr>
          <p:nvPr>
            <p:ph sz="quarter" idx="13"/>
          </p:nvPr>
        </p:nvSpPr>
        <p:spPr/>
        <p:txBody>
          <a:bodyPr>
            <a:normAutofit/>
          </a:bodyPr>
          <a:lstStyle/>
          <a:p>
            <a:pPr lvl="0" eaLnBrk="0" fontAlgn="base" hangingPunct="0">
              <a:lnSpc>
                <a:spcPct val="150000"/>
              </a:lnSpc>
              <a:spcBef>
                <a:spcPct val="0"/>
              </a:spcBef>
              <a:spcAft>
                <a:spcPct val="0"/>
              </a:spcAft>
              <a:buClrTx/>
              <a:buFont typeface="Wingdings" panose="05000000000000000000" pitchFamily="2" charset="2"/>
              <a:buChar char="q"/>
            </a:pPr>
            <a:r>
              <a:rPr lang="en-US" altLang="en-US" cap="none" dirty="0">
                <a:latin typeface="Times New Roman" panose="02020603050405020304" pitchFamily="18" charset="0"/>
                <a:cs typeface="Times New Roman" panose="02020603050405020304" pitchFamily="18" charset="0"/>
              </a:rPr>
              <a:t>WE HAVE TO WRITE TEST PLAN FIRST</a:t>
            </a:r>
          </a:p>
          <a:p>
            <a:pPr lvl="0" eaLnBrk="0" fontAlgn="base" hangingPunct="0">
              <a:lnSpc>
                <a:spcPct val="150000"/>
              </a:lnSpc>
              <a:spcBef>
                <a:spcPct val="0"/>
              </a:spcBef>
              <a:spcAft>
                <a:spcPct val="0"/>
              </a:spcAft>
              <a:buClrTx/>
              <a:buFont typeface="Wingdings" panose="05000000000000000000" pitchFamily="2" charset="2"/>
              <a:buChar char="q"/>
            </a:pPr>
            <a:r>
              <a:rPr lang="en-US" altLang="en-US" cap="none" dirty="0">
                <a:latin typeface="Times New Roman" panose="02020603050405020304" pitchFamily="18" charset="0"/>
                <a:cs typeface="Times New Roman" panose="02020603050405020304" pitchFamily="18" charset="0"/>
              </a:rPr>
              <a:t>WE HAVE TO WRITE TEST CASES</a:t>
            </a:r>
          </a:p>
          <a:p>
            <a:pPr lvl="0" eaLnBrk="0" fontAlgn="base" hangingPunct="0">
              <a:lnSpc>
                <a:spcPct val="150000"/>
              </a:lnSpc>
              <a:spcBef>
                <a:spcPct val="0"/>
              </a:spcBef>
              <a:spcAft>
                <a:spcPct val="0"/>
              </a:spcAft>
              <a:buClrTx/>
              <a:buFont typeface="Wingdings" panose="05000000000000000000" pitchFamily="2" charset="2"/>
              <a:buChar char="q"/>
            </a:pPr>
            <a:r>
              <a:rPr lang="en-US" altLang="en-US" cap="none" dirty="0">
                <a:latin typeface="Times New Roman" panose="02020603050405020304" pitchFamily="18" charset="0"/>
                <a:cs typeface="Times New Roman" panose="02020603050405020304" pitchFamily="18" charset="0"/>
              </a:rPr>
              <a:t>AUTOMATE TEST CASES</a:t>
            </a:r>
          </a:p>
          <a:p>
            <a:pPr lvl="0" algn="just">
              <a:lnSpc>
                <a:spcPct val="150000"/>
              </a:lnSpc>
              <a:buFont typeface="Wingdings" panose="05000000000000000000" pitchFamily="2" charset="2"/>
              <a:buChar char="q"/>
            </a:pPr>
            <a:r>
              <a:rPr lang="en-IN" dirty="0">
                <a:effectLst/>
                <a:latin typeface="Times New Roman" panose="02020603050405020304" pitchFamily="18" charset="0"/>
                <a:ea typeface="Calibri" panose="020F0502020204030204" pitchFamily="34" charset="0"/>
                <a:cs typeface="Times New Roman" panose="02020603050405020304" pitchFamily="18" charset="0"/>
              </a:rPr>
              <a:t>EXECUTE ALL THE TEST CASES.</a:t>
            </a:r>
          </a:p>
          <a:p>
            <a:pPr lvl="0" algn="just">
              <a:lnSpc>
                <a:spcPct val="150000"/>
              </a:lnSpc>
              <a:buFont typeface="Wingdings" panose="05000000000000000000" pitchFamily="2" charset="2"/>
              <a:buChar char="q"/>
            </a:pPr>
            <a:r>
              <a:rPr lang="en-IN" dirty="0">
                <a:effectLst/>
                <a:latin typeface="Times New Roman" panose="02020603050405020304" pitchFamily="18" charset="0"/>
                <a:ea typeface="Calibri" panose="020F0502020204030204" pitchFamily="34" charset="0"/>
                <a:cs typeface="Times New Roman" panose="02020603050405020304" pitchFamily="18" charset="0"/>
              </a:rPr>
              <a:t>CREATE DEFECT REPORT.</a:t>
            </a:r>
          </a:p>
          <a:p>
            <a:pPr marL="0" lvl="0" indent="0" algn="just">
              <a:lnSpc>
                <a:spcPct val="150000"/>
              </a:lnSpc>
              <a:buNone/>
            </a:pP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9758259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89E918-9235-EEAA-9DB2-91C190034B88}"/>
              </a:ext>
            </a:extLst>
          </p:cNvPr>
          <p:cNvSpPr>
            <a:spLocks noGrp="1"/>
          </p:cNvSpPr>
          <p:nvPr>
            <p:ph type="title"/>
          </p:nvPr>
        </p:nvSpPr>
        <p:spPr>
          <a:xfrm>
            <a:off x="795788" y="912043"/>
            <a:ext cx="10364451" cy="2516957"/>
          </a:xfrm>
        </p:spPr>
        <p:txBody>
          <a:bodyPr>
            <a:normAutofit/>
          </a:bodyPr>
          <a:lstStyle/>
          <a:p>
            <a:pPr algn="l"/>
            <a:r>
              <a:rPr lang="en-US" sz="4400" dirty="0">
                <a:effectLst/>
                <a:latin typeface="Times New Roman" panose="02020603050405020304" pitchFamily="18" charset="0"/>
                <a:ea typeface="Corbel" panose="020B0503020204020204" pitchFamily="34" charset="0"/>
                <a:cs typeface="Times New Roman" panose="02020603050405020304" pitchFamily="18" charset="0"/>
              </a:rPr>
              <a:t>Overview</a:t>
            </a:r>
            <a:br>
              <a:rPr lang="en-IN" sz="4400" dirty="0">
                <a:effectLst/>
                <a:latin typeface="Arial Rounded MT Bold" panose="020F0704030504030204" pitchFamily="34" charset="0"/>
                <a:ea typeface="Corbel" panose="020B0503020204020204" pitchFamily="34" charset="0"/>
                <a:cs typeface="Tahoma" panose="020B0604030504040204" pitchFamily="34" charset="0"/>
              </a:rPr>
            </a:br>
            <a:endParaRPr lang="en-IN" sz="6000" dirty="0">
              <a:latin typeface="Arial Rounded MT Bold" panose="020F0704030504030204" pitchFamily="34" charset="0"/>
            </a:endParaRPr>
          </a:p>
        </p:txBody>
      </p:sp>
      <p:sp>
        <p:nvSpPr>
          <p:cNvPr id="3" name="Content Placeholder 2">
            <a:extLst>
              <a:ext uri="{FF2B5EF4-FFF2-40B4-BE49-F238E27FC236}">
                <a16:creationId xmlns:a16="http://schemas.microsoft.com/office/drawing/2014/main" id="{DB485FA1-F241-14CE-C2EC-D611F9E192DD}"/>
              </a:ext>
            </a:extLst>
          </p:cNvPr>
          <p:cNvSpPr>
            <a:spLocks noGrp="1"/>
          </p:cNvSpPr>
          <p:nvPr>
            <p:ph sz="quarter" idx="13"/>
          </p:nvPr>
        </p:nvSpPr>
        <p:spPr>
          <a:xfrm>
            <a:off x="913774" y="2093715"/>
            <a:ext cx="10363826" cy="3424107"/>
          </a:xfrm>
        </p:spPr>
        <p:txBody>
          <a:bodyPr>
            <a:normAutofit/>
          </a:bodyPr>
          <a:lstStyle/>
          <a:p>
            <a:pPr marL="0" indent="0">
              <a:buNone/>
            </a:pPr>
            <a:r>
              <a:rPr lang="en-US" sz="2800" b="1" dirty="0">
                <a:effectLst/>
                <a:latin typeface="Times New Roman" panose="02020603050405020304" pitchFamily="18" charset="0"/>
                <a:ea typeface="Calibri" panose="020F0502020204030204" pitchFamily="34" charset="0"/>
                <a:cs typeface="Times New Roman" panose="02020603050405020304" pitchFamily="18" charset="0"/>
              </a:rPr>
              <a:t>What is </a:t>
            </a:r>
            <a:r>
              <a:rPr lang="en-US" altLang="en-US" sz="2800" b="1" dirty="0">
                <a:solidFill>
                  <a:schemeClr val="tx1"/>
                </a:solidFill>
                <a:latin typeface="Arial" panose="020B0604020202020204" pitchFamily="34" charset="0"/>
              </a:rPr>
              <a:t>Browser Stack Demo </a:t>
            </a:r>
            <a:r>
              <a:rPr lang="en-US" sz="3000" b="1" dirty="0">
                <a:effectLst/>
                <a:latin typeface="Times New Roman" panose="02020603050405020304" pitchFamily="18" charset="0"/>
                <a:ea typeface="Calibri" panose="020F0502020204030204" pitchFamily="34" charset="0"/>
                <a:cs typeface="Times New Roman" panose="02020603050405020304" pitchFamily="18" charset="0"/>
              </a:rPr>
              <a:t>?</a:t>
            </a:r>
          </a:p>
          <a:p>
            <a:pPr marL="685800" indent="0" algn="just">
              <a:lnSpc>
                <a:spcPct val="107000"/>
              </a:lnSpc>
              <a:spcBef>
                <a:spcPts val="800"/>
              </a:spcBef>
              <a:buNone/>
            </a:pPr>
            <a:endParaRPr lang="en-IN" sz="1800" dirty="0">
              <a:latin typeface="Times New Roman" panose="02020603050405020304" pitchFamily="18" charset="0"/>
              <a:cs typeface="Times New Roman" panose="02020603050405020304" pitchFamily="18" charset="0"/>
            </a:endParaRPr>
          </a:p>
          <a:p>
            <a:pPr marL="685800" indent="0" algn="just">
              <a:lnSpc>
                <a:spcPct val="107000"/>
              </a:lnSpc>
              <a:spcBef>
                <a:spcPts val="800"/>
              </a:spcBef>
              <a:buNone/>
            </a:pPr>
            <a:endParaRPr lang="en-IN" sz="1800" dirty="0">
              <a:effectLst/>
              <a:latin typeface="Times New Roman" panose="02020603050405020304" pitchFamily="18" charset="0"/>
              <a:ea typeface="Calibri" panose="020F0502020204030204" pitchFamily="34" charset="0"/>
              <a:cs typeface="Times New Roman" panose="02020603050405020304" pitchFamily="18" charset="0"/>
            </a:endParaRPr>
          </a:p>
          <a:p>
            <a:endParaRPr lang="en-IN" dirty="0"/>
          </a:p>
        </p:txBody>
      </p:sp>
      <p:sp>
        <p:nvSpPr>
          <p:cNvPr id="10" name="Rectangle 5">
            <a:extLst>
              <a:ext uri="{FF2B5EF4-FFF2-40B4-BE49-F238E27FC236}">
                <a16:creationId xmlns:a16="http://schemas.microsoft.com/office/drawing/2014/main" id="{DDD4CC99-D54E-5BC5-0295-ABA9B07159B3}"/>
              </a:ext>
            </a:extLst>
          </p:cNvPr>
          <p:cNvSpPr>
            <a:spLocks noChangeArrowheads="1"/>
          </p:cNvSpPr>
          <p:nvPr/>
        </p:nvSpPr>
        <p:spPr bwMode="auto">
          <a:xfrm>
            <a:off x="1120877" y="2651606"/>
            <a:ext cx="10156723"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800" b="1" i="0" u="none" strike="noStrike" cap="none" normalizeH="0" baseline="0" dirty="0">
                <a:ln>
                  <a:noFill/>
                </a:ln>
                <a:solidFill>
                  <a:schemeClr val="tx1"/>
                </a:solidFill>
                <a:effectLst/>
                <a:latin typeface="Arial" panose="020B0604020202020204" pitchFamily="34" charset="0"/>
              </a:rPr>
              <a:t>Browser Stack Demo (BStackDemo)</a:t>
            </a:r>
            <a:r>
              <a:rPr kumimoji="0" lang="en-US" altLang="en-US" sz="1800" b="0" i="0" u="none" strike="noStrike" cap="none" normalizeH="0" baseline="0" dirty="0">
                <a:ln>
                  <a:noFill/>
                </a:ln>
                <a:solidFill>
                  <a:schemeClr val="tx1"/>
                </a:solidFill>
                <a:effectLst/>
                <a:latin typeface="Arial" panose="020B0604020202020204" pitchFamily="34" charset="0"/>
              </a:rPr>
              <a:t> is a sample e-commerce web application provided by Browser Stack.</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It allows users to browse products, add them to a shopping cart, log in with predefined credentials, and simulate placing orders.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The site is mainly used for practicing web testing, especially cross-browser and automation testing, without the need for setting up complex environments.</a:t>
            </a:r>
            <a:br>
              <a:rPr kumimoji="0" lang="en-US" altLang="en-US" sz="1800" b="0" i="0" u="none" strike="noStrike" cap="none" normalizeH="0" baseline="0" dirty="0">
                <a:ln>
                  <a:noFill/>
                </a:ln>
                <a:solidFill>
                  <a:schemeClr val="tx1"/>
                </a:solidFill>
                <a:effectLst/>
                <a:latin typeface="Arial" panose="020B0604020202020204" pitchFamily="34" charset="0"/>
              </a:rPr>
            </a:br>
            <a:r>
              <a:rPr kumimoji="0" lang="en-US" altLang="en-US" sz="1800" b="0" i="0" u="none" strike="noStrike" cap="none" normalizeH="0" baseline="0" dirty="0">
                <a:ln>
                  <a:noFill/>
                </a:ln>
                <a:solidFill>
                  <a:schemeClr val="tx1"/>
                </a:solidFill>
                <a:effectLst/>
                <a:latin typeface="Arial" panose="020B0604020202020204" pitchFamily="34" charset="0"/>
              </a:rPr>
              <a:t>It helps developers and testers verify application functionality, responsiveness, and compatibility across different browsers and devices using Browser Stack's testing tools.</a:t>
            </a:r>
          </a:p>
        </p:txBody>
      </p:sp>
    </p:spTree>
    <p:extLst>
      <p:ext uri="{BB962C8B-B14F-4D97-AF65-F5344CB8AC3E}">
        <p14:creationId xmlns:p14="http://schemas.microsoft.com/office/powerpoint/2010/main" val="3233025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42735D-0FAF-2004-A825-BB680408295D}"/>
              </a:ext>
            </a:extLst>
          </p:cNvPr>
          <p:cNvSpPr>
            <a:spLocks noGrp="1"/>
          </p:cNvSpPr>
          <p:nvPr>
            <p:ph type="title"/>
          </p:nvPr>
        </p:nvSpPr>
        <p:spPr/>
        <p:txBody>
          <a:bodyPr>
            <a:normAutofit fontScale="90000"/>
          </a:bodyPr>
          <a:lstStyle/>
          <a:p>
            <a:pPr algn="l"/>
            <a:r>
              <a:rPr lang="en-US" sz="4400" b="1" dirty="0">
                <a:effectLst/>
                <a:latin typeface="Times New Roman" panose="02020603050405020304" pitchFamily="18" charset="0"/>
                <a:ea typeface="Corbel" panose="020B0503020204020204" pitchFamily="34" charset="0"/>
                <a:cs typeface="Times New Roman" panose="02020603050405020304" pitchFamily="18" charset="0"/>
              </a:rPr>
              <a:t>Modules</a:t>
            </a:r>
            <a:br>
              <a:rPr lang="en-IN" sz="1800" dirty="0">
                <a:effectLst/>
                <a:latin typeface="Corbel" panose="020B0503020204020204" pitchFamily="34" charset="0"/>
                <a:ea typeface="Corbel" panose="020B0503020204020204" pitchFamily="34" charset="0"/>
                <a:cs typeface="Tahoma" panose="020B0604030504040204" pitchFamily="34" charset="0"/>
              </a:rPr>
            </a:br>
            <a:endParaRPr lang="en-IN" dirty="0"/>
          </a:p>
        </p:txBody>
      </p:sp>
      <p:sp>
        <p:nvSpPr>
          <p:cNvPr id="3" name="Content Placeholder 2">
            <a:extLst>
              <a:ext uri="{FF2B5EF4-FFF2-40B4-BE49-F238E27FC236}">
                <a16:creationId xmlns:a16="http://schemas.microsoft.com/office/drawing/2014/main" id="{4D46F3B8-8CC3-6761-F2CA-8219807BFA6B}"/>
              </a:ext>
            </a:extLst>
          </p:cNvPr>
          <p:cNvSpPr>
            <a:spLocks noGrp="1"/>
          </p:cNvSpPr>
          <p:nvPr>
            <p:ph sz="quarter" idx="13"/>
          </p:nvPr>
        </p:nvSpPr>
        <p:spPr>
          <a:xfrm>
            <a:off x="537329" y="1762812"/>
            <a:ext cx="10963372" cy="5024487"/>
          </a:xfrm>
        </p:spPr>
        <p:txBody>
          <a:bodyPr>
            <a:noAutofit/>
          </a:bodyPr>
          <a:lstStyle/>
          <a:p>
            <a:pPr marL="1028700" indent="-342900" algn="just">
              <a:lnSpc>
                <a:spcPct val="107000"/>
              </a:lnSpc>
              <a:spcBef>
                <a:spcPts val="800"/>
              </a:spcBef>
              <a:buFont typeface="Wingdings" panose="05000000000000000000" pitchFamily="2" charset="2"/>
              <a:buChar char="ü"/>
            </a:pPr>
            <a:r>
              <a:rPr lang="en-US" sz="1800" b="1" dirty="0">
                <a:effectLst/>
                <a:latin typeface="Times New Roman" panose="02020603050405020304" pitchFamily="18" charset="0"/>
                <a:ea typeface="Corbel" panose="020B0503020204020204" pitchFamily="34" charset="0"/>
                <a:cs typeface="Times New Roman" panose="02020603050405020304" pitchFamily="18" charset="0"/>
              </a:rPr>
              <a:t>Module 1 :  </a:t>
            </a:r>
            <a:r>
              <a:rPr lang="en-US" sz="1800" b="1" dirty="0">
                <a:solidFill>
                  <a:schemeClr val="tx1"/>
                </a:solidFill>
                <a:effectLst/>
                <a:latin typeface="Times New Roman" panose="02020603050405020304" pitchFamily="18" charset="0"/>
                <a:ea typeface="Corbel" panose="020B0503020204020204" pitchFamily="34" charset="0"/>
                <a:cs typeface="Times New Roman" panose="02020603050405020304" pitchFamily="18" charset="0"/>
              </a:rPr>
              <a:t>Login page</a:t>
            </a:r>
          </a:p>
          <a:p>
            <a:pPr marL="685800" indent="0" algn="just">
              <a:lnSpc>
                <a:spcPct val="107000"/>
              </a:lnSpc>
              <a:buNone/>
            </a:pPr>
            <a:r>
              <a:rPr lang="en-IN" sz="1800" dirty="0">
                <a:latin typeface="Times New Roman" panose="02020603050405020304" pitchFamily="18" charset="0"/>
                <a:ea typeface="Corbel" panose="020B0503020204020204" pitchFamily="34" charset="0"/>
                <a:cs typeface="Times New Roman" panose="02020603050405020304" pitchFamily="18" charset="0"/>
              </a:rPr>
              <a:t>		To check the functionalities of login page such as username, password and login button.</a:t>
            </a:r>
          </a:p>
          <a:p>
            <a:pPr marL="685800" indent="0" algn="just">
              <a:lnSpc>
                <a:spcPct val="107000"/>
              </a:lnSpc>
              <a:buNone/>
            </a:pPr>
            <a:r>
              <a:rPr lang="en-IN" sz="1800" dirty="0">
                <a:latin typeface="Times New Roman" panose="02020603050405020304" pitchFamily="18" charset="0"/>
                <a:ea typeface="Corbel" panose="020B0503020204020204" pitchFamily="34" charset="0"/>
                <a:cs typeface="Times New Roman" panose="02020603050405020304" pitchFamily="18" charset="0"/>
              </a:rPr>
              <a:t>		</a:t>
            </a:r>
            <a:r>
              <a:rPr lang="en-IN" sz="1800" b="1" dirty="0">
                <a:latin typeface="Times New Roman" panose="02020603050405020304" pitchFamily="18" charset="0"/>
                <a:ea typeface="Corbel" panose="020B0503020204020204" pitchFamily="34" charset="0"/>
                <a:cs typeface="Times New Roman" panose="02020603050405020304" pitchFamily="18" charset="0"/>
              </a:rPr>
              <a:t>Example</a:t>
            </a:r>
            <a:r>
              <a:rPr lang="en-IN" sz="1800" dirty="0">
                <a:latin typeface="Times New Roman" panose="02020603050405020304" pitchFamily="18" charset="0"/>
                <a:ea typeface="Corbel" panose="020B0503020204020204" pitchFamily="34" charset="0"/>
                <a:cs typeface="Times New Roman" panose="02020603050405020304" pitchFamily="18" charset="0"/>
              </a:rPr>
              <a:t>: username: demouser</a:t>
            </a:r>
          </a:p>
          <a:p>
            <a:pPr marL="685800" indent="0" algn="just">
              <a:lnSpc>
                <a:spcPct val="107000"/>
              </a:lnSpc>
              <a:buNone/>
            </a:pPr>
            <a:r>
              <a:rPr lang="en-IN" sz="1800" dirty="0">
                <a:effectLst/>
                <a:latin typeface="Times New Roman" panose="02020603050405020304" pitchFamily="18" charset="0"/>
                <a:ea typeface="Corbel" panose="020B0503020204020204" pitchFamily="34" charset="0"/>
                <a:cs typeface="Times New Roman" panose="02020603050405020304" pitchFamily="18" charset="0"/>
              </a:rPr>
              <a:t>			</a:t>
            </a:r>
            <a:r>
              <a:rPr lang="en-IN" sz="1800" dirty="0">
                <a:latin typeface="Times New Roman" panose="02020603050405020304" pitchFamily="18" charset="0"/>
                <a:ea typeface="Corbel" panose="020B0503020204020204" pitchFamily="34" charset="0"/>
                <a:cs typeface="Times New Roman" panose="02020603050405020304" pitchFamily="18" charset="0"/>
              </a:rPr>
              <a:t> password: testingisfun99</a:t>
            </a:r>
          </a:p>
          <a:p>
            <a:pPr marL="685800" indent="0" algn="just">
              <a:lnSpc>
                <a:spcPct val="107000"/>
              </a:lnSpc>
              <a:buNone/>
            </a:pPr>
            <a:r>
              <a:rPr lang="en-IN" sz="1800" dirty="0">
                <a:effectLst/>
                <a:latin typeface="Times New Roman" panose="02020603050405020304" pitchFamily="18" charset="0"/>
                <a:ea typeface="Corbel" panose="020B0503020204020204" pitchFamily="34" charset="0"/>
                <a:cs typeface="Times New Roman" panose="02020603050405020304" pitchFamily="18" charset="0"/>
              </a:rPr>
              <a:t>			login button</a:t>
            </a:r>
          </a:p>
          <a:p>
            <a:pPr marL="1028700" indent="-342900" algn="just">
              <a:lnSpc>
                <a:spcPct val="107000"/>
              </a:lnSpc>
              <a:buFont typeface="Wingdings" panose="05000000000000000000" pitchFamily="2" charset="2"/>
              <a:buChar char="ü"/>
            </a:pPr>
            <a:r>
              <a:rPr lang="en-US" sz="1800" b="1" dirty="0">
                <a:effectLst/>
                <a:latin typeface="Times New Roman" panose="02020603050405020304" pitchFamily="18" charset="0"/>
                <a:ea typeface="Corbel" panose="020B0503020204020204" pitchFamily="34" charset="0"/>
                <a:cs typeface="Times New Roman" panose="02020603050405020304" pitchFamily="18" charset="0"/>
              </a:rPr>
              <a:t>Module 2 :  S</a:t>
            </a:r>
            <a:r>
              <a:rPr lang="en-US" sz="1800" b="1" dirty="0">
                <a:latin typeface="Times New Roman" panose="02020603050405020304" pitchFamily="18" charset="0"/>
                <a:ea typeface="Corbel" panose="020B0503020204020204" pitchFamily="34" charset="0"/>
                <a:cs typeface="Times New Roman" panose="02020603050405020304" pitchFamily="18" charset="0"/>
              </a:rPr>
              <a:t>earch bar</a:t>
            </a:r>
            <a:endParaRPr lang="en-IN" sz="1800" dirty="0">
              <a:effectLst/>
              <a:latin typeface="Times New Roman" panose="02020603050405020304" pitchFamily="18" charset="0"/>
              <a:ea typeface="Corbel" panose="020B0503020204020204" pitchFamily="34" charset="0"/>
              <a:cs typeface="Times New Roman" panose="02020603050405020304" pitchFamily="18" charset="0"/>
            </a:endParaRPr>
          </a:p>
          <a:p>
            <a:pPr marL="685800" indent="0" algn="just">
              <a:lnSpc>
                <a:spcPct val="107000"/>
              </a:lnSpc>
              <a:buNone/>
            </a:pPr>
            <a:r>
              <a:rPr lang="en-IN" sz="1800" dirty="0">
                <a:effectLst/>
                <a:latin typeface="Times New Roman" panose="02020603050405020304" pitchFamily="18" charset="0"/>
                <a:ea typeface="Corbel" panose="020B0503020204020204" pitchFamily="34" charset="0"/>
                <a:cs typeface="Times New Roman" panose="02020603050405020304" pitchFamily="18" charset="0"/>
              </a:rPr>
              <a:t>         </a:t>
            </a:r>
            <a:r>
              <a:rPr lang="en-US" sz="1800" dirty="0">
                <a:latin typeface="Times New Roman" panose="02020603050405020304" pitchFamily="18" charset="0"/>
                <a:cs typeface="Times New Roman" panose="02020603050405020304" pitchFamily="18" charset="0"/>
              </a:rPr>
              <a:t>The search bar on Bstackdemo is designed to help users quickly find items they’re looking for. By typing in keywords or product names, it shows relevant results and lets users refine them with filters.</a:t>
            </a:r>
            <a:r>
              <a:rPr lang="en-IN" sz="1800" dirty="0">
                <a:effectLst/>
                <a:latin typeface="Times New Roman" panose="02020603050405020304" pitchFamily="18" charset="0"/>
                <a:ea typeface="Corbel" panose="020B0503020204020204" pitchFamily="34" charset="0"/>
                <a:cs typeface="Times New Roman" panose="02020603050405020304" pitchFamily="18" charset="0"/>
              </a:rPr>
              <a:t> </a:t>
            </a:r>
          </a:p>
          <a:p>
            <a:pPr marL="685800" indent="0" algn="just">
              <a:lnSpc>
                <a:spcPct val="107000"/>
              </a:lnSpc>
              <a:buNone/>
            </a:pPr>
            <a:r>
              <a:rPr lang="en-IN" sz="1800" dirty="0">
                <a:effectLst/>
                <a:latin typeface="Times New Roman" panose="02020603050405020304" pitchFamily="18" charset="0"/>
                <a:ea typeface="Corbel" panose="020B0503020204020204" pitchFamily="34" charset="0"/>
                <a:cs typeface="Times New Roman" panose="02020603050405020304" pitchFamily="18" charset="0"/>
              </a:rPr>
              <a:t>		</a:t>
            </a:r>
            <a:r>
              <a:rPr lang="en-IN" sz="1800" b="1" dirty="0">
                <a:effectLst/>
                <a:latin typeface="Times New Roman" panose="02020603050405020304" pitchFamily="18" charset="0"/>
                <a:ea typeface="Corbel" panose="020B0503020204020204" pitchFamily="34" charset="0"/>
                <a:cs typeface="Times New Roman" panose="02020603050405020304" pitchFamily="18" charset="0"/>
              </a:rPr>
              <a:t>Example:</a:t>
            </a:r>
            <a:r>
              <a:rPr lang="en-IN" sz="1800" dirty="0">
                <a:effectLst/>
                <a:latin typeface="Times New Roman" panose="02020603050405020304" pitchFamily="18" charset="0"/>
                <a:ea typeface="Corbel" panose="020B0503020204020204" pitchFamily="34" charset="0"/>
                <a:cs typeface="Times New Roman" panose="02020603050405020304" pitchFamily="18" charset="0"/>
              </a:rPr>
              <a:t> </a:t>
            </a:r>
            <a:r>
              <a:rPr lang="en-IN" sz="1800" dirty="0">
                <a:latin typeface="Times New Roman" panose="02020603050405020304" pitchFamily="18" charset="0"/>
                <a:ea typeface="Corbel" panose="020B0503020204020204" pitchFamily="34" charset="0"/>
                <a:cs typeface="Times New Roman" panose="02020603050405020304" pitchFamily="18" charset="0"/>
              </a:rPr>
              <a:t>iPhone</a:t>
            </a:r>
            <a:r>
              <a:rPr lang="en-IN" sz="1800" dirty="0">
                <a:effectLst/>
                <a:latin typeface="Times New Roman" panose="02020603050405020304" pitchFamily="18" charset="0"/>
                <a:ea typeface="Corbel" panose="020B0503020204020204" pitchFamily="34" charset="0"/>
                <a:cs typeface="Times New Roman" panose="02020603050405020304" pitchFamily="18" charset="0"/>
              </a:rPr>
              <a:t>.</a:t>
            </a:r>
          </a:p>
          <a:p>
            <a:pPr marL="685800" indent="0" algn="just">
              <a:lnSpc>
                <a:spcPct val="107000"/>
              </a:lnSpc>
              <a:buNone/>
            </a:pPr>
            <a:r>
              <a:rPr lang="en-US" sz="1800" b="1" dirty="0">
                <a:latin typeface="Times New Roman" panose="02020603050405020304" pitchFamily="18" charset="0"/>
                <a:ea typeface="Corbel" panose="020B0503020204020204" pitchFamily="34" charset="0"/>
                <a:cs typeface="Times New Roman" panose="02020603050405020304" pitchFamily="18" charset="0"/>
              </a:rPr>
              <a:t>                </a:t>
            </a:r>
            <a:endParaRPr lang="en-IN" sz="18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863798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7AA907EC-EE6A-275E-BA9E-14DFD59CF4D2}"/>
              </a:ext>
            </a:extLst>
          </p:cNvPr>
          <p:cNvSpPr>
            <a:spLocks noGrp="1"/>
          </p:cNvSpPr>
          <p:nvPr>
            <p:ph sz="quarter" idx="13"/>
          </p:nvPr>
        </p:nvSpPr>
        <p:spPr>
          <a:xfrm>
            <a:off x="876694" y="961534"/>
            <a:ext cx="10746556" cy="5731498"/>
          </a:xfrm>
        </p:spPr>
        <p:txBody>
          <a:bodyPr>
            <a:normAutofit fontScale="47500" lnSpcReduction="20000"/>
          </a:bodyPr>
          <a:lstStyle/>
          <a:p>
            <a:pPr marL="1028700" indent="-342900" algn="just">
              <a:lnSpc>
                <a:spcPct val="107000"/>
              </a:lnSpc>
              <a:buFont typeface="Wingdings" panose="05000000000000000000" pitchFamily="2" charset="2"/>
              <a:buChar char="ü"/>
            </a:pPr>
            <a:r>
              <a:rPr lang="en-IN" sz="3800" b="1" dirty="0">
                <a:latin typeface="Times New Roman" panose="02020603050405020304" pitchFamily="18" charset="0"/>
                <a:ea typeface="Corbel" panose="020B0503020204020204" pitchFamily="34" charset="0"/>
                <a:cs typeface="Times New Roman" panose="02020603050405020304" pitchFamily="18" charset="0"/>
              </a:rPr>
              <a:t>Module 3 </a:t>
            </a:r>
            <a:r>
              <a:rPr lang="en-IN" sz="3800" dirty="0">
                <a:latin typeface="Times New Roman" panose="02020603050405020304" pitchFamily="18" charset="0"/>
                <a:ea typeface="Corbel" panose="020B0503020204020204" pitchFamily="34" charset="0"/>
                <a:cs typeface="Times New Roman" panose="02020603050405020304" pitchFamily="18" charset="0"/>
              </a:rPr>
              <a:t>:  </a:t>
            </a:r>
            <a:r>
              <a:rPr lang="en-IN" sz="3800" b="1" dirty="0">
                <a:latin typeface="Times New Roman" panose="02020603050405020304" pitchFamily="18" charset="0"/>
                <a:ea typeface="Corbel" panose="020B0503020204020204" pitchFamily="34" charset="0"/>
                <a:cs typeface="Times New Roman" panose="02020603050405020304" pitchFamily="18" charset="0"/>
              </a:rPr>
              <a:t>Add to cart</a:t>
            </a:r>
          </a:p>
          <a:p>
            <a:pPr marL="685800" indent="0" algn="just">
              <a:lnSpc>
                <a:spcPct val="107000"/>
              </a:lnSpc>
              <a:buNone/>
            </a:pPr>
            <a:r>
              <a:rPr lang="en-US" sz="3800" dirty="0">
                <a:latin typeface="Times New Roman" panose="02020603050405020304" pitchFamily="18" charset="0"/>
                <a:cs typeface="Times New Roman" panose="02020603050405020304" pitchFamily="18" charset="0"/>
              </a:rPr>
              <a:t>When a user likes a product, they can add it to the cart to keep it aside while continuing shopping. </a:t>
            </a:r>
          </a:p>
          <a:p>
            <a:pPr marL="685800" indent="0" algn="just">
              <a:lnSpc>
                <a:spcPct val="107000"/>
              </a:lnSpc>
              <a:buNone/>
            </a:pPr>
            <a:r>
              <a:rPr lang="en-US" sz="3800" b="1" dirty="0">
                <a:effectLst/>
                <a:latin typeface="Times New Roman" panose="02020603050405020304" pitchFamily="18" charset="0"/>
                <a:ea typeface="Corbel" panose="020B0503020204020204" pitchFamily="34" charset="0"/>
                <a:cs typeface="Times New Roman" panose="02020603050405020304" pitchFamily="18" charset="0"/>
              </a:rPr>
              <a:t>		Example: </a:t>
            </a:r>
            <a:r>
              <a:rPr lang="en-US" sz="3800" dirty="0">
                <a:latin typeface="Times New Roman" panose="02020603050405020304" pitchFamily="18" charset="0"/>
                <a:ea typeface="Corbel" panose="020B0503020204020204" pitchFamily="34" charset="0"/>
                <a:cs typeface="Times New Roman" panose="02020603050405020304" pitchFamily="18" charset="0"/>
              </a:rPr>
              <a:t>iPhone</a:t>
            </a:r>
            <a:r>
              <a:rPr lang="en-US" sz="3800" dirty="0">
                <a:effectLst/>
                <a:latin typeface="Times New Roman" panose="02020603050405020304" pitchFamily="18" charset="0"/>
                <a:ea typeface="Corbel" panose="020B0503020204020204" pitchFamily="34" charset="0"/>
                <a:cs typeface="Times New Roman" panose="02020603050405020304" pitchFamily="18" charset="0"/>
              </a:rPr>
              <a:t> (add to cart)</a:t>
            </a:r>
          </a:p>
          <a:p>
            <a:pPr marL="685800" indent="0" algn="just">
              <a:lnSpc>
                <a:spcPct val="107000"/>
              </a:lnSpc>
              <a:buNone/>
            </a:pPr>
            <a:r>
              <a:rPr lang="en-US" sz="3800" b="1" dirty="0">
                <a:effectLst/>
                <a:latin typeface="Times New Roman" panose="02020603050405020304" pitchFamily="18" charset="0"/>
                <a:ea typeface="Corbel" panose="020B0503020204020204" pitchFamily="34" charset="0"/>
                <a:cs typeface="Times New Roman" panose="02020603050405020304" pitchFamily="18" charset="0"/>
              </a:rPr>
              <a:t>Module 4 :  </a:t>
            </a:r>
            <a:r>
              <a:rPr lang="en-US" sz="3800" b="1" dirty="0">
                <a:solidFill>
                  <a:schemeClr val="tx1"/>
                </a:solidFill>
                <a:latin typeface="Times New Roman" panose="02020603050405020304" pitchFamily="18" charset="0"/>
                <a:ea typeface="Corbel" panose="020B0503020204020204" pitchFamily="34" charset="0"/>
                <a:cs typeface="Times New Roman" panose="02020603050405020304" pitchFamily="18" charset="0"/>
              </a:rPr>
              <a:t>Delete from cart</a:t>
            </a:r>
            <a:r>
              <a:rPr lang="en-US" sz="3800" b="1" dirty="0">
                <a:solidFill>
                  <a:schemeClr val="tx1"/>
                </a:solidFill>
                <a:effectLst/>
                <a:latin typeface="Times New Roman" panose="02020603050405020304" pitchFamily="18" charset="0"/>
                <a:ea typeface="Corbel" panose="020B0503020204020204" pitchFamily="34" charset="0"/>
                <a:cs typeface="Times New Roman" panose="02020603050405020304" pitchFamily="18" charset="0"/>
              </a:rPr>
              <a:t> </a:t>
            </a:r>
            <a:endParaRPr lang="en-IN" sz="3800" b="1" dirty="0">
              <a:solidFill>
                <a:schemeClr val="tx1"/>
              </a:solidFill>
              <a:effectLst/>
              <a:latin typeface="Times New Roman" panose="02020603050405020304" pitchFamily="18" charset="0"/>
              <a:ea typeface="Corbel" panose="020B0503020204020204" pitchFamily="34" charset="0"/>
              <a:cs typeface="Times New Roman" panose="02020603050405020304" pitchFamily="18" charset="0"/>
            </a:endParaRPr>
          </a:p>
          <a:p>
            <a:pPr marL="685800" indent="0" algn="just">
              <a:lnSpc>
                <a:spcPct val="107000"/>
              </a:lnSpc>
              <a:spcBef>
                <a:spcPts val="800"/>
              </a:spcBef>
              <a:buNone/>
            </a:pPr>
            <a:r>
              <a:rPr lang="en-US" sz="3800" dirty="0"/>
              <a:t>If the user changes their mind, they can remove the product from the cart with a single click.</a:t>
            </a:r>
          </a:p>
          <a:p>
            <a:pPr marL="685800" indent="0" algn="just">
              <a:lnSpc>
                <a:spcPct val="107000"/>
              </a:lnSpc>
              <a:spcBef>
                <a:spcPts val="800"/>
              </a:spcBef>
              <a:buNone/>
            </a:pPr>
            <a:r>
              <a:rPr lang="en-US" sz="3800" b="1" dirty="0">
                <a:latin typeface="Times New Roman" panose="02020603050405020304" pitchFamily="18" charset="0"/>
                <a:ea typeface="Corbel" panose="020B0503020204020204" pitchFamily="34" charset="0"/>
                <a:cs typeface="Times New Roman" panose="02020603050405020304" pitchFamily="18" charset="0"/>
              </a:rPr>
              <a:t>		Example: </a:t>
            </a:r>
            <a:r>
              <a:rPr lang="en-US" sz="3800" dirty="0">
                <a:latin typeface="Times New Roman" panose="02020603050405020304" pitchFamily="18" charset="0"/>
                <a:ea typeface="Corbel" panose="020B0503020204020204" pitchFamily="34" charset="0"/>
                <a:cs typeface="Times New Roman" panose="02020603050405020304" pitchFamily="18" charset="0"/>
              </a:rPr>
              <a:t>iPhone (delete from cart)</a:t>
            </a:r>
          </a:p>
          <a:p>
            <a:pPr marL="971550" indent="-285750" algn="just">
              <a:lnSpc>
                <a:spcPct val="107000"/>
              </a:lnSpc>
              <a:spcBef>
                <a:spcPts val="800"/>
              </a:spcBef>
              <a:buFont typeface="Wingdings" panose="05000000000000000000" pitchFamily="2" charset="2"/>
              <a:buChar char="ü"/>
            </a:pPr>
            <a:r>
              <a:rPr lang="en-US" sz="3800" b="1" dirty="0">
                <a:effectLst/>
                <a:latin typeface="Times New Roman" panose="02020603050405020304" pitchFamily="18" charset="0"/>
                <a:ea typeface="Corbel" panose="020B0503020204020204" pitchFamily="34" charset="0"/>
                <a:cs typeface="Times New Roman" panose="02020603050405020304" pitchFamily="18" charset="0"/>
              </a:rPr>
              <a:t>Module 5 :  </a:t>
            </a:r>
            <a:r>
              <a:rPr lang="en-US" sz="3800" b="1" dirty="0">
                <a:solidFill>
                  <a:schemeClr val="tx1"/>
                </a:solidFill>
                <a:latin typeface="Times New Roman" panose="02020603050405020304" pitchFamily="18" charset="0"/>
                <a:ea typeface="Corbel" panose="020B0503020204020204" pitchFamily="34" charset="0"/>
                <a:cs typeface="Times New Roman" panose="02020603050405020304" pitchFamily="18" charset="0"/>
              </a:rPr>
              <a:t>Checkout</a:t>
            </a:r>
            <a:endParaRPr lang="en-IN" sz="3800" b="1" dirty="0">
              <a:solidFill>
                <a:schemeClr val="tx1"/>
              </a:solidFill>
              <a:effectLst/>
              <a:latin typeface="Times New Roman" panose="02020603050405020304" pitchFamily="18" charset="0"/>
              <a:ea typeface="Corbel" panose="020B0503020204020204" pitchFamily="34" charset="0"/>
              <a:cs typeface="Times New Roman" panose="02020603050405020304" pitchFamily="18" charset="0"/>
            </a:endParaRPr>
          </a:p>
          <a:p>
            <a:pPr marL="685800" indent="0" algn="just">
              <a:lnSpc>
                <a:spcPct val="107000"/>
              </a:lnSpc>
              <a:buNone/>
            </a:pPr>
            <a:r>
              <a:rPr lang="en-IN" sz="3800" dirty="0">
                <a:latin typeface="Times New Roman" panose="02020603050405020304" pitchFamily="18" charset="0"/>
                <a:ea typeface="Corbel" panose="020B0503020204020204" pitchFamily="34" charset="0"/>
                <a:cs typeface="Times New Roman" panose="02020603050405020304" pitchFamily="18" charset="0"/>
              </a:rPr>
              <a:t>	If the user wants to place any order then he should add the product to cart and he can place the order by checkout function , by adding details of shipping address</a:t>
            </a:r>
          </a:p>
          <a:p>
            <a:pPr marL="685800" indent="0" algn="just">
              <a:lnSpc>
                <a:spcPct val="107000"/>
              </a:lnSpc>
              <a:buNone/>
            </a:pPr>
            <a:r>
              <a:rPr lang="en-IN" sz="3800" dirty="0">
                <a:effectLst/>
                <a:latin typeface="Times New Roman" panose="02020603050405020304" pitchFamily="18" charset="0"/>
                <a:ea typeface="Corbel" panose="020B0503020204020204" pitchFamily="34" charset="0"/>
                <a:cs typeface="Times New Roman" panose="02020603050405020304" pitchFamily="18" charset="0"/>
              </a:rPr>
              <a:t>		</a:t>
            </a:r>
            <a:r>
              <a:rPr lang="en-IN" sz="3800" b="1" dirty="0">
                <a:latin typeface="Times New Roman" panose="02020603050405020304" pitchFamily="18" charset="0"/>
                <a:ea typeface="Corbel" panose="020B0503020204020204" pitchFamily="34" charset="0"/>
                <a:cs typeface="Times New Roman" panose="02020603050405020304" pitchFamily="18" charset="0"/>
              </a:rPr>
              <a:t>E</a:t>
            </a:r>
            <a:r>
              <a:rPr lang="en-IN" sz="3800" b="1" dirty="0">
                <a:effectLst/>
                <a:latin typeface="Times New Roman" panose="02020603050405020304" pitchFamily="18" charset="0"/>
                <a:ea typeface="Corbel" panose="020B0503020204020204" pitchFamily="34" charset="0"/>
                <a:cs typeface="Times New Roman" panose="02020603050405020304" pitchFamily="18" charset="0"/>
              </a:rPr>
              <a:t>xample: </a:t>
            </a:r>
            <a:r>
              <a:rPr lang="en-IN" sz="3800" dirty="0">
                <a:effectLst/>
                <a:latin typeface="Times New Roman" panose="02020603050405020304" pitchFamily="18" charset="0"/>
                <a:ea typeface="Corbel" panose="020B0503020204020204" pitchFamily="34" charset="0"/>
                <a:cs typeface="Times New Roman" panose="02020603050405020304" pitchFamily="18" charset="0"/>
              </a:rPr>
              <a:t>First name: ABC</a:t>
            </a:r>
          </a:p>
          <a:p>
            <a:pPr marL="685800" indent="0" algn="just">
              <a:lnSpc>
                <a:spcPct val="107000"/>
              </a:lnSpc>
              <a:buNone/>
            </a:pPr>
            <a:r>
              <a:rPr lang="en-IN" sz="3800" dirty="0">
                <a:effectLst/>
                <a:latin typeface="Times New Roman" panose="02020603050405020304" pitchFamily="18" charset="0"/>
                <a:ea typeface="Corbel" panose="020B0503020204020204" pitchFamily="34" charset="0"/>
                <a:cs typeface="Times New Roman" panose="02020603050405020304" pitchFamily="18" charset="0"/>
              </a:rPr>
              <a:t>				Last name: xyz</a:t>
            </a:r>
          </a:p>
          <a:p>
            <a:pPr marL="685800" indent="0" algn="just">
              <a:lnSpc>
                <a:spcPct val="107000"/>
              </a:lnSpc>
              <a:buNone/>
            </a:pPr>
            <a:r>
              <a:rPr lang="en-IN" sz="3800" dirty="0">
                <a:effectLst/>
                <a:latin typeface="Times New Roman" panose="02020603050405020304" pitchFamily="18" charset="0"/>
                <a:ea typeface="Corbel" panose="020B0503020204020204" pitchFamily="34" charset="0"/>
                <a:cs typeface="Times New Roman" panose="02020603050405020304" pitchFamily="18" charset="0"/>
              </a:rPr>
              <a:t>				Address: Street no-7, Miami</a:t>
            </a:r>
          </a:p>
          <a:p>
            <a:pPr marL="685800" indent="0" algn="just">
              <a:lnSpc>
                <a:spcPct val="107000"/>
              </a:lnSpc>
              <a:buNone/>
            </a:pPr>
            <a:r>
              <a:rPr lang="en-IN" sz="3800" dirty="0">
                <a:effectLst/>
                <a:latin typeface="Times New Roman" panose="02020603050405020304" pitchFamily="18" charset="0"/>
                <a:ea typeface="Corbel" panose="020B0503020204020204" pitchFamily="34" charset="0"/>
                <a:cs typeface="Times New Roman" panose="02020603050405020304" pitchFamily="18" charset="0"/>
              </a:rPr>
              <a:t>				State/province: Florida</a:t>
            </a:r>
          </a:p>
          <a:p>
            <a:pPr marL="685800" indent="0" algn="just">
              <a:lnSpc>
                <a:spcPct val="107000"/>
              </a:lnSpc>
              <a:buNone/>
            </a:pPr>
            <a:r>
              <a:rPr lang="en-IN" sz="3800" dirty="0">
                <a:effectLst/>
                <a:latin typeface="Times New Roman" panose="02020603050405020304" pitchFamily="18" charset="0"/>
                <a:ea typeface="Corbel" panose="020B0503020204020204" pitchFamily="34" charset="0"/>
                <a:cs typeface="Times New Roman" panose="02020603050405020304" pitchFamily="18" charset="0"/>
              </a:rPr>
              <a:t>				Postal code: 123456</a:t>
            </a:r>
          </a:p>
          <a:p>
            <a:pPr marL="685800" indent="0" algn="just">
              <a:lnSpc>
                <a:spcPct val="107000"/>
              </a:lnSpc>
              <a:buNone/>
            </a:pPr>
            <a:endParaRPr lang="en-IN" sz="3800" b="1" dirty="0">
              <a:effectLst/>
              <a:latin typeface="Times New Roman" panose="02020603050405020304" pitchFamily="18" charset="0"/>
              <a:ea typeface="Corbel" panose="020B0503020204020204" pitchFamily="34" charset="0"/>
              <a:cs typeface="Times New Roman" panose="02020603050405020304" pitchFamily="18" charset="0"/>
            </a:endParaRPr>
          </a:p>
          <a:p>
            <a:pPr marL="0" indent="0">
              <a:buNone/>
            </a:pPr>
            <a:endParaRPr lang="en-IN" dirty="0"/>
          </a:p>
        </p:txBody>
      </p:sp>
    </p:spTree>
    <p:extLst>
      <p:ext uri="{BB962C8B-B14F-4D97-AF65-F5344CB8AC3E}">
        <p14:creationId xmlns:p14="http://schemas.microsoft.com/office/powerpoint/2010/main" val="18040114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38D42B-B393-B425-9824-1D38987E4FEB}"/>
              </a:ext>
            </a:extLst>
          </p:cNvPr>
          <p:cNvSpPr>
            <a:spLocks noGrp="1"/>
          </p:cNvSpPr>
          <p:nvPr>
            <p:ph type="title"/>
          </p:nvPr>
        </p:nvSpPr>
        <p:spPr>
          <a:xfrm flipH="1">
            <a:off x="480768" y="618517"/>
            <a:ext cx="10796832" cy="448283"/>
          </a:xfrm>
        </p:spPr>
        <p:txBody>
          <a:bodyPr>
            <a:normAutofit fontScale="90000"/>
          </a:bodyPr>
          <a:lstStyle/>
          <a:p>
            <a:endParaRPr lang="en-IN" dirty="0"/>
          </a:p>
        </p:txBody>
      </p:sp>
      <p:sp>
        <p:nvSpPr>
          <p:cNvPr id="3" name="Content Placeholder 2">
            <a:extLst>
              <a:ext uri="{FF2B5EF4-FFF2-40B4-BE49-F238E27FC236}">
                <a16:creationId xmlns:a16="http://schemas.microsoft.com/office/drawing/2014/main" id="{54DCF3E6-EEE6-E6BE-C876-A4BFDD343C0E}"/>
              </a:ext>
            </a:extLst>
          </p:cNvPr>
          <p:cNvSpPr>
            <a:spLocks noGrp="1"/>
          </p:cNvSpPr>
          <p:nvPr>
            <p:ph sz="quarter" idx="13"/>
          </p:nvPr>
        </p:nvSpPr>
        <p:spPr>
          <a:xfrm>
            <a:off x="913774" y="876694"/>
            <a:ext cx="10363826" cy="5599520"/>
          </a:xfrm>
        </p:spPr>
        <p:txBody>
          <a:bodyPr/>
          <a:lstStyle/>
          <a:p>
            <a:endParaRPr lang="en-IN" dirty="0"/>
          </a:p>
          <a:p>
            <a:pPr marL="1028700" indent="-342900" algn="just">
              <a:lnSpc>
                <a:spcPct val="107000"/>
              </a:lnSpc>
              <a:spcBef>
                <a:spcPts val="800"/>
              </a:spcBef>
              <a:buFont typeface="Wingdings" panose="05000000000000000000" pitchFamily="2" charset="2"/>
              <a:buChar char="ü"/>
            </a:pPr>
            <a:r>
              <a:rPr lang="en-US" sz="1800" b="1" dirty="0">
                <a:latin typeface="Times New Roman" panose="02020603050405020304" pitchFamily="18" charset="0"/>
                <a:ea typeface="Corbel" panose="020B0503020204020204" pitchFamily="34" charset="0"/>
                <a:cs typeface="Times New Roman" panose="02020603050405020304" pitchFamily="18" charset="0"/>
              </a:rPr>
              <a:t>Module  6:  </a:t>
            </a:r>
            <a:r>
              <a:rPr lang="en-US" sz="1800" b="1" dirty="0">
                <a:solidFill>
                  <a:schemeClr val="tx1"/>
                </a:solidFill>
                <a:latin typeface="Times New Roman" panose="02020603050405020304" pitchFamily="18" charset="0"/>
                <a:ea typeface="Corbel" panose="020B0503020204020204" pitchFamily="34" charset="0"/>
                <a:cs typeface="Times New Roman" panose="02020603050405020304" pitchFamily="18" charset="0"/>
              </a:rPr>
              <a:t>Offers</a:t>
            </a:r>
          </a:p>
          <a:p>
            <a:pPr marL="685800" indent="0" algn="just">
              <a:lnSpc>
                <a:spcPct val="107000"/>
              </a:lnSpc>
              <a:buNone/>
            </a:pPr>
            <a:r>
              <a:rPr lang="en-IN" sz="1800" dirty="0">
                <a:latin typeface="Times New Roman" panose="02020603050405020304" pitchFamily="18" charset="0"/>
                <a:ea typeface="Corbel" panose="020B0503020204020204" pitchFamily="34" charset="0"/>
                <a:cs typeface="Times New Roman" panose="02020603050405020304" pitchFamily="18" charset="0"/>
              </a:rPr>
              <a:t>		Offers module shows the offered products according to your location or city.</a:t>
            </a:r>
          </a:p>
          <a:p>
            <a:pPr marL="1028700" indent="-342900" algn="just">
              <a:lnSpc>
                <a:spcPct val="107000"/>
              </a:lnSpc>
              <a:buFont typeface="Wingdings" panose="05000000000000000000" pitchFamily="2" charset="2"/>
              <a:buChar char="ü"/>
            </a:pPr>
            <a:r>
              <a:rPr lang="en-US" sz="1800" b="1" dirty="0">
                <a:latin typeface="Times New Roman" panose="02020603050405020304" pitchFamily="18" charset="0"/>
                <a:ea typeface="Corbel" panose="020B0503020204020204" pitchFamily="34" charset="0"/>
                <a:cs typeface="Times New Roman" panose="02020603050405020304" pitchFamily="18" charset="0"/>
              </a:rPr>
              <a:t>Module 7:  Orders</a:t>
            </a:r>
            <a:endParaRPr lang="en-IN" sz="1800" dirty="0">
              <a:latin typeface="Times New Roman" panose="02020603050405020304" pitchFamily="18" charset="0"/>
              <a:ea typeface="Corbel" panose="020B0503020204020204" pitchFamily="34" charset="0"/>
              <a:cs typeface="Times New Roman" panose="02020603050405020304" pitchFamily="18" charset="0"/>
            </a:endParaRPr>
          </a:p>
          <a:p>
            <a:pPr marL="685800" indent="0" algn="just">
              <a:lnSpc>
                <a:spcPct val="107000"/>
              </a:lnSpc>
              <a:buNone/>
            </a:pPr>
            <a:r>
              <a:rPr lang="en-US" sz="1800" dirty="0">
                <a:latin typeface="Times New Roman" panose="02020603050405020304" pitchFamily="18" charset="0"/>
                <a:ea typeface="Corbel" panose="020B0503020204020204" pitchFamily="34" charset="0"/>
                <a:cs typeface="Times New Roman" panose="02020603050405020304" pitchFamily="18" charset="0"/>
              </a:rPr>
              <a:t>		Orders shows the products which you have ordered previously.</a:t>
            </a:r>
            <a:r>
              <a:rPr lang="en-IN" sz="1800" dirty="0">
                <a:latin typeface="Times New Roman" panose="02020603050405020304" pitchFamily="18" charset="0"/>
                <a:ea typeface="Corbel" panose="020B0503020204020204" pitchFamily="34" charset="0"/>
                <a:cs typeface="Times New Roman" panose="02020603050405020304" pitchFamily="18" charset="0"/>
              </a:rPr>
              <a:t> </a:t>
            </a:r>
          </a:p>
          <a:p>
            <a:pPr marL="685800" indent="0" algn="just">
              <a:lnSpc>
                <a:spcPct val="107000"/>
              </a:lnSpc>
              <a:buNone/>
            </a:pPr>
            <a:r>
              <a:rPr lang="en-IN" sz="1800" dirty="0">
                <a:latin typeface="Times New Roman" panose="02020603050405020304" pitchFamily="18" charset="0"/>
                <a:ea typeface="Corbel" panose="020B0503020204020204" pitchFamily="34" charset="0"/>
                <a:cs typeface="Times New Roman" panose="02020603050405020304" pitchFamily="18" charset="0"/>
              </a:rPr>
              <a:t>		</a:t>
            </a:r>
            <a:r>
              <a:rPr lang="en-IN" sz="1800" b="1" dirty="0">
                <a:latin typeface="Times New Roman" panose="02020603050405020304" pitchFamily="18" charset="0"/>
                <a:ea typeface="Corbel" panose="020B0503020204020204" pitchFamily="34" charset="0"/>
                <a:cs typeface="Times New Roman" panose="02020603050405020304" pitchFamily="18" charset="0"/>
              </a:rPr>
              <a:t>Example:</a:t>
            </a:r>
            <a:r>
              <a:rPr lang="en-IN" sz="1800" dirty="0">
                <a:latin typeface="Times New Roman" panose="02020603050405020304" pitchFamily="18" charset="0"/>
                <a:ea typeface="Corbel" panose="020B0503020204020204" pitchFamily="34" charset="0"/>
                <a:cs typeface="Times New Roman" panose="02020603050405020304" pitchFamily="18" charset="0"/>
              </a:rPr>
              <a:t> iPhone.(I have ordered iPhone in previous steps)</a:t>
            </a:r>
          </a:p>
          <a:p>
            <a:pPr marL="1028700" indent="-342900" algn="just">
              <a:lnSpc>
                <a:spcPct val="107000"/>
              </a:lnSpc>
              <a:spcBef>
                <a:spcPts val="800"/>
              </a:spcBef>
              <a:buFont typeface="Wingdings" panose="05000000000000000000" pitchFamily="2" charset="2"/>
              <a:buChar char="ü"/>
            </a:pPr>
            <a:r>
              <a:rPr lang="en-US" sz="1800" b="1" dirty="0">
                <a:latin typeface="Times New Roman" panose="02020603050405020304" pitchFamily="18" charset="0"/>
                <a:ea typeface="Corbel" panose="020B0503020204020204" pitchFamily="34" charset="0"/>
                <a:cs typeface="Times New Roman" panose="02020603050405020304" pitchFamily="18" charset="0"/>
              </a:rPr>
              <a:t>Module  8:  </a:t>
            </a:r>
            <a:r>
              <a:rPr lang="en-US" sz="1800" b="1" dirty="0">
                <a:solidFill>
                  <a:schemeClr val="tx1"/>
                </a:solidFill>
                <a:latin typeface="Times New Roman" panose="02020603050405020304" pitchFamily="18" charset="0"/>
                <a:ea typeface="Corbel" panose="020B0503020204020204" pitchFamily="34" charset="0"/>
                <a:cs typeface="Times New Roman" panose="02020603050405020304" pitchFamily="18" charset="0"/>
              </a:rPr>
              <a:t>Favorites</a:t>
            </a:r>
          </a:p>
          <a:p>
            <a:pPr marL="685800" indent="0" algn="just">
              <a:lnSpc>
                <a:spcPct val="107000"/>
              </a:lnSpc>
              <a:buNone/>
            </a:pPr>
            <a:r>
              <a:rPr lang="en-IN" sz="1800" dirty="0">
                <a:latin typeface="Times New Roman" panose="02020603050405020304" pitchFamily="18" charset="0"/>
                <a:ea typeface="Corbel" panose="020B0503020204020204" pitchFamily="34" charset="0"/>
                <a:cs typeface="Times New Roman" panose="02020603050405020304" pitchFamily="18" charset="0"/>
              </a:rPr>
              <a:t>		This module shows the products which the user added to favourites</a:t>
            </a:r>
          </a:p>
          <a:p>
            <a:pPr marL="685800" indent="0" algn="just">
              <a:lnSpc>
                <a:spcPct val="107000"/>
              </a:lnSpc>
              <a:buNone/>
            </a:pPr>
            <a:r>
              <a:rPr lang="en-IN" sz="1800" dirty="0">
                <a:latin typeface="Times New Roman" panose="02020603050405020304" pitchFamily="18" charset="0"/>
                <a:ea typeface="Corbel" panose="020B0503020204020204" pitchFamily="34" charset="0"/>
                <a:cs typeface="Times New Roman" panose="02020603050405020304" pitchFamily="18" charset="0"/>
              </a:rPr>
              <a:t>		</a:t>
            </a:r>
            <a:r>
              <a:rPr lang="en-IN" sz="1800" b="1" dirty="0">
                <a:latin typeface="Times New Roman" panose="02020603050405020304" pitchFamily="18" charset="0"/>
                <a:ea typeface="Corbel" panose="020B0503020204020204" pitchFamily="34" charset="0"/>
                <a:cs typeface="Times New Roman" panose="02020603050405020304" pitchFamily="18" charset="0"/>
              </a:rPr>
              <a:t>Example:</a:t>
            </a:r>
            <a:r>
              <a:rPr lang="en-IN" sz="1800" dirty="0">
                <a:latin typeface="Times New Roman" panose="02020603050405020304" pitchFamily="18" charset="0"/>
                <a:ea typeface="Corbel" panose="020B0503020204020204" pitchFamily="34" charset="0"/>
                <a:cs typeface="Times New Roman" panose="02020603050405020304" pitchFamily="18" charset="0"/>
              </a:rPr>
              <a:t> iPhone(I have added it to favourites)</a:t>
            </a:r>
          </a:p>
          <a:p>
            <a:pPr marL="1028700" indent="-342900" algn="just">
              <a:lnSpc>
                <a:spcPct val="107000"/>
              </a:lnSpc>
              <a:spcBef>
                <a:spcPts val="800"/>
              </a:spcBef>
              <a:buFont typeface="Wingdings" panose="05000000000000000000" pitchFamily="2" charset="2"/>
              <a:buChar char="ü"/>
            </a:pPr>
            <a:r>
              <a:rPr lang="en-US" sz="1800" b="1" dirty="0">
                <a:latin typeface="Times New Roman" panose="02020603050405020304" pitchFamily="18" charset="0"/>
                <a:ea typeface="Corbel" panose="020B0503020204020204" pitchFamily="34" charset="0"/>
                <a:cs typeface="Times New Roman" panose="02020603050405020304" pitchFamily="18" charset="0"/>
              </a:rPr>
              <a:t>Module  9:  </a:t>
            </a:r>
            <a:r>
              <a:rPr lang="en-US" sz="1800" b="1" dirty="0">
                <a:solidFill>
                  <a:schemeClr val="tx1"/>
                </a:solidFill>
                <a:latin typeface="Times New Roman" panose="02020603050405020304" pitchFamily="18" charset="0"/>
                <a:ea typeface="Corbel" panose="020B0503020204020204" pitchFamily="34" charset="0"/>
                <a:cs typeface="Times New Roman" panose="02020603050405020304" pitchFamily="18" charset="0"/>
              </a:rPr>
              <a:t>Sign out</a:t>
            </a:r>
          </a:p>
          <a:p>
            <a:pPr marL="685800" indent="0" algn="just">
              <a:lnSpc>
                <a:spcPct val="107000"/>
              </a:lnSpc>
              <a:buNone/>
            </a:pPr>
            <a:r>
              <a:rPr lang="en-IN" sz="1800" dirty="0">
                <a:latin typeface="Times New Roman" panose="02020603050405020304" pitchFamily="18" charset="0"/>
                <a:ea typeface="Corbel" panose="020B0503020204020204" pitchFamily="34" charset="0"/>
                <a:cs typeface="Times New Roman" panose="02020603050405020304" pitchFamily="18" charset="0"/>
              </a:rPr>
              <a:t>		This module is used when the user wants to sign out after completion of his/ her shopping.		</a:t>
            </a:r>
          </a:p>
          <a:p>
            <a:pPr marL="685800" indent="0" algn="just">
              <a:lnSpc>
                <a:spcPct val="107000"/>
              </a:lnSpc>
              <a:buNone/>
            </a:pPr>
            <a:endParaRPr lang="en-IN" sz="1800" dirty="0">
              <a:latin typeface="Times New Roman" panose="02020603050405020304" pitchFamily="18" charset="0"/>
              <a:ea typeface="Corbel" panose="020B0503020204020204" pitchFamily="34" charset="0"/>
              <a:cs typeface="Times New Roman" panose="02020603050405020304" pitchFamily="18" charset="0"/>
            </a:endParaRPr>
          </a:p>
          <a:p>
            <a:pPr marL="685800" indent="0" algn="just">
              <a:lnSpc>
                <a:spcPct val="107000"/>
              </a:lnSpc>
              <a:buNone/>
            </a:pPr>
            <a:endParaRPr lang="en-IN" sz="1800" dirty="0">
              <a:latin typeface="Times New Roman" panose="02020603050405020304" pitchFamily="18" charset="0"/>
              <a:ea typeface="Corbel" panose="020B0503020204020204" pitchFamily="34" charset="0"/>
              <a:cs typeface="Times New Roman" panose="02020603050405020304" pitchFamily="18" charset="0"/>
            </a:endParaRPr>
          </a:p>
        </p:txBody>
      </p:sp>
    </p:spTree>
    <p:extLst>
      <p:ext uri="{BB962C8B-B14F-4D97-AF65-F5344CB8AC3E}">
        <p14:creationId xmlns:p14="http://schemas.microsoft.com/office/powerpoint/2010/main" val="20209305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453873-8E32-7D24-EE91-6F92C6FEE675}"/>
              </a:ext>
            </a:extLst>
          </p:cNvPr>
          <p:cNvSpPr>
            <a:spLocks noGrp="1"/>
          </p:cNvSpPr>
          <p:nvPr>
            <p:ph type="title"/>
          </p:nvPr>
        </p:nvSpPr>
        <p:spPr/>
        <p:txBody>
          <a:bodyPr>
            <a:normAutofit/>
          </a:bodyPr>
          <a:lstStyle/>
          <a:p>
            <a:pPr algn="l"/>
            <a:r>
              <a:rPr lang="en-IN" sz="4400" dirty="0">
                <a:latin typeface="Times New Roman" panose="02020603050405020304" pitchFamily="18" charset="0"/>
                <a:cs typeface="Times New Roman" panose="02020603050405020304" pitchFamily="18" charset="0"/>
              </a:rPr>
              <a:t>Defects</a:t>
            </a:r>
          </a:p>
        </p:txBody>
      </p:sp>
      <p:sp>
        <p:nvSpPr>
          <p:cNvPr id="3" name="Content Placeholder 2">
            <a:extLst>
              <a:ext uri="{FF2B5EF4-FFF2-40B4-BE49-F238E27FC236}">
                <a16:creationId xmlns:a16="http://schemas.microsoft.com/office/drawing/2014/main" id="{5E629791-FEC9-CB33-DE78-C8110DF7E4CD}"/>
              </a:ext>
            </a:extLst>
          </p:cNvPr>
          <p:cNvSpPr>
            <a:spLocks noGrp="1"/>
          </p:cNvSpPr>
          <p:nvPr>
            <p:ph sz="quarter" idx="13"/>
          </p:nvPr>
        </p:nvSpPr>
        <p:spPr/>
        <p:txBody>
          <a:bodyPr/>
          <a:lstStyle/>
          <a:p>
            <a:pPr marL="971550" indent="-285750" algn="just">
              <a:lnSpc>
                <a:spcPct val="107000"/>
              </a:lnSpc>
              <a:spcBef>
                <a:spcPts val="800"/>
              </a:spcBef>
              <a:buFont typeface="Wingdings" panose="05000000000000000000" pitchFamily="2" charset="2"/>
              <a:buChar char="q"/>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While running a testcase at certain point</a:t>
            </a:r>
            <a:r>
              <a:rPr lang="en-US" sz="1800" dirty="0">
                <a:latin typeface="Times New Roman" panose="02020603050405020304" pitchFamily="18" charset="0"/>
                <a:ea typeface="Calibri" panose="020F0502020204030204" pitchFamily="34" charset="0"/>
                <a:cs typeface="Times New Roman" panose="02020603050405020304" pitchFamily="18" charset="0"/>
              </a:rPr>
              <a:t> I have been observed that the search module is not working. As, its functionality is to search according to user input.</a:t>
            </a:r>
          </a:p>
          <a:p>
            <a:pPr marL="971550">
              <a:lnSpc>
                <a:spcPct val="107000"/>
              </a:lnSpc>
              <a:spcBef>
                <a:spcPts val="800"/>
              </a:spcBef>
              <a:buFont typeface="Wingdings" panose="05000000000000000000" pitchFamily="2" charset="2"/>
              <a:buChar char="q"/>
            </a:pPr>
            <a:r>
              <a:rPr lang="en-US" sz="1800" dirty="0">
                <a:latin typeface="Times New Roman" panose="02020603050405020304" pitchFamily="18" charset="0"/>
                <a:ea typeface="Calibri" panose="020F0502020204030204" pitchFamily="34" charset="0"/>
                <a:cs typeface="Times New Roman" panose="02020603050405020304" pitchFamily="18" charset="0"/>
              </a:rPr>
              <a:t> I have been observed that the offers module is not working. As, its functionality is to show offers, but it is not showing offers. </a:t>
            </a:r>
            <a:r>
              <a:rPr lang="en-US" sz="1800" dirty="0">
                <a:latin typeface="Times New Roman" panose="02020603050405020304" pitchFamily="18" charset="0"/>
                <a:cs typeface="Times New Roman" panose="02020603050405020304" pitchFamily="18" charset="0"/>
              </a:rPr>
              <a:t>It shows offers according to location, but it should show offers irrespective of location and at the time of entering shipping address it should show not deliverable like that</a:t>
            </a:r>
            <a:endParaRPr lang="en-US" sz="1800" dirty="0">
              <a:latin typeface="Times New Roman" panose="02020603050405020304" pitchFamily="18" charset="0"/>
              <a:ea typeface="Calibri" panose="020F0502020204030204" pitchFamily="34" charset="0"/>
              <a:cs typeface="Times New Roman" panose="02020603050405020304" pitchFamily="18" charset="0"/>
            </a:endParaRPr>
          </a:p>
          <a:p>
            <a:pPr marL="685800" indent="0">
              <a:lnSpc>
                <a:spcPct val="107000"/>
              </a:lnSpc>
              <a:spcBef>
                <a:spcPts val="800"/>
              </a:spcBef>
              <a:buNone/>
            </a:pPr>
            <a:br>
              <a:rPr lang="en-US" sz="1800" dirty="0">
                <a:effectLst/>
                <a:latin typeface="Calibri" panose="020F0502020204030204" pitchFamily="34" charset="0"/>
                <a:ea typeface="Calibri" panose="020F0502020204030204" pitchFamily="34" charset="0"/>
                <a:cs typeface="Calibri" panose="020F0502020204030204" pitchFamily="34" charset="0"/>
              </a:rPr>
            </a:br>
            <a:r>
              <a:rPr lang="en-US" sz="1800" dirty="0">
                <a:effectLst/>
                <a:latin typeface="Calibri" panose="020F0502020204030204" pitchFamily="34" charset="0"/>
                <a:ea typeface="Corbel" panose="020B0503020204020204" pitchFamily="34" charset="0"/>
                <a:cs typeface="Tahoma" panose="020B0604030504040204" pitchFamily="34" charset="0"/>
              </a:rPr>
              <a:t> </a:t>
            </a:r>
            <a:endParaRPr lang="en-IN" sz="1800" dirty="0">
              <a:effectLst/>
              <a:latin typeface="Corbel" panose="020B0503020204020204" pitchFamily="34" charset="0"/>
              <a:ea typeface="Corbel" panose="020B0503020204020204" pitchFamily="34" charset="0"/>
              <a:cs typeface="Tahoma" panose="020B0604030504040204" pitchFamily="34" charset="0"/>
            </a:endParaRPr>
          </a:p>
          <a:p>
            <a:endParaRPr lang="en-IN" dirty="0"/>
          </a:p>
        </p:txBody>
      </p:sp>
    </p:spTree>
    <p:extLst>
      <p:ext uri="{BB962C8B-B14F-4D97-AF65-F5344CB8AC3E}">
        <p14:creationId xmlns:p14="http://schemas.microsoft.com/office/powerpoint/2010/main" val="11327014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11210B-9FB6-B101-BDD9-DC7BB69C37D1}"/>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8CCF0B9-7F36-3928-9041-09EA55FC058F}"/>
              </a:ext>
            </a:extLst>
          </p:cNvPr>
          <p:cNvSpPr>
            <a:spLocks noGrp="1"/>
          </p:cNvSpPr>
          <p:nvPr>
            <p:ph sz="quarter" idx="13"/>
          </p:nvPr>
        </p:nvSpPr>
        <p:spPr>
          <a:xfrm>
            <a:off x="913774" y="970962"/>
            <a:ext cx="10363826" cy="4820238"/>
          </a:xfrm>
        </p:spPr>
        <p:txBody>
          <a:bodyPr>
            <a:normAutofit/>
          </a:bodyPr>
          <a:lstStyle/>
          <a:p>
            <a:pPr marL="0" indent="0">
              <a:lnSpc>
                <a:spcPct val="107000"/>
              </a:lnSpc>
              <a:spcBef>
                <a:spcPts val="800"/>
              </a:spcBef>
              <a:spcAft>
                <a:spcPts val="285"/>
              </a:spcAft>
              <a:buNone/>
            </a:pPr>
            <a:endParaRPr lang="en-IN" sz="1900" b="1" dirty="0">
              <a:effectLst/>
              <a:latin typeface="Times New Roman" panose="02020603050405020304" pitchFamily="18" charset="0"/>
              <a:ea typeface="Corbel" panose="020B0503020204020204" pitchFamily="34" charset="0"/>
              <a:cs typeface="Times New Roman" panose="02020603050405020304" pitchFamily="18" charset="0"/>
            </a:endParaRPr>
          </a:p>
          <a:p>
            <a:pPr marL="0" indent="0">
              <a:lnSpc>
                <a:spcPct val="107000"/>
              </a:lnSpc>
              <a:spcBef>
                <a:spcPts val="800"/>
              </a:spcBef>
              <a:spcAft>
                <a:spcPts val="285"/>
              </a:spcAft>
              <a:buNone/>
            </a:pPr>
            <a:endParaRPr lang="en-IN" sz="1900" dirty="0">
              <a:effectLst/>
              <a:latin typeface="Times New Roman" panose="02020603050405020304" pitchFamily="18" charset="0"/>
              <a:ea typeface="Corbel" panose="020B0503020204020204" pitchFamily="34" charset="0"/>
              <a:cs typeface="Times New Roman" panose="02020603050405020304" pitchFamily="18" charset="0"/>
            </a:endParaRPr>
          </a:p>
          <a:p>
            <a:endParaRPr lang="en-IN" dirty="0"/>
          </a:p>
        </p:txBody>
      </p:sp>
      <p:graphicFrame>
        <p:nvGraphicFramePr>
          <p:cNvPr id="2" name="Table 1">
            <a:extLst>
              <a:ext uri="{FF2B5EF4-FFF2-40B4-BE49-F238E27FC236}">
                <a16:creationId xmlns:a16="http://schemas.microsoft.com/office/drawing/2014/main" id="{8E785B0A-3E59-86BC-1810-29FED60BD4AF}"/>
              </a:ext>
            </a:extLst>
          </p:cNvPr>
          <p:cNvGraphicFramePr>
            <a:graphicFrameLocks noGrp="1"/>
          </p:cNvGraphicFramePr>
          <p:nvPr>
            <p:extLst>
              <p:ext uri="{D42A27DB-BD31-4B8C-83A1-F6EECF244321}">
                <p14:modId xmlns:p14="http://schemas.microsoft.com/office/powerpoint/2010/main" val="2852236789"/>
              </p:ext>
            </p:extLst>
          </p:nvPr>
        </p:nvGraphicFramePr>
        <p:xfrm>
          <a:off x="913774" y="1178351"/>
          <a:ext cx="8786407" cy="4949072"/>
        </p:xfrm>
        <a:graphic>
          <a:graphicData uri="http://schemas.openxmlformats.org/drawingml/2006/table">
            <a:tbl>
              <a:tblPr>
                <a:tableStyleId>{5C22544A-7EE6-4342-B048-85BDC9FD1C3A}</a:tableStyleId>
              </a:tblPr>
              <a:tblGrid>
                <a:gridCol w="3617659">
                  <a:extLst>
                    <a:ext uri="{9D8B030D-6E8A-4147-A177-3AD203B41FA5}">
                      <a16:colId xmlns:a16="http://schemas.microsoft.com/office/drawing/2014/main" val="529276463"/>
                    </a:ext>
                  </a:extLst>
                </a:gridCol>
                <a:gridCol w="5168748">
                  <a:extLst>
                    <a:ext uri="{9D8B030D-6E8A-4147-A177-3AD203B41FA5}">
                      <a16:colId xmlns:a16="http://schemas.microsoft.com/office/drawing/2014/main" val="2519018213"/>
                    </a:ext>
                  </a:extLst>
                </a:gridCol>
              </a:tblGrid>
              <a:tr h="218218">
                <a:tc>
                  <a:txBody>
                    <a:bodyPr/>
                    <a:lstStyle/>
                    <a:p>
                      <a:pPr algn="ctr" rtl="0" fontAlgn="ctr">
                        <a:buNone/>
                      </a:pPr>
                      <a:r>
                        <a:rPr lang="en-IN" sz="900" u="none" strike="noStrike" dirty="0">
                          <a:effectLst/>
                        </a:rPr>
                        <a:t>Ø Defect identifier</a:t>
                      </a:r>
                      <a:endParaRPr lang="en-IN" sz="900" b="0" i="0" u="none" strike="noStrike" dirty="0">
                        <a:solidFill>
                          <a:srgbClr val="000000"/>
                        </a:solidFill>
                        <a:effectLst/>
                        <a:latin typeface="Wingdings" panose="05000000000000000000" pitchFamily="2" charset="2"/>
                      </a:endParaRPr>
                    </a:p>
                  </a:txBody>
                  <a:tcPr marL="3751" marR="3751" marT="3751" marB="0" anchor="ctr"/>
                </a:tc>
                <a:tc>
                  <a:txBody>
                    <a:bodyPr/>
                    <a:lstStyle/>
                    <a:p>
                      <a:pPr algn="ctr" fontAlgn="b">
                        <a:buNone/>
                      </a:pPr>
                      <a:r>
                        <a:rPr lang="en-IN" sz="900" u="none" strike="noStrike">
                          <a:effectLst/>
                        </a:rPr>
                        <a:t>Def_search_001</a:t>
                      </a:r>
                      <a:endParaRPr lang="en-IN" sz="900" b="0" i="0" u="none" strike="noStrike">
                        <a:solidFill>
                          <a:srgbClr val="000000"/>
                        </a:solidFill>
                        <a:effectLst/>
                        <a:latin typeface="Calibri" panose="020F0502020204030204" pitchFamily="34" charset="0"/>
                      </a:endParaRPr>
                    </a:p>
                  </a:txBody>
                  <a:tcPr marL="3751" marR="3751" marT="3751" marB="0" anchor="b"/>
                </a:tc>
                <a:extLst>
                  <a:ext uri="{0D108BD9-81ED-4DB2-BD59-A6C34878D82A}">
                    <a16:rowId xmlns:a16="http://schemas.microsoft.com/office/drawing/2014/main" val="976257688"/>
                  </a:ext>
                </a:extLst>
              </a:tr>
              <a:tr h="1021148">
                <a:tc>
                  <a:txBody>
                    <a:bodyPr/>
                    <a:lstStyle/>
                    <a:p>
                      <a:pPr algn="ctr" rtl="0" fontAlgn="ctr">
                        <a:buNone/>
                      </a:pPr>
                      <a:r>
                        <a:rPr lang="en-IN" sz="900" u="none" strike="noStrike" dirty="0">
                          <a:effectLst/>
                        </a:rPr>
                        <a:t>Ø Defect summary</a:t>
                      </a:r>
                      <a:endParaRPr lang="en-IN" sz="900" b="0" i="0" u="none" strike="noStrike" dirty="0">
                        <a:solidFill>
                          <a:srgbClr val="000000"/>
                        </a:solidFill>
                        <a:effectLst/>
                        <a:latin typeface="Wingdings" panose="05000000000000000000" pitchFamily="2" charset="2"/>
                      </a:endParaRPr>
                    </a:p>
                  </a:txBody>
                  <a:tcPr marL="3751" marR="3751" marT="3751" marB="0" anchor="ctr"/>
                </a:tc>
                <a:tc>
                  <a:txBody>
                    <a:bodyPr/>
                    <a:lstStyle/>
                    <a:p>
                      <a:pPr algn="ctr" fontAlgn="b">
                        <a:buNone/>
                      </a:pPr>
                      <a:r>
                        <a:rPr lang="en-US" sz="900" u="none" strike="noStrike">
                          <a:effectLst/>
                        </a:rPr>
                        <a:t>Expected result=When we search a product it should display the searched product only  but      Actual result=showing not searched products also</a:t>
                      </a:r>
                      <a:endParaRPr lang="en-US" sz="900" b="0" i="0" u="none" strike="noStrike">
                        <a:solidFill>
                          <a:srgbClr val="000000"/>
                        </a:solidFill>
                        <a:effectLst/>
                        <a:latin typeface="Calibri" panose="020F0502020204030204" pitchFamily="34" charset="0"/>
                      </a:endParaRPr>
                    </a:p>
                  </a:txBody>
                  <a:tcPr marL="3751" marR="3751" marT="3751" marB="0" anchor="b"/>
                </a:tc>
                <a:extLst>
                  <a:ext uri="{0D108BD9-81ED-4DB2-BD59-A6C34878D82A}">
                    <a16:rowId xmlns:a16="http://schemas.microsoft.com/office/drawing/2014/main" val="3352513192"/>
                  </a:ext>
                </a:extLst>
              </a:tr>
              <a:tr h="218218">
                <a:tc>
                  <a:txBody>
                    <a:bodyPr/>
                    <a:lstStyle/>
                    <a:p>
                      <a:pPr algn="ctr" rtl="0" fontAlgn="ctr">
                        <a:buNone/>
                      </a:pPr>
                      <a:r>
                        <a:rPr lang="en-IN" sz="900" u="none" strike="noStrike">
                          <a:effectLst/>
                        </a:rPr>
                        <a:t>ØTest Id</a:t>
                      </a:r>
                      <a:endParaRPr lang="en-IN" sz="900" b="0" i="0" u="none" strike="noStrike">
                        <a:solidFill>
                          <a:srgbClr val="000000"/>
                        </a:solidFill>
                        <a:effectLst/>
                        <a:latin typeface="Wingdings" panose="05000000000000000000" pitchFamily="2" charset="2"/>
                      </a:endParaRPr>
                    </a:p>
                  </a:txBody>
                  <a:tcPr marL="3751" marR="3751" marT="3751" marB="0" anchor="ctr"/>
                </a:tc>
                <a:tc>
                  <a:txBody>
                    <a:bodyPr/>
                    <a:lstStyle/>
                    <a:p>
                      <a:pPr algn="ctr" fontAlgn="ctr">
                        <a:buNone/>
                      </a:pPr>
                      <a:r>
                        <a:rPr lang="fr-FR" sz="900" u="none" strike="noStrike">
                          <a:effectLst/>
                        </a:rPr>
                        <a:t> TC‑008 , TC‑009 , TC‑010 , TC‑011</a:t>
                      </a:r>
                      <a:endParaRPr lang="fr-FR" sz="900" b="0" i="0" u="none" strike="noStrike">
                        <a:solidFill>
                          <a:srgbClr val="000000"/>
                        </a:solidFill>
                        <a:effectLst/>
                        <a:latin typeface="Calibri" panose="020F0502020204030204" pitchFamily="34" charset="0"/>
                      </a:endParaRPr>
                    </a:p>
                  </a:txBody>
                  <a:tcPr marL="3751" marR="3751" marT="3751" marB="0" anchor="ctr"/>
                </a:tc>
                <a:extLst>
                  <a:ext uri="{0D108BD9-81ED-4DB2-BD59-A6C34878D82A}">
                    <a16:rowId xmlns:a16="http://schemas.microsoft.com/office/drawing/2014/main" val="2041349679"/>
                  </a:ext>
                </a:extLst>
              </a:tr>
              <a:tr h="872872">
                <a:tc>
                  <a:txBody>
                    <a:bodyPr/>
                    <a:lstStyle/>
                    <a:p>
                      <a:pPr algn="ctr" rtl="0" fontAlgn="ctr">
                        <a:buNone/>
                      </a:pPr>
                      <a:r>
                        <a:rPr lang="en-IN" sz="900" u="none" strike="noStrike">
                          <a:effectLst/>
                        </a:rPr>
                        <a:t>ØTest case name</a:t>
                      </a:r>
                      <a:endParaRPr lang="en-IN" sz="900" b="0" i="0" u="none" strike="noStrike">
                        <a:solidFill>
                          <a:srgbClr val="000000"/>
                        </a:solidFill>
                        <a:effectLst/>
                        <a:latin typeface="Wingdings" panose="05000000000000000000" pitchFamily="2" charset="2"/>
                      </a:endParaRPr>
                    </a:p>
                  </a:txBody>
                  <a:tcPr marL="3751" marR="3751" marT="3751" marB="0" anchor="ctr"/>
                </a:tc>
                <a:tc>
                  <a:txBody>
                    <a:bodyPr/>
                    <a:lstStyle/>
                    <a:p>
                      <a:pPr algn="ctr" fontAlgn="ctr">
                        <a:buNone/>
                      </a:pPr>
                      <a:r>
                        <a:rPr lang="en-US" sz="900" u="none" strike="noStrike">
                          <a:effectLst/>
                        </a:rPr>
                        <a:t>TC_search_valid_product, TC_search_partial_input, TC_search_invalid_input, TC_search_empty_input</a:t>
                      </a:r>
                      <a:endParaRPr lang="en-US" sz="900" b="0" i="0" u="none" strike="noStrike">
                        <a:solidFill>
                          <a:srgbClr val="000000"/>
                        </a:solidFill>
                        <a:effectLst/>
                        <a:latin typeface="Calibri" panose="020F0502020204030204" pitchFamily="34" charset="0"/>
                      </a:endParaRPr>
                    </a:p>
                  </a:txBody>
                  <a:tcPr marL="3751" marR="3751" marT="3751" marB="0" anchor="ctr"/>
                </a:tc>
                <a:extLst>
                  <a:ext uri="{0D108BD9-81ED-4DB2-BD59-A6C34878D82A}">
                    <a16:rowId xmlns:a16="http://schemas.microsoft.com/office/drawing/2014/main" val="726647205"/>
                  </a:ext>
                </a:extLst>
              </a:tr>
              <a:tr h="218218">
                <a:tc>
                  <a:txBody>
                    <a:bodyPr/>
                    <a:lstStyle/>
                    <a:p>
                      <a:pPr algn="ctr" rtl="0" fontAlgn="ctr">
                        <a:buNone/>
                      </a:pPr>
                      <a:r>
                        <a:rPr lang="en-IN" sz="900" u="none" strike="noStrike">
                          <a:effectLst/>
                        </a:rPr>
                        <a:t>ØModule name</a:t>
                      </a:r>
                      <a:endParaRPr lang="en-IN" sz="900" b="0" i="0" u="none" strike="noStrike">
                        <a:solidFill>
                          <a:srgbClr val="000000"/>
                        </a:solidFill>
                        <a:effectLst/>
                        <a:latin typeface="Wingdings" panose="05000000000000000000" pitchFamily="2" charset="2"/>
                      </a:endParaRPr>
                    </a:p>
                  </a:txBody>
                  <a:tcPr marL="3751" marR="3751" marT="3751" marB="0" anchor="ctr"/>
                </a:tc>
                <a:tc>
                  <a:txBody>
                    <a:bodyPr/>
                    <a:lstStyle/>
                    <a:p>
                      <a:pPr algn="ctr" fontAlgn="b">
                        <a:buNone/>
                      </a:pPr>
                      <a:r>
                        <a:rPr lang="en-IN" sz="900" u="none" strike="noStrike" dirty="0">
                          <a:effectLst/>
                        </a:rPr>
                        <a:t>Search</a:t>
                      </a:r>
                      <a:endParaRPr lang="en-IN" sz="900" b="0" i="0" u="none" strike="noStrike" dirty="0">
                        <a:solidFill>
                          <a:srgbClr val="000000"/>
                        </a:solidFill>
                        <a:effectLst/>
                        <a:latin typeface="Calibri" panose="020F0502020204030204" pitchFamily="34" charset="0"/>
                      </a:endParaRPr>
                    </a:p>
                  </a:txBody>
                  <a:tcPr marL="3751" marR="3751" marT="3751" marB="0" anchor="b"/>
                </a:tc>
                <a:extLst>
                  <a:ext uri="{0D108BD9-81ED-4DB2-BD59-A6C34878D82A}">
                    <a16:rowId xmlns:a16="http://schemas.microsoft.com/office/drawing/2014/main" val="687571749"/>
                  </a:ext>
                </a:extLst>
              </a:tr>
              <a:tr h="218218">
                <a:tc>
                  <a:txBody>
                    <a:bodyPr/>
                    <a:lstStyle/>
                    <a:p>
                      <a:pPr algn="ctr" rtl="0" fontAlgn="ctr">
                        <a:buNone/>
                      </a:pPr>
                      <a:r>
                        <a:rPr lang="en-IN" sz="900" u="none" strike="noStrike">
                          <a:effectLst/>
                        </a:rPr>
                        <a:t>Øreproducible</a:t>
                      </a:r>
                      <a:endParaRPr lang="en-IN" sz="900" b="0" i="0" u="none" strike="noStrike">
                        <a:solidFill>
                          <a:srgbClr val="000000"/>
                        </a:solidFill>
                        <a:effectLst/>
                        <a:latin typeface="Wingdings" panose="05000000000000000000" pitchFamily="2" charset="2"/>
                      </a:endParaRPr>
                    </a:p>
                  </a:txBody>
                  <a:tcPr marL="3751" marR="3751" marT="3751" marB="0" anchor="ctr"/>
                </a:tc>
                <a:tc>
                  <a:txBody>
                    <a:bodyPr/>
                    <a:lstStyle/>
                    <a:p>
                      <a:pPr algn="ctr" fontAlgn="ctr">
                        <a:buNone/>
                      </a:pPr>
                      <a:r>
                        <a:rPr lang="en-IN" sz="900" u="none" strike="noStrike">
                          <a:effectLst/>
                        </a:rPr>
                        <a:t>Enter names to search</a:t>
                      </a:r>
                      <a:endParaRPr lang="en-IN" sz="900" b="0" i="0" u="none" strike="noStrike">
                        <a:solidFill>
                          <a:srgbClr val="000000"/>
                        </a:solidFill>
                        <a:effectLst/>
                        <a:latin typeface="Calibri" panose="020F0502020204030204" pitchFamily="34" charset="0"/>
                      </a:endParaRPr>
                    </a:p>
                  </a:txBody>
                  <a:tcPr marL="3751" marR="3751" marT="3751" marB="0" anchor="ctr"/>
                </a:tc>
                <a:extLst>
                  <a:ext uri="{0D108BD9-81ED-4DB2-BD59-A6C34878D82A}">
                    <a16:rowId xmlns:a16="http://schemas.microsoft.com/office/drawing/2014/main" val="1272921976"/>
                  </a:ext>
                </a:extLst>
              </a:tr>
              <a:tr h="218218">
                <a:tc>
                  <a:txBody>
                    <a:bodyPr/>
                    <a:lstStyle/>
                    <a:p>
                      <a:pPr algn="ctr" rtl="0" fontAlgn="ctr">
                        <a:buNone/>
                      </a:pPr>
                      <a:r>
                        <a:rPr lang="en-IN" sz="900" u="none" strike="noStrike">
                          <a:effectLst/>
                        </a:rPr>
                        <a:t>Øseverity</a:t>
                      </a:r>
                      <a:endParaRPr lang="en-IN" sz="900" b="0" i="0" u="none" strike="noStrike">
                        <a:solidFill>
                          <a:srgbClr val="000000"/>
                        </a:solidFill>
                        <a:effectLst/>
                        <a:latin typeface="Wingdings" panose="05000000000000000000" pitchFamily="2" charset="2"/>
                      </a:endParaRPr>
                    </a:p>
                  </a:txBody>
                  <a:tcPr marL="3751" marR="3751" marT="3751" marB="0" anchor="ctr"/>
                </a:tc>
                <a:tc>
                  <a:txBody>
                    <a:bodyPr/>
                    <a:lstStyle/>
                    <a:p>
                      <a:pPr algn="ctr" fontAlgn="b">
                        <a:buNone/>
                      </a:pPr>
                      <a:r>
                        <a:rPr lang="en-IN" sz="900" u="none" strike="noStrike">
                          <a:effectLst/>
                        </a:rPr>
                        <a:t>Medium</a:t>
                      </a:r>
                      <a:endParaRPr lang="en-IN" sz="900" b="0" i="0" u="none" strike="noStrike">
                        <a:solidFill>
                          <a:srgbClr val="000000"/>
                        </a:solidFill>
                        <a:effectLst/>
                        <a:latin typeface="Calibri" panose="020F0502020204030204" pitchFamily="34" charset="0"/>
                      </a:endParaRPr>
                    </a:p>
                  </a:txBody>
                  <a:tcPr marL="3751" marR="3751" marT="3751" marB="0" anchor="b"/>
                </a:tc>
                <a:extLst>
                  <a:ext uri="{0D108BD9-81ED-4DB2-BD59-A6C34878D82A}">
                    <a16:rowId xmlns:a16="http://schemas.microsoft.com/office/drawing/2014/main" val="45331014"/>
                  </a:ext>
                </a:extLst>
              </a:tr>
              <a:tr h="218218">
                <a:tc>
                  <a:txBody>
                    <a:bodyPr/>
                    <a:lstStyle/>
                    <a:p>
                      <a:pPr algn="ctr" rtl="0" fontAlgn="ctr">
                        <a:buNone/>
                      </a:pPr>
                      <a:r>
                        <a:rPr lang="en-IN" sz="900" u="none" strike="noStrike">
                          <a:effectLst/>
                        </a:rPr>
                        <a:t>Øpriority</a:t>
                      </a:r>
                      <a:endParaRPr lang="en-IN" sz="900" b="0" i="0" u="none" strike="noStrike">
                        <a:solidFill>
                          <a:srgbClr val="000000"/>
                        </a:solidFill>
                        <a:effectLst/>
                        <a:latin typeface="Wingdings" panose="05000000000000000000" pitchFamily="2" charset="2"/>
                      </a:endParaRPr>
                    </a:p>
                  </a:txBody>
                  <a:tcPr marL="3751" marR="3751" marT="3751" marB="0" anchor="ctr"/>
                </a:tc>
                <a:tc>
                  <a:txBody>
                    <a:bodyPr/>
                    <a:lstStyle/>
                    <a:p>
                      <a:pPr algn="ctr" fontAlgn="b">
                        <a:buNone/>
                      </a:pPr>
                      <a:r>
                        <a:rPr lang="en-IN" sz="900" u="none" strike="noStrike">
                          <a:effectLst/>
                        </a:rPr>
                        <a:t>Medium</a:t>
                      </a:r>
                      <a:endParaRPr lang="en-IN" sz="900" b="0" i="0" u="none" strike="noStrike">
                        <a:solidFill>
                          <a:srgbClr val="000000"/>
                        </a:solidFill>
                        <a:effectLst/>
                        <a:latin typeface="Calibri" panose="020F0502020204030204" pitchFamily="34" charset="0"/>
                      </a:endParaRPr>
                    </a:p>
                  </a:txBody>
                  <a:tcPr marL="3751" marR="3751" marT="3751" marB="0" anchor="b"/>
                </a:tc>
                <a:extLst>
                  <a:ext uri="{0D108BD9-81ED-4DB2-BD59-A6C34878D82A}">
                    <a16:rowId xmlns:a16="http://schemas.microsoft.com/office/drawing/2014/main" val="3853592075"/>
                  </a:ext>
                </a:extLst>
              </a:tr>
              <a:tr h="218218">
                <a:tc>
                  <a:txBody>
                    <a:bodyPr/>
                    <a:lstStyle/>
                    <a:p>
                      <a:pPr algn="ctr" rtl="0" fontAlgn="ctr">
                        <a:buNone/>
                      </a:pPr>
                      <a:r>
                        <a:rPr lang="en-IN" sz="900" u="none" strike="noStrike">
                          <a:effectLst/>
                        </a:rPr>
                        <a:t>ØRaised by</a:t>
                      </a:r>
                      <a:endParaRPr lang="en-IN" sz="900" b="0" i="0" u="none" strike="noStrike">
                        <a:solidFill>
                          <a:srgbClr val="000000"/>
                        </a:solidFill>
                        <a:effectLst/>
                        <a:latin typeface="Wingdings" panose="05000000000000000000" pitchFamily="2" charset="2"/>
                      </a:endParaRPr>
                    </a:p>
                  </a:txBody>
                  <a:tcPr marL="3751" marR="3751" marT="3751" marB="0" anchor="ctr"/>
                </a:tc>
                <a:tc>
                  <a:txBody>
                    <a:bodyPr/>
                    <a:lstStyle/>
                    <a:p>
                      <a:pPr algn="ctr" fontAlgn="b">
                        <a:buNone/>
                      </a:pPr>
                      <a:r>
                        <a:rPr lang="en-IN" sz="900" u="none" strike="noStrike">
                          <a:effectLst/>
                        </a:rPr>
                        <a:t>Yelisetti Jayanth Srihari(Tester name)</a:t>
                      </a:r>
                      <a:endParaRPr lang="en-IN" sz="900" b="0" i="0" u="none" strike="noStrike">
                        <a:solidFill>
                          <a:srgbClr val="000000"/>
                        </a:solidFill>
                        <a:effectLst/>
                        <a:latin typeface="Calibri" panose="020F0502020204030204" pitchFamily="34" charset="0"/>
                      </a:endParaRPr>
                    </a:p>
                  </a:txBody>
                  <a:tcPr marL="3751" marR="3751" marT="3751" marB="0" anchor="b"/>
                </a:tc>
                <a:extLst>
                  <a:ext uri="{0D108BD9-81ED-4DB2-BD59-A6C34878D82A}">
                    <a16:rowId xmlns:a16="http://schemas.microsoft.com/office/drawing/2014/main" val="1217863960"/>
                  </a:ext>
                </a:extLst>
              </a:tr>
              <a:tr h="218218">
                <a:tc>
                  <a:txBody>
                    <a:bodyPr/>
                    <a:lstStyle/>
                    <a:p>
                      <a:pPr algn="ctr" rtl="0" fontAlgn="ctr">
                        <a:buNone/>
                      </a:pPr>
                      <a:r>
                        <a:rPr lang="en-IN" sz="900" u="none" strike="noStrike">
                          <a:effectLst/>
                        </a:rPr>
                        <a:t>ØAssigned to</a:t>
                      </a:r>
                      <a:endParaRPr lang="en-IN" sz="900" b="0" i="0" u="none" strike="noStrike">
                        <a:solidFill>
                          <a:srgbClr val="000000"/>
                        </a:solidFill>
                        <a:effectLst/>
                        <a:latin typeface="Wingdings" panose="05000000000000000000" pitchFamily="2" charset="2"/>
                      </a:endParaRPr>
                    </a:p>
                  </a:txBody>
                  <a:tcPr marL="3751" marR="3751" marT="3751" marB="0" anchor="ctr"/>
                </a:tc>
                <a:tc>
                  <a:txBody>
                    <a:bodyPr/>
                    <a:lstStyle/>
                    <a:p>
                      <a:pPr algn="ctr" fontAlgn="b">
                        <a:buNone/>
                      </a:pPr>
                      <a:r>
                        <a:rPr lang="en-IN" sz="900" u="none" strike="noStrike">
                          <a:effectLst/>
                        </a:rPr>
                        <a:t>(TL name)</a:t>
                      </a:r>
                      <a:endParaRPr lang="en-IN" sz="900" b="0" i="0" u="none" strike="noStrike">
                        <a:solidFill>
                          <a:srgbClr val="000000"/>
                        </a:solidFill>
                        <a:effectLst/>
                        <a:latin typeface="Calibri" panose="020F0502020204030204" pitchFamily="34" charset="0"/>
                      </a:endParaRPr>
                    </a:p>
                  </a:txBody>
                  <a:tcPr marL="3751" marR="3751" marT="3751" marB="0" anchor="b"/>
                </a:tc>
                <a:extLst>
                  <a:ext uri="{0D108BD9-81ED-4DB2-BD59-A6C34878D82A}">
                    <a16:rowId xmlns:a16="http://schemas.microsoft.com/office/drawing/2014/main" val="1510298589"/>
                  </a:ext>
                </a:extLst>
              </a:tr>
              <a:tr h="218218">
                <a:tc>
                  <a:txBody>
                    <a:bodyPr/>
                    <a:lstStyle/>
                    <a:p>
                      <a:pPr algn="ctr" rtl="0" fontAlgn="ctr">
                        <a:buNone/>
                      </a:pPr>
                      <a:r>
                        <a:rPr lang="en-IN" sz="900" u="none" strike="noStrike">
                          <a:effectLst/>
                        </a:rPr>
                        <a:t>ØDate of assignment</a:t>
                      </a:r>
                      <a:endParaRPr lang="en-IN" sz="900" b="0" i="0" u="none" strike="noStrike">
                        <a:solidFill>
                          <a:srgbClr val="000000"/>
                        </a:solidFill>
                        <a:effectLst/>
                        <a:latin typeface="Wingdings" panose="05000000000000000000" pitchFamily="2" charset="2"/>
                      </a:endParaRPr>
                    </a:p>
                  </a:txBody>
                  <a:tcPr marL="3751" marR="3751" marT="3751" marB="0" anchor="ctr"/>
                </a:tc>
                <a:tc>
                  <a:txBody>
                    <a:bodyPr/>
                    <a:lstStyle/>
                    <a:p>
                      <a:pPr algn="ctr" fontAlgn="b">
                        <a:buNone/>
                      </a:pPr>
                      <a:r>
                        <a:rPr lang="en-IN" sz="900" u="none" strike="noStrike">
                          <a:effectLst/>
                        </a:rPr>
                        <a:t>04-09-2025</a:t>
                      </a:r>
                      <a:endParaRPr lang="en-IN" sz="900" b="0" i="0" u="none" strike="noStrike">
                        <a:solidFill>
                          <a:srgbClr val="000000"/>
                        </a:solidFill>
                        <a:effectLst/>
                        <a:latin typeface="Calibri" panose="020F0502020204030204" pitchFamily="34" charset="0"/>
                      </a:endParaRPr>
                    </a:p>
                  </a:txBody>
                  <a:tcPr marL="3751" marR="3751" marT="3751" marB="0" anchor="b"/>
                </a:tc>
                <a:extLst>
                  <a:ext uri="{0D108BD9-81ED-4DB2-BD59-A6C34878D82A}">
                    <a16:rowId xmlns:a16="http://schemas.microsoft.com/office/drawing/2014/main" val="2613993853"/>
                  </a:ext>
                </a:extLst>
              </a:tr>
              <a:tr h="218218">
                <a:tc>
                  <a:txBody>
                    <a:bodyPr/>
                    <a:lstStyle/>
                    <a:p>
                      <a:pPr algn="ctr" rtl="0" fontAlgn="ctr">
                        <a:buNone/>
                      </a:pPr>
                      <a:r>
                        <a:rPr lang="en-IN" sz="900" u="none" strike="noStrike">
                          <a:effectLst/>
                        </a:rPr>
                        <a:t>Østatus</a:t>
                      </a:r>
                      <a:endParaRPr lang="en-IN" sz="900" b="0" i="0" u="none" strike="noStrike">
                        <a:solidFill>
                          <a:srgbClr val="000000"/>
                        </a:solidFill>
                        <a:effectLst/>
                        <a:latin typeface="Wingdings" panose="05000000000000000000" pitchFamily="2" charset="2"/>
                      </a:endParaRPr>
                    </a:p>
                  </a:txBody>
                  <a:tcPr marL="3751" marR="3751" marT="3751" marB="0" anchor="ctr"/>
                </a:tc>
                <a:tc>
                  <a:txBody>
                    <a:bodyPr/>
                    <a:lstStyle/>
                    <a:p>
                      <a:pPr algn="ctr" fontAlgn="b">
                        <a:buNone/>
                      </a:pPr>
                      <a:r>
                        <a:rPr lang="en-IN" sz="900" u="none" strike="noStrike">
                          <a:effectLst/>
                        </a:rPr>
                        <a:t>open</a:t>
                      </a:r>
                      <a:endParaRPr lang="en-IN" sz="900" b="0" i="0" u="none" strike="noStrike">
                        <a:solidFill>
                          <a:srgbClr val="000000"/>
                        </a:solidFill>
                        <a:effectLst/>
                        <a:latin typeface="Calibri" panose="020F0502020204030204" pitchFamily="34" charset="0"/>
                      </a:endParaRPr>
                    </a:p>
                  </a:txBody>
                  <a:tcPr marL="3751" marR="3751" marT="3751" marB="0" anchor="b"/>
                </a:tc>
                <a:extLst>
                  <a:ext uri="{0D108BD9-81ED-4DB2-BD59-A6C34878D82A}">
                    <a16:rowId xmlns:a16="http://schemas.microsoft.com/office/drawing/2014/main" val="910156795"/>
                  </a:ext>
                </a:extLst>
              </a:tr>
              <a:tr h="218218">
                <a:tc>
                  <a:txBody>
                    <a:bodyPr/>
                    <a:lstStyle/>
                    <a:p>
                      <a:pPr algn="ctr" rtl="0" fontAlgn="ctr">
                        <a:buNone/>
                      </a:pPr>
                      <a:r>
                        <a:rPr lang="en-IN" sz="900" u="none" strike="noStrike">
                          <a:effectLst/>
                        </a:rPr>
                        <a:t>ØSnap shots</a:t>
                      </a:r>
                      <a:endParaRPr lang="en-IN" sz="900" b="0" i="0" u="none" strike="noStrike">
                        <a:solidFill>
                          <a:srgbClr val="000000"/>
                        </a:solidFill>
                        <a:effectLst/>
                        <a:latin typeface="Wingdings" panose="05000000000000000000" pitchFamily="2" charset="2"/>
                      </a:endParaRPr>
                    </a:p>
                  </a:txBody>
                  <a:tcPr marL="3751" marR="3751" marT="3751" marB="0" anchor="ctr"/>
                </a:tc>
                <a:tc>
                  <a:txBody>
                    <a:bodyPr/>
                    <a:lstStyle/>
                    <a:p>
                      <a:pPr algn="ctr" fontAlgn="b">
                        <a:buNone/>
                      </a:pPr>
                      <a:endParaRPr lang="en-IN" sz="900" b="0" i="0" u="none" strike="noStrike">
                        <a:solidFill>
                          <a:srgbClr val="000000"/>
                        </a:solidFill>
                        <a:effectLst/>
                        <a:latin typeface="Calibri" panose="020F0502020204030204" pitchFamily="34" charset="0"/>
                      </a:endParaRPr>
                    </a:p>
                  </a:txBody>
                  <a:tcPr marL="3751" marR="3751" marT="3751" marB="0" anchor="b"/>
                </a:tc>
                <a:extLst>
                  <a:ext uri="{0D108BD9-81ED-4DB2-BD59-A6C34878D82A}">
                    <a16:rowId xmlns:a16="http://schemas.microsoft.com/office/drawing/2014/main" val="2846428679"/>
                  </a:ext>
                </a:extLst>
              </a:tr>
              <a:tr h="218218">
                <a:tc>
                  <a:txBody>
                    <a:bodyPr/>
                    <a:lstStyle/>
                    <a:p>
                      <a:pPr algn="ctr" rtl="0" fontAlgn="ctr">
                        <a:buNone/>
                      </a:pPr>
                      <a:r>
                        <a:rPr lang="en-IN" sz="900" u="none" strike="noStrike">
                          <a:effectLst/>
                        </a:rPr>
                        <a:t>ØFixed by</a:t>
                      </a:r>
                      <a:endParaRPr lang="en-IN" sz="900" b="0" i="0" u="none" strike="noStrike">
                        <a:solidFill>
                          <a:srgbClr val="000000"/>
                        </a:solidFill>
                        <a:effectLst/>
                        <a:latin typeface="Wingdings" panose="05000000000000000000" pitchFamily="2" charset="2"/>
                      </a:endParaRPr>
                    </a:p>
                  </a:txBody>
                  <a:tcPr marL="3751" marR="3751" marT="3751" marB="0" anchor="ctr"/>
                </a:tc>
                <a:tc>
                  <a:txBody>
                    <a:bodyPr/>
                    <a:lstStyle/>
                    <a:p>
                      <a:pPr algn="ctr" fontAlgn="b">
                        <a:buNone/>
                      </a:pPr>
                      <a:r>
                        <a:rPr lang="en-IN" sz="900" u="none" strike="noStrike">
                          <a:effectLst/>
                        </a:rPr>
                        <a:t>Shiva Upadhyay(Developer name</a:t>
                      </a:r>
                      <a:endParaRPr lang="en-IN" sz="900" b="0" i="0" u="none" strike="noStrike">
                        <a:solidFill>
                          <a:srgbClr val="000000"/>
                        </a:solidFill>
                        <a:effectLst/>
                        <a:latin typeface="Calibri" panose="020F0502020204030204" pitchFamily="34" charset="0"/>
                      </a:endParaRPr>
                    </a:p>
                  </a:txBody>
                  <a:tcPr marL="3751" marR="3751" marT="3751" marB="0" anchor="b"/>
                </a:tc>
                <a:extLst>
                  <a:ext uri="{0D108BD9-81ED-4DB2-BD59-A6C34878D82A}">
                    <a16:rowId xmlns:a16="http://schemas.microsoft.com/office/drawing/2014/main" val="3533049791"/>
                  </a:ext>
                </a:extLst>
              </a:tr>
              <a:tr h="218218">
                <a:tc>
                  <a:txBody>
                    <a:bodyPr/>
                    <a:lstStyle/>
                    <a:p>
                      <a:pPr algn="ctr" rtl="0" fontAlgn="ctr">
                        <a:buNone/>
                      </a:pPr>
                      <a:r>
                        <a:rPr lang="en-IN" sz="900" u="none" strike="noStrike">
                          <a:effectLst/>
                        </a:rPr>
                        <a:t>ØDate of fixing=</a:t>
                      </a:r>
                      <a:endParaRPr lang="en-IN" sz="900" b="0" i="0" u="none" strike="noStrike">
                        <a:solidFill>
                          <a:srgbClr val="000000"/>
                        </a:solidFill>
                        <a:effectLst/>
                        <a:latin typeface="Wingdings" panose="05000000000000000000" pitchFamily="2" charset="2"/>
                      </a:endParaRPr>
                    </a:p>
                  </a:txBody>
                  <a:tcPr marL="3751" marR="3751" marT="3751" marB="0" anchor="ctr"/>
                </a:tc>
                <a:tc>
                  <a:txBody>
                    <a:bodyPr/>
                    <a:lstStyle/>
                    <a:p>
                      <a:pPr algn="ctr" fontAlgn="b">
                        <a:buNone/>
                      </a:pPr>
                      <a:endParaRPr lang="en-IN" sz="900" b="0" i="0" u="none" strike="noStrike">
                        <a:solidFill>
                          <a:srgbClr val="000000"/>
                        </a:solidFill>
                        <a:effectLst/>
                        <a:latin typeface="Calibri" panose="020F0502020204030204" pitchFamily="34" charset="0"/>
                      </a:endParaRPr>
                    </a:p>
                  </a:txBody>
                  <a:tcPr marL="3751" marR="3751" marT="3751" marB="0" anchor="b"/>
                </a:tc>
                <a:extLst>
                  <a:ext uri="{0D108BD9-81ED-4DB2-BD59-A6C34878D82A}">
                    <a16:rowId xmlns:a16="http://schemas.microsoft.com/office/drawing/2014/main" val="3543821526"/>
                  </a:ext>
                </a:extLst>
              </a:tr>
              <a:tr h="218218">
                <a:tc>
                  <a:txBody>
                    <a:bodyPr/>
                    <a:lstStyle/>
                    <a:p>
                      <a:pPr algn="ctr" rtl="0" fontAlgn="ctr">
                        <a:buNone/>
                      </a:pPr>
                      <a:r>
                        <a:rPr lang="en-IN" sz="900" u="none" strike="noStrike">
                          <a:effectLst/>
                        </a:rPr>
                        <a:t>ØApprovals=manager name</a:t>
                      </a:r>
                      <a:endParaRPr lang="en-IN" sz="900" b="0" i="0" u="none" strike="noStrike">
                        <a:solidFill>
                          <a:srgbClr val="000000"/>
                        </a:solidFill>
                        <a:effectLst/>
                        <a:latin typeface="Wingdings" panose="05000000000000000000" pitchFamily="2" charset="2"/>
                      </a:endParaRPr>
                    </a:p>
                  </a:txBody>
                  <a:tcPr marL="3751" marR="3751" marT="3751" marB="0" anchor="ctr"/>
                </a:tc>
                <a:tc>
                  <a:txBody>
                    <a:bodyPr/>
                    <a:lstStyle/>
                    <a:p>
                      <a:pPr algn="ctr" fontAlgn="b">
                        <a:buNone/>
                      </a:pPr>
                      <a:r>
                        <a:rPr lang="en-IN" sz="900" u="none" strike="noStrike" dirty="0">
                          <a:effectLst/>
                        </a:rPr>
                        <a:t>Nisha Mandat(Manager name)</a:t>
                      </a:r>
                      <a:endParaRPr lang="en-IN" sz="900" b="0" i="0" u="none" strike="noStrike" dirty="0">
                        <a:solidFill>
                          <a:srgbClr val="000000"/>
                        </a:solidFill>
                        <a:effectLst/>
                        <a:latin typeface="Calibri" panose="020F0502020204030204" pitchFamily="34" charset="0"/>
                      </a:endParaRPr>
                    </a:p>
                  </a:txBody>
                  <a:tcPr marL="3751" marR="3751" marT="3751" marB="0" anchor="b"/>
                </a:tc>
                <a:extLst>
                  <a:ext uri="{0D108BD9-81ED-4DB2-BD59-A6C34878D82A}">
                    <a16:rowId xmlns:a16="http://schemas.microsoft.com/office/drawing/2014/main" val="3494513052"/>
                  </a:ext>
                </a:extLst>
              </a:tr>
            </a:tbl>
          </a:graphicData>
        </a:graphic>
      </p:graphicFrame>
      <p:sp>
        <p:nvSpPr>
          <p:cNvPr id="4" name="TextBox 3">
            <a:extLst>
              <a:ext uri="{FF2B5EF4-FFF2-40B4-BE49-F238E27FC236}">
                <a16:creationId xmlns:a16="http://schemas.microsoft.com/office/drawing/2014/main" id="{3A1D9E1A-610A-FEE5-BABF-A636092F0A4D}"/>
              </a:ext>
            </a:extLst>
          </p:cNvPr>
          <p:cNvSpPr txBox="1"/>
          <p:nvPr/>
        </p:nvSpPr>
        <p:spPr>
          <a:xfrm>
            <a:off x="1159497" y="772998"/>
            <a:ext cx="3968684" cy="369332"/>
          </a:xfrm>
          <a:prstGeom prst="rect">
            <a:avLst/>
          </a:prstGeom>
          <a:noFill/>
        </p:spPr>
        <p:txBody>
          <a:bodyPr wrap="square" rtlCol="0">
            <a:spAutoFit/>
          </a:bodyPr>
          <a:lstStyle/>
          <a:p>
            <a:r>
              <a:rPr lang="en-US" b="1" dirty="0"/>
              <a:t>Defect 1</a:t>
            </a:r>
            <a:endParaRPr lang="en-IN" b="1" dirty="0"/>
          </a:p>
        </p:txBody>
      </p:sp>
    </p:spTree>
    <p:extLst>
      <p:ext uri="{BB962C8B-B14F-4D97-AF65-F5344CB8AC3E}">
        <p14:creationId xmlns:p14="http://schemas.microsoft.com/office/powerpoint/2010/main" val="3053610446"/>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Gallery</Template>
  <TotalTime>854</TotalTime>
  <Words>1082</Words>
  <Application>Microsoft Office PowerPoint</Application>
  <PresentationFormat>Widescreen</PresentationFormat>
  <Paragraphs>130</Paragraphs>
  <Slides>15</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15</vt:i4>
      </vt:variant>
    </vt:vector>
  </HeadingPairs>
  <TitlesOfParts>
    <vt:vector size="26" baseType="lpstr">
      <vt:lpstr>Arial</vt:lpstr>
      <vt:lpstr>Arial Black</vt:lpstr>
      <vt:lpstr>Arial Rounded MT Bold</vt:lpstr>
      <vt:lpstr>Calibri</vt:lpstr>
      <vt:lpstr>Cooper Black</vt:lpstr>
      <vt:lpstr>Corbel</vt:lpstr>
      <vt:lpstr>Courier New</vt:lpstr>
      <vt:lpstr>Gill Sans MT</vt:lpstr>
      <vt:lpstr>Times New Roman</vt:lpstr>
      <vt:lpstr>Wingdings</vt:lpstr>
      <vt:lpstr>Gallery</vt:lpstr>
      <vt:lpstr>Browse Stack Demo </vt:lpstr>
      <vt:lpstr>Introduction :  </vt:lpstr>
      <vt:lpstr>Responsibilities</vt:lpstr>
      <vt:lpstr>Overview </vt:lpstr>
      <vt:lpstr>Modules </vt:lpstr>
      <vt:lpstr>PowerPoint Presentation</vt:lpstr>
      <vt:lpstr>PowerPoint Presentation</vt:lpstr>
      <vt:lpstr>Defects</vt:lpstr>
      <vt:lpstr>PowerPoint Presentation</vt:lpstr>
      <vt:lpstr>PowerPoint Presentation</vt:lpstr>
      <vt:lpstr>PowerPoint Presentation</vt:lpstr>
      <vt:lpstr>PowerPoint Presentation</vt:lpstr>
      <vt:lpstr>Challenges </vt:lpstr>
      <vt:lpstr>Experience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PRESTASHOP / MY SHOP MODULE </dc:title>
  <dc:creator>samrudhi Sakoji</dc:creator>
  <cp:lastModifiedBy>Yelisetti Jayanth Srihari</cp:lastModifiedBy>
  <cp:revision>72</cp:revision>
  <dcterms:created xsi:type="dcterms:W3CDTF">2024-02-15T17:31:50Z</dcterms:created>
  <dcterms:modified xsi:type="dcterms:W3CDTF">2025-09-09T03:31:23Z</dcterms:modified>
</cp:coreProperties>
</file>