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4" r:id="rId6"/>
    <p:sldId id="265" r:id="rId7"/>
    <p:sldId id="267" r:id="rId8"/>
    <p:sldId id="266" r:id="rId9"/>
    <p:sldId id="260" r:id="rId10"/>
    <p:sldId id="268" r:id="rId11"/>
    <p:sldId id="261" r:id="rId12"/>
    <p:sldId id="269" r:id="rId13"/>
    <p:sldId id="270" r:id="rId14"/>
    <p:sldId id="271" r:id="rId15"/>
    <p:sldId id="272" r:id="rId16"/>
    <p:sldId id="273" r:id="rId17"/>
    <p:sldId id="262" r:id="rId1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2658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Variable Selection for Analysis</a:t>
            </a:r>
            <a:endParaRPr dirty="0"/>
          </a:p>
        </p:txBody>
      </p:sp>
      <p:sp>
        <p:nvSpPr>
          <p:cNvPr id="142" name="Shape 91"/>
          <p:cNvSpPr/>
          <p:nvPr/>
        </p:nvSpPr>
        <p:spPr>
          <a:xfrm>
            <a:off x="205026" y="1862400"/>
            <a:ext cx="8565599" cy="24321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600" dirty="0"/>
              <a:t>To identify potential high-value customers among the new dataset of 1000 customers, we can look for the insights from previous data based on the mentioned variables:</a:t>
            </a:r>
          </a:p>
          <a:p>
            <a:endParaRPr lang="en-US" sz="1600" dirty="0"/>
          </a:p>
          <a:p>
            <a:pPr marL="342900" indent="-342900">
              <a:buFont typeface="+mj-lt"/>
              <a:buAutoNum type="arabicPeriod"/>
            </a:pPr>
            <a:r>
              <a:rPr lang="en-US" sz="1600" dirty="0"/>
              <a:t>Percentage of Transactions by different Age Groups.</a:t>
            </a:r>
          </a:p>
          <a:p>
            <a:pPr marL="342900" indent="-342900">
              <a:buFont typeface="+mj-lt"/>
              <a:buAutoNum type="arabicPeriod"/>
            </a:pPr>
            <a:r>
              <a:rPr lang="en-US" sz="1600" dirty="0"/>
              <a:t>Gender-Based Profit Analysis</a:t>
            </a:r>
          </a:p>
          <a:p>
            <a:pPr marL="342900" indent="-342900">
              <a:buFont typeface="+mj-lt"/>
              <a:buAutoNum type="arabicPeriod"/>
            </a:pPr>
            <a:r>
              <a:rPr lang="en-US" sz="1600" dirty="0"/>
              <a:t>State wise distribution of Transactions</a:t>
            </a:r>
          </a:p>
          <a:p>
            <a:pPr marL="342900" indent="-342900">
              <a:buFont typeface="+mj-lt"/>
              <a:buAutoNum type="arabicPeriod"/>
            </a:pPr>
            <a:r>
              <a:rPr lang="en-US" sz="1600" dirty="0"/>
              <a:t>Transactions based on Job Category</a:t>
            </a:r>
          </a:p>
          <a:p>
            <a:pPr marL="342900" indent="-342900">
              <a:buFont typeface="+mj-lt"/>
              <a:buAutoNum type="arabicPeriod"/>
            </a:pPr>
            <a:r>
              <a:rPr lang="en-US" sz="1600" dirty="0"/>
              <a:t>Transactions Based on Wealth Segment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85306109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000" dirty="0"/>
              <a:t>1. Percentage of Transactions by Age Groups</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4A008B30-6F84-0EBD-45C9-E8C3B7F423EF}"/>
              </a:ext>
            </a:extLst>
          </p:cNvPr>
          <p:cNvPicPr>
            <a:picLocks noChangeAspect="1"/>
          </p:cNvPicPr>
          <p:nvPr/>
        </p:nvPicPr>
        <p:blipFill>
          <a:blip r:embed="rId2"/>
          <a:stretch>
            <a:fillRect/>
          </a:stretch>
        </p:blipFill>
        <p:spPr>
          <a:xfrm>
            <a:off x="881743" y="1660209"/>
            <a:ext cx="6841672" cy="298527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951912"/>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000" dirty="0"/>
              <a:t>2. </a:t>
            </a:r>
            <a:r>
              <a:rPr lang="en-US" dirty="0"/>
              <a:t>Gender-Based Profit Analysis and Targeting Opportunities</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 name="Picture 5">
            <a:extLst>
              <a:ext uri="{FF2B5EF4-FFF2-40B4-BE49-F238E27FC236}">
                <a16:creationId xmlns:a16="http://schemas.microsoft.com/office/drawing/2014/main" id="{A31F3CA8-8F6A-F99B-E816-383586D37CD6}"/>
              </a:ext>
            </a:extLst>
          </p:cNvPr>
          <p:cNvPicPr>
            <a:picLocks noChangeAspect="1"/>
          </p:cNvPicPr>
          <p:nvPr/>
        </p:nvPicPr>
        <p:blipFill>
          <a:blip r:embed="rId2"/>
          <a:stretch>
            <a:fillRect/>
          </a:stretch>
        </p:blipFill>
        <p:spPr>
          <a:xfrm>
            <a:off x="205024" y="1599627"/>
            <a:ext cx="8661389" cy="3209138"/>
          </a:xfrm>
          <a:prstGeom prst="rect">
            <a:avLst/>
          </a:prstGeom>
        </p:spPr>
      </p:pic>
    </p:spTree>
    <p:extLst>
      <p:ext uri="{BB962C8B-B14F-4D97-AF65-F5344CB8AC3E}">
        <p14:creationId xmlns:p14="http://schemas.microsoft.com/office/powerpoint/2010/main" val="176244526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000" dirty="0"/>
              <a:t>3. State wise distribution of Transactions</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 name="Picture 5">
            <a:extLst>
              <a:ext uri="{FF2B5EF4-FFF2-40B4-BE49-F238E27FC236}">
                <a16:creationId xmlns:a16="http://schemas.microsoft.com/office/drawing/2014/main" id="{13F82EF4-3830-B25A-6CCC-BB1556603F75}"/>
              </a:ext>
            </a:extLst>
          </p:cNvPr>
          <p:cNvPicPr>
            <a:picLocks noChangeAspect="1"/>
          </p:cNvPicPr>
          <p:nvPr/>
        </p:nvPicPr>
        <p:blipFill>
          <a:blip r:embed="rId2"/>
          <a:stretch>
            <a:fillRect/>
          </a:stretch>
        </p:blipFill>
        <p:spPr>
          <a:xfrm>
            <a:off x="1502228" y="1943100"/>
            <a:ext cx="5747657" cy="2579914"/>
          </a:xfrm>
          <a:prstGeom prst="rect">
            <a:avLst/>
          </a:prstGeom>
        </p:spPr>
      </p:pic>
    </p:spTree>
    <p:extLst>
      <p:ext uri="{BB962C8B-B14F-4D97-AF65-F5344CB8AC3E}">
        <p14:creationId xmlns:p14="http://schemas.microsoft.com/office/powerpoint/2010/main" val="394687612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000" dirty="0"/>
              <a:t>4. Transactions based on Job Category</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F562C7F7-E2E1-103A-6CA9-8ADE8C5A301B}"/>
              </a:ext>
            </a:extLst>
          </p:cNvPr>
          <p:cNvPicPr>
            <a:picLocks noChangeAspect="1"/>
          </p:cNvPicPr>
          <p:nvPr/>
        </p:nvPicPr>
        <p:blipFill>
          <a:blip r:embed="rId2"/>
          <a:stretch>
            <a:fillRect/>
          </a:stretch>
        </p:blipFill>
        <p:spPr>
          <a:xfrm>
            <a:off x="373375" y="1599626"/>
            <a:ext cx="7774582" cy="3356095"/>
          </a:xfrm>
          <a:prstGeom prst="rect">
            <a:avLst/>
          </a:prstGeom>
        </p:spPr>
      </p:pic>
    </p:spTree>
    <p:extLst>
      <p:ext uri="{BB962C8B-B14F-4D97-AF65-F5344CB8AC3E}">
        <p14:creationId xmlns:p14="http://schemas.microsoft.com/office/powerpoint/2010/main" val="86168842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000" dirty="0"/>
              <a:t>5. Transactions Based on Wealth Segment</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3982E0E5-ADCF-8D73-1DEF-42BA94A27B36}"/>
              </a:ext>
            </a:extLst>
          </p:cNvPr>
          <p:cNvPicPr>
            <a:picLocks noChangeAspect="1"/>
          </p:cNvPicPr>
          <p:nvPr/>
        </p:nvPicPr>
        <p:blipFill>
          <a:blip r:embed="rId2"/>
          <a:stretch>
            <a:fillRect/>
          </a:stretch>
        </p:blipFill>
        <p:spPr>
          <a:xfrm>
            <a:off x="658774" y="1930453"/>
            <a:ext cx="7366719" cy="2600726"/>
          </a:xfrm>
          <a:prstGeom prst="rect">
            <a:avLst/>
          </a:prstGeom>
        </p:spPr>
      </p:pic>
    </p:spTree>
    <p:extLst>
      <p:ext uri="{BB962C8B-B14F-4D97-AF65-F5344CB8AC3E}">
        <p14:creationId xmlns:p14="http://schemas.microsoft.com/office/powerpoint/2010/main" val="63272521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000" dirty="0"/>
              <a:t>Conclusion</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91">
            <a:extLst>
              <a:ext uri="{FF2B5EF4-FFF2-40B4-BE49-F238E27FC236}">
                <a16:creationId xmlns:a16="http://schemas.microsoft.com/office/drawing/2014/main" id="{FD1C54AC-C272-0B9B-AAC0-CA4A6E485253}"/>
              </a:ext>
            </a:extLst>
          </p:cNvPr>
          <p:cNvSpPr/>
          <p:nvPr/>
        </p:nvSpPr>
        <p:spPr>
          <a:xfrm>
            <a:off x="205026" y="1660209"/>
            <a:ext cx="8565599" cy="264665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400" dirty="0"/>
              <a:t>Below mentioned Points are the conclusion that we identified as a part of our analysis that can identify the high-value customers among the new dataset of 1000 customers:</a:t>
            </a:r>
          </a:p>
          <a:p>
            <a:endParaRPr lang="en-US" sz="1400" dirty="0"/>
          </a:p>
          <a:p>
            <a:pPr marL="342900" indent="-342900">
              <a:buFont typeface="+mj-lt"/>
              <a:buAutoNum type="arabicPeriod"/>
            </a:pPr>
            <a:r>
              <a:rPr lang="en-US" sz="1400" dirty="0"/>
              <a:t>The Age group we need to target is between 41-50.</a:t>
            </a:r>
          </a:p>
          <a:p>
            <a:pPr marL="342900" indent="-342900">
              <a:buFont typeface="+mj-lt"/>
              <a:buAutoNum type="arabicPeriod"/>
            </a:pPr>
            <a:r>
              <a:rPr lang="en-US" sz="1400" dirty="0"/>
              <a:t>Female customers generated slightly higher profits than male customers, with October and August being the most profitable months that should be targeted.</a:t>
            </a:r>
          </a:p>
          <a:p>
            <a:pPr marL="342900" indent="-342900">
              <a:buFont typeface="+mj-lt"/>
              <a:buAutoNum type="arabicPeriod"/>
            </a:pPr>
            <a:r>
              <a:rPr lang="en-US" sz="1400" dirty="0"/>
              <a:t>State NSW accounts for the majority of transactions, with 53% of the total.</a:t>
            </a:r>
          </a:p>
          <a:p>
            <a:pPr marL="342900" indent="-342900">
              <a:buFont typeface="+mj-lt"/>
              <a:buAutoNum type="arabicPeriod"/>
            </a:pPr>
            <a:r>
              <a:rPr lang="en-US" sz="1400" dirty="0"/>
              <a:t>Manufacturing and financial services combined represent nearly 40% of total transactions, making them the top job categories.</a:t>
            </a:r>
          </a:p>
          <a:p>
            <a:pPr marL="342900" indent="-342900">
              <a:buFont typeface="+mj-lt"/>
              <a:buAutoNum type="arabicPeriod"/>
            </a:pPr>
            <a:r>
              <a:rPr lang="en-US" sz="1400" dirty="0"/>
              <a:t>Mass customers account for 50% of total transactions in the wealth segment.</a:t>
            </a:r>
          </a:p>
        </p:txBody>
      </p:sp>
    </p:spTree>
    <p:extLst>
      <p:ext uri="{BB962C8B-B14F-4D97-AF65-F5344CB8AC3E}">
        <p14:creationId xmlns:p14="http://schemas.microsoft.com/office/powerpoint/2010/main" val="64647714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Analysis on the 3 provided datasets</a:t>
            </a:r>
            <a:endParaRPr dirty="0"/>
          </a:p>
        </p:txBody>
      </p:sp>
      <p:sp>
        <p:nvSpPr>
          <p:cNvPr id="124" name="Shape 73"/>
          <p:cNvSpPr/>
          <p:nvPr/>
        </p:nvSpPr>
        <p:spPr>
          <a:xfrm>
            <a:off x="353225" y="1633226"/>
            <a:ext cx="4134600" cy="338993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400" dirty="0"/>
              <a:t>In our analysis, we utilized the existing datasets, including Customer Demographic, Customer Address, and Transactions, to identify potential high-value customers among the new dataset of 1000 customers.</a:t>
            </a:r>
          </a:p>
          <a:p>
            <a:endParaRPr lang="en-US" sz="1400" dirty="0"/>
          </a:p>
          <a:p>
            <a:r>
              <a:rPr lang="en-US" sz="1400" dirty="0"/>
              <a:t>While these results provide valuable insights, they should be considered as a starting point for further analysis and business considerations. Let's explore the findings in detail to determine the most valuable customers for the organization's growth and success. </a:t>
            </a:r>
            <a:endParaRPr sz="1400"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2E6F8F9E-5B38-5291-4F4D-B6A9C671B3E6}"/>
              </a:ext>
            </a:extLst>
          </p:cNvPr>
          <p:cNvPicPr>
            <a:picLocks noChangeAspect="1"/>
          </p:cNvPicPr>
          <p:nvPr/>
        </p:nvPicPr>
        <p:blipFill>
          <a:blip r:embed="rId2"/>
          <a:stretch>
            <a:fillRect/>
          </a:stretch>
        </p:blipFill>
        <p:spPr>
          <a:xfrm>
            <a:off x="4656177" y="2120766"/>
            <a:ext cx="3994868" cy="1814419"/>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Changes in the Existing Datasets</a:t>
            </a:r>
            <a:endParaRPr dirty="0"/>
          </a:p>
        </p:txBody>
      </p:sp>
      <p:sp>
        <p:nvSpPr>
          <p:cNvPr id="133" name="Shape 82"/>
          <p:cNvSpPr/>
          <p:nvPr/>
        </p:nvSpPr>
        <p:spPr>
          <a:xfrm>
            <a:off x="277586" y="1619373"/>
            <a:ext cx="4294414" cy="338993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400" dirty="0"/>
              <a:t>In our analysis, we have selectively focused on the fields that provide meaningful insights, while disregarding any irrelevant or missing information. Please find the below details that are filtered out from the existing data:</a:t>
            </a:r>
          </a:p>
          <a:p>
            <a:endParaRPr lang="en-US" sz="1400" dirty="0"/>
          </a:p>
          <a:p>
            <a:pPr marL="285750" indent="-285750">
              <a:buFont typeface="Arial" panose="020B0604020202020204" pitchFamily="34" charset="0"/>
              <a:buChar char="•"/>
            </a:pPr>
            <a:r>
              <a:rPr lang="en-US" sz="1400" dirty="0"/>
              <a:t>From Customer Demographics data, removed the records where DOB = “1843-12-21” (1 entry) and where deceased indicator = ‘Y’ (2 entries).</a:t>
            </a:r>
          </a:p>
          <a:p>
            <a:pPr marL="285750" indent="-285750">
              <a:buFont typeface="Arial" panose="020B0604020202020204" pitchFamily="34" charset="0"/>
              <a:buChar char="•"/>
            </a:pPr>
            <a:r>
              <a:rPr lang="en-US" sz="1400" dirty="0"/>
              <a:t>From Transactions data removed the records where product first sold date is null (197 entries).</a:t>
            </a:r>
            <a:endParaRPr sz="14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5A6854EA-8444-7314-F7F9-26518C86F093}"/>
              </a:ext>
            </a:extLst>
          </p:cNvPr>
          <p:cNvPicPr>
            <a:picLocks noChangeAspect="1"/>
          </p:cNvPicPr>
          <p:nvPr/>
        </p:nvPicPr>
        <p:blipFill>
          <a:blip r:embed="rId2"/>
          <a:stretch>
            <a:fillRect/>
          </a:stretch>
        </p:blipFill>
        <p:spPr>
          <a:xfrm>
            <a:off x="4751614" y="2059948"/>
            <a:ext cx="3959679" cy="2000253"/>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Data Cleaning</a:t>
            </a:r>
            <a:endParaRPr dirty="0"/>
          </a:p>
        </p:txBody>
      </p:sp>
      <p:sp>
        <p:nvSpPr>
          <p:cNvPr id="133" name="Shape 82"/>
          <p:cNvSpPr/>
          <p:nvPr/>
        </p:nvSpPr>
        <p:spPr>
          <a:xfrm>
            <a:off x="277586" y="1619373"/>
            <a:ext cx="8237764" cy="289544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400" dirty="0"/>
              <a:t>Data Cleaning Process involves below steps that are performed on the provided 3 datasets:</a:t>
            </a:r>
          </a:p>
          <a:p>
            <a:endParaRPr lang="en-US" sz="1400" dirty="0"/>
          </a:p>
          <a:p>
            <a:pPr marL="342900" indent="-342900">
              <a:buFont typeface="+mj-lt"/>
              <a:buAutoNum type="arabicPeriod"/>
            </a:pPr>
            <a:r>
              <a:rPr lang="en-IN" sz="1400" dirty="0"/>
              <a:t>Handling Missing Values</a:t>
            </a:r>
            <a:endParaRPr lang="en-US" sz="1400" dirty="0"/>
          </a:p>
          <a:p>
            <a:pPr marL="342900" indent="-342900">
              <a:buFont typeface="+mj-lt"/>
              <a:buAutoNum type="arabicPeriod"/>
            </a:pPr>
            <a:r>
              <a:rPr lang="en-IN" sz="1400" dirty="0"/>
              <a:t>Managing Inconsistent Data Formatting</a:t>
            </a:r>
            <a:endParaRPr lang="en-US" sz="1400" dirty="0"/>
          </a:p>
          <a:p>
            <a:pPr marL="342900" indent="-342900">
              <a:buFont typeface="+mj-lt"/>
              <a:buAutoNum type="arabicPeriod"/>
            </a:pPr>
            <a:r>
              <a:rPr lang="en-IN" sz="1400" dirty="0"/>
              <a:t>Addressing Duplicate Records</a:t>
            </a:r>
            <a:endParaRPr lang="en-US" sz="1400" dirty="0"/>
          </a:p>
          <a:p>
            <a:pPr marL="342900" indent="-342900">
              <a:buFont typeface="+mj-lt"/>
              <a:buAutoNum type="arabicPeriod"/>
            </a:pPr>
            <a:r>
              <a:rPr lang="en-IN" sz="1400" dirty="0"/>
              <a:t>Validating Data Integrity</a:t>
            </a:r>
          </a:p>
          <a:p>
            <a:pPr marL="342900" indent="-342900">
              <a:buFont typeface="+mj-lt"/>
              <a:buAutoNum type="arabicPeriod"/>
            </a:pPr>
            <a:r>
              <a:rPr lang="en-US" sz="1400" dirty="0"/>
              <a:t>Standardizing and Cleansing Data</a:t>
            </a:r>
            <a:endParaRPr lang="en-IN" sz="1400" dirty="0"/>
          </a:p>
          <a:p>
            <a:pPr marL="342900" indent="-342900">
              <a:buFont typeface="+mj-lt"/>
              <a:buAutoNum type="arabicPeriod"/>
            </a:pPr>
            <a:r>
              <a:rPr lang="en-IN" sz="1400" dirty="0"/>
              <a:t>Documenting Data Cleaning Steps</a:t>
            </a:r>
          </a:p>
          <a:p>
            <a:pPr marL="342900" indent="-342900">
              <a:buFont typeface="+mj-lt"/>
              <a:buAutoNum type="arabicPeriod"/>
            </a:pPr>
            <a:endParaRPr lang="en-IN" sz="1400" dirty="0"/>
          </a:p>
          <a:p>
            <a:r>
              <a:rPr lang="en-US" sz="1400" dirty="0"/>
              <a:t>In the next page, we have provided the documentation for data cleaning steps that we performed on each of the 3 datasets.</a:t>
            </a:r>
            <a:endParaRPr lang="en-IN" sz="14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1384183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Data Cleaning Steps for Customer Address data </a:t>
            </a:r>
            <a:endParaRPr dirty="0"/>
          </a:p>
        </p:txBody>
      </p:sp>
      <p:sp>
        <p:nvSpPr>
          <p:cNvPr id="133" name="Shape 82"/>
          <p:cNvSpPr/>
          <p:nvPr/>
        </p:nvSpPr>
        <p:spPr>
          <a:xfrm>
            <a:off x="277586" y="1619373"/>
            <a:ext cx="5404757" cy="291595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l">
              <a:buFont typeface="+mj-lt"/>
              <a:buAutoNum type="arabicPeriod"/>
            </a:pPr>
            <a:r>
              <a:rPr lang="en-US" sz="1400" dirty="0"/>
              <a:t> Adjusting Data Types:</a:t>
            </a:r>
          </a:p>
          <a:p>
            <a:pPr marL="742950" lvl="1" indent="-285750" algn="l">
              <a:buFont typeface="Arial" panose="020B0604020202020204" pitchFamily="34" charset="0"/>
              <a:buChar char="•"/>
            </a:pPr>
            <a:r>
              <a:rPr lang="en-US" dirty="0">
                <a:latin typeface="Open Sans"/>
                <a:ea typeface="Open Sans"/>
                <a:cs typeface="Open Sans"/>
                <a:sym typeface="Open Sans"/>
              </a:rPr>
              <a:t>Converted the data types to ensure that they are appropriate for their respective data.</a:t>
            </a:r>
          </a:p>
          <a:p>
            <a:pPr marL="457200" lvl="1" algn="l"/>
            <a:endParaRPr lang="en-US" dirty="0">
              <a:latin typeface="Open Sans"/>
              <a:ea typeface="Open Sans"/>
              <a:cs typeface="Open Sans"/>
              <a:sym typeface="Open Sans"/>
            </a:endParaRPr>
          </a:p>
          <a:p>
            <a:pPr algn="l">
              <a:buFont typeface="+mj-lt"/>
              <a:buAutoNum type="arabicPeriod"/>
            </a:pPr>
            <a:r>
              <a:rPr lang="en-US" sz="1400" dirty="0"/>
              <a:t> Standardizing State Names:</a:t>
            </a:r>
          </a:p>
          <a:p>
            <a:pPr marL="742950" lvl="1" indent="-285750" algn="l">
              <a:buFont typeface="Arial" panose="020B0604020202020204" pitchFamily="34" charset="0"/>
              <a:buChar char="•"/>
            </a:pPr>
            <a:r>
              <a:rPr lang="en-US" dirty="0">
                <a:latin typeface="Open Sans"/>
                <a:ea typeface="Open Sans"/>
                <a:cs typeface="Open Sans"/>
                <a:sym typeface="Open Sans"/>
              </a:rPr>
              <a:t>Replace variations of state names, such as "New South Wales" to "NSW" and "Victoria" to "VIC," for consistency and easier analysis.</a:t>
            </a:r>
          </a:p>
          <a:p>
            <a:pPr marL="457200" lvl="1" algn="l"/>
            <a:endParaRPr lang="en-US" dirty="0">
              <a:latin typeface="Open Sans"/>
              <a:ea typeface="Open Sans"/>
              <a:cs typeface="Open Sans"/>
              <a:sym typeface="Open Sans"/>
            </a:endParaRPr>
          </a:p>
          <a:p>
            <a:pPr algn="l"/>
            <a:r>
              <a:rPr lang="en-US" sz="1400" dirty="0"/>
              <a:t>These steps were performed specifically for the customer address data to improve data quality, ensure consistency, and facilitate accurate analysis.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FE028793-B66C-595B-2C1E-CD4F1B349261}"/>
              </a:ext>
            </a:extLst>
          </p:cNvPr>
          <p:cNvPicPr>
            <a:picLocks noChangeAspect="1"/>
          </p:cNvPicPr>
          <p:nvPr/>
        </p:nvPicPr>
        <p:blipFill>
          <a:blip r:embed="rId2"/>
          <a:stretch>
            <a:fillRect/>
          </a:stretch>
        </p:blipFill>
        <p:spPr>
          <a:xfrm>
            <a:off x="6266941" y="1747539"/>
            <a:ext cx="2178162" cy="2787793"/>
          </a:xfrm>
          <a:prstGeom prst="rect">
            <a:avLst/>
          </a:prstGeom>
        </p:spPr>
      </p:pic>
    </p:spTree>
    <p:extLst>
      <p:ext uri="{BB962C8B-B14F-4D97-AF65-F5344CB8AC3E}">
        <p14:creationId xmlns:p14="http://schemas.microsoft.com/office/powerpoint/2010/main" val="53155804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Data Cleaning Steps for Transactions data </a:t>
            </a:r>
            <a:endParaRPr dirty="0"/>
          </a:p>
        </p:txBody>
      </p:sp>
      <p:sp>
        <p:nvSpPr>
          <p:cNvPr id="133" name="Shape 82"/>
          <p:cNvSpPr/>
          <p:nvPr/>
        </p:nvSpPr>
        <p:spPr>
          <a:xfrm>
            <a:off x="205025" y="1599626"/>
            <a:ext cx="6326404" cy="334684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l">
              <a:buFont typeface="+mj-lt"/>
              <a:buAutoNum type="arabicPeriod"/>
            </a:pPr>
            <a:r>
              <a:rPr lang="en-US" sz="1400" dirty="0"/>
              <a:t> Added new Column Profit:</a:t>
            </a:r>
          </a:p>
          <a:p>
            <a:pPr marL="742950" lvl="1" indent="-285750" algn="l">
              <a:buFont typeface="Arial" panose="020B0604020202020204" pitchFamily="34" charset="0"/>
              <a:buChar char="•"/>
            </a:pPr>
            <a:r>
              <a:rPr lang="en-US" dirty="0">
                <a:latin typeface="Open Sans"/>
                <a:ea typeface="Open Sans"/>
                <a:cs typeface="Open Sans"/>
                <a:sym typeface="Open Sans"/>
              </a:rPr>
              <a:t>The "Profit" value was computed by subtracting the standard cost from the list price for each transaction.</a:t>
            </a:r>
          </a:p>
          <a:p>
            <a:pPr algn="l">
              <a:buFont typeface="+mj-lt"/>
              <a:buAutoNum type="arabicPeriod"/>
            </a:pPr>
            <a:r>
              <a:rPr lang="en-US" sz="1400" dirty="0"/>
              <a:t> Creating Transaction Month:</a:t>
            </a:r>
          </a:p>
          <a:p>
            <a:pPr marL="742950" lvl="1" indent="-285750" algn="l">
              <a:buFont typeface="Arial" panose="020B0604020202020204" pitchFamily="34" charset="0"/>
              <a:buChar char="•"/>
            </a:pPr>
            <a:r>
              <a:rPr lang="en-US" dirty="0">
                <a:latin typeface="Open Sans"/>
                <a:ea typeface="Open Sans"/>
                <a:cs typeface="Open Sans"/>
                <a:sym typeface="Open Sans"/>
              </a:rPr>
              <a:t>To analyze the data on a monthly basis, a new column, "Transaction Month," was derived from the existing "Transaction Date" column.</a:t>
            </a:r>
          </a:p>
          <a:p>
            <a:pPr algn="l">
              <a:buFont typeface="+mj-lt"/>
              <a:buAutoNum type="arabicPeriod"/>
            </a:pPr>
            <a:r>
              <a:rPr lang="en-US" sz="1400" dirty="0">
                <a:sym typeface="Arial"/>
              </a:rPr>
              <a:t> Removing Records with Null Product First Sold Date:</a:t>
            </a:r>
          </a:p>
          <a:p>
            <a:pPr marL="742950" lvl="1" indent="-285750" algn="l">
              <a:buFont typeface="Arial" panose="020B0604020202020204" pitchFamily="34" charset="0"/>
              <a:buChar char="•"/>
            </a:pPr>
            <a:r>
              <a:rPr lang="en-US" dirty="0">
                <a:latin typeface="Open Sans"/>
                <a:ea typeface="Open Sans"/>
                <a:cs typeface="Open Sans"/>
              </a:rPr>
              <a:t>These records were removed, ensuring that only transactions with a valid product first sold date are considered for analysis.</a:t>
            </a:r>
          </a:p>
          <a:p>
            <a:pPr algn="l">
              <a:buFont typeface="+mj-lt"/>
              <a:buAutoNum type="arabicPeriod"/>
            </a:pPr>
            <a:r>
              <a:rPr lang="en-US" sz="1400" dirty="0"/>
              <a:t> Adjusting Data Types:</a:t>
            </a:r>
          </a:p>
          <a:p>
            <a:pPr marL="742950" lvl="1" indent="-285750" algn="l">
              <a:buFont typeface="Arial" panose="020B0604020202020204" pitchFamily="34" charset="0"/>
              <a:buChar char="•"/>
            </a:pPr>
            <a:r>
              <a:rPr lang="en-US" dirty="0">
                <a:latin typeface="Open Sans"/>
                <a:ea typeface="Open Sans"/>
                <a:cs typeface="Open Sans"/>
                <a:sym typeface="Open Sans"/>
              </a:rPr>
              <a:t>Converted the data types to ensure that they are appropriate for their respective data.</a:t>
            </a:r>
          </a:p>
          <a:p>
            <a:pPr algn="l"/>
            <a:endParaRPr lang="en-US" sz="14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B721EED8-4249-53D1-910B-FFD446D22045}"/>
              </a:ext>
            </a:extLst>
          </p:cNvPr>
          <p:cNvPicPr>
            <a:picLocks noChangeAspect="1"/>
          </p:cNvPicPr>
          <p:nvPr/>
        </p:nvPicPr>
        <p:blipFill>
          <a:blip r:embed="rId2"/>
          <a:stretch>
            <a:fillRect/>
          </a:stretch>
        </p:blipFill>
        <p:spPr>
          <a:xfrm>
            <a:off x="6779864" y="1599626"/>
            <a:ext cx="2159111" cy="3319320"/>
          </a:xfrm>
          <a:prstGeom prst="rect">
            <a:avLst/>
          </a:prstGeom>
        </p:spPr>
      </p:pic>
    </p:spTree>
    <p:extLst>
      <p:ext uri="{BB962C8B-B14F-4D97-AF65-F5344CB8AC3E}">
        <p14:creationId xmlns:p14="http://schemas.microsoft.com/office/powerpoint/2010/main" val="395316432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Data Cleaning Steps for Customer Demographics data </a:t>
            </a:r>
            <a:endParaRPr dirty="0"/>
          </a:p>
        </p:txBody>
      </p:sp>
      <p:sp>
        <p:nvSpPr>
          <p:cNvPr id="133" name="Shape 82"/>
          <p:cNvSpPr/>
          <p:nvPr/>
        </p:nvSpPr>
        <p:spPr>
          <a:xfrm>
            <a:off x="277586" y="1619373"/>
            <a:ext cx="6343650" cy="333011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l">
              <a:buFont typeface="+mj-lt"/>
              <a:buAutoNum type="arabicPeriod"/>
            </a:pPr>
            <a:r>
              <a:rPr lang="en-US" sz="1400" dirty="0"/>
              <a:t>Standardizing Gender Values:</a:t>
            </a:r>
          </a:p>
          <a:p>
            <a:pPr marL="742950" lvl="1" indent="-285750" algn="l">
              <a:buFont typeface="Arial" panose="020B0604020202020204" pitchFamily="34" charset="0"/>
              <a:buChar char="•"/>
            </a:pPr>
            <a:r>
              <a:rPr lang="en-US" dirty="0">
                <a:latin typeface="Open Sans"/>
                <a:ea typeface="Open Sans"/>
                <a:cs typeface="Open Sans"/>
                <a:sym typeface="Open Sans"/>
              </a:rPr>
              <a:t>To ensure consistency and uniformity, the gender values were replaced with "Female" for "</a:t>
            </a:r>
            <a:r>
              <a:rPr lang="en-US" dirty="0" err="1">
                <a:latin typeface="Open Sans"/>
                <a:ea typeface="Open Sans"/>
                <a:cs typeface="Open Sans"/>
                <a:sym typeface="Open Sans"/>
              </a:rPr>
              <a:t>Femal</a:t>
            </a:r>
            <a:r>
              <a:rPr lang="en-US" dirty="0">
                <a:latin typeface="Open Sans"/>
                <a:ea typeface="Open Sans"/>
                <a:cs typeface="Open Sans"/>
                <a:sym typeface="Open Sans"/>
              </a:rPr>
              <a:t>" or "F" and "Male" for "M."</a:t>
            </a:r>
          </a:p>
          <a:p>
            <a:pPr algn="l">
              <a:buFont typeface="+mj-lt"/>
              <a:buAutoNum type="arabicPeriod"/>
            </a:pPr>
            <a:r>
              <a:rPr lang="en-US" sz="1400" dirty="0"/>
              <a:t>Removing Invalid or Inaccurate Records:</a:t>
            </a:r>
          </a:p>
          <a:p>
            <a:pPr marL="742950" lvl="1" indent="-285750" algn="l">
              <a:buFont typeface="Arial" panose="020B0604020202020204" pitchFamily="34" charset="0"/>
              <a:buChar char="•"/>
            </a:pPr>
            <a:r>
              <a:rPr lang="en-US" dirty="0">
                <a:latin typeface="Open Sans"/>
                <a:ea typeface="Open Sans"/>
                <a:cs typeface="Open Sans"/>
                <a:sym typeface="Open Sans"/>
              </a:rPr>
              <a:t>Data records where the date of birth (DOB) was listed as "1843-12-21" were removed.</a:t>
            </a:r>
          </a:p>
          <a:p>
            <a:pPr marL="742950" lvl="1" indent="-285750" algn="l">
              <a:buFont typeface="Arial" panose="020B0604020202020204" pitchFamily="34" charset="0"/>
              <a:buChar char="•"/>
            </a:pPr>
            <a:r>
              <a:rPr lang="en-US" dirty="0">
                <a:latin typeface="Open Sans"/>
                <a:ea typeface="Open Sans"/>
                <a:cs typeface="Open Sans"/>
                <a:sym typeface="Open Sans"/>
              </a:rPr>
              <a:t>Additionally, any records with a deceased indicator marked as 'Y' were also excluded from the dataset.</a:t>
            </a:r>
          </a:p>
          <a:p>
            <a:pPr algn="l">
              <a:buFont typeface="+mj-lt"/>
              <a:buAutoNum type="arabicPeriod"/>
            </a:pPr>
            <a:r>
              <a:rPr lang="en-US" sz="1400" dirty="0">
                <a:sym typeface="Arial"/>
              </a:rPr>
              <a:t> Added new column Age:</a:t>
            </a:r>
          </a:p>
          <a:p>
            <a:pPr marL="742950" lvl="1" indent="-285750" algn="l">
              <a:buFont typeface="Arial" panose="020B0604020202020204" pitchFamily="34" charset="0"/>
              <a:buChar char="•"/>
            </a:pPr>
            <a:r>
              <a:rPr lang="en-US" dirty="0">
                <a:latin typeface="Open Sans"/>
                <a:ea typeface="Open Sans"/>
                <a:cs typeface="Open Sans"/>
              </a:rPr>
              <a:t>The age was computed by subtracting the customer’s DOB from the current year.</a:t>
            </a:r>
          </a:p>
          <a:p>
            <a:pPr algn="l">
              <a:buFont typeface="+mj-lt"/>
              <a:buAutoNum type="arabicPeriod"/>
            </a:pPr>
            <a:r>
              <a:rPr lang="en-US" sz="1400" dirty="0"/>
              <a:t> Adjusting Data Types:</a:t>
            </a:r>
          </a:p>
          <a:p>
            <a:pPr marL="742950" lvl="1" indent="-285750" algn="l">
              <a:buFont typeface="Arial" panose="020B0604020202020204" pitchFamily="34" charset="0"/>
              <a:buChar char="•"/>
            </a:pPr>
            <a:r>
              <a:rPr lang="en-US" dirty="0">
                <a:latin typeface="Open Sans"/>
                <a:ea typeface="Open Sans"/>
                <a:cs typeface="Open Sans"/>
                <a:sym typeface="Open Sans"/>
              </a:rPr>
              <a:t>Converted the data types to ensure that they are appropriate for their respective data.</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D0E477A8-6654-7049-B3B9-F0A7623044D1}"/>
              </a:ext>
            </a:extLst>
          </p:cNvPr>
          <p:cNvPicPr>
            <a:picLocks noChangeAspect="1"/>
          </p:cNvPicPr>
          <p:nvPr/>
        </p:nvPicPr>
        <p:blipFill>
          <a:blip r:embed="rId2"/>
          <a:stretch>
            <a:fillRect/>
          </a:stretch>
        </p:blipFill>
        <p:spPr>
          <a:xfrm>
            <a:off x="6751864" y="1755321"/>
            <a:ext cx="2114550" cy="3290207"/>
          </a:xfrm>
          <a:prstGeom prst="rect">
            <a:avLst/>
          </a:prstGeom>
        </p:spPr>
      </p:pic>
    </p:spTree>
    <p:extLst>
      <p:ext uri="{BB962C8B-B14F-4D97-AF65-F5344CB8AC3E}">
        <p14:creationId xmlns:p14="http://schemas.microsoft.com/office/powerpoint/2010/main" val="16947002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Establishing the Relationship</a:t>
            </a:r>
            <a:endParaRPr dirty="0"/>
          </a:p>
        </p:txBody>
      </p:sp>
      <p:sp>
        <p:nvSpPr>
          <p:cNvPr id="142" name="Shape 91"/>
          <p:cNvSpPr/>
          <p:nvPr/>
        </p:nvSpPr>
        <p:spPr>
          <a:xfrm>
            <a:off x="205025" y="1771650"/>
            <a:ext cx="4134600" cy="308792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dirty="0"/>
              <a:t>For establishing the relationship between the existing 3 tables we need to have a common identifier, in our data we have </a:t>
            </a:r>
            <a:r>
              <a:rPr lang="en-IN" dirty="0" err="1"/>
              <a:t>cutomer_id</a:t>
            </a:r>
            <a:r>
              <a:rPr lang="en-IN" dirty="0"/>
              <a:t> which is common in all 3 data. </a:t>
            </a:r>
          </a:p>
          <a:p>
            <a:endParaRPr lang="en-IN" dirty="0"/>
          </a:p>
          <a:p>
            <a:r>
              <a:rPr lang="en-US" dirty="0"/>
              <a:t>By using the </a:t>
            </a:r>
            <a:r>
              <a:rPr lang="en-US" dirty="0" err="1"/>
              <a:t>customer_id</a:t>
            </a:r>
            <a:r>
              <a:rPr lang="en-US" dirty="0"/>
              <a:t> as the common identifier</a:t>
            </a:r>
            <a:r>
              <a:rPr lang="en-IN" dirty="0"/>
              <a:t>, </a:t>
            </a:r>
            <a:r>
              <a:rPr lang="en-US" dirty="0"/>
              <a:t>allows us to integrate the relevant information from each table into a unified dataset, enabling comprehensive analysis and modeling.</a:t>
            </a:r>
            <a:endParaRPr lang="en-IN" dirty="0"/>
          </a:p>
          <a:p>
            <a:endParaRPr lang="en-IN"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F17AEF00-3DC4-3CCA-E3DE-7120022BF039}"/>
              </a:ext>
            </a:extLst>
          </p:cNvPr>
          <p:cNvPicPr>
            <a:picLocks noChangeAspect="1"/>
          </p:cNvPicPr>
          <p:nvPr/>
        </p:nvPicPr>
        <p:blipFill>
          <a:blip r:embed="rId2"/>
          <a:stretch>
            <a:fillRect/>
          </a:stretch>
        </p:blipFill>
        <p:spPr>
          <a:xfrm>
            <a:off x="4996543" y="1771650"/>
            <a:ext cx="3942432" cy="2818115"/>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244</TotalTime>
  <Words>1436</Words>
  <Application>Microsoft Office PowerPoint</Application>
  <PresentationFormat>On-screen Show (16:9)</PresentationFormat>
  <Paragraphs>112</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Jayant Yadav</cp:lastModifiedBy>
  <cp:revision>15</cp:revision>
  <dcterms:modified xsi:type="dcterms:W3CDTF">2023-05-19T04:20:19Z</dcterms:modified>
</cp:coreProperties>
</file>