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6" r:id="rId11"/>
    <p:sldId id="268" r:id="rId12"/>
    <p:sldId id="269" r:id="rId13"/>
    <p:sldId id="270" r:id="rId14"/>
    <p:sldId id="265" r:id="rId15"/>
    <p:sldId id="267"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5FBD-72DD-42F8-A348-E605AFE79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28FD05-4B88-4E1D-8799-FB12CDD2D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BEEF1-37F3-4104-81E6-260529DBEDEB}"/>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5" name="Footer Placeholder 4">
            <a:extLst>
              <a:ext uri="{FF2B5EF4-FFF2-40B4-BE49-F238E27FC236}">
                <a16:creationId xmlns:a16="http://schemas.microsoft.com/office/drawing/2014/main" id="{9638FF40-D0A8-46AD-BED5-97EF1C4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1ABBE-3BDD-4F42-93A0-460DFABB7A51}"/>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162084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3B37-6179-4547-A80E-9E288EBC1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9A12B6-3978-43F9-8AE1-91E5654212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307E3-FB4A-40B2-8F82-186903933CC1}"/>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5" name="Footer Placeholder 4">
            <a:extLst>
              <a:ext uri="{FF2B5EF4-FFF2-40B4-BE49-F238E27FC236}">
                <a16:creationId xmlns:a16="http://schemas.microsoft.com/office/drawing/2014/main" id="{2CC28FF2-5D17-4CA5-BD4A-25DD0673F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55246-6244-4F85-99F0-DA5EF2E6DA9B}"/>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373742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CFBC5B-7893-4046-989F-97375876C5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C386E-A63F-4E6B-A7C8-875F127B19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66FE7-2656-4E8B-BD23-B438BBA91FCF}"/>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5" name="Footer Placeholder 4">
            <a:extLst>
              <a:ext uri="{FF2B5EF4-FFF2-40B4-BE49-F238E27FC236}">
                <a16:creationId xmlns:a16="http://schemas.microsoft.com/office/drawing/2014/main" id="{5B3557E6-142E-4F83-9460-6656AF3A7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20741-ADA9-4688-8A94-90EAE90F7145}"/>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106383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DF65-EEAE-4048-92B6-F1FC3B9B24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0FDC60-3CBA-462A-A64A-2FAB536ECE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A56FC4-5D84-4BB3-986A-E9F5B417F6CB}"/>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5" name="Footer Placeholder 4">
            <a:extLst>
              <a:ext uri="{FF2B5EF4-FFF2-40B4-BE49-F238E27FC236}">
                <a16:creationId xmlns:a16="http://schemas.microsoft.com/office/drawing/2014/main" id="{C0071E4E-0636-4B34-8EEE-5887F69B8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64C6C-E570-4A09-AE16-AE3E610A25A1}"/>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258359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585A-DA5D-4ACB-AD57-1A9754BBE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F8D7D9-D512-4CAD-B252-6C0ECA44E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617466-8C2A-4311-A7F8-C06F84602A88}"/>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5" name="Footer Placeholder 4">
            <a:extLst>
              <a:ext uri="{FF2B5EF4-FFF2-40B4-BE49-F238E27FC236}">
                <a16:creationId xmlns:a16="http://schemas.microsoft.com/office/drawing/2014/main" id="{6345A573-C992-4933-B9F0-34079EC20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08E07-838C-4F24-AD3F-2C6FA12679CD}"/>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112041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BB81-5AAF-4280-89A6-3678D7035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8E6AD-0805-40B8-B875-9AB3639DF4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3632F-0784-4627-96FE-BD2F06A984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B7B01E-1CF1-4A59-9463-E0C4A6257933}"/>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6" name="Footer Placeholder 5">
            <a:extLst>
              <a:ext uri="{FF2B5EF4-FFF2-40B4-BE49-F238E27FC236}">
                <a16:creationId xmlns:a16="http://schemas.microsoft.com/office/drawing/2014/main" id="{07E5E5FE-9398-4268-977D-4B52CC14A5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E5835-D8A6-4490-AB86-27961F0858F7}"/>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210511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26DD-0165-4899-B22B-B57DB45CD4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33A499-33DC-473D-B913-EEE6C7DC2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4D402C-5011-4A0C-BDC2-266406AA6E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F9E11B-42A8-4A64-AD2B-695559D2E5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FF9798-771A-4B41-B791-3D76929975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195A8A-C7FA-4C0D-9B7F-12D7FF8F5057}"/>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8" name="Footer Placeholder 7">
            <a:extLst>
              <a:ext uri="{FF2B5EF4-FFF2-40B4-BE49-F238E27FC236}">
                <a16:creationId xmlns:a16="http://schemas.microsoft.com/office/drawing/2014/main" id="{2D49653B-2D58-4351-A69F-03D6A8D46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9CEB2A-08A1-44A2-A2CB-EB54AD06E013}"/>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350897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09D6-FABE-4453-9981-BE999E2EFF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45BF69-C842-4824-A459-0CBF3FB6DBF1}"/>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4" name="Footer Placeholder 3">
            <a:extLst>
              <a:ext uri="{FF2B5EF4-FFF2-40B4-BE49-F238E27FC236}">
                <a16:creationId xmlns:a16="http://schemas.microsoft.com/office/drawing/2014/main" id="{F6314E67-28A3-4226-908D-D0CECD7AF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F84EC-A88C-40AA-8F81-7C261BF09EF9}"/>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412905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027F93-8A87-44CF-A56E-9344BF993977}"/>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3" name="Footer Placeholder 2">
            <a:extLst>
              <a:ext uri="{FF2B5EF4-FFF2-40B4-BE49-F238E27FC236}">
                <a16:creationId xmlns:a16="http://schemas.microsoft.com/office/drawing/2014/main" id="{7246667A-3CD7-48CE-B659-97666C49F0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111DF7-EBB1-4959-8135-1574E256019E}"/>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412907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AB92-052A-4ED1-A908-C4095D667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03F6D2-B0B4-4BB6-80CB-20E45CBB2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AB6322-CDA4-4EAD-ABA5-CEB07DCE9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E61EC5-DE39-4ABC-A0A7-AFDAADB1DD57}"/>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6" name="Footer Placeholder 5">
            <a:extLst>
              <a:ext uri="{FF2B5EF4-FFF2-40B4-BE49-F238E27FC236}">
                <a16:creationId xmlns:a16="http://schemas.microsoft.com/office/drawing/2014/main" id="{4076FA2B-272A-4F34-9AEF-A0F776FBA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B3D5E-DC59-4F8E-9639-17EBACB0B501}"/>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89954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0CF2-6C25-4377-A01C-A3D307A5C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8C501B-3717-4109-8B97-FB0770520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7CA-41A9-422F-8F42-E01AF3336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E543C2-4F49-47AE-8CD4-108E8AEF46DB}"/>
              </a:ext>
            </a:extLst>
          </p:cNvPr>
          <p:cNvSpPr>
            <a:spLocks noGrp="1"/>
          </p:cNvSpPr>
          <p:nvPr>
            <p:ph type="dt" sz="half" idx="10"/>
          </p:nvPr>
        </p:nvSpPr>
        <p:spPr/>
        <p:txBody>
          <a:bodyPr/>
          <a:lstStyle/>
          <a:p>
            <a:fld id="{F56FA076-0DBD-4D48-B231-12F6FD989E29}" type="datetimeFigureOut">
              <a:rPr lang="en-US" smtClean="0"/>
              <a:t>2/26/2018</a:t>
            </a:fld>
            <a:endParaRPr lang="en-US"/>
          </a:p>
        </p:txBody>
      </p:sp>
      <p:sp>
        <p:nvSpPr>
          <p:cNvPr id="6" name="Footer Placeholder 5">
            <a:extLst>
              <a:ext uri="{FF2B5EF4-FFF2-40B4-BE49-F238E27FC236}">
                <a16:creationId xmlns:a16="http://schemas.microsoft.com/office/drawing/2014/main" id="{3A148678-01BF-446E-B42E-7519078B0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9BF84-9F4C-4FFA-9CFC-5B3701164BBE}"/>
              </a:ext>
            </a:extLst>
          </p:cNvPr>
          <p:cNvSpPr>
            <a:spLocks noGrp="1"/>
          </p:cNvSpPr>
          <p:nvPr>
            <p:ph type="sldNum" sz="quarter" idx="12"/>
          </p:nvPr>
        </p:nvSpPr>
        <p:spPr/>
        <p:txBody>
          <a:bodyPr/>
          <a:lstStyle/>
          <a:p>
            <a:fld id="{FF11C198-6A29-4A26-8DB6-7E9757E19B8C}" type="slidenum">
              <a:rPr lang="en-US" smtClean="0"/>
              <a:t>‹#›</a:t>
            </a:fld>
            <a:endParaRPr lang="en-US"/>
          </a:p>
        </p:txBody>
      </p:sp>
    </p:spTree>
    <p:extLst>
      <p:ext uri="{BB962C8B-B14F-4D97-AF65-F5344CB8AC3E}">
        <p14:creationId xmlns:p14="http://schemas.microsoft.com/office/powerpoint/2010/main" val="379198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13F21-3F9E-446A-8BAA-F78216CDB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0478A5-2778-45A9-AE75-75B03E109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7857D-D4E5-47A9-AB4C-B2568BB5A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FA076-0DBD-4D48-B231-12F6FD989E29}" type="datetimeFigureOut">
              <a:rPr lang="en-US" smtClean="0"/>
              <a:t>2/26/2018</a:t>
            </a:fld>
            <a:endParaRPr lang="en-US"/>
          </a:p>
        </p:txBody>
      </p:sp>
      <p:sp>
        <p:nvSpPr>
          <p:cNvPr id="5" name="Footer Placeholder 4">
            <a:extLst>
              <a:ext uri="{FF2B5EF4-FFF2-40B4-BE49-F238E27FC236}">
                <a16:creationId xmlns:a16="http://schemas.microsoft.com/office/drawing/2014/main" id="{EA5854DA-526E-4B01-ABCC-E89538EBA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AF4F35-E695-4853-B683-629C388B7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1C198-6A29-4A26-8DB6-7E9757E19B8C}" type="slidenum">
              <a:rPr lang="en-US" smtClean="0"/>
              <a:t>‹#›</a:t>
            </a:fld>
            <a:endParaRPr lang="en-US"/>
          </a:p>
        </p:txBody>
      </p:sp>
    </p:spTree>
    <p:extLst>
      <p:ext uri="{BB962C8B-B14F-4D97-AF65-F5344CB8AC3E}">
        <p14:creationId xmlns:p14="http://schemas.microsoft.com/office/powerpoint/2010/main" val="260433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D9E0-39A3-4ECA-A4DE-105A4B753B96}"/>
              </a:ext>
            </a:extLst>
          </p:cNvPr>
          <p:cNvSpPr>
            <a:spLocks noGrp="1"/>
          </p:cNvSpPr>
          <p:nvPr>
            <p:ph type="ctrTitle"/>
          </p:nvPr>
        </p:nvSpPr>
        <p:spPr>
          <a:xfrm>
            <a:off x="1524000" y="941611"/>
            <a:ext cx="9144000" cy="1317177"/>
          </a:xfrm>
        </p:spPr>
        <p:txBody>
          <a:bodyPr>
            <a:normAutofit/>
          </a:bodyPr>
          <a:lstStyle/>
          <a:p>
            <a:r>
              <a:rPr lang="en-US" sz="4000">
                <a:solidFill>
                  <a:schemeClr val="accent5">
                    <a:lumMod val="75000"/>
                  </a:schemeClr>
                </a:solidFill>
              </a:rPr>
              <a:t>A Neural Network Approach to Image Description Generation</a:t>
            </a:r>
            <a:endParaRPr lang="en-US" sz="4000" dirty="0">
              <a:solidFill>
                <a:schemeClr val="accent5">
                  <a:lumMod val="75000"/>
                </a:schemeClr>
              </a:solidFill>
            </a:endParaRPr>
          </a:p>
        </p:txBody>
      </p:sp>
      <p:sp>
        <p:nvSpPr>
          <p:cNvPr id="3" name="Subtitle 2">
            <a:extLst>
              <a:ext uri="{FF2B5EF4-FFF2-40B4-BE49-F238E27FC236}">
                <a16:creationId xmlns:a16="http://schemas.microsoft.com/office/drawing/2014/main" id="{8A696A3D-B23D-47E3-880A-ECE171C3DF07}"/>
              </a:ext>
            </a:extLst>
          </p:cNvPr>
          <p:cNvSpPr>
            <a:spLocks noGrp="1"/>
          </p:cNvSpPr>
          <p:nvPr>
            <p:ph type="subTitle" idx="1"/>
          </p:nvPr>
        </p:nvSpPr>
        <p:spPr>
          <a:xfrm>
            <a:off x="7093259" y="4270160"/>
            <a:ext cx="3574742" cy="1984816"/>
          </a:xfrm>
        </p:spPr>
        <p:txBody>
          <a:bodyPr>
            <a:normAutofit lnSpcReduction="10000"/>
          </a:bodyPr>
          <a:lstStyle/>
          <a:p>
            <a:pPr algn="r"/>
            <a:r>
              <a:rPr lang="en-US" sz="2800" u="sng" dirty="0">
                <a:solidFill>
                  <a:schemeClr val="accent2">
                    <a:lumMod val="75000"/>
                  </a:schemeClr>
                </a:solidFill>
              </a:rPr>
              <a:t>Team 5</a:t>
            </a:r>
            <a:endParaRPr lang="en-US" sz="2800" dirty="0">
              <a:solidFill>
                <a:schemeClr val="accent2">
                  <a:lumMod val="75000"/>
                </a:schemeClr>
              </a:solidFill>
            </a:endParaRPr>
          </a:p>
          <a:p>
            <a:pPr algn="r"/>
            <a:r>
              <a:rPr lang="en-US" sz="2800" dirty="0" err="1">
                <a:solidFill>
                  <a:schemeClr val="accent2">
                    <a:lumMod val="75000"/>
                  </a:schemeClr>
                </a:solidFill>
              </a:rPr>
              <a:t>Sparsh</a:t>
            </a:r>
            <a:r>
              <a:rPr lang="en-US" sz="2800" dirty="0">
                <a:solidFill>
                  <a:schemeClr val="accent2">
                    <a:lumMod val="75000"/>
                  </a:schemeClr>
                </a:solidFill>
              </a:rPr>
              <a:t> </a:t>
            </a:r>
            <a:r>
              <a:rPr lang="en-US" sz="2800" dirty="0" err="1">
                <a:solidFill>
                  <a:schemeClr val="accent2">
                    <a:lumMod val="75000"/>
                  </a:schemeClr>
                </a:solidFill>
              </a:rPr>
              <a:t>Grag</a:t>
            </a:r>
            <a:endParaRPr lang="en-US" sz="2800" dirty="0">
              <a:solidFill>
                <a:schemeClr val="accent2">
                  <a:lumMod val="75000"/>
                </a:schemeClr>
              </a:solidFill>
            </a:endParaRPr>
          </a:p>
          <a:p>
            <a:pPr algn="r"/>
            <a:r>
              <a:rPr lang="en-US" sz="2800" dirty="0" err="1">
                <a:solidFill>
                  <a:schemeClr val="accent2">
                    <a:lumMod val="75000"/>
                  </a:schemeClr>
                </a:solidFill>
              </a:rPr>
              <a:t>Prakhar</a:t>
            </a:r>
            <a:r>
              <a:rPr lang="en-US" sz="2800" dirty="0">
                <a:solidFill>
                  <a:schemeClr val="accent2">
                    <a:lumMod val="75000"/>
                  </a:schemeClr>
                </a:solidFill>
              </a:rPr>
              <a:t> Maheshwari</a:t>
            </a:r>
          </a:p>
          <a:p>
            <a:pPr algn="r"/>
            <a:r>
              <a:rPr lang="en-US" sz="2800" dirty="0">
                <a:solidFill>
                  <a:schemeClr val="accent2">
                    <a:lumMod val="75000"/>
                  </a:schemeClr>
                </a:solidFill>
              </a:rPr>
              <a:t>Jayant Kashyap</a:t>
            </a:r>
          </a:p>
        </p:txBody>
      </p:sp>
      <p:pic>
        <p:nvPicPr>
          <p:cNvPr id="4" name="Picture 3">
            <a:extLst>
              <a:ext uri="{FF2B5EF4-FFF2-40B4-BE49-F238E27FC236}">
                <a16:creationId xmlns:a16="http://schemas.microsoft.com/office/drawing/2014/main" id="{F37AF84A-28A9-4BC3-ACF1-014BBC961A57}"/>
              </a:ext>
            </a:extLst>
          </p:cNvPr>
          <p:cNvPicPr>
            <a:picLocks noChangeAspect="1"/>
          </p:cNvPicPr>
          <p:nvPr/>
        </p:nvPicPr>
        <p:blipFill>
          <a:blip r:embed="rId2"/>
          <a:stretch>
            <a:fillRect/>
          </a:stretch>
        </p:blipFill>
        <p:spPr>
          <a:xfrm>
            <a:off x="1042071" y="2418429"/>
            <a:ext cx="6377727" cy="2663385"/>
          </a:xfrm>
          <a:prstGeom prst="rect">
            <a:avLst/>
          </a:prstGeom>
        </p:spPr>
      </p:pic>
    </p:spTree>
    <p:extLst>
      <p:ext uri="{BB962C8B-B14F-4D97-AF65-F5344CB8AC3E}">
        <p14:creationId xmlns:p14="http://schemas.microsoft.com/office/powerpoint/2010/main" val="3423808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1853-A968-4ACD-8F42-E64862187A9E}"/>
              </a:ext>
            </a:extLst>
          </p:cNvPr>
          <p:cNvSpPr>
            <a:spLocks noGrp="1"/>
          </p:cNvSpPr>
          <p:nvPr>
            <p:ph type="title"/>
          </p:nvPr>
        </p:nvSpPr>
        <p:spPr>
          <a:xfrm>
            <a:off x="838200" y="365126"/>
            <a:ext cx="10515600" cy="726828"/>
          </a:xfrm>
        </p:spPr>
        <p:txBody>
          <a:bodyPr>
            <a:normAutofit/>
          </a:bodyPr>
          <a:lstStyle/>
          <a:p>
            <a:pPr algn="ctr"/>
            <a:r>
              <a:rPr lang="en-US" sz="4000" dirty="0">
                <a:solidFill>
                  <a:schemeClr val="accent5">
                    <a:lumMod val="75000"/>
                  </a:schemeClr>
                </a:solidFill>
              </a:rPr>
              <a:t>Methodology (cont.)</a:t>
            </a:r>
          </a:p>
        </p:txBody>
      </p:sp>
      <p:sp>
        <p:nvSpPr>
          <p:cNvPr id="3" name="Content Placeholder 2">
            <a:extLst>
              <a:ext uri="{FF2B5EF4-FFF2-40B4-BE49-F238E27FC236}">
                <a16:creationId xmlns:a16="http://schemas.microsoft.com/office/drawing/2014/main" id="{4C8BB02E-D109-4FA9-8B84-771F60D9914A}"/>
              </a:ext>
            </a:extLst>
          </p:cNvPr>
          <p:cNvSpPr>
            <a:spLocks noGrp="1"/>
          </p:cNvSpPr>
          <p:nvPr>
            <p:ph idx="1"/>
          </p:nvPr>
        </p:nvSpPr>
        <p:spPr>
          <a:xfrm>
            <a:off x="838200" y="1251751"/>
            <a:ext cx="10515600" cy="4925212"/>
          </a:xfrm>
        </p:spPr>
        <p:txBody>
          <a:bodyPr>
            <a:normAutofit lnSpcReduction="10000"/>
          </a:bodyPr>
          <a:lstStyle/>
          <a:p>
            <a:pPr lvl="1"/>
            <a:r>
              <a:rPr lang="en-US" dirty="0">
                <a:solidFill>
                  <a:schemeClr val="tx1">
                    <a:lumMod val="75000"/>
                    <a:lumOff val="25000"/>
                  </a:schemeClr>
                </a:solidFill>
              </a:rPr>
              <a:t>We are modeling </a:t>
            </a:r>
            <a:r>
              <a:rPr lang="en-US" i="1" dirty="0">
                <a:solidFill>
                  <a:schemeClr val="tx1">
                    <a:lumMod val="75000"/>
                    <a:lumOff val="25000"/>
                  </a:schemeClr>
                </a:solidFill>
              </a:rPr>
              <a:t>p</a:t>
            </a:r>
            <a:r>
              <a:rPr lang="en-US" dirty="0">
                <a:solidFill>
                  <a:schemeClr val="tx1">
                    <a:lumMod val="75000"/>
                    <a:lumOff val="25000"/>
                  </a:schemeClr>
                </a:solidFill>
              </a:rPr>
              <a:t>(</a:t>
            </a:r>
            <a:r>
              <a:rPr lang="en-US" i="1" dirty="0" err="1">
                <a:solidFill>
                  <a:schemeClr val="tx1">
                    <a:lumMod val="75000"/>
                    <a:lumOff val="25000"/>
                  </a:schemeClr>
                </a:solidFill>
              </a:rPr>
              <a:t>S</a:t>
            </a:r>
            <a:r>
              <a:rPr lang="en-US" i="1" baseline="-25000" dirty="0" err="1">
                <a:solidFill>
                  <a:schemeClr val="tx1">
                    <a:lumMod val="75000"/>
                    <a:lumOff val="25000"/>
                  </a:schemeClr>
                </a:solidFill>
              </a:rPr>
              <a:t>t</a:t>
            </a:r>
            <a:r>
              <a:rPr lang="en-US" dirty="0" err="1">
                <a:solidFill>
                  <a:schemeClr val="tx1">
                    <a:lumMod val="75000"/>
                    <a:lumOff val="25000"/>
                  </a:schemeClr>
                </a:solidFill>
              </a:rPr>
              <a:t>|</a:t>
            </a:r>
            <a:r>
              <a:rPr lang="en-US" i="1" dirty="0" err="1">
                <a:solidFill>
                  <a:schemeClr val="tx1">
                    <a:lumMod val="75000"/>
                    <a:lumOff val="25000"/>
                  </a:schemeClr>
                </a:solidFill>
              </a:rPr>
              <a:t>I</a:t>
            </a:r>
            <a:r>
              <a:rPr lang="en-US" i="1" dirty="0">
                <a:solidFill>
                  <a:schemeClr val="tx1">
                    <a:lumMod val="75000"/>
                    <a:lumOff val="25000"/>
                  </a:schemeClr>
                </a:solidFill>
              </a:rPr>
              <a:t>, S</a:t>
            </a:r>
            <a:r>
              <a:rPr lang="en-US" i="1" baseline="-25000" dirty="0">
                <a:solidFill>
                  <a:schemeClr val="tx1">
                    <a:lumMod val="75000"/>
                    <a:lumOff val="25000"/>
                  </a:schemeClr>
                </a:solidFill>
              </a:rPr>
              <a:t>0</a:t>
            </a:r>
            <a:r>
              <a:rPr lang="en-US" i="1" dirty="0">
                <a:solidFill>
                  <a:schemeClr val="tx1">
                    <a:lumMod val="75000"/>
                    <a:lumOff val="25000"/>
                  </a:schemeClr>
                </a:solidFill>
              </a:rPr>
              <a:t>,…,S</a:t>
            </a:r>
            <a:r>
              <a:rPr lang="en-US" i="1" baseline="-25000" dirty="0">
                <a:solidFill>
                  <a:schemeClr val="tx1">
                    <a:lumMod val="75000"/>
                    <a:lumOff val="25000"/>
                  </a:schemeClr>
                </a:solidFill>
              </a:rPr>
              <a:t>t-1</a:t>
            </a:r>
            <a:r>
              <a:rPr lang="en-US" dirty="0">
                <a:solidFill>
                  <a:schemeClr val="tx1">
                    <a:lumMod val="75000"/>
                    <a:lumOff val="25000"/>
                  </a:schemeClr>
                </a:solidFill>
              </a:rPr>
              <a:t>) with a Recurrent Neural Network</a:t>
            </a:r>
          </a:p>
          <a:p>
            <a:pPr lvl="1"/>
            <a:endParaRPr lang="en-US" dirty="0">
              <a:solidFill>
                <a:schemeClr val="tx1">
                  <a:lumMod val="75000"/>
                  <a:lumOff val="25000"/>
                </a:schemeClr>
              </a:solidFill>
            </a:endParaRPr>
          </a:p>
          <a:p>
            <a:pPr lvl="1"/>
            <a:r>
              <a:rPr lang="en-US" dirty="0">
                <a:solidFill>
                  <a:schemeClr val="tx1">
                    <a:lumMod val="75000"/>
                    <a:lumOff val="25000"/>
                  </a:schemeClr>
                </a:solidFill>
              </a:rPr>
              <a:t>Here the variable number of words up to </a:t>
            </a:r>
            <a:r>
              <a:rPr lang="en-US" i="1" dirty="0">
                <a:solidFill>
                  <a:schemeClr val="tx1">
                    <a:lumMod val="75000"/>
                    <a:lumOff val="25000"/>
                  </a:schemeClr>
                </a:solidFill>
              </a:rPr>
              <a:t>t-1 </a:t>
            </a:r>
            <a:r>
              <a:rPr lang="en-US" dirty="0">
                <a:solidFill>
                  <a:schemeClr val="tx1">
                    <a:lumMod val="75000"/>
                    <a:lumOff val="25000"/>
                  </a:schemeClr>
                </a:solidFill>
              </a:rPr>
              <a:t>is expressed by a fixed length hidden state </a:t>
            </a:r>
            <a:r>
              <a:rPr lang="en-US" i="1" dirty="0" err="1">
                <a:solidFill>
                  <a:schemeClr val="tx1">
                    <a:lumMod val="75000"/>
                    <a:lumOff val="25000"/>
                  </a:schemeClr>
                </a:solidFill>
              </a:rPr>
              <a:t>h</a:t>
            </a:r>
            <a:r>
              <a:rPr lang="en-US" i="1" baseline="-25000" dirty="0" err="1">
                <a:solidFill>
                  <a:schemeClr val="tx1">
                    <a:lumMod val="75000"/>
                    <a:lumOff val="25000"/>
                  </a:schemeClr>
                </a:solidFill>
              </a:rPr>
              <a:t>t</a:t>
            </a:r>
            <a:endParaRPr lang="en-US" i="1" baseline="-25000" dirty="0">
              <a:solidFill>
                <a:schemeClr val="tx1">
                  <a:lumMod val="75000"/>
                  <a:lumOff val="25000"/>
                </a:schemeClr>
              </a:solidFill>
            </a:endParaRPr>
          </a:p>
          <a:p>
            <a:pPr lvl="1"/>
            <a:r>
              <a:rPr lang="en-US" dirty="0">
                <a:solidFill>
                  <a:schemeClr val="tx1">
                    <a:lumMod val="75000"/>
                    <a:lumOff val="25000"/>
                  </a:schemeClr>
                </a:solidFill>
              </a:rPr>
              <a:t>This state is updated after seeing new input </a:t>
            </a:r>
            <a:r>
              <a:rPr lang="en-US" i="1" dirty="0" err="1">
                <a:solidFill>
                  <a:schemeClr val="tx1">
                    <a:lumMod val="75000"/>
                    <a:lumOff val="25000"/>
                  </a:schemeClr>
                </a:solidFill>
              </a:rPr>
              <a:t>x</a:t>
            </a:r>
            <a:r>
              <a:rPr lang="en-US" i="1" baseline="-25000" dirty="0" err="1">
                <a:solidFill>
                  <a:schemeClr val="tx1">
                    <a:lumMod val="75000"/>
                    <a:lumOff val="25000"/>
                  </a:schemeClr>
                </a:solidFill>
              </a:rPr>
              <a:t>t</a:t>
            </a:r>
            <a:r>
              <a:rPr lang="en-US" i="1" baseline="-25000" dirty="0">
                <a:solidFill>
                  <a:schemeClr val="tx1">
                    <a:lumMod val="75000"/>
                    <a:lumOff val="25000"/>
                  </a:schemeClr>
                </a:solidFill>
              </a:rPr>
              <a:t> </a:t>
            </a:r>
            <a:r>
              <a:rPr lang="en-US" dirty="0">
                <a:solidFill>
                  <a:schemeClr val="tx1">
                    <a:lumMod val="75000"/>
                    <a:lumOff val="25000"/>
                  </a:schemeClr>
                </a:solidFill>
              </a:rPr>
              <a:t>by using a non-linear function </a:t>
            </a:r>
            <a:r>
              <a:rPr lang="en-US" i="1" dirty="0">
                <a:solidFill>
                  <a:schemeClr val="tx1">
                    <a:lumMod val="75000"/>
                    <a:lumOff val="25000"/>
                  </a:schemeClr>
                </a:solidFill>
              </a:rPr>
              <a:t>f</a:t>
            </a:r>
          </a:p>
          <a:p>
            <a:pPr marL="457200" lvl="1" indent="0">
              <a:buNone/>
            </a:pPr>
            <a:r>
              <a:rPr lang="en-US" i="1" dirty="0">
                <a:solidFill>
                  <a:schemeClr val="tx1">
                    <a:lumMod val="75000"/>
                    <a:lumOff val="25000"/>
                  </a:schemeClr>
                </a:solidFill>
              </a:rPr>
              <a:t>	 </a:t>
            </a:r>
          </a:p>
          <a:p>
            <a:pPr marL="457200" lvl="1" indent="0">
              <a:buNone/>
            </a:pPr>
            <a:endParaRPr lang="en-US" i="1" dirty="0">
              <a:solidFill>
                <a:schemeClr val="tx1">
                  <a:lumMod val="75000"/>
                  <a:lumOff val="25000"/>
                </a:schemeClr>
              </a:solidFill>
            </a:endParaRPr>
          </a:p>
          <a:p>
            <a:pPr lvl="1"/>
            <a:r>
              <a:rPr lang="en-US" dirty="0">
                <a:solidFill>
                  <a:schemeClr val="tx1">
                    <a:lumMod val="75000"/>
                    <a:lumOff val="25000"/>
                  </a:schemeClr>
                </a:solidFill>
              </a:rPr>
              <a:t>Here LSTM is used as the non-linear function</a:t>
            </a:r>
          </a:p>
          <a:p>
            <a:pPr lvl="1"/>
            <a:r>
              <a:rPr lang="en-US" dirty="0">
                <a:solidFill>
                  <a:schemeClr val="tx1">
                    <a:lumMod val="75000"/>
                    <a:lumOff val="25000"/>
                  </a:schemeClr>
                </a:solidFill>
              </a:rPr>
              <a:t>For the image representation we use Inception V3 (</a:t>
            </a:r>
            <a:r>
              <a:rPr lang="en-US" dirty="0" err="1">
                <a:solidFill>
                  <a:schemeClr val="tx1">
                    <a:lumMod val="75000"/>
                    <a:lumOff val="25000"/>
                  </a:schemeClr>
                </a:solidFill>
              </a:rPr>
              <a:t>GoogLeNet</a:t>
            </a:r>
            <a:r>
              <a:rPr lang="en-US" dirty="0">
                <a:solidFill>
                  <a:schemeClr val="tx1">
                    <a:lumMod val="75000"/>
                    <a:lumOff val="25000"/>
                  </a:schemeClr>
                </a:solidFill>
              </a:rPr>
              <a:t>) which has already been trained on the ImageNet dataset</a:t>
            </a:r>
          </a:p>
          <a:p>
            <a:pPr lvl="1"/>
            <a:endParaRPr lang="en-US" dirty="0">
              <a:solidFill>
                <a:schemeClr val="tx1">
                  <a:lumMod val="75000"/>
                  <a:lumOff val="25000"/>
                </a:schemeClr>
              </a:solidFill>
            </a:endParaRPr>
          </a:p>
          <a:p>
            <a:pPr lvl="1"/>
            <a:r>
              <a:rPr lang="en-US" dirty="0">
                <a:solidFill>
                  <a:schemeClr val="tx1">
                    <a:lumMod val="75000"/>
                    <a:lumOff val="25000"/>
                  </a:schemeClr>
                </a:solidFill>
              </a:rPr>
              <a:t>The LSTM model is trained to predict each word of the sentence after it has seen the image and all the preceding words defined by </a:t>
            </a:r>
            <a:r>
              <a:rPr lang="en-US" i="1" dirty="0">
                <a:solidFill>
                  <a:schemeClr val="tx1">
                    <a:lumMod val="75000"/>
                    <a:lumOff val="25000"/>
                  </a:schemeClr>
                </a:solidFill>
              </a:rPr>
              <a:t>p</a:t>
            </a:r>
            <a:r>
              <a:rPr lang="en-US" dirty="0">
                <a:solidFill>
                  <a:schemeClr val="tx1">
                    <a:lumMod val="75000"/>
                    <a:lumOff val="25000"/>
                  </a:schemeClr>
                </a:solidFill>
              </a:rPr>
              <a:t>(</a:t>
            </a:r>
            <a:r>
              <a:rPr lang="en-US" i="1" dirty="0" err="1">
                <a:solidFill>
                  <a:schemeClr val="tx1">
                    <a:lumMod val="75000"/>
                    <a:lumOff val="25000"/>
                  </a:schemeClr>
                </a:solidFill>
              </a:rPr>
              <a:t>S</a:t>
            </a:r>
            <a:r>
              <a:rPr lang="en-US" i="1" baseline="-25000" dirty="0" err="1">
                <a:solidFill>
                  <a:schemeClr val="tx1">
                    <a:lumMod val="75000"/>
                    <a:lumOff val="25000"/>
                  </a:schemeClr>
                </a:solidFill>
              </a:rPr>
              <a:t>t</a:t>
            </a:r>
            <a:r>
              <a:rPr lang="en-US" dirty="0" err="1">
                <a:solidFill>
                  <a:schemeClr val="tx1">
                    <a:lumMod val="75000"/>
                    <a:lumOff val="25000"/>
                  </a:schemeClr>
                </a:solidFill>
              </a:rPr>
              <a:t>|</a:t>
            </a:r>
            <a:r>
              <a:rPr lang="en-US" i="1" dirty="0" err="1">
                <a:solidFill>
                  <a:schemeClr val="tx1">
                    <a:lumMod val="75000"/>
                    <a:lumOff val="25000"/>
                  </a:schemeClr>
                </a:solidFill>
              </a:rPr>
              <a:t>I</a:t>
            </a:r>
            <a:r>
              <a:rPr lang="en-US" i="1" dirty="0">
                <a:solidFill>
                  <a:schemeClr val="tx1">
                    <a:lumMod val="75000"/>
                    <a:lumOff val="25000"/>
                  </a:schemeClr>
                </a:solidFill>
              </a:rPr>
              <a:t>, S</a:t>
            </a:r>
            <a:r>
              <a:rPr lang="en-US" i="1" baseline="-25000" dirty="0">
                <a:solidFill>
                  <a:schemeClr val="tx1">
                    <a:lumMod val="75000"/>
                    <a:lumOff val="25000"/>
                  </a:schemeClr>
                </a:solidFill>
              </a:rPr>
              <a:t>0</a:t>
            </a:r>
            <a:r>
              <a:rPr lang="en-US" i="1" dirty="0">
                <a:solidFill>
                  <a:schemeClr val="tx1">
                    <a:lumMod val="75000"/>
                    <a:lumOff val="25000"/>
                  </a:schemeClr>
                </a:solidFill>
              </a:rPr>
              <a:t>,…,S</a:t>
            </a:r>
            <a:r>
              <a:rPr lang="en-US" i="1" baseline="-25000" dirty="0">
                <a:solidFill>
                  <a:schemeClr val="tx1">
                    <a:lumMod val="75000"/>
                    <a:lumOff val="25000"/>
                  </a:schemeClr>
                </a:solidFill>
              </a:rPr>
              <a:t>t-1</a:t>
            </a:r>
            <a:r>
              <a:rPr lang="en-US" dirty="0">
                <a:solidFill>
                  <a:schemeClr val="tx1">
                    <a:lumMod val="75000"/>
                    <a:lumOff val="25000"/>
                  </a:schemeClr>
                </a:solidFill>
              </a:rPr>
              <a:t>) </a:t>
            </a:r>
          </a:p>
          <a:p>
            <a:pPr lvl="1"/>
            <a:endParaRPr lang="en-US" dirty="0"/>
          </a:p>
        </p:txBody>
      </p:sp>
      <p:pic>
        <p:nvPicPr>
          <p:cNvPr id="4" name="Picture 3">
            <a:extLst>
              <a:ext uri="{FF2B5EF4-FFF2-40B4-BE49-F238E27FC236}">
                <a16:creationId xmlns:a16="http://schemas.microsoft.com/office/drawing/2014/main" id="{CE432F1B-7546-45BB-98B2-7C28155222A6}"/>
              </a:ext>
            </a:extLst>
          </p:cNvPr>
          <p:cNvPicPr>
            <a:picLocks noChangeAspect="1"/>
          </p:cNvPicPr>
          <p:nvPr/>
        </p:nvPicPr>
        <p:blipFill>
          <a:blip r:embed="rId2"/>
          <a:stretch>
            <a:fillRect/>
          </a:stretch>
        </p:blipFill>
        <p:spPr>
          <a:xfrm>
            <a:off x="5162550" y="3017621"/>
            <a:ext cx="1866900" cy="581025"/>
          </a:xfrm>
          <a:prstGeom prst="rect">
            <a:avLst/>
          </a:prstGeom>
        </p:spPr>
      </p:pic>
    </p:spTree>
    <p:extLst>
      <p:ext uri="{BB962C8B-B14F-4D97-AF65-F5344CB8AC3E}">
        <p14:creationId xmlns:p14="http://schemas.microsoft.com/office/powerpoint/2010/main" val="230075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7E76-A63E-4189-8C01-E710A15AE851}"/>
              </a:ext>
            </a:extLst>
          </p:cNvPr>
          <p:cNvSpPr>
            <a:spLocks noGrp="1"/>
          </p:cNvSpPr>
          <p:nvPr>
            <p:ph type="title"/>
          </p:nvPr>
        </p:nvSpPr>
        <p:spPr>
          <a:xfrm>
            <a:off x="838200" y="365126"/>
            <a:ext cx="10515600" cy="780094"/>
          </a:xfrm>
        </p:spPr>
        <p:txBody>
          <a:bodyPr>
            <a:normAutofit/>
          </a:bodyPr>
          <a:lstStyle/>
          <a:p>
            <a:pPr algn="ctr"/>
            <a:r>
              <a:rPr lang="en-US" sz="4000" dirty="0">
                <a:solidFill>
                  <a:schemeClr val="accent5">
                    <a:lumMod val="75000"/>
                  </a:schemeClr>
                </a:solidFill>
              </a:rPr>
              <a:t>Methodology (cont.)</a:t>
            </a:r>
          </a:p>
        </p:txBody>
      </p:sp>
      <p:sp>
        <p:nvSpPr>
          <p:cNvPr id="3" name="Content Placeholder 2">
            <a:extLst>
              <a:ext uri="{FF2B5EF4-FFF2-40B4-BE49-F238E27FC236}">
                <a16:creationId xmlns:a16="http://schemas.microsoft.com/office/drawing/2014/main" id="{BBC69AD9-76FE-48B3-ADE8-562B2CD294E8}"/>
              </a:ext>
            </a:extLst>
          </p:cNvPr>
          <p:cNvSpPr>
            <a:spLocks noGrp="1"/>
          </p:cNvSpPr>
          <p:nvPr>
            <p:ph idx="1"/>
          </p:nvPr>
        </p:nvSpPr>
        <p:spPr>
          <a:xfrm>
            <a:off x="838200" y="1233996"/>
            <a:ext cx="10782300" cy="5258878"/>
          </a:xfrm>
        </p:spPr>
        <p:txBody>
          <a:bodyPr>
            <a:normAutofit/>
          </a:bodyPr>
          <a:lstStyle/>
          <a:p>
            <a:r>
              <a:rPr lang="en-US" sz="2400" dirty="0">
                <a:solidFill>
                  <a:schemeClr val="tx1">
                    <a:lumMod val="75000"/>
                    <a:lumOff val="25000"/>
                  </a:schemeClr>
                </a:solidFill>
              </a:rPr>
              <a:t>A copy of the LSTM memory is created for the image and each sentence word all the LSTMs share same parameters</a:t>
            </a:r>
          </a:p>
          <a:p>
            <a:r>
              <a:rPr lang="en-US" sz="2400" dirty="0">
                <a:solidFill>
                  <a:schemeClr val="tx1">
                    <a:lumMod val="75000"/>
                    <a:lumOff val="25000"/>
                  </a:schemeClr>
                </a:solidFill>
              </a:rPr>
              <a:t>Output </a:t>
            </a:r>
            <a:r>
              <a:rPr lang="en-US" sz="2400" i="1" dirty="0">
                <a:solidFill>
                  <a:schemeClr val="tx1">
                    <a:lumMod val="75000"/>
                    <a:lumOff val="25000"/>
                  </a:schemeClr>
                </a:solidFill>
              </a:rPr>
              <a:t>m</a:t>
            </a:r>
            <a:r>
              <a:rPr lang="en-US" sz="2400" i="1" baseline="-25000" dirty="0">
                <a:solidFill>
                  <a:schemeClr val="tx1">
                    <a:lumMod val="75000"/>
                    <a:lumOff val="25000"/>
                  </a:schemeClr>
                </a:solidFill>
              </a:rPr>
              <a:t>t-1</a:t>
            </a:r>
            <a:r>
              <a:rPr lang="en-US" sz="2400" dirty="0">
                <a:solidFill>
                  <a:schemeClr val="tx1">
                    <a:lumMod val="75000"/>
                    <a:lumOff val="25000"/>
                  </a:schemeClr>
                </a:solidFill>
              </a:rPr>
              <a:t> of the LSTM at time </a:t>
            </a:r>
            <a:r>
              <a:rPr lang="en-US" sz="2400" i="1" dirty="0">
                <a:solidFill>
                  <a:schemeClr val="tx1">
                    <a:lumMod val="75000"/>
                    <a:lumOff val="25000"/>
                  </a:schemeClr>
                </a:solidFill>
              </a:rPr>
              <a:t>t-1</a:t>
            </a:r>
            <a:r>
              <a:rPr lang="en-US" sz="2400" dirty="0">
                <a:solidFill>
                  <a:schemeClr val="tx1">
                    <a:lumMod val="75000"/>
                    <a:lumOff val="25000"/>
                  </a:schemeClr>
                </a:solidFill>
              </a:rPr>
              <a:t> is fed to LSTM at time </a:t>
            </a:r>
            <a:r>
              <a:rPr lang="en-US" sz="2400" i="1" dirty="0">
                <a:solidFill>
                  <a:schemeClr val="tx1">
                    <a:lumMod val="75000"/>
                    <a:lumOff val="25000"/>
                  </a:schemeClr>
                </a:solidFill>
              </a:rPr>
              <a:t>t</a:t>
            </a:r>
            <a:r>
              <a:rPr lang="en-US" sz="2400" dirty="0">
                <a:solidFill>
                  <a:schemeClr val="tx1">
                    <a:lumMod val="75000"/>
                    <a:lumOff val="25000"/>
                  </a:schemeClr>
                </a:solidFill>
              </a:rPr>
              <a:t> (thus all the recurrent connections are transformed to feed-forward connections)</a:t>
            </a:r>
          </a:p>
          <a:p>
            <a:r>
              <a:rPr lang="en-US" sz="2400" dirty="0">
                <a:solidFill>
                  <a:schemeClr val="tx1">
                    <a:lumMod val="75000"/>
                    <a:lumOff val="25000"/>
                  </a:schemeClr>
                </a:solidFill>
              </a:rPr>
              <a:t>A true sentence </a:t>
            </a:r>
            <a:r>
              <a:rPr lang="en-US" sz="2400" i="1" dirty="0">
                <a:solidFill>
                  <a:schemeClr val="tx1">
                    <a:lumMod val="75000"/>
                    <a:lumOff val="25000"/>
                  </a:schemeClr>
                </a:solidFill>
              </a:rPr>
              <a:t>S = {S</a:t>
            </a:r>
            <a:r>
              <a:rPr lang="en-US" sz="2400" i="1" baseline="-25000" dirty="0">
                <a:solidFill>
                  <a:schemeClr val="tx1">
                    <a:lumMod val="75000"/>
                    <a:lumOff val="25000"/>
                  </a:schemeClr>
                </a:solidFill>
              </a:rPr>
              <a:t>0</a:t>
            </a:r>
            <a:r>
              <a:rPr lang="en-US" sz="2400" i="1" dirty="0">
                <a:solidFill>
                  <a:schemeClr val="tx1">
                    <a:lumMod val="75000"/>
                    <a:lumOff val="25000"/>
                  </a:schemeClr>
                </a:solidFill>
              </a:rPr>
              <a:t>,…,S</a:t>
            </a:r>
            <a:r>
              <a:rPr lang="en-US" sz="2400" i="1" baseline="-25000" dirty="0">
                <a:solidFill>
                  <a:schemeClr val="tx1">
                    <a:lumMod val="75000"/>
                    <a:lumOff val="25000"/>
                  </a:schemeClr>
                </a:solidFill>
              </a:rPr>
              <a:t>N-1</a:t>
            </a:r>
            <a:r>
              <a:rPr lang="en-US" sz="2400" i="1" dirty="0">
                <a:solidFill>
                  <a:schemeClr val="tx1">
                    <a:lumMod val="75000"/>
                    <a:lumOff val="25000"/>
                  </a:schemeClr>
                </a:solidFill>
              </a:rPr>
              <a:t>}</a:t>
            </a:r>
            <a:r>
              <a:rPr lang="en-US" sz="2400" dirty="0">
                <a:solidFill>
                  <a:schemeClr val="tx1">
                    <a:lumMod val="75000"/>
                    <a:lumOff val="25000"/>
                  </a:schemeClr>
                </a:solidFill>
              </a:rPr>
              <a:t> describing the image </a:t>
            </a:r>
            <a:r>
              <a:rPr lang="en-US" sz="2400" i="1" dirty="0">
                <a:solidFill>
                  <a:schemeClr val="tx1">
                    <a:lumMod val="75000"/>
                    <a:lumOff val="25000"/>
                  </a:schemeClr>
                </a:solidFill>
              </a:rPr>
              <a:t>I</a:t>
            </a:r>
            <a:r>
              <a:rPr lang="en-US" sz="2400" dirty="0">
                <a:solidFill>
                  <a:schemeClr val="tx1">
                    <a:lumMod val="75000"/>
                    <a:lumOff val="25000"/>
                  </a:schemeClr>
                </a:solidFill>
              </a:rPr>
              <a:t> is returned by following sequence of operations:</a:t>
            </a:r>
          </a:p>
          <a:p>
            <a:endParaRPr lang="en-US" sz="2400" i="1" dirty="0"/>
          </a:p>
        </p:txBody>
      </p:sp>
      <p:pic>
        <p:nvPicPr>
          <p:cNvPr id="4" name="Picture 3">
            <a:extLst>
              <a:ext uri="{FF2B5EF4-FFF2-40B4-BE49-F238E27FC236}">
                <a16:creationId xmlns:a16="http://schemas.microsoft.com/office/drawing/2014/main" id="{B05AE38A-B5FE-4A4C-AA8D-422B9F4718A0}"/>
              </a:ext>
            </a:extLst>
          </p:cNvPr>
          <p:cNvPicPr>
            <a:picLocks noChangeAspect="1"/>
          </p:cNvPicPr>
          <p:nvPr/>
        </p:nvPicPr>
        <p:blipFill>
          <a:blip r:embed="rId2"/>
          <a:stretch>
            <a:fillRect/>
          </a:stretch>
        </p:blipFill>
        <p:spPr>
          <a:xfrm>
            <a:off x="7004533" y="3428999"/>
            <a:ext cx="4615967" cy="3179639"/>
          </a:xfrm>
          <a:prstGeom prst="rect">
            <a:avLst/>
          </a:prstGeom>
        </p:spPr>
      </p:pic>
      <p:pic>
        <p:nvPicPr>
          <p:cNvPr id="5" name="Picture 4">
            <a:extLst>
              <a:ext uri="{FF2B5EF4-FFF2-40B4-BE49-F238E27FC236}">
                <a16:creationId xmlns:a16="http://schemas.microsoft.com/office/drawing/2014/main" id="{137BF45C-41F7-4E97-BDD3-92A5A3D7E290}"/>
              </a:ext>
            </a:extLst>
          </p:cNvPr>
          <p:cNvPicPr>
            <a:picLocks noChangeAspect="1"/>
          </p:cNvPicPr>
          <p:nvPr/>
        </p:nvPicPr>
        <p:blipFill>
          <a:blip r:embed="rId3"/>
          <a:stretch>
            <a:fillRect/>
          </a:stretch>
        </p:blipFill>
        <p:spPr>
          <a:xfrm>
            <a:off x="1876425" y="3817481"/>
            <a:ext cx="4581525" cy="1238250"/>
          </a:xfrm>
          <a:prstGeom prst="rect">
            <a:avLst/>
          </a:prstGeom>
        </p:spPr>
      </p:pic>
    </p:spTree>
    <p:extLst>
      <p:ext uri="{BB962C8B-B14F-4D97-AF65-F5344CB8AC3E}">
        <p14:creationId xmlns:p14="http://schemas.microsoft.com/office/powerpoint/2010/main" val="11027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5E18-2DBA-44AD-ACB5-D4565F8C41E0}"/>
              </a:ext>
            </a:extLst>
          </p:cNvPr>
          <p:cNvSpPr>
            <a:spLocks noGrp="1"/>
          </p:cNvSpPr>
          <p:nvPr>
            <p:ph type="title"/>
          </p:nvPr>
        </p:nvSpPr>
        <p:spPr>
          <a:xfrm>
            <a:off x="838200" y="365125"/>
            <a:ext cx="10515600" cy="842237"/>
          </a:xfrm>
        </p:spPr>
        <p:txBody>
          <a:bodyPr>
            <a:normAutofit/>
          </a:bodyPr>
          <a:lstStyle/>
          <a:p>
            <a:pPr algn="ctr"/>
            <a:r>
              <a:rPr lang="en-US" sz="4000" dirty="0">
                <a:solidFill>
                  <a:schemeClr val="accent5">
                    <a:lumMod val="75000"/>
                  </a:schemeClr>
                </a:solidFill>
              </a:rPr>
              <a:t>Methodology (cont.)</a:t>
            </a:r>
          </a:p>
        </p:txBody>
      </p:sp>
      <p:sp>
        <p:nvSpPr>
          <p:cNvPr id="3" name="Content Placeholder 2">
            <a:extLst>
              <a:ext uri="{FF2B5EF4-FFF2-40B4-BE49-F238E27FC236}">
                <a16:creationId xmlns:a16="http://schemas.microsoft.com/office/drawing/2014/main" id="{C2BCF0A4-DF32-405B-BC80-C62A8BE62ACD}"/>
              </a:ext>
            </a:extLst>
          </p:cNvPr>
          <p:cNvSpPr>
            <a:spLocks noGrp="1"/>
          </p:cNvSpPr>
          <p:nvPr>
            <p:ph idx="1"/>
          </p:nvPr>
        </p:nvSpPr>
        <p:spPr>
          <a:xfrm>
            <a:off x="838200" y="1278384"/>
            <a:ext cx="10515600" cy="5214491"/>
          </a:xfrm>
        </p:spPr>
        <p:txBody>
          <a:bodyPr>
            <a:normAutofit lnSpcReduction="10000"/>
          </a:bodyPr>
          <a:lstStyle/>
          <a:p>
            <a:pPr lvl="1"/>
            <a:r>
              <a:rPr lang="en-US" dirty="0">
                <a:solidFill>
                  <a:schemeClr val="tx1">
                    <a:lumMod val="75000"/>
                    <a:lumOff val="25000"/>
                  </a:schemeClr>
                </a:solidFill>
              </a:rPr>
              <a:t>Loss as the sum of the negative log likelihood of the correct word at each step, is given as</a:t>
            </a:r>
          </a:p>
          <a:p>
            <a:endParaRPr lang="en-US" dirty="0">
              <a:solidFill>
                <a:schemeClr val="tx1">
                  <a:lumMod val="75000"/>
                  <a:lumOff val="25000"/>
                </a:schemeClr>
              </a:solidFill>
            </a:endParaRPr>
          </a:p>
          <a:p>
            <a:endParaRPr lang="en-US" dirty="0">
              <a:solidFill>
                <a:schemeClr val="tx1">
                  <a:lumMod val="75000"/>
                  <a:lumOff val="25000"/>
                </a:schemeClr>
              </a:solidFill>
            </a:endParaRPr>
          </a:p>
          <a:p>
            <a:r>
              <a:rPr lang="en-US" dirty="0">
                <a:solidFill>
                  <a:schemeClr val="tx1">
                    <a:lumMod val="75000"/>
                    <a:lumOff val="25000"/>
                  </a:schemeClr>
                </a:solidFill>
              </a:rPr>
              <a:t>Language: Python3</a:t>
            </a:r>
          </a:p>
          <a:p>
            <a:r>
              <a:rPr lang="en-US" dirty="0">
                <a:solidFill>
                  <a:schemeClr val="tx1">
                    <a:lumMod val="75000"/>
                    <a:lumOff val="25000"/>
                  </a:schemeClr>
                </a:solidFill>
              </a:rPr>
              <a:t>Libraries:</a:t>
            </a:r>
          </a:p>
          <a:p>
            <a:pPr lvl="1"/>
            <a:r>
              <a:rPr lang="en-US" dirty="0" err="1">
                <a:solidFill>
                  <a:schemeClr val="tx1">
                    <a:lumMod val="75000"/>
                    <a:lumOff val="25000"/>
                  </a:schemeClr>
                </a:solidFill>
              </a:rPr>
              <a:t>Bazel</a:t>
            </a:r>
            <a:endParaRPr lang="en-US" dirty="0">
              <a:solidFill>
                <a:schemeClr val="tx1">
                  <a:lumMod val="75000"/>
                  <a:lumOff val="25000"/>
                </a:schemeClr>
              </a:solidFill>
            </a:endParaRPr>
          </a:p>
          <a:p>
            <a:pPr lvl="1"/>
            <a:r>
              <a:rPr lang="en-US" dirty="0">
                <a:solidFill>
                  <a:schemeClr val="tx1">
                    <a:lumMod val="75000"/>
                    <a:lumOff val="25000"/>
                  </a:schemeClr>
                </a:solidFill>
              </a:rPr>
              <a:t>TensorFlow 1.5</a:t>
            </a:r>
          </a:p>
          <a:p>
            <a:pPr lvl="1"/>
            <a:r>
              <a:rPr lang="en-US" dirty="0">
                <a:solidFill>
                  <a:schemeClr val="tx1">
                    <a:lumMod val="75000"/>
                    <a:lumOff val="25000"/>
                  </a:schemeClr>
                </a:solidFill>
              </a:rPr>
              <a:t>NumPy</a:t>
            </a:r>
          </a:p>
          <a:p>
            <a:pPr lvl="1"/>
            <a:r>
              <a:rPr lang="en-US" dirty="0">
                <a:solidFill>
                  <a:schemeClr val="tx1">
                    <a:lumMod val="75000"/>
                    <a:lumOff val="25000"/>
                  </a:schemeClr>
                </a:solidFill>
              </a:rPr>
              <a:t>NLTK3.0</a:t>
            </a:r>
          </a:p>
          <a:p>
            <a:pPr marL="457200" lvl="1" indent="0">
              <a:buNone/>
            </a:pPr>
            <a:endParaRPr lang="en-US" dirty="0">
              <a:solidFill>
                <a:schemeClr val="tx1">
                  <a:lumMod val="75000"/>
                  <a:lumOff val="25000"/>
                </a:schemeClr>
              </a:solidFill>
            </a:endParaRPr>
          </a:p>
          <a:p>
            <a:r>
              <a:rPr lang="en-US" dirty="0">
                <a:solidFill>
                  <a:schemeClr val="tx1">
                    <a:lumMod val="75000"/>
                    <a:lumOff val="25000"/>
                  </a:schemeClr>
                </a:solidFill>
              </a:rPr>
              <a:t>We would be using AWS cloud infrastructure to train our model over the Nvidia GPU</a:t>
            </a:r>
          </a:p>
          <a:p>
            <a:pPr lvl="1"/>
            <a:endParaRPr lang="en-US" dirty="0"/>
          </a:p>
          <a:p>
            <a:endParaRPr lang="en-US" dirty="0"/>
          </a:p>
        </p:txBody>
      </p:sp>
      <p:pic>
        <p:nvPicPr>
          <p:cNvPr id="4" name="Picture 3">
            <a:extLst>
              <a:ext uri="{FF2B5EF4-FFF2-40B4-BE49-F238E27FC236}">
                <a16:creationId xmlns:a16="http://schemas.microsoft.com/office/drawing/2014/main" id="{8AF8E2FC-EF1A-4EE7-9B4B-A8E67DA2D0ED}"/>
              </a:ext>
            </a:extLst>
          </p:cNvPr>
          <p:cNvPicPr>
            <a:picLocks noChangeAspect="1"/>
          </p:cNvPicPr>
          <p:nvPr/>
        </p:nvPicPr>
        <p:blipFill>
          <a:blip r:embed="rId2"/>
          <a:stretch>
            <a:fillRect/>
          </a:stretch>
        </p:blipFill>
        <p:spPr>
          <a:xfrm>
            <a:off x="4548187" y="2052637"/>
            <a:ext cx="3095625" cy="847725"/>
          </a:xfrm>
          <a:prstGeom prst="rect">
            <a:avLst/>
          </a:prstGeom>
        </p:spPr>
      </p:pic>
    </p:spTree>
    <p:extLst>
      <p:ext uri="{BB962C8B-B14F-4D97-AF65-F5344CB8AC3E}">
        <p14:creationId xmlns:p14="http://schemas.microsoft.com/office/powerpoint/2010/main" val="244775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B797-DEAB-4C07-AB6A-F3391AAE9DE7}"/>
              </a:ext>
            </a:extLst>
          </p:cNvPr>
          <p:cNvSpPr>
            <a:spLocks noGrp="1"/>
          </p:cNvSpPr>
          <p:nvPr>
            <p:ph type="title"/>
          </p:nvPr>
        </p:nvSpPr>
        <p:spPr>
          <a:xfrm>
            <a:off x="838200" y="365126"/>
            <a:ext cx="10515600" cy="780094"/>
          </a:xfrm>
        </p:spPr>
        <p:txBody>
          <a:bodyPr>
            <a:normAutofit/>
          </a:bodyPr>
          <a:lstStyle/>
          <a:p>
            <a:pPr algn="ctr"/>
            <a:r>
              <a:rPr lang="en-US" sz="4000" dirty="0">
                <a:solidFill>
                  <a:schemeClr val="accent5">
                    <a:lumMod val="75000"/>
                  </a:schemeClr>
                </a:solidFill>
              </a:rPr>
              <a:t>Methodology (cont.)</a:t>
            </a:r>
          </a:p>
        </p:txBody>
      </p:sp>
      <p:sp>
        <p:nvSpPr>
          <p:cNvPr id="3" name="Content Placeholder 2">
            <a:extLst>
              <a:ext uri="{FF2B5EF4-FFF2-40B4-BE49-F238E27FC236}">
                <a16:creationId xmlns:a16="http://schemas.microsoft.com/office/drawing/2014/main" id="{E45E1807-5BC7-4F67-BCC8-78F534B4B6F9}"/>
              </a:ext>
            </a:extLst>
          </p:cNvPr>
          <p:cNvSpPr>
            <a:spLocks noGrp="1"/>
          </p:cNvSpPr>
          <p:nvPr>
            <p:ph idx="1"/>
          </p:nvPr>
        </p:nvSpPr>
        <p:spPr>
          <a:xfrm>
            <a:off x="838200" y="1145220"/>
            <a:ext cx="10515600" cy="5031743"/>
          </a:xfrm>
        </p:spPr>
        <p:txBody>
          <a:bodyPr/>
          <a:lstStyle/>
          <a:p>
            <a:r>
              <a:rPr lang="en-US" dirty="0">
                <a:solidFill>
                  <a:schemeClr val="tx1">
                    <a:lumMod val="75000"/>
                    <a:lumOff val="25000"/>
                  </a:schemeClr>
                </a:solidFill>
              </a:rPr>
              <a:t>For generating the output (inference) we would be using Beam Search</a:t>
            </a:r>
          </a:p>
          <a:p>
            <a:r>
              <a:rPr lang="en-US" dirty="0">
                <a:solidFill>
                  <a:schemeClr val="tx1">
                    <a:lumMod val="75000"/>
                    <a:lumOff val="25000"/>
                  </a:schemeClr>
                </a:solidFill>
              </a:rPr>
              <a:t>The beam size for the Beam Search approach is 20</a:t>
            </a:r>
          </a:p>
          <a:p>
            <a:endParaRPr lang="en-US" dirty="0">
              <a:solidFill>
                <a:schemeClr val="tx1">
                  <a:lumMod val="75000"/>
                  <a:lumOff val="25000"/>
                </a:schemeClr>
              </a:solidFill>
            </a:endParaRPr>
          </a:p>
          <a:p>
            <a:r>
              <a:rPr lang="en-US" dirty="0">
                <a:solidFill>
                  <a:schemeClr val="tx1">
                    <a:lumMod val="75000"/>
                    <a:lumOff val="25000"/>
                  </a:schemeClr>
                </a:solidFill>
              </a:rPr>
              <a:t>Train-test-validation:</a:t>
            </a:r>
          </a:p>
          <a:p>
            <a:pPr lvl="1"/>
            <a:r>
              <a:rPr lang="en-US" dirty="0">
                <a:solidFill>
                  <a:schemeClr val="tx1">
                    <a:lumMod val="75000"/>
                    <a:lumOff val="25000"/>
                  </a:schemeClr>
                </a:solidFill>
              </a:rPr>
              <a:t>Flickr8K (8000): Train – 6000; Test – 1000; Validation – 1000 </a:t>
            </a:r>
          </a:p>
          <a:p>
            <a:pPr lvl="1"/>
            <a:r>
              <a:rPr lang="en-US" dirty="0">
                <a:solidFill>
                  <a:schemeClr val="tx1">
                    <a:lumMod val="75000"/>
                    <a:lumOff val="25000"/>
                  </a:schemeClr>
                </a:solidFill>
              </a:rPr>
              <a:t>Flickr30K (31000): Train – 29000; Test – 1000; Validation – 1000</a:t>
            </a:r>
          </a:p>
          <a:p>
            <a:pPr lvl="1"/>
            <a:endParaRPr lang="en-US" dirty="0">
              <a:solidFill>
                <a:schemeClr val="tx1">
                  <a:lumMod val="75000"/>
                  <a:lumOff val="25000"/>
                </a:schemeClr>
              </a:solidFill>
            </a:endParaRPr>
          </a:p>
          <a:p>
            <a:r>
              <a:rPr lang="en-US" dirty="0">
                <a:solidFill>
                  <a:schemeClr val="tx1">
                    <a:lumMod val="75000"/>
                    <a:lumOff val="25000"/>
                  </a:schemeClr>
                </a:solidFill>
              </a:rPr>
              <a:t>We would be using </a:t>
            </a:r>
            <a:r>
              <a:rPr lang="en-US" dirty="0" err="1">
                <a:solidFill>
                  <a:schemeClr val="tx1">
                    <a:lumMod val="75000"/>
                    <a:lumOff val="25000"/>
                  </a:schemeClr>
                </a:solidFill>
              </a:rPr>
              <a:t>CIDeR</a:t>
            </a:r>
            <a:r>
              <a:rPr lang="en-US" dirty="0">
                <a:solidFill>
                  <a:schemeClr val="tx1">
                    <a:lumMod val="75000"/>
                    <a:lumOff val="25000"/>
                  </a:schemeClr>
                </a:solidFill>
              </a:rPr>
              <a:t> (Consensus Based Image Description Evaluation) for evaluation metric  </a:t>
            </a:r>
          </a:p>
        </p:txBody>
      </p:sp>
    </p:spTree>
    <p:extLst>
      <p:ext uri="{BB962C8B-B14F-4D97-AF65-F5344CB8AC3E}">
        <p14:creationId xmlns:p14="http://schemas.microsoft.com/office/powerpoint/2010/main" val="43503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57CD-BF27-4279-9F3B-A8F997CE1141}"/>
              </a:ext>
            </a:extLst>
          </p:cNvPr>
          <p:cNvSpPr>
            <a:spLocks noGrp="1"/>
          </p:cNvSpPr>
          <p:nvPr>
            <p:ph type="title"/>
          </p:nvPr>
        </p:nvSpPr>
        <p:spPr>
          <a:xfrm>
            <a:off x="838200" y="365125"/>
            <a:ext cx="10515600" cy="709073"/>
          </a:xfrm>
        </p:spPr>
        <p:txBody>
          <a:bodyPr>
            <a:normAutofit/>
          </a:bodyPr>
          <a:lstStyle/>
          <a:p>
            <a:pPr algn="ctr"/>
            <a:r>
              <a:rPr lang="en-US" sz="4000" dirty="0">
                <a:solidFill>
                  <a:schemeClr val="accent5">
                    <a:lumMod val="75000"/>
                  </a:schemeClr>
                </a:solidFill>
              </a:rPr>
              <a:t>LSTM</a:t>
            </a:r>
          </a:p>
        </p:txBody>
      </p:sp>
      <p:sp>
        <p:nvSpPr>
          <p:cNvPr id="3" name="Content Placeholder 2">
            <a:extLst>
              <a:ext uri="{FF2B5EF4-FFF2-40B4-BE49-F238E27FC236}">
                <a16:creationId xmlns:a16="http://schemas.microsoft.com/office/drawing/2014/main" id="{414E103E-3651-480B-BD81-02826A4C6736}"/>
              </a:ext>
            </a:extLst>
          </p:cNvPr>
          <p:cNvSpPr>
            <a:spLocks noGrp="1"/>
          </p:cNvSpPr>
          <p:nvPr>
            <p:ph idx="1"/>
          </p:nvPr>
        </p:nvSpPr>
        <p:spPr>
          <a:xfrm>
            <a:off x="838200" y="1251751"/>
            <a:ext cx="10515600" cy="4925212"/>
          </a:xfrm>
        </p:spPr>
        <p:txBody>
          <a:bodyPr/>
          <a:lstStyle/>
          <a:p>
            <a:r>
              <a:rPr lang="en-US" sz="2400" dirty="0">
                <a:solidFill>
                  <a:schemeClr val="tx1">
                    <a:lumMod val="75000"/>
                    <a:lumOff val="25000"/>
                  </a:schemeClr>
                </a:solidFill>
              </a:rPr>
              <a:t>To address the challenge of vanishing and exploding gradient, a particular form of recurrent nets was introduced, called the Long Short-Term Memory</a:t>
            </a:r>
          </a:p>
          <a:p>
            <a:r>
              <a:rPr lang="en-US" sz="2400" dirty="0">
                <a:solidFill>
                  <a:schemeClr val="tx1">
                    <a:lumMod val="75000"/>
                    <a:lumOff val="25000"/>
                  </a:schemeClr>
                </a:solidFill>
              </a:rPr>
              <a:t>The core of the LSTM model is a memory cell </a:t>
            </a:r>
            <a:r>
              <a:rPr lang="en-US" sz="2400" i="1" dirty="0">
                <a:solidFill>
                  <a:schemeClr val="tx1">
                    <a:lumMod val="75000"/>
                    <a:lumOff val="25000"/>
                  </a:schemeClr>
                </a:solidFill>
              </a:rPr>
              <a:t>c</a:t>
            </a:r>
            <a:r>
              <a:rPr lang="en-US" sz="2400" dirty="0">
                <a:solidFill>
                  <a:schemeClr val="tx1">
                    <a:lumMod val="75000"/>
                    <a:lumOff val="25000"/>
                  </a:schemeClr>
                </a:solidFill>
              </a:rPr>
              <a:t> encoding knowledge at every time step of what inputs have been observed up to this step</a:t>
            </a:r>
          </a:p>
          <a:p>
            <a:r>
              <a:rPr lang="en-US" sz="2400" dirty="0">
                <a:solidFill>
                  <a:schemeClr val="tx1">
                    <a:lumMod val="75000"/>
                    <a:lumOff val="25000"/>
                  </a:schemeClr>
                </a:solidFill>
              </a:rPr>
              <a:t>The behavior of the cell is controlled by “gates”</a:t>
            </a:r>
          </a:p>
          <a:p>
            <a:r>
              <a:rPr lang="en-US" sz="2400" dirty="0">
                <a:solidFill>
                  <a:schemeClr val="tx1">
                    <a:lumMod val="75000"/>
                    <a:lumOff val="25000"/>
                  </a:schemeClr>
                </a:solidFill>
              </a:rPr>
              <a:t>In particular three gates are being used:</a:t>
            </a:r>
          </a:p>
          <a:p>
            <a:pPr lvl="1"/>
            <a:r>
              <a:rPr lang="en-US" sz="2000" i="1" dirty="0">
                <a:solidFill>
                  <a:schemeClr val="tx1">
                    <a:lumMod val="75000"/>
                    <a:lumOff val="25000"/>
                  </a:schemeClr>
                </a:solidFill>
              </a:rPr>
              <a:t>forget gate (f) </a:t>
            </a:r>
            <a:r>
              <a:rPr lang="en-US" sz="2000" dirty="0">
                <a:solidFill>
                  <a:schemeClr val="tx1">
                    <a:lumMod val="75000"/>
                    <a:lumOff val="25000"/>
                  </a:schemeClr>
                </a:solidFill>
              </a:rPr>
              <a:t>: whether to forget the current cell value</a:t>
            </a:r>
          </a:p>
          <a:p>
            <a:pPr lvl="1"/>
            <a:r>
              <a:rPr lang="en-US" sz="2000" i="1" dirty="0">
                <a:solidFill>
                  <a:schemeClr val="tx1">
                    <a:lumMod val="75000"/>
                    <a:lumOff val="25000"/>
                  </a:schemeClr>
                </a:solidFill>
              </a:rPr>
              <a:t>input gate (</a:t>
            </a:r>
            <a:r>
              <a:rPr lang="en-US" sz="2000" i="1" dirty="0" err="1">
                <a:solidFill>
                  <a:schemeClr val="tx1">
                    <a:lumMod val="75000"/>
                    <a:lumOff val="25000"/>
                  </a:schemeClr>
                </a:solidFill>
              </a:rPr>
              <a:t>i</a:t>
            </a:r>
            <a:r>
              <a:rPr lang="en-US" sz="2000" i="1" dirty="0">
                <a:solidFill>
                  <a:schemeClr val="tx1">
                    <a:lumMod val="75000"/>
                    <a:lumOff val="25000"/>
                  </a:schemeClr>
                </a:solidFill>
              </a:rPr>
              <a:t>) </a:t>
            </a:r>
            <a:r>
              <a:rPr lang="en-US" sz="2000" dirty="0">
                <a:solidFill>
                  <a:schemeClr val="tx1">
                    <a:lumMod val="75000"/>
                    <a:lumOff val="25000"/>
                  </a:schemeClr>
                </a:solidFill>
              </a:rPr>
              <a:t>: if it should read its input</a:t>
            </a:r>
          </a:p>
          <a:p>
            <a:pPr lvl="1"/>
            <a:r>
              <a:rPr lang="en-US" sz="2000" i="1" dirty="0">
                <a:solidFill>
                  <a:schemeClr val="tx1">
                    <a:lumMod val="75000"/>
                    <a:lumOff val="25000"/>
                  </a:schemeClr>
                </a:solidFill>
              </a:rPr>
              <a:t>output gate (o) </a:t>
            </a:r>
            <a:r>
              <a:rPr lang="en-US" sz="2000" dirty="0">
                <a:solidFill>
                  <a:schemeClr val="tx1">
                    <a:lumMod val="75000"/>
                    <a:lumOff val="25000"/>
                  </a:schemeClr>
                </a:solidFill>
              </a:rPr>
              <a:t>: whether to output new cell value</a:t>
            </a:r>
          </a:p>
          <a:p>
            <a:pPr marL="457200" lvl="1" indent="0">
              <a:buNone/>
            </a:pPr>
            <a:endParaRPr lang="en-US" i="1" dirty="0"/>
          </a:p>
        </p:txBody>
      </p:sp>
    </p:spTree>
    <p:extLst>
      <p:ext uri="{BB962C8B-B14F-4D97-AF65-F5344CB8AC3E}">
        <p14:creationId xmlns:p14="http://schemas.microsoft.com/office/powerpoint/2010/main" val="336955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2512-BF7E-4A60-98C0-9F261700C1CF}"/>
              </a:ext>
            </a:extLst>
          </p:cNvPr>
          <p:cNvSpPr>
            <a:spLocks noGrp="1"/>
          </p:cNvSpPr>
          <p:nvPr>
            <p:ph type="title"/>
          </p:nvPr>
        </p:nvSpPr>
        <p:spPr>
          <a:xfrm>
            <a:off x="838200" y="365126"/>
            <a:ext cx="10515600" cy="788972"/>
          </a:xfrm>
        </p:spPr>
        <p:txBody>
          <a:bodyPr>
            <a:normAutofit/>
          </a:bodyPr>
          <a:lstStyle/>
          <a:p>
            <a:pPr algn="ctr"/>
            <a:r>
              <a:rPr lang="en-US" sz="4000" dirty="0">
                <a:solidFill>
                  <a:schemeClr val="accent5">
                    <a:lumMod val="75000"/>
                  </a:schemeClr>
                </a:solidFill>
              </a:rPr>
              <a:t>LSTM (cont.)</a:t>
            </a:r>
          </a:p>
        </p:txBody>
      </p:sp>
      <p:sp>
        <p:nvSpPr>
          <p:cNvPr id="3" name="Content Placeholder 2">
            <a:extLst>
              <a:ext uri="{FF2B5EF4-FFF2-40B4-BE49-F238E27FC236}">
                <a16:creationId xmlns:a16="http://schemas.microsoft.com/office/drawing/2014/main" id="{D5F03FE0-14C0-4531-9EFD-E9ADF9413F47}"/>
              </a:ext>
            </a:extLst>
          </p:cNvPr>
          <p:cNvSpPr>
            <a:spLocks noGrp="1"/>
          </p:cNvSpPr>
          <p:nvPr>
            <p:ph idx="1"/>
          </p:nvPr>
        </p:nvSpPr>
        <p:spPr>
          <a:xfrm>
            <a:off x="838200" y="1287262"/>
            <a:ext cx="10515600" cy="4889701"/>
          </a:xfrm>
        </p:spPr>
        <p:txBody>
          <a:bodyPr/>
          <a:lstStyle/>
          <a:p>
            <a:r>
              <a:rPr lang="en-US" sz="2400" dirty="0">
                <a:solidFill>
                  <a:schemeClr val="tx1">
                    <a:lumMod val="75000"/>
                    <a:lumOff val="25000"/>
                  </a:schemeClr>
                </a:solidFill>
              </a:rPr>
              <a:t>Following are the definitions of the gates and cell update and output values:</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B563EAED-65C2-4863-A935-C8C34910DBA6}"/>
              </a:ext>
            </a:extLst>
          </p:cNvPr>
          <p:cNvPicPr>
            <a:picLocks noChangeAspect="1"/>
          </p:cNvPicPr>
          <p:nvPr/>
        </p:nvPicPr>
        <p:blipFill>
          <a:blip r:embed="rId2"/>
          <a:stretch>
            <a:fillRect/>
          </a:stretch>
        </p:blipFill>
        <p:spPr>
          <a:xfrm>
            <a:off x="1195387" y="2252662"/>
            <a:ext cx="5743575" cy="2352675"/>
          </a:xfrm>
          <a:prstGeom prst="rect">
            <a:avLst/>
          </a:prstGeom>
        </p:spPr>
      </p:pic>
      <p:pic>
        <p:nvPicPr>
          <p:cNvPr id="5" name="Picture 4">
            <a:extLst>
              <a:ext uri="{FF2B5EF4-FFF2-40B4-BE49-F238E27FC236}">
                <a16:creationId xmlns:a16="http://schemas.microsoft.com/office/drawing/2014/main" id="{03E8D5E6-DA81-4B6B-9F78-83AF4D0B6A03}"/>
              </a:ext>
            </a:extLst>
          </p:cNvPr>
          <p:cNvPicPr>
            <a:picLocks noChangeAspect="1"/>
          </p:cNvPicPr>
          <p:nvPr/>
        </p:nvPicPr>
        <p:blipFill>
          <a:blip r:embed="rId3"/>
          <a:stretch>
            <a:fillRect/>
          </a:stretch>
        </p:blipFill>
        <p:spPr>
          <a:xfrm>
            <a:off x="7178588" y="1972171"/>
            <a:ext cx="4186924" cy="4204792"/>
          </a:xfrm>
          <a:prstGeom prst="rect">
            <a:avLst/>
          </a:prstGeom>
        </p:spPr>
      </p:pic>
    </p:spTree>
    <p:extLst>
      <p:ext uri="{BB962C8B-B14F-4D97-AF65-F5344CB8AC3E}">
        <p14:creationId xmlns:p14="http://schemas.microsoft.com/office/powerpoint/2010/main" val="2044890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D1D5-D06D-48E1-968A-E48712FA2B1F}"/>
              </a:ext>
            </a:extLst>
          </p:cNvPr>
          <p:cNvSpPr>
            <a:spLocks noGrp="1"/>
          </p:cNvSpPr>
          <p:nvPr>
            <p:ph type="title"/>
          </p:nvPr>
        </p:nvSpPr>
        <p:spPr>
          <a:xfrm>
            <a:off x="838200" y="365126"/>
            <a:ext cx="10515600" cy="833360"/>
          </a:xfrm>
        </p:spPr>
        <p:txBody>
          <a:bodyPr>
            <a:normAutofit/>
          </a:bodyPr>
          <a:lstStyle/>
          <a:p>
            <a:pPr algn="ctr"/>
            <a:r>
              <a:rPr lang="en-US" sz="4000" dirty="0">
                <a:solidFill>
                  <a:schemeClr val="accent5">
                    <a:lumMod val="75000"/>
                  </a:schemeClr>
                </a:solidFill>
              </a:rPr>
              <a:t>Bibliography</a:t>
            </a:r>
          </a:p>
        </p:txBody>
      </p:sp>
      <p:sp>
        <p:nvSpPr>
          <p:cNvPr id="3" name="Content Placeholder 2">
            <a:extLst>
              <a:ext uri="{FF2B5EF4-FFF2-40B4-BE49-F238E27FC236}">
                <a16:creationId xmlns:a16="http://schemas.microsoft.com/office/drawing/2014/main" id="{C911BF8E-6E56-4D9A-9A99-346B6791DAF7}"/>
              </a:ext>
            </a:extLst>
          </p:cNvPr>
          <p:cNvSpPr>
            <a:spLocks noGrp="1"/>
          </p:cNvSpPr>
          <p:nvPr>
            <p:ph idx="1"/>
          </p:nvPr>
        </p:nvSpPr>
        <p:spPr>
          <a:xfrm>
            <a:off x="838200" y="1411550"/>
            <a:ext cx="10515600" cy="4765413"/>
          </a:xfrm>
        </p:spPr>
        <p:txBody>
          <a:bodyPr>
            <a:normAutofit/>
          </a:bodyPr>
          <a:lstStyle/>
          <a:p>
            <a:pPr fontAlgn="base"/>
            <a:r>
              <a:rPr lang="en-US" sz="1800" dirty="0" err="1">
                <a:solidFill>
                  <a:schemeClr val="tx1">
                    <a:lumMod val="75000"/>
                    <a:lumOff val="25000"/>
                  </a:schemeClr>
                </a:solidFill>
              </a:rPr>
              <a:t>Karpathy</a:t>
            </a:r>
            <a:r>
              <a:rPr lang="en-US" sz="1800" dirty="0">
                <a:solidFill>
                  <a:schemeClr val="tx1">
                    <a:lumMod val="75000"/>
                    <a:lumOff val="25000"/>
                  </a:schemeClr>
                </a:solidFill>
              </a:rPr>
              <a:t>, A. and Fei-Fei, L., 2015. Deep visual-semantic alignments for generating image descriptions. In </a:t>
            </a:r>
            <a:r>
              <a:rPr lang="en-US" sz="1800" i="1" dirty="0">
                <a:solidFill>
                  <a:schemeClr val="tx1">
                    <a:lumMod val="75000"/>
                    <a:lumOff val="25000"/>
                  </a:schemeClr>
                </a:solidFill>
              </a:rPr>
              <a:t>Proceedings of the IEEE conference on computer vision and pattern recognition</a:t>
            </a:r>
            <a:r>
              <a:rPr lang="en-US" sz="1800" dirty="0">
                <a:solidFill>
                  <a:schemeClr val="tx1">
                    <a:lumMod val="75000"/>
                    <a:lumOff val="25000"/>
                  </a:schemeClr>
                </a:solidFill>
              </a:rPr>
              <a:t> (pp. 3128-3137).</a:t>
            </a:r>
          </a:p>
          <a:p>
            <a:pPr fontAlgn="base"/>
            <a:r>
              <a:rPr lang="en-US" sz="1800" dirty="0" err="1">
                <a:solidFill>
                  <a:schemeClr val="tx1">
                    <a:lumMod val="75000"/>
                    <a:lumOff val="25000"/>
                  </a:schemeClr>
                </a:solidFill>
              </a:rPr>
              <a:t>Vinyals</a:t>
            </a:r>
            <a:r>
              <a:rPr lang="en-US" sz="1800" dirty="0">
                <a:solidFill>
                  <a:schemeClr val="tx1">
                    <a:lumMod val="75000"/>
                    <a:lumOff val="25000"/>
                  </a:schemeClr>
                </a:solidFill>
              </a:rPr>
              <a:t>, O., </a:t>
            </a:r>
            <a:r>
              <a:rPr lang="en-US" sz="1800" dirty="0" err="1">
                <a:solidFill>
                  <a:schemeClr val="tx1">
                    <a:lumMod val="75000"/>
                    <a:lumOff val="25000"/>
                  </a:schemeClr>
                </a:solidFill>
              </a:rPr>
              <a:t>Toshev</a:t>
            </a:r>
            <a:r>
              <a:rPr lang="en-US" sz="1800" dirty="0">
                <a:solidFill>
                  <a:schemeClr val="tx1">
                    <a:lumMod val="75000"/>
                    <a:lumOff val="25000"/>
                  </a:schemeClr>
                </a:solidFill>
              </a:rPr>
              <a:t>, A., </a:t>
            </a:r>
            <a:r>
              <a:rPr lang="en-US" sz="1800" dirty="0" err="1">
                <a:solidFill>
                  <a:schemeClr val="tx1">
                    <a:lumMod val="75000"/>
                    <a:lumOff val="25000"/>
                  </a:schemeClr>
                </a:solidFill>
              </a:rPr>
              <a:t>Bengio</a:t>
            </a:r>
            <a:r>
              <a:rPr lang="en-US" sz="1800" dirty="0">
                <a:solidFill>
                  <a:schemeClr val="tx1">
                    <a:lumMod val="75000"/>
                    <a:lumOff val="25000"/>
                  </a:schemeClr>
                </a:solidFill>
              </a:rPr>
              <a:t>, S. and Erhan, D., 2015, June. Show and tell: A neural image caption generator. In </a:t>
            </a:r>
            <a:r>
              <a:rPr lang="en-US" sz="1800" i="1" dirty="0">
                <a:solidFill>
                  <a:schemeClr val="tx1">
                    <a:lumMod val="75000"/>
                    <a:lumOff val="25000"/>
                  </a:schemeClr>
                </a:solidFill>
              </a:rPr>
              <a:t>Computer Vision and Pattern Recognition (CVPR), 2015 IEEE Conference on</a:t>
            </a:r>
            <a:r>
              <a:rPr lang="en-US" sz="1800" dirty="0">
                <a:solidFill>
                  <a:schemeClr val="tx1">
                    <a:lumMod val="75000"/>
                    <a:lumOff val="25000"/>
                  </a:schemeClr>
                </a:solidFill>
              </a:rPr>
              <a:t> (pp. 3156-3164). IEEE.</a:t>
            </a:r>
          </a:p>
          <a:p>
            <a:pPr fontAlgn="base"/>
            <a:r>
              <a:rPr lang="en-US" sz="1800" dirty="0">
                <a:solidFill>
                  <a:schemeClr val="tx1">
                    <a:lumMod val="75000"/>
                    <a:lumOff val="25000"/>
                  </a:schemeClr>
                </a:solidFill>
              </a:rPr>
              <a:t>You, Q., </a:t>
            </a:r>
            <a:r>
              <a:rPr lang="en-US" sz="1800" dirty="0" err="1">
                <a:solidFill>
                  <a:schemeClr val="tx1">
                    <a:lumMod val="75000"/>
                    <a:lumOff val="25000"/>
                  </a:schemeClr>
                </a:solidFill>
              </a:rPr>
              <a:t>Jin</a:t>
            </a:r>
            <a:r>
              <a:rPr lang="en-US" sz="1800" dirty="0">
                <a:solidFill>
                  <a:schemeClr val="tx1">
                    <a:lumMod val="75000"/>
                    <a:lumOff val="25000"/>
                  </a:schemeClr>
                </a:solidFill>
              </a:rPr>
              <a:t>, H., Wang, Z., Fang, C. and Luo, J., 2016. Image captioning with semantic attention. In </a:t>
            </a:r>
            <a:r>
              <a:rPr lang="en-US" sz="1800" i="1" dirty="0">
                <a:solidFill>
                  <a:schemeClr val="tx1">
                    <a:lumMod val="75000"/>
                    <a:lumOff val="25000"/>
                  </a:schemeClr>
                </a:solidFill>
              </a:rPr>
              <a:t>Proceedings of the IEEE Conference on Computer Vision and Pattern Recognition</a:t>
            </a:r>
            <a:r>
              <a:rPr lang="en-US" sz="1800" dirty="0">
                <a:solidFill>
                  <a:schemeClr val="tx1">
                    <a:lumMod val="75000"/>
                    <a:lumOff val="25000"/>
                  </a:schemeClr>
                </a:solidFill>
              </a:rPr>
              <a:t> (pp. 4651-4659).</a:t>
            </a:r>
          </a:p>
          <a:p>
            <a:pPr fontAlgn="base"/>
            <a:r>
              <a:rPr lang="en-US" sz="1800" dirty="0">
                <a:solidFill>
                  <a:schemeClr val="tx1">
                    <a:lumMod val="75000"/>
                    <a:lumOff val="25000"/>
                  </a:schemeClr>
                </a:solidFill>
              </a:rPr>
              <a:t>Pan, J.Y., Yang, H.J., </a:t>
            </a:r>
            <a:r>
              <a:rPr lang="en-US" sz="1800" dirty="0" err="1">
                <a:solidFill>
                  <a:schemeClr val="tx1">
                    <a:lumMod val="75000"/>
                    <a:lumOff val="25000"/>
                  </a:schemeClr>
                </a:solidFill>
              </a:rPr>
              <a:t>Duygulu</a:t>
            </a:r>
            <a:r>
              <a:rPr lang="en-US" sz="1800" dirty="0">
                <a:solidFill>
                  <a:schemeClr val="tx1">
                    <a:lumMod val="75000"/>
                    <a:lumOff val="25000"/>
                  </a:schemeClr>
                </a:solidFill>
              </a:rPr>
              <a:t>, P. and </a:t>
            </a:r>
            <a:r>
              <a:rPr lang="en-US" sz="1800" dirty="0" err="1">
                <a:solidFill>
                  <a:schemeClr val="tx1">
                    <a:lumMod val="75000"/>
                    <a:lumOff val="25000"/>
                  </a:schemeClr>
                </a:solidFill>
              </a:rPr>
              <a:t>Faloutsos</a:t>
            </a:r>
            <a:r>
              <a:rPr lang="en-US" sz="1800" dirty="0">
                <a:solidFill>
                  <a:schemeClr val="tx1">
                    <a:lumMod val="75000"/>
                    <a:lumOff val="25000"/>
                  </a:schemeClr>
                </a:solidFill>
              </a:rPr>
              <a:t>, C., 2004, June. Automatic image captioning. In </a:t>
            </a:r>
            <a:r>
              <a:rPr lang="en-US" sz="1800" i="1" dirty="0">
                <a:solidFill>
                  <a:schemeClr val="tx1">
                    <a:lumMod val="75000"/>
                    <a:lumOff val="25000"/>
                  </a:schemeClr>
                </a:solidFill>
              </a:rPr>
              <a:t>Multimedia and Expo, 2004. ICME'04. 2004 IEEE International Conference on</a:t>
            </a:r>
            <a:r>
              <a:rPr lang="en-US" sz="1800" dirty="0">
                <a:solidFill>
                  <a:schemeClr val="tx1">
                    <a:lumMod val="75000"/>
                    <a:lumOff val="25000"/>
                  </a:schemeClr>
                </a:solidFill>
              </a:rPr>
              <a:t> (Vol. 3, pp. 1987-1990). IEEE.</a:t>
            </a:r>
          </a:p>
          <a:p>
            <a:pPr fontAlgn="base"/>
            <a:r>
              <a:rPr lang="en-US" sz="1800" dirty="0">
                <a:solidFill>
                  <a:schemeClr val="tx1">
                    <a:lumMod val="75000"/>
                    <a:lumOff val="25000"/>
                  </a:schemeClr>
                </a:solidFill>
              </a:rPr>
              <a:t>Meng C, Wang Y, Zhang S. Image-Question-Linguistic Co-Attention for Visual Question Answering</a:t>
            </a:r>
          </a:p>
          <a:p>
            <a:r>
              <a:rPr lang="en-US" sz="1800" dirty="0">
                <a:solidFill>
                  <a:schemeClr val="tx1">
                    <a:lumMod val="75000"/>
                    <a:lumOff val="25000"/>
                  </a:schemeClr>
                </a:solidFill>
              </a:rPr>
              <a:t>Wang, C., Yang, H., </a:t>
            </a:r>
            <a:r>
              <a:rPr lang="en-US" sz="1800" dirty="0" err="1">
                <a:solidFill>
                  <a:schemeClr val="tx1">
                    <a:lumMod val="75000"/>
                    <a:lumOff val="25000"/>
                  </a:schemeClr>
                </a:solidFill>
              </a:rPr>
              <a:t>Bartz</a:t>
            </a:r>
            <a:r>
              <a:rPr lang="en-US" sz="1800" dirty="0">
                <a:solidFill>
                  <a:schemeClr val="tx1">
                    <a:lumMod val="75000"/>
                    <a:lumOff val="25000"/>
                  </a:schemeClr>
                </a:solidFill>
              </a:rPr>
              <a:t>, C. and </a:t>
            </a:r>
            <a:r>
              <a:rPr lang="en-US" sz="1800" dirty="0" err="1">
                <a:solidFill>
                  <a:schemeClr val="tx1">
                    <a:lumMod val="75000"/>
                    <a:lumOff val="25000"/>
                  </a:schemeClr>
                </a:solidFill>
              </a:rPr>
              <a:t>Meinel</a:t>
            </a:r>
            <a:r>
              <a:rPr lang="en-US" sz="1800" dirty="0">
                <a:solidFill>
                  <a:schemeClr val="tx1">
                    <a:lumMod val="75000"/>
                    <a:lumOff val="25000"/>
                  </a:schemeClr>
                </a:solidFill>
              </a:rPr>
              <a:t>, C., 2016, October. Image captioning with deep bidirectional LSTMs. In </a:t>
            </a:r>
            <a:r>
              <a:rPr lang="en-US" sz="1800" i="1" dirty="0">
                <a:solidFill>
                  <a:schemeClr val="tx1">
                    <a:lumMod val="75000"/>
                    <a:lumOff val="25000"/>
                  </a:schemeClr>
                </a:solidFill>
              </a:rPr>
              <a:t>Proceedings of the 2016 ACM on Multimedia Conference</a:t>
            </a:r>
            <a:r>
              <a:rPr lang="en-US" sz="1800" dirty="0">
                <a:solidFill>
                  <a:schemeClr val="tx1">
                    <a:lumMod val="75000"/>
                    <a:lumOff val="25000"/>
                  </a:schemeClr>
                </a:solidFill>
              </a:rPr>
              <a:t> (pp. 988-997). ACM. </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168603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F24EC-98EC-4834-9453-48F61FD37B52}"/>
              </a:ext>
            </a:extLst>
          </p:cNvPr>
          <p:cNvSpPr>
            <a:spLocks noGrp="1"/>
          </p:cNvSpPr>
          <p:nvPr>
            <p:ph idx="1"/>
          </p:nvPr>
        </p:nvSpPr>
        <p:spPr>
          <a:xfrm>
            <a:off x="4373731" y="2475914"/>
            <a:ext cx="3444537" cy="953086"/>
          </a:xfrm>
        </p:spPr>
        <p:txBody>
          <a:bodyPr>
            <a:normAutofit/>
          </a:bodyPr>
          <a:lstStyle/>
          <a:p>
            <a:pPr marL="0" indent="0">
              <a:buNone/>
            </a:pPr>
            <a:r>
              <a:rPr lang="en-US" sz="6000" dirty="0">
                <a:solidFill>
                  <a:schemeClr val="accent5">
                    <a:lumMod val="75000"/>
                  </a:schemeClr>
                </a:solidFill>
              </a:rPr>
              <a:t>Thank You</a:t>
            </a:r>
          </a:p>
        </p:txBody>
      </p:sp>
    </p:spTree>
    <p:extLst>
      <p:ext uri="{BB962C8B-B14F-4D97-AF65-F5344CB8AC3E}">
        <p14:creationId xmlns:p14="http://schemas.microsoft.com/office/powerpoint/2010/main" val="162110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8E70-E821-43DD-8E56-1CECD2EBC391}"/>
              </a:ext>
            </a:extLst>
          </p:cNvPr>
          <p:cNvSpPr>
            <a:spLocks noGrp="1"/>
          </p:cNvSpPr>
          <p:nvPr>
            <p:ph type="title"/>
          </p:nvPr>
        </p:nvSpPr>
        <p:spPr>
          <a:xfrm>
            <a:off x="838200" y="365126"/>
            <a:ext cx="10515600" cy="744584"/>
          </a:xfrm>
        </p:spPr>
        <p:txBody>
          <a:bodyPr>
            <a:normAutofit/>
          </a:bodyPr>
          <a:lstStyle/>
          <a:p>
            <a:pPr algn="ctr"/>
            <a:r>
              <a:rPr lang="en-US" sz="4000" dirty="0">
                <a:solidFill>
                  <a:schemeClr val="accent5">
                    <a:lumMod val="75000"/>
                  </a:schemeClr>
                </a:solidFill>
              </a:rPr>
              <a:t>What is the problem?</a:t>
            </a:r>
          </a:p>
        </p:txBody>
      </p:sp>
      <p:sp>
        <p:nvSpPr>
          <p:cNvPr id="3" name="Content Placeholder 2">
            <a:extLst>
              <a:ext uri="{FF2B5EF4-FFF2-40B4-BE49-F238E27FC236}">
                <a16:creationId xmlns:a16="http://schemas.microsoft.com/office/drawing/2014/main" id="{5E55CF01-1EA1-4BA9-8430-11AD18785758}"/>
              </a:ext>
            </a:extLst>
          </p:cNvPr>
          <p:cNvSpPr>
            <a:spLocks noGrp="1"/>
          </p:cNvSpPr>
          <p:nvPr>
            <p:ph idx="1"/>
          </p:nvPr>
        </p:nvSpPr>
        <p:spPr>
          <a:xfrm>
            <a:off x="838200" y="1384917"/>
            <a:ext cx="10515600" cy="4792046"/>
          </a:xfrm>
        </p:spPr>
        <p:txBody>
          <a:bodyPr/>
          <a:lstStyle/>
          <a:p>
            <a:r>
              <a:rPr lang="en-US" sz="2400" dirty="0">
                <a:solidFill>
                  <a:schemeClr val="tx1">
                    <a:lumMod val="75000"/>
                    <a:lumOff val="25000"/>
                  </a:schemeClr>
                </a:solidFill>
              </a:rPr>
              <a:t>A image contains a lots of information regarding the elements in the image and the surroundings of the elements</a:t>
            </a:r>
          </a:p>
          <a:p>
            <a:r>
              <a:rPr lang="en-US" sz="2400" dirty="0">
                <a:solidFill>
                  <a:schemeClr val="tx1">
                    <a:lumMod val="75000"/>
                    <a:lumOff val="25000"/>
                  </a:schemeClr>
                </a:solidFill>
              </a:rPr>
              <a:t>A description must capture the objects contained in the image as well as the relations among the objects</a:t>
            </a:r>
          </a:p>
          <a:p>
            <a:endParaRPr lang="en-US" sz="2400" dirty="0">
              <a:solidFill>
                <a:schemeClr val="tx1">
                  <a:lumMod val="75000"/>
                  <a:lumOff val="25000"/>
                </a:schemeClr>
              </a:solidFill>
            </a:endParaRPr>
          </a:p>
          <a:p>
            <a:r>
              <a:rPr lang="en-US" sz="2400" dirty="0">
                <a:solidFill>
                  <a:schemeClr val="tx1">
                    <a:lumMod val="75000"/>
                    <a:lumOff val="25000"/>
                  </a:schemeClr>
                </a:solidFill>
              </a:rPr>
              <a:t>To describe an image a model is needed that can not only detect the objects in the image, but is also able to generate a natural language description of the image</a:t>
            </a:r>
          </a:p>
          <a:p>
            <a:r>
              <a:rPr lang="en-US" sz="2400" dirty="0">
                <a:solidFill>
                  <a:schemeClr val="tx1">
                    <a:lumMod val="75000"/>
                    <a:lumOff val="25000"/>
                  </a:schemeClr>
                </a:solidFill>
              </a:rPr>
              <a:t>A language model is needed in addition to virtual understanding</a:t>
            </a:r>
          </a:p>
          <a:p>
            <a:pPr marL="0" indent="0">
              <a:buNone/>
            </a:pPr>
            <a:endParaRPr lang="en-US" dirty="0"/>
          </a:p>
        </p:txBody>
      </p:sp>
    </p:spTree>
    <p:extLst>
      <p:ext uri="{BB962C8B-B14F-4D97-AF65-F5344CB8AC3E}">
        <p14:creationId xmlns:p14="http://schemas.microsoft.com/office/powerpoint/2010/main" val="126515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1C2F-07DC-4D03-BD35-994A5FCBFC3A}"/>
              </a:ext>
            </a:extLst>
          </p:cNvPr>
          <p:cNvSpPr>
            <a:spLocks noGrp="1"/>
          </p:cNvSpPr>
          <p:nvPr>
            <p:ph type="title"/>
          </p:nvPr>
        </p:nvSpPr>
        <p:spPr>
          <a:xfrm>
            <a:off x="838200" y="365125"/>
            <a:ext cx="10515600" cy="815605"/>
          </a:xfrm>
        </p:spPr>
        <p:txBody>
          <a:bodyPr>
            <a:normAutofit/>
          </a:bodyPr>
          <a:lstStyle/>
          <a:p>
            <a:pPr algn="ctr"/>
            <a:r>
              <a:rPr lang="en-US" sz="4000" dirty="0">
                <a:solidFill>
                  <a:schemeClr val="accent5">
                    <a:lumMod val="75000"/>
                  </a:schemeClr>
                </a:solidFill>
              </a:rPr>
              <a:t>How is this Project related to class?</a:t>
            </a:r>
          </a:p>
        </p:txBody>
      </p:sp>
      <p:sp>
        <p:nvSpPr>
          <p:cNvPr id="3" name="Content Placeholder 2">
            <a:extLst>
              <a:ext uri="{FF2B5EF4-FFF2-40B4-BE49-F238E27FC236}">
                <a16:creationId xmlns:a16="http://schemas.microsoft.com/office/drawing/2014/main" id="{B9CFFCD0-7DD2-4B7C-85C8-FC37BE864EAD}"/>
              </a:ext>
            </a:extLst>
          </p:cNvPr>
          <p:cNvSpPr>
            <a:spLocks noGrp="1"/>
          </p:cNvSpPr>
          <p:nvPr>
            <p:ph idx="1"/>
          </p:nvPr>
        </p:nvSpPr>
        <p:spPr>
          <a:xfrm>
            <a:off x="838200" y="1278384"/>
            <a:ext cx="10515600" cy="4898579"/>
          </a:xfrm>
        </p:spPr>
        <p:txBody>
          <a:bodyPr>
            <a:normAutofit/>
          </a:bodyPr>
          <a:lstStyle/>
          <a:p>
            <a:r>
              <a:rPr lang="en-US" sz="2400" dirty="0">
                <a:solidFill>
                  <a:schemeClr val="tx1">
                    <a:lumMod val="75000"/>
                    <a:lumOff val="25000"/>
                  </a:schemeClr>
                </a:solidFill>
              </a:rPr>
              <a:t>In this project we are using Recurrent Neural Network as the language model</a:t>
            </a:r>
          </a:p>
          <a:p>
            <a:endParaRPr lang="en-US" sz="2400" dirty="0">
              <a:solidFill>
                <a:schemeClr val="tx1">
                  <a:lumMod val="75000"/>
                  <a:lumOff val="25000"/>
                </a:schemeClr>
              </a:solidFill>
            </a:endParaRPr>
          </a:p>
          <a:p>
            <a:r>
              <a:rPr lang="en-US" sz="2400" dirty="0">
                <a:solidFill>
                  <a:schemeClr val="tx1">
                    <a:lumMod val="75000"/>
                    <a:lumOff val="25000"/>
                  </a:schemeClr>
                </a:solidFill>
              </a:rPr>
              <a:t>The objective of this project to maximize the log-likelihood of correct textual description in natural language given the image</a:t>
            </a:r>
          </a:p>
        </p:txBody>
      </p:sp>
      <p:pic>
        <p:nvPicPr>
          <p:cNvPr id="4" name="Picture 3">
            <a:extLst>
              <a:ext uri="{FF2B5EF4-FFF2-40B4-BE49-F238E27FC236}">
                <a16:creationId xmlns:a16="http://schemas.microsoft.com/office/drawing/2014/main" id="{37E9D7C1-09E1-4B25-8DC9-5960B053214B}"/>
              </a:ext>
            </a:extLst>
          </p:cNvPr>
          <p:cNvPicPr>
            <a:picLocks noChangeAspect="1"/>
          </p:cNvPicPr>
          <p:nvPr/>
        </p:nvPicPr>
        <p:blipFill>
          <a:blip r:embed="rId2"/>
          <a:stretch>
            <a:fillRect/>
          </a:stretch>
        </p:blipFill>
        <p:spPr>
          <a:xfrm>
            <a:off x="4448175" y="3429000"/>
            <a:ext cx="3295650" cy="733425"/>
          </a:xfrm>
          <a:prstGeom prst="rect">
            <a:avLst/>
          </a:prstGeom>
        </p:spPr>
      </p:pic>
    </p:spTree>
    <p:extLst>
      <p:ext uri="{BB962C8B-B14F-4D97-AF65-F5344CB8AC3E}">
        <p14:creationId xmlns:p14="http://schemas.microsoft.com/office/powerpoint/2010/main" val="363780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25B1-ABC3-4886-92FB-3A9CCBBC8773}"/>
              </a:ext>
            </a:extLst>
          </p:cNvPr>
          <p:cNvSpPr>
            <a:spLocks noGrp="1"/>
          </p:cNvSpPr>
          <p:nvPr>
            <p:ph type="title"/>
          </p:nvPr>
        </p:nvSpPr>
        <p:spPr>
          <a:xfrm>
            <a:off x="838200" y="365125"/>
            <a:ext cx="10515600" cy="709073"/>
          </a:xfrm>
        </p:spPr>
        <p:txBody>
          <a:bodyPr>
            <a:normAutofit/>
          </a:bodyPr>
          <a:lstStyle/>
          <a:p>
            <a:pPr algn="ctr"/>
            <a:r>
              <a:rPr lang="en-US" sz="4000" dirty="0">
                <a:solidFill>
                  <a:schemeClr val="accent5">
                    <a:lumMod val="75000"/>
                  </a:schemeClr>
                </a:solidFill>
              </a:rPr>
              <a:t>Our Solution</a:t>
            </a:r>
          </a:p>
        </p:txBody>
      </p:sp>
      <p:sp>
        <p:nvSpPr>
          <p:cNvPr id="3" name="Content Placeholder 2">
            <a:extLst>
              <a:ext uri="{FF2B5EF4-FFF2-40B4-BE49-F238E27FC236}">
                <a16:creationId xmlns:a16="http://schemas.microsoft.com/office/drawing/2014/main" id="{21B3DE93-22E3-41AF-971F-07F7D65CEC6D}"/>
              </a:ext>
            </a:extLst>
          </p:cNvPr>
          <p:cNvSpPr>
            <a:spLocks noGrp="1"/>
          </p:cNvSpPr>
          <p:nvPr>
            <p:ph idx="1"/>
          </p:nvPr>
        </p:nvSpPr>
        <p:spPr>
          <a:xfrm>
            <a:off x="838200" y="1233996"/>
            <a:ext cx="10515600" cy="5258879"/>
          </a:xfrm>
        </p:spPr>
        <p:txBody>
          <a:bodyPr>
            <a:normAutofit/>
          </a:bodyPr>
          <a:lstStyle/>
          <a:p>
            <a:r>
              <a:rPr lang="en-US" sz="2400" dirty="0">
                <a:solidFill>
                  <a:schemeClr val="tx1">
                    <a:lumMod val="75000"/>
                    <a:lumOff val="25000"/>
                  </a:schemeClr>
                </a:solidFill>
              </a:rPr>
              <a:t>We would like to present in this work a single joint model that takes an image </a:t>
            </a:r>
            <a:r>
              <a:rPr lang="en-US" sz="2400" i="1" dirty="0">
                <a:solidFill>
                  <a:schemeClr val="tx1">
                    <a:lumMod val="75000"/>
                    <a:lumOff val="25000"/>
                  </a:schemeClr>
                </a:solidFill>
              </a:rPr>
              <a:t>I</a:t>
            </a:r>
            <a:r>
              <a:rPr lang="en-US" sz="2400" dirty="0">
                <a:solidFill>
                  <a:schemeClr val="tx1">
                    <a:lumMod val="75000"/>
                    <a:lumOff val="25000"/>
                  </a:schemeClr>
                </a:solidFill>
              </a:rPr>
              <a:t> as input, and is trained to maximize the likelihood </a:t>
            </a:r>
            <a:r>
              <a:rPr lang="en-US" sz="2400" i="1" dirty="0">
                <a:solidFill>
                  <a:schemeClr val="tx1">
                    <a:lumMod val="75000"/>
                    <a:lumOff val="25000"/>
                  </a:schemeClr>
                </a:solidFill>
              </a:rPr>
              <a:t>p(S|I)</a:t>
            </a:r>
            <a:r>
              <a:rPr lang="en-US" sz="2400" dirty="0">
                <a:solidFill>
                  <a:schemeClr val="tx1">
                    <a:lumMod val="75000"/>
                    <a:lumOff val="25000"/>
                  </a:schemeClr>
                </a:solidFill>
              </a:rPr>
              <a:t> of producing a target sequence of words </a:t>
            </a:r>
            <a:r>
              <a:rPr lang="en-US" sz="2400" i="1" dirty="0">
                <a:solidFill>
                  <a:schemeClr val="tx1">
                    <a:lumMod val="75000"/>
                    <a:lumOff val="25000"/>
                  </a:schemeClr>
                </a:solidFill>
              </a:rPr>
              <a:t>S = {S</a:t>
            </a:r>
            <a:r>
              <a:rPr lang="en-US" sz="2400" i="1" baseline="-25000" dirty="0">
                <a:solidFill>
                  <a:schemeClr val="tx1">
                    <a:lumMod val="75000"/>
                    <a:lumOff val="25000"/>
                  </a:schemeClr>
                </a:solidFill>
              </a:rPr>
              <a:t>1</a:t>
            </a:r>
            <a:r>
              <a:rPr lang="en-US" sz="2400" i="1" dirty="0">
                <a:solidFill>
                  <a:schemeClr val="tx1">
                    <a:lumMod val="75000"/>
                    <a:lumOff val="25000"/>
                  </a:schemeClr>
                </a:solidFill>
              </a:rPr>
              <a:t>, S</a:t>
            </a:r>
            <a:r>
              <a:rPr lang="en-US" sz="2400" i="1" baseline="-25000" dirty="0">
                <a:solidFill>
                  <a:schemeClr val="tx1">
                    <a:lumMod val="75000"/>
                    <a:lumOff val="25000"/>
                  </a:schemeClr>
                </a:solidFill>
              </a:rPr>
              <a:t>2</a:t>
            </a:r>
            <a:r>
              <a:rPr lang="en-US" sz="2400" i="1" dirty="0">
                <a:solidFill>
                  <a:schemeClr val="tx1">
                    <a:lumMod val="75000"/>
                    <a:lumOff val="25000"/>
                  </a:schemeClr>
                </a:solidFill>
              </a:rPr>
              <a:t>,…} </a:t>
            </a:r>
            <a:r>
              <a:rPr lang="en-US" sz="2400" dirty="0">
                <a:solidFill>
                  <a:schemeClr val="tx1">
                    <a:lumMod val="75000"/>
                    <a:lumOff val="25000"/>
                  </a:schemeClr>
                </a:solidFill>
              </a:rPr>
              <a:t>where each word S</a:t>
            </a:r>
            <a:r>
              <a:rPr lang="en-US" sz="2400" baseline="-25000" dirty="0">
                <a:solidFill>
                  <a:schemeClr val="tx1">
                    <a:lumMod val="75000"/>
                    <a:lumOff val="25000"/>
                  </a:schemeClr>
                </a:solidFill>
              </a:rPr>
              <a:t>t</a:t>
            </a:r>
            <a:r>
              <a:rPr lang="en-US" sz="2400" dirty="0">
                <a:solidFill>
                  <a:schemeClr val="tx1">
                    <a:lumMod val="75000"/>
                    <a:lumOff val="25000"/>
                  </a:schemeClr>
                </a:solidFill>
              </a:rPr>
              <a:t> comes from a given dictionary, that describes the image adequately.</a:t>
            </a:r>
          </a:p>
          <a:p>
            <a:endParaRPr lang="en-US" sz="2400" dirty="0">
              <a:solidFill>
                <a:schemeClr val="tx1">
                  <a:lumMod val="75000"/>
                  <a:lumOff val="25000"/>
                </a:schemeClr>
              </a:solidFill>
            </a:endParaRPr>
          </a:p>
          <a:p>
            <a:r>
              <a:rPr lang="en-US" sz="2400" dirty="0">
                <a:solidFill>
                  <a:schemeClr val="tx1">
                    <a:lumMod val="75000"/>
                    <a:lumOff val="25000"/>
                  </a:schemeClr>
                </a:solidFill>
              </a:rPr>
              <a:t>In this proposed model, we are using CNN as image encoder that produce rich representation of the input image by embedding into fixed length vector which in turn used by RNN decoder that generates the sentence</a:t>
            </a:r>
          </a:p>
          <a:p>
            <a:endParaRPr lang="en-US" sz="2400" dirty="0">
              <a:solidFill>
                <a:schemeClr val="tx1">
                  <a:lumMod val="75000"/>
                  <a:lumOff val="25000"/>
                </a:schemeClr>
              </a:solidFill>
            </a:endParaRPr>
          </a:p>
          <a:p>
            <a:r>
              <a:rPr lang="en-US" sz="2400" dirty="0">
                <a:solidFill>
                  <a:schemeClr val="tx1">
                    <a:lumMod val="75000"/>
                    <a:lumOff val="25000"/>
                  </a:schemeClr>
                </a:solidFill>
              </a:rPr>
              <a:t>Flow of our solution is as follows:</a:t>
            </a:r>
          </a:p>
          <a:p>
            <a:pPr lvl="1"/>
            <a:r>
              <a:rPr lang="en-US" sz="2000" dirty="0">
                <a:solidFill>
                  <a:schemeClr val="tx1">
                    <a:lumMod val="75000"/>
                    <a:lumOff val="25000"/>
                  </a:schemeClr>
                </a:solidFill>
              </a:rPr>
              <a:t>We present an end-to-end system for the problem</a:t>
            </a:r>
          </a:p>
          <a:p>
            <a:pPr lvl="1"/>
            <a:r>
              <a:rPr lang="en-US" sz="2000" dirty="0">
                <a:solidFill>
                  <a:schemeClr val="tx1">
                    <a:lumMod val="75000"/>
                    <a:lumOff val="25000"/>
                  </a:schemeClr>
                </a:solidFill>
              </a:rPr>
              <a:t>We use state-of-the art Neural Networks for vision and language models which is fully trainable using Stochastic Gradient Descent</a:t>
            </a:r>
          </a:p>
          <a:p>
            <a:pPr lvl="1"/>
            <a:r>
              <a:rPr lang="en-US" sz="2000" dirty="0">
                <a:solidFill>
                  <a:schemeClr val="tx1">
                    <a:lumMod val="75000"/>
                    <a:lumOff val="25000"/>
                  </a:schemeClr>
                </a:solidFill>
              </a:rPr>
              <a:t>Finally we use the trained model for inference over images</a:t>
            </a:r>
          </a:p>
          <a:p>
            <a:pPr lvl="1"/>
            <a:endParaRPr lang="en-US" sz="2000" dirty="0"/>
          </a:p>
        </p:txBody>
      </p:sp>
    </p:spTree>
    <p:extLst>
      <p:ext uri="{BB962C8B-B14F-4D97-AF65-F5344CB8AC3E}">
        <p14:creationId xmlns:p14="http://schemas.microsoft.com/office/powerpoint/2010/main" val="375303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0596-F81C-4DA3-9514-85F982B476B3}"/>
              </a:ext>
            </a:extLst>
          </p:cNvPr>
          <p:cNvSpPr>
            <a:spLocks noGrp="1"/>
          </p:cNvSpPr>
          <p:nvPr>
            <p:ph type="title"/>
          </p:nvPr>
        </p:nvSpPr>
        <p:spPr>
          <a:xfrm>
            <a:off x="838200" y="365125"/>
            <a:ext cx="10515600" cy="806727"/>
          </a:xfrm>
        </p:spPr>
        <p:txBody>
          <a:bodyPr>
            <a:normAutofit/>
          </a:bodyPr>
          <a:lstStyle/>
          <a:p>
            <a:pPr algn="ctr"/>
            <a:r>
              <a:rPr lang="en-US" sz="4000" dirty="0">
                <a:solidFill>
                  <a:schemeClr val="accent5">
                    <a:lumMod val="75000"/>
                  </a:schemeClr>
                </a:solidFill>
              </a:rPr>
              <a:t>Limitations of other Approaches</a:t>
            </a:r>
          </a:p>
        </p:txBody>
      </p:sp>
      <p:sp>
        <p:nvSpPr>
          <p:cNvPr id="3" name="Content Placeholder 2">
            <a:extLst>
              <a:ext uri="{FF2B5EF4-FFF2-40B4-BE49-F238E27FC236}">
                <a16:creationId xmlns:a16="http://schemas.microsoft.com/office/drawing/2014/main" id="{C46FB99E-37E8-41D6-8AE5-774070BAAD58}"/>
              </a:ext>
            </a:extLst>
          </p:cNvPr>
          <p:cNvSpPr>
            <a:spLocks noGrp="1"/>
          </p:cNvSpPr>
          <p:nvPr>
            <p:ph idx="1"/>
          </p:nvPr>
        </p:nvSpPr>
        <p:spPr>
          <a:xfrm>
            <a:off x="838200" y="1376039"/>
            <a:ext cx="10515600" cy="5001426"/>
          </a:xfrm>
        </p:spPr>
        <p:txBody>
          <a:bodyPr>
            <a:normAutofit lnSpcReduction="10000"/>
          </a:bodyPr>
          <a:lstStyle/>
          <a:p>
            <a:r>
              <a:rPr lang="en-US" sz="2400" dirty="0">
                <a:solidFill>
                  <a:schemeClr val="tx1">
                    <a:lumMod val="75000"/>
                    <a:lumOff val="25000"/>
                  </a:schemeClr>
                </a:solidFill>
              </a:rPr>
              <a:t>Some approaches that rely on hard-coded visual concepts and sentence templates are not robust under different visual conditions</a:t>
            </a:r>
          </a:p>
          <a:p>
            <a:endParaRPr lang="en-US" sz="2400" dirty="0">
              <a:solidFill>
                <a:schemeClr val="tx1">
                  <a:lumMod val="75000"/>
                  <a:lumOff val="25000"/>
                </a:schemeClr>
              </a:solidFill>
            </a:endParaRPr>
          </a:p>
          <a:p>
            <a:r>
              <a:rPr lang="en-US" sz="2400" dirty="0">
                <a:solidFill>
                  <a:schemeClr val="tx1">
                    <a:lumMod val="75000"/>
                    <a:lumOff val="25000"/>
                  </a:schemeClr>
                </a:solidFill>
              </a:rPr>
              <a:t>Other approaches address the problem of ranking descriptions for a given image and based on the idea of co-embedding the image and text in the same vector space </a:t>
            </a:r>
          </a:p>
          <a:p>
            <a:r>
              <a:rPr lang="en-US" sz="2400" dirty="0">
                <a:solidFill>
                  <a:schemeClr val="tx1">
                    <a:lumMod val="75000"/>
                    <a:lumOff val="25000"/>
                  </a:schemeClr>
                </a:solidFill>
              </a:rPr>
              <a:t>For a query image this model returns the image which lie close to the image in the embedding space</a:t>
            </a:r>
          </a:p>
          <a:p>
            <a:r>
              <a:rPr lang="en-US" sz="2400" dirty="0">
                <a:solidFill>
                  <a:schemeClr val="tx1">
                    <a:lumMod val="75000"/>
                    <a:lumOff val="25000"/>
                  </a:schemeClr>
                </a:solidFill>
              </a:rPr>
              <a:t>These models avoid addressing the problem of evaluating how good a generated description is</a:t>
            </a:r>
          </a:p>
          <a:p>
            <a:endParaRPr lang="en-US" sz="2400" dirty="0">
              <a:solidFill>
                <a:schemeClr val="tx1">
                  <a:lumMod val="75000"/>
                  <a:lumOff val="25000"/>
                </a:schemeClr>
              </a:solidFill>
            </a:endParaRPr>
          </a:p>
          <a:p>
            <a:r>
              <a:rPr lang="en-US" sz="2400" dirty="0">
                <a:solidFill>
                  <a:schemeClr val="tx1">
                    <a:lumMod val="75000"/>
                    <a:lumOff val="25000"/>
                  </a:schemeClr>
                </a:solidFill>
              </a:rPr>
              <a:t>Recent Neural Network models that use the CNN for image classification use different language  models that can generate full sentence descriptions but with fixed window context </a:t>
            </a:r>
          </a:p>
        </p:txBody>
      </p:sp>
    </p:spTree>
    <p:extLst>
      <p:ext uri="{BB962C8B-B14F-4D97-AF65-F5344CB8AC3E}">
        <p14:creationId xmlns:p14="http://schemas.microsoft.com/office/powerpoint/2010/main" val="203267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C175-910E-429D-BD95-12D0E9BC5276}"/>
              </a:ext>
            </a:extLst>
          </p:cNvPr>
          <p:cNvSpPr>
            <a:spLocks noGrp="1"/>
          </p:cNvSpPr>
          <p:nvPr>
            <p:ph type="title"/>
          </p:nvPr>
        </p:nvSpPr>
        <p:spPr>
          <a:xfrm>
            <a:off x="838200" y="365125"/>
            <a:ext cx="10515600" cy="646929"/>
          </a:xfrm>
        </p:spPr>
        <p:txBody>
          <a:bodyPr>
            <a:normAutofit/>
          </a:bodyPr>
          <a:lstStyle/>
          <a:p>
            <a:pPr algn="ctr"/>
            <a:r>
              <a:rPr lang="en-US" sz="3600" dirty="0">
                <a:solidFill>
                  <a:schemeClr val="accent5">
                    <a:lumMod val="75000"/>
                  </a:schemeClr>
                </a:solidFill>
              </a:rPr>
              <a:t>Why this approach is better?</a:t>
            </a:r>
          </a:p>
        </p:txBody>
      </p:sp>
      <p:sp>
        <p:nvSpPr>
          <p:cNvPr id="3" name="Content Placeholder 2">
            <a:extLst>
              <a:ext uri="{FF2B5EF4-FFF2-40B4-BE49-F238E27FC236}">
                <a16:creationId xmlns:a16="http://schemas.microsoft.com/office/drawing/2014/main" id="{5DF1C623-861F-49EB-BFC6-2BA6AFB1F716}"/>
              </a:ext>
            </a:extLst>
          </p:cNvPr>
          <p:cNvSpPr>
            <a:spLocks noGrp="1"/>
          </p:cNvSpPr>
          <p:nvPr>
            <p:ph idx="1"/>
          </p:nvPr>
        </p:nvSpPr>
        <p:spPr>
          <a:xfrm>
            <a:off x="838200" y="1154097"/>
            <a:ext cx="10515600" cy="5022866"/>
          </a:xfrm>
        </p:spPr>
        <p:txBody>
          <a:bodyPr>
            <a:normAutofit/>
          </a:bodyPr>
          <a:lstStyle/>
          <a:p>
            <a:r>
              <a:rPr lang="en-US" sz="2400" dirty="0">
                <a:solidFill>
                  <a:schemeClr val="tx1">
                    <a:lumMod val="75000"/>
                    <a:lumOff val="25000"/>
                  </a:schemeClr>
                </a:solidFill>
              </a:rPr>
              <a:t>In this project we use Convolutional Neural Network for image classification and Recurrent neural Network for sequence generation</a:t>
            </a:r>
          </a:p>
          <a:p>
            <a:endParaRPr lang="en-US" sz="2400" dirty="0">
              <a:solidFill>
                <a:schemeClr val="tx1">
                  <a:lumMod val="75000"/>
                  <a:lumOff val="25000"/>
                </a:schemeClr>
              </a:solidFill>
            </a:endParaRPr>
          </a:p>
          <a:p>
            <a:r>
              <a:rPr lang="en-US" sz="2400" dirty="0">
                <a:solidFill>
                  <a:schemeClr val="tx1">
                    <a:lumMod val="75000"/>
                    <a:lumOff val="25000"/>
                  </a:schemeClr>
                </a:solidFill>
              </a:rPr>
              <a:t>We combine the deep CNN and RNN to create single network that generates the descriptions of images</a:t>
            </a:r>
          </a:p>
          <a:p>
            <a:r>
              <a:rPr lang="en-US" sz="2400" dirty="0">
                <a:solidFill>
                  <a:schemeClr val="tx1">
                    <a:lumMod val="75000"/>
                    <a:lumOff val="25000"/>
                  </a:schemeClr>
                </a:solidFill>
              </a:rPr>
              <a:t>The model is inspired by recent successes of sequence generation in machine translation with exception that instead of starting with sentence we provide an image processed by CNN</a:t>
            </a:r>
          </a:p>
          <a:p>
            <a:endParaRPr lang="en-US" sz="2400" dirty="0">
              <a:solidFill>
                <a:schemeClr val="tx1">
                  <a:lumMod val="75000"/>
                  <a:lumOff val="25000"/>
                </a:schemeClr>
              </a:solidFill>
            </a:endParaRPr>
          </a:p>
          <a:p>
            <a:r>
              <a:rPr lang="en-US" sz="2400" dirty="0">
                <a:solidFill>
                  <a:schemeClr val="tx1">
                    <a:lumMod val="75000"/>
                    <a:lumOff val="25000"/>
                  </a:schemeClr>
                </a:solidFill>
              </a:rPr>
              <a:t>Also that we are using LSTM core as a non-linear function in RNN model to deal with vanishing gradient and exploding gradient problems</a:t>
            </a:r>
          </a:p>
        </p:txBody>
      </p:sp>
    </p:spTree>
    <p:extLst>
      <p:ext uri="{BB962C8B-B14F-4D97-AF65-F5344CB8AC3E}">
        <p14:creationId xmlns:p14="http://schemas.microsoft.com/office/powerpoint/2010/main" val="266409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D3AA-08B9-443A-BA25-994493B71D84}"/>
              </a:ext>
            </a:extLst>
          </p:cNvPr>
          <p:cNvSpPr>
            <a:spLocks noGrp="1"/>
          </p:cNvSpPr>
          <p:nvPr>
            <p:ph type="title"/>
          </p:nvPr>
        </p:nvSpPr>
        <p:spPr>
          <a:xfrm>
            <a:off x="838200" y="365125"/>
            <a:ext cx="10515600" cy="709073"/>
          </a:xfrm>
        </p:spPr>
        <p:txBody>
          <a:bodyPr>
            <a:normAutofit/>
          </a:bodyPr>
          <a:lstStyle/>
          <a:p>
            <a:pPr algn="ctr"/>
            <a:r>
              <a:rPr lang="en-US" sz="4000" dirty="0">
                <a:solidFill>
                  <a:schemeClr val="accent5">
                    <a:lumMod val="75000"/>
                  </a:schemeClr>
                </a:solidFill>
              </a:rPr>
              <a:t>Hypothesis</a:t>
            </a:r>
          </a:p>
        </p:txBody>
      </p:sp>
      <p:sp>
        <p:nvSpPr>
          <p:cNvPr id="3" name="Content Placeholder 2">
            <a:extLst>
              <a:ext uri="{FF2B5EF4-FFF2-40B4-BE49-F238E27FC236}">
                <a16:creationId xmlns:a16="http://schemas.microsoft.com/office/drawing/2014/main" id="{24AF3E8E-BAFA-424C-BE04-74E1848D9E65}"/>
              </a:ext>
            </a:extLst>
          </p:cNvPr>
          <p:cNvSpPr>
            <a:spLocks noGrp="1"/>
          </p:cNvSpPr>
          <p:nvPr>
            <p:ph idx="1"/>
          </p:nvPr>
        </p:nvSpPr>
        <p:spPr>
          <a:xfrm>
            <a:off x="838200" y="1162975"/>
            <a:ext cx="10515600" cy="5013988"/>
          </a:xfrm>
        </p:spPr>
        <p:txBody>
          <a:bodyPr>
            <a:normAutofit/>
          </a:bodyPr>
          <a:lstStyle/>
          <a:p>
            <a:r>
              <a:rPr lang="en-US" sz="2400" dirty="0">
                <a:solidFill>
                  <a:schemeClr val="tx1">
                    <a:lumMod val="75000"/>
                    <a:lumOff val="25000"/>
                  </a:schemeClr>
                </a:solidFill>
              </a:rPr>
              <a:t>We are proposing through this project, to build a architecture which uses multimodal Recurrent neural network  that generates descriptions of the visual data.</a:t>
            </a:r>
          </a:p>
          <a:p>
            <a:endParaRPr lang="en-US" sz="2400" dirty="0">
              <a:solidFill>
                <a:schemeClr val="tx1">
                  <a:lumMod val="75000"/>
                  <a:lumOff val="25000"/>
                </a:schemeClr>
              </a:solidFill>
            </a:endParaRPr>
          </a:p>
          <a:p>
            <a:pPr lvl="1">
              <a:lnSpc>
                <a:spcPct val="100000"/>
              </a:lnSpc>
            </a:pPr>
            <a:r>
              <a:rPr lang="en-US" sz="2000" u="sng" dirty="0">
                <a:solidFill>
                  <a:schemeClr val="tx1">
                    <a:lumMod val="75000"/>
                    <a:lumOff val="25000"/>
                  </a:schemeClr>
                </a:solidFill>
              </a:rPr>
              <a:t>Positive Hypothesis</a:t>
            </a:r>
            <a:r>
              <a:rPr lang="en-US" sz="2000" dirty="0">
                <a:solidFill>
                  <a:schemeClr val="tx1">
                    <a:lumMod val="75000"/>
                    <a:lumOff val="25000"/>
                  </a:schemeClr>
                </a:solidFill>
              </a:rPr>
              <a:t>: The model will generate the correct natural language description in English of the semantic knowledge given in image</a:t>
            </a:r>
          </a:p>
          <a:p>
            <a:pPr lvl="1">
              <a:lnSpc>
                <a:spcPct val="100000"/>
              </a:lnSpc>
            </a:pPr>
            <a:r>
              <a:rPr lang="en-US" sz="2000" u="sng" dirty="0">
                <a:solidFill>
                  <a:schemeClr val="tx1">
                    <a:lumMod val="75000"/>
                    <a:lumOff val="25000"/>
                  </a:schemeClr>
                </a:solidFill>
              </a:rPr>
              <a:t>Negative Hypothesis</a:t>
            </a:r>
            <a:r>
              <a:rPr lang="en-US" sz="2000" dirty="0">
                <a:solidFill>
                  <a:schemeClr val="tx1">
                    <a:lumMod val="75000"/>
                    <a:lumOff val="25000"/>
                  </a:schemeClr>
                </a:solidFill>
              </a:rPr>
              <a:t>: The model will generate the natural language description that is not relevant to the semantic knowledge and labels of the image. </a:t>
            </a:r>
            <a:endParaRPr lang="en-US" sz="2000" u="sng" dirty="0">
              <a:solidFill>
                <a:schemeClr val="tx1">
                  <a:lumMod val="75000"/>
                  <a:lumOff val="25000"/>
                </a:schemeClr>
              </a:solidFill>
            </a:endParaRPr>
          </a:p>
        </p:txBody>
      </p:sp>
    </p:spTree>
    <p:extLst>
      <p:ext uri="{BB962C8B-B14F-4D97-AF65-F5344CB8AC3E}">
        <p14:creationId xmlns:p14="http://schemas.microsoft.com/office/powerpoint/2010/main" val="143216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1853-A968-4ACD-8F42-E64862187A9E}"/>
              </a:ext>
            </a:extLst>
          </p:cNvPr>
          <p:cNvSpPr>
            <a:spLocks noGrp="1"/>
          </p:cNvSpPr>
          <p:nvPr>
            <p:ph type="title"/>
          </p:nvPr>
        </p:nvSpPr>
        <p:spPr>
          <a:xfrm>
            <a:off x="838200" y="365126"/>
            <a:ext cx="10515600" cy="726828"/>
          </a:xfrm>
        </p:spPr>
        <p:txBody>
          <a:bodyPr>
            <a:normAutofit/>
          </a:bodyPr>
          <a:lstStyle/>
          <a:p>
            <a:pPr algn="ctr"/>
            <a:r>
              <a:rPr lang="en-US" sz="4000" dirty="0">
                <a:solidFill>
                  <a:schemeClr val="accent5">
                    <a:lumMod val="75000"/>
                  </a:schemeClr>
                </a:solidFill>
              </a:rPr>
              <a:t>Methodology</a:t>
            </a:r>
          </a:p>
        </p:txBody>
      </p:sp>
      <p:sp>
        <p:nvSpPr>
          <p:cNvPr id="3" name="Content Placeholder 2">
            <a:extLst>
              <a:ext uri="{FF2B5EF4-FFF2-40B4-BE49-F238E27FC236}">
                <a16:creationId xmlns:a16="http://schemas.microsoft.com/office/drawing/2014/main" id="{4C8BB02E-D109-4FA9-8B84-771F60D9914A}"/>
              </a:ext>
            </a:extLst>
          </p:cNvPr>
          <p:cNvSpPr>
            <a:spLocks noGrp="1"/>
          </p:cNvSpPr>
          <p:nvPr>
            <p:ph idx="1"/>
          </p:nvPr>
        </p:nvSpPr>
        <p:spPr>
          <a:xfrm>
            <a:off x="838200" y="1251751"/>
            <a:ext cx="10515600" cy="4925212"/>
          </a:xfrm>
        </p:spPr>
        <p:txBody>
          <a:bodyPr>
            <a:normAutofit/>
          </a:bodyPr>
          <a:lstStyle/>
          <a:p>
            <a:r>
              <a:rPr lang="en-US" sz="2400" dirty="0">
                <a:solidFill>
                  <a:schemeClr val="tx1">
                    <a:lumMod val="75000"/>
                    <a:lumOff val="25000"/>
                  </a:schemeClr>
                </a:solidFill>
              </a:rPr>
              <a:t>Dataset</a:t>
            </a:r>
          </a:p>
          <a:p>
            <a:pPr lvl="1"/>
            <a:r>
              <a:rPr lang="en-US" sz="2000" dirty="0">
                <a:solidFill>
                  <a:schemeClr val="tx1">
                    <a:lumMod val="75000"/>
                    <a:lumOff val="25000"/>
                  </a:schemeClr>
                </a:solidFill>
              </a:rPr>
              <a:t>We will be training our model on Flickr8k and Flickr30K</a:t>
            </a:r>
          </a:p>
          <a:p>
            <a:pPr lvl="1"/>
            <a:r>
              <a:rPr lang="en-US" sz="2000" dirty="0">
                <a:solidFill>
                  <a:schemeClr val="tx1">
                    <a:lumMod val="75000"/>
                    <a:lumOff val="25000"/>
                  </a:schemeClr>
                </a:solidFill>
              </a:rPr>
              <a:t>These datasets can be obtained by the UIUC, Dept. of Computer Science for non-commercial research and educational purpose</a:t>
            </a:r>
          </a:p>
          <a:p>
            <a:endParaRPr lang="en-US" sz="2400" dirty="0">
              <a:solidFill>
                <a:schemeClr val="tx1">
                  <a:lumMod val="75000"/>
                  <a:lumOff val="25000"/>
                </a:schemeClr>
              </a:solidFill>
            </a:endParaRPr>
          </a:p>
          <a:p>
            <a:r>
              <a:rPr lang="en-US" sz="2400" dirty="0">
                <a:solidFill>
                  <a:schemeClr val="tx1">
                    <a:lumMod val="75000"/>
                    <a:lumOff val="25000"/>
                  </a:schemeClr>
                </a:solidFill>
              </a:rPr>
              <a:t>Algorithm design</a:t>
            </a:r>
          </a:p>
          <a:p>
            <a:pPr lvl="1"/>
            <a:r>
              <a:rPr lang="en-US" sz="2000" dirty="0">
                <a:solidFill>
                  <a:schemeClr val="tx1">
                    <a:lumMod val="75000"/>
                    <a:lumOff val="25000"/>
                  </a:schemeClr>
                </a:solidFill>
              </a:rPr>
              <a:t>The objective of the proposed project is to directly maximize the probability of the correct description given the image by using the following formulation:</a:t>
            </a:r>
          </a:p>
          <a:p>
            <a:pPr lvl="1"/>
            <a:endParaRPr lang="en-US" sz="2000" dirty="0">
              <a:solidFill>
                <a:schemeClr val="tx1">
                  <a:lumMod val="75000"/>
                  <a:lumOff val="25000"/>
                </a:schemeClr>
              </a:solidFill>
            </a:endParaRPr>
          </a:p>
          <a:p>
            <a:pPr lvl="1"/>
            <a:endParaRPr lang="en-US" sz="2000" dirty="0">
              <a:solidFill>
                <a:schemeClr val="tx1">
                  <a:lumMod val="75000"/>
                  <a:lumOff val="25000"/>
                </a:schemeClr>
              </a:solidFill>
            </a:endParaRPr>
          </a:p>
          <a:p>
            <a:pPr marL="457200" lvl="1" indent="0">
              <a:buNone/>
            </a:pPr>
            <a:endParaRPr lang="en-US" sz="2000" dirty="0">
              <a:solidFill>
                <a:schemeClr val="tx1">
                  <a:lumMod val="75000"/>
                  <a:lumOff val="25000"/>
                </a:schemeClr>
              </a:solidFill>
            </a:endParaRPr>
          </a:p>
          <a:p>
            <a:pPr marL="457200" lvl="1" indent="0">
              <a:buNone/>
            </a:pPr>
            <a:r>
              <a:rPr lang="en-US" sz="2000" dirty="0">
                <a:solidFill>
                  <a:schemeClr val="tx1">
                    <a:lumMod val="75000"/>
                    <a:lumOff val="25000"/>
                  </a:schemeClr>
                </a:solidFill>
              </a:rPr>
              <a:t>	where theta are the parameters of our model, </a:t>
            </a:r>
            <a:r>
              <a:rPr lang="en-US" sz="2000" i="1" dirty="0">
                <a:solidFill>
                  <a:schemeClr val="tx1">
                    <a:lumMod val="75000"/>
                    <a:lumOff val="25000"/>
                  </a:schemeClr>
                </a:solidFill>
              </a:rPr>
              <a:t>I</a:t>
            </a:r>
            <a:r>
              <a:rPr lang="en-US" sz="2000" dirty="0">
                <a:solidFill>
                  <a:schemeClr val="tx1">
                    <a:lumMod val="75000"/>
                    <a:lumOff val="25000"/>
                  </a:schemeClr>
                </a:solidFill>
              </a:rPr>
              <a:t> is an image, and </a:t>
            </a:r>
            <a:r>
              <a:rPr lang="en-US" sz="2000" i="1" dirty="0">
                <a:solidFill>
                  <a:schemeClr val="tx1">
                    <a:lumMod val="75000"/>
                    <a:lumOff val="25000"/>
                  </a:schemeClr>
                </a:solidFill>
              </a:rPr>
              <a:t>S</a:t>
            </a:r>
            <a:r>
              <a:rPr lang="en-US" sz="2000" dirty="0">
                <a:solidFill>
                  <a:schemeClr val="tx1">
                    <a:lumMod val="75000"/>
                    <a:lumOff val="25000"/>
                  </a:schemeClr>
                </a:solidFill>
              </a:rPr>
              <a:t> is correct 	transcription</a:t>
            </a:r>
          </a:p>
        </p:txBody>
      </p:sp>
      <p:pic>
        <p:nvPicPr>
          <p:cNvPr id="5" name="Picture 4">
            <a:extLst>
              <a:ext uri="{FF2B5EF4-FFF2-40B4-BE49-F238E27FC236}">
                <a16:creationId xmlns:a16="http://schemas.microsoft.com/office/drawing/2014/main" id="{59BE9358-1FB0-49EB-83C7-80F7341F5122}"/>
              </a:ext>
            </a:extLst>
          </p:cNvPr>
          <p:cNvPicPr>
            <a:picLocks noChangeAspect="1"/>
          </p:cNvPicPr>
          <p:nvPr/>
        </p:nvPicPr>
        <p:blipFill>
          <a:blip r:embed="rId2"/>
          <a:stretch>
            <a:fillRect/>
          </a:stretch>
        </p:blipFill>
        <p:spPr>
          <a:xfrm>
            <a:off x="4300537" y="4127977"/>
            <a:ext cx="3590925" cy="942975"/>
          </a:xfrm>
          <a:prstGeom prst="rect">
            <a:avLst/>
          </a:prstGeom>
        </p:spPr>
      </p:pic>
    </p:spTree>
    <p:extLst>
      <p:ext uri="{BB962C8B-B14F-4D97-AF65-F5344CB8AC3E}">
        <p14:creationId xmlns:p14="http://schemas.microsoft.com/office/powerpoint/2010/main" val="989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1853-A968-4ACD-8F42-E64862187A9E}"/>
              </a:ext>
            </a:extLst>
          </p:cNvPr>
          <p:cNvSpPr>
            <a:spLocks noGrp="1"/>
          </p:cNvSpPr>
          <p:nvPr>
            <p:ph type="title"/>
          </p:nvPr>
        </p:nvSpPr>
        <p:spPr>
          <a:xfrm>
            <a:off x="838200" y="365126"/>
            <a:ext cx="10515600" cy="726828"/>
          </a:xfrm>
        </p:spPr>
        <p:txBody>
          <a:bodyPr>
            <a:normAutofit/>
          </a:bodyPr>
          <a:lstStyle/>
          <a:p>
            <a:pPr algn="ctr"/>
            <a:r>
              <a:rPr lang="en-US" sz="4000" dirty="0">
                <a:solidFill>
                  <a:schemeClr val="accent5">
                    <a:lumMod val="75000"/>
                  </a:schemeClr>
                </a:solidFill>
              </a:rPr>
              <a:t>Methodology (cont.)</a:t>
            </a:r>
          </a:p>
        </p:txBody>
      </p:sp>
      <p:sp>
        <p:nvSpPr>
          <p:cNvPr id="3" name="Content Placeholder 2">
            <a:extLst>
              <a:ext uri="{FF2B5EF4-FFF2-40B4-BE49-F238E27FC236}">
                <a16:creationId xmlns:a16="http://schemas.microsoft.com/office/drawing/2014/main" id="{4C8BB02E-D109-4FA9-8B84-771F60D9914A}"/>
              </a:ext>
            </a:extLst>
          </p:cNvPr>
          <p:cNvSpPr>
            <a:spLocks noGrp="1"/>
          </p:cNvSpPr>
          <p:nvPr>
            <p:ph idx="1"/>
          </p:nvPr>
        </p:nvSpPr>
        <p:spPr>
          <a:xfrm>
            <a:off x="838200" y="1251751"/>
            <a:ext cx="10515600" cy="4925212"/>
          </a:xfrm>
        </p:spPr>
        <p:txBody>
          <a:bodyPr>
            <a:normAutofit/>
          </a:bodyPr>
          <a:lstStyle/>
          <a:p>
            <a:pPr lvl="1"/>
            <a:r>
              <a:rPr lang="en-US" dirty="0">
                <a:solidFill>
                  <a:schemeClr val="tx1">
                    <a:lumMod val="75000"/>
                    <a:lumOff val="25000"/>
                  </a:schemeClr>
                </a:solidFill>
              </a:rPr>
              <a:t>It is common to apply the chain rule to model the joint probability over S</a:t>
            </a:r>
            <a:r>
              <a:rPr lang="en-US" baseline="-25000" dirty="0">
                <a:solidFill>
                  <a:schemeClr val="tx1">
                    <a:lumMod val="75000"/>
                    <a:lumOff val="25000"/>
                  </a:schemeClr>
                </a:solidFill>
              </a:rPr>
              <a:t>0</a:t>
            </a:r>
            <a:r>
              <a:rPr lang="en-US" dirty="0">
                <a:solidFill>
                  <a:schemeClr val="tx1">
                    <a:lumMod val="75000"/>
                    <a:lumOff val="25000"/>
                  </a:schemeClr>
                </a:solidFill>
              </a:rPr>
              <a:t>,…,S</a:t>
            </a:r>
            <a:r>
              <a:rPr lang="en-US" baseline="-25000" dirty="0">
                <a:solidFill>
                  <a:schemeClr val="tx1">
                    <a:lumMod val="75000"/>
                    <a:lumOff val="25000"/>
                  </a:schemeClr>
                </a:solidFill>
              </a:rPr>
              <a:t>N </a:t>
            </a:r>
            <a:r>
              <a:rPr lang="en-US" dirty="0">
                <a:solidFill>
                  <a:schemeClr val="tx1">
                    <a:lumMod val="75000"/>
                    <a:lumOff val="25000"/>
                  </a:schemeClr>
                </a:solidFill>
              </a:rPr>
              <a:t>where </a:t>
            </a:r>
            <a:r>
              <a:rPr lang="en-US" i="1" dirty="0">
                <a:solidFill>
                  <a:schemeClr val="tx1">
                    <a:lumMod val="75000"/>
                    <a:lumOff val="25000"/>
                  </a:schemeClr>
                </a:solidFill>
              </a:rPr>
              <a:t>N</a:t>
            </a:r>
            <a:r>
              <a:rPr lang="en-US" dirty="0">
                <a:solidFill>
                  <a:schemeClr val="tx1">
                    <a:lumMod val="75000"/>
                    <a:lumOff val="25000"/>
                  </a:schemeClr>
                </a:solidFill>
              </a:rPr>
              <a:t> is the length of any particular example:</a:t>
            </a:r>
          </a:p>
          <a:p>
            <a:pPr marL="914400" lvl="2" indent="0">
              <a:buNone/>
            </a:pPr>
            <a:endParaRPr lang="en-US" dirty="0">
              <a:solidFill>
                <a:schemeClr val="tx1">
                  <a:lumMod val="75000"/>
                  <a:lumOff val="25000"/>
                </a:schemeClr>
              </a:solidFill>
            </a:endParaRPr>
          </a:p>
          <a:p>
            <a:pPr marL="914400" lvl="2" indent="0">
              <a:buNone/>
            </a:pPr>
            <a:endParaRPr lang="en-US" dirty="0">
              <a:solidFill>
                <a:schemeClr val="tx1">
                  <a:lumMod val="75000"/>
                  <a:lumOff val="25000"/>
                </a:schemeClr>
              </a:solidFill>
            </a:endParaRPr>
          </a:p>
          <a:p>
            <a:pPr marL="914400" lvl="2" indent="0">
              <a:buNone/>
            </a:pPr>
            <a:endParaRPr lang="en-US" dirty="0">
              <a:solidFill>
                <a:schemeClr val="tx1">
                  <a:lumMod val="75000"/>
                  <a:lumOff val="25000"/>
                </a:schemeClr>
              </a:solidFill>
            </a:endParaRPr>
          </a:p>
          <a:p>
            <a:pPr lvl="1"/>
            <a:r>
              <a:rPr lang="en-US" dirty="0">
                <a:solidFill>
                  <a:schemeClr val="tx1">
                    <a:lumMod val="75000"/>
                    <a:lumOff val="25000"/>
                  </a:schemeClr>
                </a:solidFill>
              </a:rPr>
              <a:t>At training time, (</a:t>
            </a:r>
            <a:r>
              <a:rPr lang="en-US" i="1" dirty="0">
                <a:solidFill>
                  <a:schemeClr val="tx1">
                    <a:lumMod val="75000"/>
                    <a:lumOff val="25000"/>
                  </a:schemeClr>
                </a:solidFill>
              </a:rPr>
              <a:t>S</a:t>
            </a:r>
            <a:r>
              <a:rPr lang="en-US" dirty="0">
                <a:solidFill>
                  <a:schemeClr val="tx1">
                    <a:lumMod val="75000"/>
                    <a:lumOff val="25000"/>
                  </a:schemeClr>
                </a:solidFill>
              </a:rPr>
              <a:t>,</a:t>
            </a:r>
            <a:r>
              <a:rPr lang="en-US" i="1" dirty="0">
                <a:solidFill>
                  <a:schemeClr val="tx1">
                    <a:lumMod val="75000"/>
                    <a:lumOff val="25000"/>
                  </a:schemeClr>
                </a:solidFill>
              </a:rPr>
              <a:t>I</a:t>
            </a:r>
            <a:r>
              <a:rPr lang="en-US" dirty="0">
                <a:solidFill>
                  <a:schemeClr val="tx1">
                    <a:lumMod val="75000"/>
                    <a:lumOff val="25000"/>
                  </a:schemeClr>
                </a:solidFill>
              </a:rPr>
              <a:t>) is a training example pair, and we optimize the sum of the log probabilities over the whole training set using Stochastic Gradient Descent</a:t>
            </a:r>
          </a:p>
          <a:p>
            <a:pPr lvl="1"/>
            <a:r>
              <a:rPr lang="en-US" dirty="0">
                <a:solidFill>
                  <a:schemeClr val="tx1">
                    <a:lumMod val="75000"/>
                    <a:lumOff val="25000"/>
                  </a:schemeClr>
                </a:solidFill>
              </a:rPr>
              <a:t>We are modeling </a:t>
            </a:r>
            <a:r>
              <a:rPr lang="en-US" i="1" dirty="0">
                <a:solidFill>
                  <a:schemeClr val="tx1">
                    <a:lumMod val="75000"/>
                    <a:lumOff val="25000"/>
                  </a:schemeClr>
                </a:solidFill>
              </a:rPr>
              <a:t>p</a:t>
            </a:r>
            <a:r>
              <a:rPr lang="en-US" dirty="0">
                <a:solidFill>
                  <a:schemeClr val="tx1">
                    <a:lumMod val="75000"/>
                    <a:lumOff val="25000"/>
                  </a:schemeClr>
                </a:solidFill>
              </a:rPr>
              <a:t>(</a:t>
            </a:r>
            <a:r>
              <a:rPr lang="en-US" i="1" dirty="0" err="1">
                <a:solidFill>
                  <a:schemeClr val="tx1">
                    <a:lumMod val="75000"/>
                    <a:lumOff val="25000"/>
                  </a:schemeClr>
                </a:solidFill>
              </a:rPr>
              <a:t>S</a:t>
            </a:r>
            <a:r>
              <a:rPr lang="en-US" i="1" baseline="-25000" dirty="0" err="1">
                <a:solidFill>
                  <a:schemeClr val="tx1">
                    <a:lumMod val="75000"/>
                    <a:lumOff val="25000"/>
                  </a:schemeClr>
                </a:solidFill>
              </a:rPr>
              <a:t>t</a:t>
            </a:r>
            <a:r>
              <a:rPr lang="en-US" dirty="0" err="1">
                <a:solidFill>
                  <a:schemeClr val="tx1">
                    <a:lumMod val="75000"/>
                    <a:lumOff val="25000"/>
                  </a:schemeClr>
                </a:solidFill>
              </a:rPr>
              <a:t>|</a:t>
            </a:r>
            <a:r>
              <a:rPr lang="en-US" i="1" dirty="0" err="1">
                <a:solidFill>
                  <a:schemeClr val="tx1">
                    <a:lumMod val="75000"/>
                    <a:lumOff val="25000"/>
                  </a:schemeClr>
                </a:solidFill>
              </a:rPr>
              <a:t>I</a:t>
            </a:r>
            <a:r>
              <a:rPr lang="en-US" i="1" dirty="0">
                <a:solidFill>
                  <a:schemeClr val="tx1">
                    <a:lumMod val="75000"/>
                    <a:lumOff val="25000"/>
                  </a:schemeClr>
                </a:solidFill>
              </a:rPr>
              <a:t>, S</a:t>
            </a:r>
            <a:r>
              <a:rPr lang="en-US" i="1" baseline="-25000" dirty="0">
                <a:solidFill>
                  <a:schemeClr val="tx1">
                    <a:lumMod val="75000"/>
                    <a:lumOff val="25000"/>
                  </a:schemeClr>
                </a:solidFill>
              </a:rPr>
              <a:t>0</a:t>
            </a:r>
            <a:r>
              <a:rPr lang="en-US" i="1" dirty="0">
                <a:solidFill>
                  <a:schemeClr val="tx1">
                    <a:lumMod val="75000"/>
                    <a:lumOff val="25000"/>
                  </a:schemeClr>
                </a:solidFill>
              </a:rPr>
              <a:t>,…,S</a:t>
            </a:r>
            <a:r>
              <a:rPr lang="en-US" i="1" baseline="-25000" dirty="0">
                <a:solidFill>
                  <a:schemeClr val="tx1">
                    <a:lumMod val="75000"/>
                    <a:lumOff val="25000"/>
                  </a:schemeClr>
                </a:solidFill>
              </a:rPr>
              <a:t>t-1</a:t>
            </a:r>
            <a:r>
              <a:rPr lang="en-US" dirty="0">
                <a:solidFill>
                  <a:schemeClr val="tx1">
                    <a:lumMod val="75000"/>
                    <a:lumOff val="25000"/>
                  </a:schemeClr>
                </a:solidFill>
              </a:rPr>
              <a:t>) with a Recurrent Neural Network</a:t>
            </a:r>
          </a:p>
          <a:p>
            <a:pPr lvl="1"/>
            <a:endParaRPr lang="en-US" dirty="0">
              <a:solidFill>
                <a:schemeClr val="tx1">
                  <a:lumMod val="75000"/>
                  <a:lumOff val="25000"/>
                </a:schemeClr>
              </a:solidFill>
            </a:endParaRPr>
          </a:p>
          <a:p>
            <a:pPr lvl="1"/>
            <a:r>
              <a:rPr lang="en-US" dirty="0">
                <a:solidFill>
                  <a:schemeClr val="tx1">
                    <a:lumMod val="75000"/>
                    <a:lumOff val="25000"/>
                  </a:schemeClr>
                </a:solidFill>
              </a:rPr>
              <a:t>Here the variable number of words up to </a:t>
            </a:r>
            <a:r>
              <a:rPr lang="en-US" i="1" dirty="0">
                <a:solidFill>
                  <a:schemeClr val="tx1">
                    <a:lumMod val="75000"/>
                    <a:lumOff val="25000"/>
                  </a:schemeClr>
                </a:solidFill>
              </a:rPr>
              <a:t>t-1 </a:t>
            </a:r>
            <a:r>
              <a:rPr lang="en-US" dirty="0">
                <a:solidFill>
                  <a:schemeClr val="tx1">
                    <a:lumMod val="75000"/>
                    <a:lumOff val="25000"/>
                  </a:schemeClr>
                </a:solidFill>
              </a:rPr>
              <a:t>is expressed by a fixed length hidden state </a:t>
            </a:r>
            <a:r>
              <a:rPr lang="en-US" i="1" dirty="0" err="1">
                <a:solidFill>
                  <a:schemeClr val="tx1">
                    <a:lumMod val="75000"/>
                    <a:lumOff val="25000"/>
                  </a:schemeClr>
                </a:solidFill>
              </a:rPr>
              <a:t>h</a:t>
            </a:r>
            <a:r>
              <a:rPr lang="en-US" i="1" baseline="-25000" dirty="0" err="1">
                <a:solidFill>
                  <a:schemeClr val="tx1">
                    <a:lumMod val="75000"/>
                    <a:lumOff val="25000"/>
                  </a:schemeClr>
                </a:solidFill>
              </a:rPr>
              <a:t>t</a:t>
            </a:r>
            <a:endParaRPr lang="en-US" i="1" baseline="-25000" dirty="0">
              <a:solidFill>
                <a:schemeClr val="tx1">
                  <a:lumMod val="75000"/>
                  <a:lumOff val="25000"/>
                </a:schemeClr>
              </a:solidFill>
            </a:endParaRPr>
          </a:p>
          <a:p>
            <a:pPr lvl="1"/>
            <a:r>
              <a:rPr lang="en-US" dirty="0">
                <a:solidFill>
                  <a:schemeClr val="tx1">
                    <a:lumMod val="75000"/>
                    <a:lumOff val="25000"/>
                  </a:schemeClr>
                </a:solidFill>
              </a:rPr>
              <a:t>This state is updated after seeing new input </a:t>
            </a:r>
            <a:r>
              <a:rPr lang="en-US" i="1" dirty="0" err="1">
                <a:solidFill>
                  <a:schemeClr val="tx1">
                    <a:lumMod val="75000"/>
                    <a:lumOff val="25000"/>
                  </a:schemeClr>
                </a:solidFill>
              </a:rPr>
              <a:t>x</a:t>
            </a:r>
            <a:r>
              <a:rPr lang="en-US" i="1" baseline="-25000" dirty="0" err="1">
                <a:solidFill>
                  <a:schemeClr val="tx1">
                    <a:lumMod val="75000"/>
                    <a:lumOff val="25000"/>
                  </a:schemeClr>
                </a:solidFill>
              </a:rPr>
              <a:t>t</a:t>
            </a:r>
            <a:r>
              <a:rPr lang="en-US" i="1" baseline="-25000" dirty="0">
                <a:solidFill>
                  <a:schemeClr val="tx1">
                    <a:lumMod val="75000"/>
                    <a:lumOff val="25000"/>
                  </a:schemeClr>
                </a:solidFill>
              </a:rPr>
              <a:t> </a:t>
            </a:r>
            <a:r>
              <a:rPr lang="en-US" dirty="0">
                <a:solidFill>
                  <a:schemeClr val="tx1">
                    <a:lumMod val="75000"/>
                    <a:lumOff val="25000"/>
                  </a:schemeClr>
                </a:solidFill>
              </a:rPr>
              <a:t>by using a non-linear function </a:t>
            </a:r>
            <a:r>
              <a:rPr lang="en-US" i="1" dirty="0">
                <a:solidFill>
                  <a:schemeClr val="tx1">
                    <a:lumMod val="75000"/>
                    <a:lumOff val="25000"/>
                  </a:schemeClr>
                </a:solidFill>
              </a:rPr>
              <a:t>f </a:t>
            </a: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7E9B18D4-0124-433B-B35C-7D319357994C}"/>
              </a:ext>
            </a:extLst>
          </p:cNvPr>
          <p:cNvPicPr>
            <a:picLocks noChangeAspect="1"/>
          </p:cNvPicPr>
          <p:nvPr/>
        </p:nvPicPr>
        <p:blipFill>
          <a:blip r:embed="rId2"/>
          <a:stretch>
            <a:fillRect/>
          </a:stretch>
        </p:blipFill>
        <p:spPr>
          <a:xfrm>
            <a:off x="3543300" y="1966912"/>
            <a:ext cx="4800600" cy="1019175"/>
          </a:xfrm>
          <a:prstGeom prst="rect">
            <a:avLst/>
          </a:prstGeom>
        </p:spPr>
      </p:pic>
    </p:spTree>
    <p:extLst>
      <p:ext uri="{BB962C8B-B14F-4D97-AF65-F5344CB8AC3E}">
        <p14:creationId xmlns:p14="http://schemas.microsoft.com/office/powerpoint/2010/main" val="552092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1307</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 Neural Network Approach to Image Description Generation</vt:lpstr>
      <vt:lpstr>What is the problem?</vt:lpstr>
      <vt:lpstr>How is this Project related to class?</vt:lpstr>
      <vt:lpstr>Our Solution</vt:lpstr>
      <vt:lpstr>Limitations of other Approaches</vt:lpstr>
      <vt:lpstr>Why this approach is better?</vt:lpstr>
      <vt:lpstr>Hypothesis</vt:lpstr>
      <vt:lpstr>Methodology</vt:lpstr>
      <vt:lpstr>Methodology (cont.)</vt:lpstr>
      <vt:lpstr>Methodology (cont.)</vt:lpstr>
      <vt:lpstr>Methodology (cont.)</vt:lpstr>
      <vt:lpstr>Methodology (cont.)</vt:lpstr>
      <vt:lpstr>Methodology (cont.)</vt:lpstr>
      <vt:lpstr>LSTM</vt:lpstr>
      <vt:lpstr>LSTM (cont.)</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Neural Network Approach to Image Description Generation</dc:title>
  <dc:creator>Jayant Kashyap</dc:creator>
  <cp:lastModifiedBy>Jayant Kashyap</cp:lastModifiedBy>
  <cp:revision>34</cp:revision>
  <dcterms:created xsi:type="dcterms:W3CDTF">2018-02-25T21:50:52Z</dcterms:created>
  <dcterms:modified xsi:type="dcterms:W3CDTF">2018-02-27T05:22:19Z</dcterms:modified>
</cp:coreProperties>
</file>