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79" r:id="rId16"/>
    <p:sldId id="269" r:id="rId17"/>
    <p:sldId id="270" r:id="rId18"/>
    <p:sldId id="271" r:id="rId19"/>
    <p:sldId id="272" r:id="rId20"/>
    <p:sldId id="273" r:id="rId21"/>
    <p:sldId id="274" r:id="rId22"/>
    <p:sldId id="275" r:id="rId23"/>
    <p:sldId id="276" r:id="rId24"/>
    <p:sldId id="277" r:id="rId25"/>
    <p:sldId id="280" r:id="rId26"/>
    <p:sldId id="292" r:id="rId27"/>
    <p:sldId id="294" r:id="rId28"/>
    <p:sldId id="293" r:id="rId29"/>
    <p:sldId id="295" r:id="rId30"/>
    <p:sldId id="282" r:id="rId31"/>
    <p:sldId id="283" r:id="rId32"/>
    <p:sldId id="284" r:id="rId33"/>
    <p:sldId id="285" r:id="rId34"/>
    <p:sldId id="286" r:id="rId35"/>
    <p:sldId id="287" r:id="rId36"/>
    <p:sldId id="288" r:id="rId37"/>
    <p:sldId id="291" r:id="rId38"/>
    <p:sldId id="28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1470025"/>
          </a:xfrm>
        </p:spPr>
        <p:txBody>
          <a:bodyPr/>
          <a:lstStyle/>
          <a:p>
            <a:r>
              <a:rPr lang="en-US" dirty="0" smtClean="0"/>
              <a:t>Unit 2 : </a:t>
            </a:r>
            <a:br>
              <a:rPr lang="en-US" dirty="0" smtClean="0"/>
            </a:br>
            <a:r>
              <a:rPr lang="en-US" dirty="0" smtClean="0"/>
              <a:t>Control Statements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if-</a:t>
            </a:r>
            <a:r>
              <a:rPr lang="en-US" dirty="0" err="1" smtClean="0"/>
              <a:t>elif</a:t>
            </a:r>
            <a:r>
              <a:rPr lang="en-US" dirty="0" smtClean="0"/>
              <a:t>-else construct</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buNone/>
            </a:pPr>
            <a:r>
              <a:rPr lang="en-US" sz="1600" dirty="0" smtClean="0"/>
              <a:t>	</a:t>
            </a:r>
          </a:p>
          <a:p>
            <a:pPr>
              <a:buNone/>
            </a:pPr>
            <a:r>
              <a:rPr lang="en-US" sz="1600" dirty="0" smtClean="0"/>
              <a:t>	The if-</a:t>
            </a:r>
            <a:r>
              <a:rPr lang="en-US" sz="1600" dirty="0" err="1" smtClean="0"/>
              <a:t>elif</a:t>
            </a:r>
            <a:r>
              <a:rPr lang="en-US" sz="1600" dirty="0" smtClean="0"/>
              <a:t>-else construct extends the if-else construct by allowing to chain multiple if constructs as shown below:</a:t>
            </a:r>
          </a:p>
          <a:p>
            <a:pPr>
              <a:buNone/>
            </a:pPr>
            <a:r>
              <a:rPr lang="en-US" sz="1600" dirty="0" smtClean="0"/>
              <a:t>	Syntax:</a:t>
            </a:r>
            <a:br>
              <a:rPr lang="en-US" sz="1600" dirty="0" smtClean="0"/>
            </a:br>
            <a:r>
              <a:rPr lang="en-US" sz="1600" dirty="0" smtClean="0"/>
              <a:t>if test expression: </a:t>
            </a:r>
          </a:p>
          <a:p>
            <a:pPr>
              <a:buNone/>
            </a:pPr>
            <a:r>
              <a:rPr lang="en-US" sz="1600" dirty="0" smtClean="0"/>
              <a:t>		﻿﻿﻿﻿﻿body of if </a:t>
            </a:r>
          </a:p>
          <a:p>
            <a:pPr>
              <a:buNone/>
            </a:pPr>
            <a:r>
              <a:rPr lang="en-US" sz="1600" dirty="0" smtClean="0"/>
              <a:t>	</a:t>
            </a:r>
            <a:r>
              <a:rPr lang="en-US" sz="1600" dirty="0" err="1" smtClean="0"/>
              <a:t>elif</a:t>
            </a:r>
            <a:r>
              <a:rPr lang="en-US" sz="1600" dirty="0" smtClean="0"/>
              <a:t> test expression:</a:t>
            </a:r>
          </a:p>
          <a:p>
            <a:pPr>
              <a:buNone/>
            </a:pPr>
            <a:r>
              <a:rPr lang="en-US" sz="1600" dirty="0" smtClean="0"/>
              <a:t>		 body of </a:t>
            </a:r>
            <a:r>
              <a:rPr lang="en-US" sz="1600" dirty="0" err="1" smtClean="0"/>
              <a:t>elif</a:t>
            </a:r>
            <a:r>
              <a:rPr lang="en-US" sz="1600" dirty="0" smtClean="0"/>
              <a:t> </a:t>
            </a:r>
          </a:p>
          <a:p>
            <a:pPr>
              <a:buNone/>
            </a:pPr>
            <a:r>
              <a:rPr lang="en-US" sz="1600" dirty="0" smtClean="0"/>
              <a:t>		... </a:t>
            </a:r>
          </a:p>
          <a:p>
            <a:pPr>
              <a:buNone/>
            </a:pPr>
            <a:r>
              <a:rPr lang="en-US" sz="1600" dirty="0" smtClean="0"/>
              <a:t>	</a:t>
            </a:r>
            <a:r>
              <a:rPr lang="en-US" sz="1600" dirty="0" err="1" smtClean="0"/>
              <a:t>elif</a:t>
            </a:r>
            <a:r>
              <a:rPr lang="en-US" sz="1600" dirty="0" smtClean="0"/>
              <a:t> test expression:</a:t>
            </a:r>
          </a:p>
          <a:p>
            <a:pPr>
              <a:buNone/>
            </a:pPr>
            <a:r>
              <a:rPr lang="en-US" sz="1600" dirty="0" smtClean="0"/>
              <a:t>		 body of </a:t>
            </a:r>
            <a:r>
              <a:rPr lang="en-US" sz="1600" dirty="0" err="1" smtClean="0"/>
              <a:t>elif</a:t>
            </a:r>
            <a:r>
              <a:rPr lang="en-US" sz="1600" dirty="0" smtClean="0"/>
              <a:t> </a:t>
            </a:r>
          </a:p>
          <a:p>
            <a:pPr>
              <a:buNone/>
            </a:pPr>
            <a:r>
              <a:rPr lang="en-US" sz="1600" dirty="0" smtClean="0"/>
              <a:t>	else:</a:t>
            </a:r>
          </a:p>
          <a:p>
            <a:pPr>
              <a:buNone/>
            </a:pPr>
            <a:r>
              <a:rPr lang="en-US" sz="1600" dirty="0" smtClean="0"/>
              <a:t>		 body of else</a:t>
            </a:r>
          </a:p>
          <a:p>
            <a:pPr>
              <a:buNone/>
            </a:pPr>
            <a:endParaRPr lang="en-US" sz="1600" dirty="0" smtClean="0"/>
          </a:p>
          <a:p>
            <a:pPr>
              <a:buNone/>
            </a:pPr>
            <a:r>
              <a:rPr lang="en-US" sz="1600" dirty="0" smtClean="0"/>
              <a:t>	 The if </a:t>
            </a:r>
            <a:r>
              <a:rPr lang="en-US" sz="1600" dirty="0" err="1" smtClean="0"/>
              <a:t>elif</a:t>
            </a:r>
            <a:r>
              <a:rPr lang="en-US" sz="1600" dirty="0" smtClean="0"/>
              <a:t> else construct is used when we have multiple mutually exclusive expressions.</a:t>
            </a:r>
          </a:p>
          <a:p>
            <a:pPr>
              <a:buNone/>
            </a:pPr>
            <a:r>
              <a:rPr lang="en-US" sz="1600" dirty="0" smtClean="0"/>
              <a:t>	If the condition for if is false, then the condition for the next </a:t>
            </a:r>
            <a:r>
              <a:rPr lang="en-US" sz="1600" dirty="0" err="1" smtClean="0"/>
              <a:t>elif</a:t>
            </a:r>
            <a:r>
              <a:rPr lang="en-US" sz="1600" dirty="0" smtClean="0"/>
              <a:t> is evaluated and so on </a:t>
            </a:r>
            <a:r>
              <a:rPr lang="en-US" sz="1600" dirty="0" err="1" smtClean="0"/>
              <a:t>upto</a:t>
            </a:r>
            <a:r>
              <a:rPr lang="en-US" sz="1600" dirty="0" smtClean="0"/>
              <a:t> the next </a:t>
            </a:r>
            <a:r>
              <a:rPr lang="en-US" sz="1600" dirty="0" err="1" smtClean="0"/>
              <a:t>elif</a:t>
            </a:r>
            <a:r>
              <a:rPr lang="en-US" sz="1600" dirty="0" smtClean="0"/>
              <a:t>.</a:t>
            </a:r>
          </a:p>
          <a:p>
            <a:pPr>
              <a:buNone/>
            </a:pPr>
            <a:r>
              <a:rPr lang="en-US" sz="1600" dirty="0" smtClean="0"/>
              <a:t>	If all the conditions are false, then the body of else is executed.</a:t>
            </a:r>
          </a:p>
          <a:p>
            <a:pPr>
              <a:buNone/>
            </a:pPr>
            <a:r>
              <a:rPr lang="en-US" sz="1600" dirty="0" smtClean="0"/>
              <a:t>	Only one block among if </a:t>
            </a:r>
            <a:r>
              <a:rPr lang="en-US" sz="1600" dirty="0" err="1" smtClean="0"/>
              <a:t>elif</a:t>
            </a:r>
            <a:r>
              <a:rPr lang="en-US" sz="1600" dirty="0" smtClean="0"/>
              <a:t> else blocks is executed based on the condition.</a:t>
            </a:r>
          </a:p>
          <a:p>
            <a:pPr>
              <a:buNone/>
            </a:pPr>
            <a:r>
              <a:rPr lang="en-US" sz="1600" dirty="0" smtClean="0"/>
              <a:t>	The if block can have only one else block, but it can have multiple </a:t>
            </a:r>
            <a:r>
              <a:rPr lang="en-US" sz="1600" dirty="0" err="1" smtClean="0"/>
              <a:t>elif</a:t>
            </a:r>
            <a:r>
              <a:rPr lang="en-US" sz="1600" dirty="0" smtClean="0"/>
              <a:t> blocks.</a:t>
            </a:r>
          </a:p>
          <a:p>
            <a:pPr>
              <a:buNone/>
            </a:pPr>
            <a:r>
              <a:rPr lang="en-US" sz="1600" dirty="0" smtClean="0"/>
              <a:t>	Indentation is used for each of the if-</a:t>
            </a:r>
            <a:r>
              <a:rPr lang="en-US" sz="1600" dirty="0" err="1" smtClean="0"/>
              <a:t>elif</a:t>
            </a:r>
            <a:r>
              <a:rPr lang="en-US" sz="1600" dirty="0" smtClean="0"/>
              <a:t>-else blocks</a:t>
            </a:r>
          </a:p>
          <a:p>
            <a:pPr>
              <a:buNone/>
            </a:pPr>
            <a:r>
              <a:rPr lang="en-US" sz="1600" dirty="0" smtClean="0"/>
              <a:t/>
            </a:r>
            <a:br>
              <a:rPr lang="en-US" sz="1600" dirty="0" smtClean="0"/>
            </a:b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400" dirty="0" smtClean="0"/>
              <a:t>	Take an integer num as input from the console using input() function. Write a program to check the given num is a positive, a negative one or Zero, print the result to the console as shown in the examples.</a:t>
            </a:r>
          </a:p>
          <a:p>
            <a:pPr algn="just">
              <a:buNone/>
            </a:pPr>
            <a:endParaRPr lang="en-US" sz="2400" dirty="0" smtClean="0"/>
          </a:p>
          <a:p>
            <a:pPr algn="just">
              <a:buNone/>
            </a:pPr>
            <a:r>
              <a:rPr lang="en-US" sz="2400" dirty="0" smtClean="0"/>
              <a:t>	 Take an integer year as input from the console using input() function. Write a program to check the given year is a leap year or not, print the result to the console as shown in the examples.</a:t>
            </a:r>
            <a:br>
              <a:rPr lang="en-US" sz="2400" dirty="0" smtClean="0"/>
            </a:b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 a program to input a vowel and check whether that character is vowel or not.</a:t>
            </a:r>
          </a:p>
          <a:p>
            <a:r>
              <a:rPr lang="en-US" dirty="0" smtClean="0"/>
              <a:t>Write a program to find greatest of 3 numbers</a:t>
            </a:r>
          </a:p>
          <a:p>
            <a:r>
              <a:rPr lang="en-US" dirty="0" smtClean="0"/>
              <a:t>Write a program to take an input in a variable and check whether it is digit, uppercase or lowercase letter.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 while loop</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Syntax of </a:t>
            </a:r>
            <a:r>
              <a:rPr lang="en-US" sz="2400" b="1" dirty="0" smtClean="0"/>
              <a:t>while</a:t>
            </a:r>
            <a:r>
              <a:rPr lang="en-US" sz="2400" dirty="0" smtClean="0"/>
              <a:t> loop in </a:t>
            </a:r>
            <a:r>
              <a:rPr lang="en-US" sz="2400" b="1" dirty="0" smtClean="0"/>
              <a:t>Python</a:t>
            </a:r>
            <a:r>
              <a:rPr lang="en-US" sz="2400" dirty="0" smtClean="0"/>
              <a:t>:</a:t>
            </a:r>
          </a:p>
          <a:p>
            <a:pPr>
              <a:buNone/>
            </a:pPr>
            <a:r>
              <a:rPr lang="en-US" sz="2400" dirty="0" smtClean="0"/>
              <a:t>	while test expression:</a:t>
            </a:r>
          </a:p>
          <a:p>
            <a:pPr>
              <a:buNone/>
            </a:pPr>
            <a:r>
              <a:rPr lang="en-US" sz="2400" dirty="0" smtClean="0"/>
              <a:t>		 body of while </a:t>
            </a:r>
          </a:p>
          <a:p>
            <a:pPr>
              <a:buNone/>
            </a:pPr>
            <a:r>
              <a:rPr lang="en-US" sz="2400" dirty="0" smtClean="0"/>
              <a:t>	</a:t>
            </a:r>
          </a:p>
          <a:p>
            <a:pPr>
              <a:buNone/>
            </a:pPr>
            <a:r>
              <a:rPr lang="en-US" sz="2400" dirty="0" smtClean="0"/>
              <a:t>	A while statement is used to execute some block of code </a:t>
            </a:r>
            <a:r>
              <a:rPr lang="en-US" sz="2400" b="1" dirty="0" smtClean="0"/>
              <a:t>repeatedly as long as a condition evaluates to </a:t>
            </a:r>
            <a:r>
              <a:rPr lang="en-US" sz="2400" dirty="0" smtClean="0"/>
              <a:t>True.</a:t>
            </a:r>
          </a:p>
          <a:p>
            <a:pPr>
              <a:buNone/>
            </a:pPr>
            <a:endParaRPr lang="en-US" sz="2400" dirty="0" smtClean="0"/>
          </a:p>
          <a:p>
            <a:pPr>
              <a:buNone/>
            </a:pPr>
            <a:r>
              <a:rPr lang="en-US" sz="2400" dirty="0" smtClean="0"/>
              <a:t>	In the  While loop, the value of the expression is evaluated first.</a:t>
            </a:r>
          </a:p>
          <a:p>
            <a:pPr>
              <a:buNone/>
            </a:pPr>
            <a:r>
              <a:rPr lang="en-US" sz="2400" dirty="0" smtClean="0"/>
              <a:t>	The body of the loop is entered only when the expression evaluates to true.</a:t>
            </a:r>
          </a:p>
          <a:p>
            <a:pPr>
              <a:buNone/>
            </a:pPr>
            <a:r>
              <a:rPr lang="en-US" sz="2400" dirty="0" smtClean="0"/>
              <a:t>	After one iteration, the expression is checked again.</a:t>
            </a:r>
          </a:p>
          <a:p>
            <a:pPr>
              <a:buNone/>
            </a:pPr>
            <a:r>
              <a:rPr lang="en-US" sz="2400" dirty="0" smtClean="0"/>
              <a:t>	This process continues until the expression evaluates to False.</a:t>
            </a:r>
          </a:p>
          <a:p>
            <a:pPr>
              <a:buNone/>
            </a:pPr>
            <a:r>
              <a:rPr lang="en-US" sz="2400" dirty="0" smtClean="0"/>
              <a:t>	The body of the loop is identified using the </a:t>
            </a:r>
            <a:r>
              <a:rPr lang="en-US" sz="2400" b="1" dirty="0" smtClean="0"/>
              <a:t>indentation</a:t>
            </a:r>
            <a:r>
              <a:rPr lang="en-US" sz="2400" dirty="0" smtClean="0"/>
              <a:t> with the expression condition as the first statement.</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b="1" dirty="0" smtClean="0"/>
              <a:t>	</a:t>
            </a:r>
            <a:r>
              <a:rPr lang="en-US" b="1" dirty="0" smtClean="0"/>
              <a:t>While loop with else</a:t>
            </a:r>
          </a:p>
          <a:p>
            <a:r>
              <a:rPr lang="en-US" sz="2000" dirty="0" smtClean="0"/>
              <a:t>We can have an optional </a:t>
            </a:r>
            <a:r>
              <a:rPr lang="en-US" sz="2000" b="1" dirty="0" smtClean="0"/>
              <a:t>else</a:t>
            </a:r>
            <a:r>
              <a:rPr lang="en-US" sz="2000" dirty="0" smtClean="0"/>
              <a:t> block with </a:t>
            </a:r>
            <a:r>
              <a:rPr lang="en-US" sz="2000" b="1" dirty="0" smtClean="0"/>
              <a:t>while</a:t>
            </a:r>
            <a:r>
              <a:rPr lang="en-US" sz="2000" dirty="0" smtClean="0"/>
              <a:t> loop as well.</a:t>
            </a:r>
          </a:p>
          <a:p>
            <a:r>
              <a:rPr lang="en-US" sz="2000" dirty="0" smtClean="0"/>
              <a:t>The</a:t>
            </a:r>
            <a:r>
              <a:rPr lang="en-US" sz="2000" b="1" dirty="0" smtClean="0"/>
              <a:t> else</a:t>
            </a:r>
            <a:r>
              <a:rPr lang="en-US" sz="2000" dirty="0" smtClean="0"/>
              <a:t> part is executed if the condition in the </a:t>
            </a:r>
            <a:r>
              <a:rPr lang="en-US" sz="2000" b="1" dirty="0" smtClean="0"/>
              <a:t>while</a:t>
            </a:r>
            <a:r>
              <a:rPr lang="en-US" sz="2000" dirty="0" smtClean="0"/>
              <a:t> loop evaluates to False.</a:t>
            </a:r>
          </a:p>
          <a:p>
            <a:r>
              <a:rPr lang="en-US" sz="2000" dirty="0" smtClean="0"/>
              <a:t>The while loop can be terminated with a </a:t>
            </a:r>
            <a:r>
              <a:rPr lang="en-US" sz="2000" b="1" dirty="0" smtClean="0"/>
              <a:t>break</a:t>
            </a:r>
            <a:r>
              <a:rPr lang="en-US" sz="2000" dirty="0" smtClean="0"/>
              <a:t> statement. In such a case, the else part is ignored.</a:t>
            </a:r>
          </a:p>
          <a:p>
            <a:r>
              <a:rPr lang="en-US" sz="2000" dirty="0" smtClean="0"/>
              <a:t>Hence, a </a:t>
            </a:r>
            <a:r>
              <a:rPr lang="en-US" sz="2000" b="1" dirty="0" smtClean="0"/>
              <a:t>while</a:t>
            </a:r>
            <a:r>
              <a:rPr lang="en-US" sz="2000" dirty="0" smtClean="0"/>
              <a:t> loop's else part runs if no break occurs and the condition is False.</a:t>
            </a:r>
          </a:p>
          <a:p>
            <a:pPr>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743200" y="2286000"/>
            <a:ext cx="2690813" cy="343938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 a program to print the numbers from 1 to 10 using while loop.</a:t>
            </a:r>
          </a:p>
          <a:p>
            <a:pPr lvl="1">
              <a:buNone/>
            </a:pPr>
            <a:r>
              <a:rPr lang="en-US" dirty="0" smtClean="0"/>
              <a:t># use of while loop</a:t>
            </a:r>
          </a:p>
          <a:p>
            <a:pPr lvl="1">
              <a:buNone/>
            </a:pPr>
            <a:r>
              <a:rPr lang="en-US" dirty="0" err="1" smtClean="0"/>
              <a:t>i</a:t>
            </a:r>
            <a:r>
              <a:rPr lang="en-US" dirty="0" smtClean="0"/>
              <a:t>=1</a:t>
            </a:r>
          </a:p>
          <a:p>
            <a:pPr lvl="1">
              <a:buNone/>
            </a:pPr>
            <a:r>
              <a:rPr lang="en-US" dirty="0" smtClean="0"/>
              <a:t>while </a:t>
            </a:r>
            <a:r>
              <a:rPr lang="en-US" dirty="0" err="1" smtClean="0"/>
              <a:t>i</a:t>
            </a:r>
            <a:r>
              <a:rPr lang="en-US" dirty="0" smtClean="0"/>
              <a:t>&lt;=10:</a:t>
            </a:r>
          </a:p>
          <a:p>
            <a:pPr lvl="1">
              <a:buNone/>
            </a:pPr>
            <a:r>
              <a:rPr lang="en-US" dirty="0" smtClean="0"/>
              <a:t>    print(</a:t>
            </a:r>
            <a:r>
              <a:rPr lang="en-US" dirty="0" err="1" smtClean="0"/>
              <a:t>i</a:t>
            </a:r>
            <a:r>
              <a:rPr lang="en-US" dirty="0" smtClean="0"/>
              <a:t>)</a:t>
            </a:r>
          </a:p>
          <a:p>
            <a:pPr lvl="1">
              <a:buNone/>
            </a:pPr>
            <a:r>
              <a:rPr lang="en-US" dirty="0" smtClean="0"/>
              <a:t>    </a:t>
            </a:r>
            <a:r>
              <a:rPr lang="en-US" dirty="0" err="1" smtClean="0"/>
              <a:t>i</a:t>
            </a:r>
            <a:r>
              <a:rPr lang="en-US" dirty="0" smtClean="0"/>
              <a:t>=i+1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Take an integer num as input from the user. Write a code to find sum of all even numbers </a:t>
            </a:r>
            <a:r>
              <a:rPr lang="en-US" dirty="0" err="1" smtClean="0"/>
              <a:t>upto</a:t>
            </a:r>
            <a:r>
              <a:rPr lang="en-US" dirty="0" smtClean="0"/>
              <a:t> num using while construct, print the result to the console as shown in the example.</a:t>
            </a:r>
          </a:p>
          <a:p>
            <a:r>
              <a:rPr lang="en-US" dirty="0" smtClean="0"/>
              <a:t>Write a program to print all the even number from 1 to n. Where n can be taken as input from user.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Write a program to print first ‘n’ Fibonacci terms using while loop where ‘n’ can be taken as input from user.</a:t>
            </a:r>
          </a:p>
          <a:p>
            <a:r>
              <a:rPr lang="en-US" dirty="0" smtClean="0"/>
              <a:t>Write a program to print sum of first ‘n’ Fibonacci terms where ‘n’ can be taken as input from user.</a:t>
            </a:r>
          </a:p>
          <a:p>
            <a:r>
              <a:rPr lang="en-US" dirty="0" smtClean="0"/>
              <a:t>Write a program to find factorial of a number ‘n’ where ‘n’ should be taken as input from user.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000" dirty="0" smtClean="0"/>
              <a:t>	A for-loop is used to iterate over a range of values using a loop counter, which is a variable taking a range of values in some orderly sequence (e.g., starting at </a:t>
            </a:r>
            <a:r>
              <a:rPr lang="en-US" sz="2000" b="1" dirty="0" smtClean="0"/>
              <a:t>0</a:t>
            </a:r>
            <a:r>
              <a:rPr lang="en-US" sz="2000" dirty="0" smtClean="0"/>
              <a:t> and ending at </a:t>
            </a:r>
            <a:r>
              <a:rPr lang="en-US" sz="2000" b="1" dirty="0" smtClean="0"/>
              <a:t>10</a:t>
            </a:r>
            <a:r>
              <a:rPr lang="en-US" sz="2000" dirty="0" smtClean="0"/>
              <a:t> in increments of </a:t>
            </a:r>
            <a:r>
              <a:rPr lang="en-US" sz="2000" b="1" dirty="0" smtClean="0"/>
              <a:t>1</a:t>
            </a:r>
            <a:r>
              <a:rPr lang="en-US" sz="2000" dirty="0" smtClean="0"/>
              <a:t>).</a:t>
            </a:r>
            <a:br>
              <a:rPr lang="en-US" sz="2000" dirty="0" smtClean="0"/>
            </a:br>
            <a:r>
              <a:rPr lang="en-US" sz="2000" dirty="0" smtClean="0"/>
              <a:t/>
            </a:r>
            <a:br>
              <a:rPr lang="en-US" sz="2000" dirty="0" smtClean="0"/>
            </a:br>
            <a:r>
              <a:rPr lang="en-US" sz="2000" dirty="0" smtClean="0"/>
              <a:t>The value stored in a loop counter is changed with each iteration of the loop, providing a unique value for each individual iteration. The loop counter is used to decide when to terminate the loop.</a:t>
            </a:r>
          </a:p>
          <a:p>
            <a:pPr>
              <a:buNone/>
            </a:pPr>
            <a:r>
              <a:rPr lang="en-US" sz="2000" dirty="0" smtClean="0"/>
              <a:t>	A for-loop construct can be termed as an entry controlled loop.</a:t>
            </a:r>
            <a:br>
              <a:rPr lang="en-US" sz="2000" dirty="0" smtClean="0"/>
            </a:br>
            <a:r>
              <a:rPr lang="en-US" sz="2000" dirty="0" smtClean="0"/>
              <a:t/>
            </a:r>
            <a:br>
              <a:rPr lang="en-US" sz="2000" dirty="0" smtClean="0"/>
            </a:br>
            <a:r>
              <a:rPr lang="en-US" sz="2000" b="1" dirty="0" smtClean="0"/>
              <a:t>For loop Syntax:</a:t>
            </a:r>
          </a:p>
          <a:p>
            <a:pPr>
              <a:buNone/>
            </a:pPr>
            <a:r>
              <a:rPr lang="en-US" sz="2000" dirty="0" smtClean="0"/>
              <a:t>	for </a:t>
            </a:r>
            <a:r>
              <a:rPr lang="en-US" sz="2000" dirty="0" err="1" smtClean="0"/>
              <a:t>val</a:t>
            </a:r>
            <a:r>
              <a:rPr lang="en-US" sz="2000" dirty="0" smtClean="0"/>
              <a:t> in sequence: </a:t>
            </a:r>
          </a:p>
          <a:p>
            <a:pPr>
              <a:buNone/>
            </a:pPr>
            <a:r>
              <a:rPr lang="en-US" sz="2000" dirty="0" smtClean="0"/>
              <a:t>		Body of for</a:t>
            </a:r>
          </a:p>
          <a:p>
            <a:pPr>
              <a:buNone/>
            </a:pPr>
            <a:r>
              <a:rPr lang="en-US" sz="2000" dirty="0" smtClean="0"/>
              <a:t>	Here </a:t>
            </a:r>
            <a:r>
              <a:rPr lang="en-US" sz="2000" b="1" dirty="0" err="1" smtClean="0"/>
              <a:t>val</a:t>
            </a:r>
            <a:r>
              <a:rPr lang="en-US" sz="2000" dirty="0" smtClean="0"/>
              <a:t> is the variable that takes the value of the item in the sequence for each iteration.</a:t>
            </a:r>
          </a:p>
          <a:p>
            <a:r>
              <a:rPr lang="en-US" sz="2000" dirty="0" smtClean="0"/>
              <a:t>The Loop continues until the last item in the sequence is reached.</a:t>
            </a:r>
          </a:p>
          <a:p>
            <a:r>
              <a:rPr lang="en-US" sz="2000" dirty="0" smtClean="0"/>
              <a:t>The body of the for loop is separated from the rest of the code using indentation.</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400" b="1" dirty="0" smtClean="0"/>
              <a:t>Python</a:t>
            </a:r>
            <a:r>
              <a:rPr lang="en-US" sz="2400" dirty="0" smtClean="0"/>
              <a:t> provides special constructs to control the execution of one or more statements depending on a condition. Such constructs are called as control statements or control-flow statements.</a:t>
            </a:r>
          </a:p>
          <a:p>
            <a:r>
              <a:rPr lang="en-US" sz="2400" b="1" dirty="0" smtClean="0"/>
              <a:t>The control-flow statements are of three types:</a:t>
            </a:r>
            <a:r>
              <a:rPr lang="en-US" sz="2400" dirty="0" smtClean="0"/>
              <a:t/>
            </a:r>
            <a:br>
              <a:rPr lang="en-US" sz="2400" dirty="0" smtClean="0"/>
            </a:br>
            <a:r>
              <a:rPr lang="en-US" sz="2400" b="1" dirty="0" smtClean="0"/>
              <a:t>Selection Statement </a:t>
            </a:r>
            <a:r>
              <a:rPr lang="en-US" sz="2400" dirty="0" smtClean="0"/>
              <a:t>- is a statement whose execution results in a choice being made as to which of two or more paths should be followed.</a:t>
            </a:r>
          </a:p>
          <a:p>
            <a:r>
              <a:rPr lang="en-US" sz="2400" dirty="0" smtClean="0"/>
              <a:t>if construct</a:t>
            </a:r>
          </a:p>
          <a:p>
            <a:r>
              <a:rPr lang="en-US" sz="2400" dirty="0" smtClean="0"/>
              <a:t>if-else construct</a:t>
            </a:r>
          </a:p>
          <a:p>
            <a:r>
              <a:rPr lang="en-US" sz="2400" dirty="0" smtClean="0"/>
              <a:t>if-</a:t>
            </a:r>
            <a:r>
              <a:rPr lang="en-US" sz="2400" dirty="0" err="1" smtClean="0"/>
              <a:t>elif</a:t>
            </a:r>
            <a:r>
              <a:rPr lang="en-US" sz="2400" dirty="0" smtClean="0"/>
              <a:t>-else construct</a:t>
            </a:r>
          </a:p>
          <a:p>
            <a:r>
              <a:rPr lang="en-US" sz="2400" dirty="0" smtClean="0"/>
              <a:t>Nested if-</a:t>
            </a:r>
            <a:r>
              <a:rPr lang="en-US" sz="2400" dirty="0" err="1" smtClean="0"/>
              <a:t>elif</a:t>
            </a:r>
            <a:r>
              <a:rPr lang="en-US" sz="2400" dirty="0" smtClean="0"/>
              <a:t>-else construct</a:t>
            </a:r>
          </a:p>
          <a:p>
            <a:pPr>
              <a:buNone/>
            </a:pPr>
            <a:r>
              <a:rPr lang="en-US" sz="2400" dirty="0" smtClean="0"/>
              <a:t/>
            </a:r>
            <a:br>
              <a:rPr lang="en-US" sz="2400" dirty="0" smtClean="0"/>
            </a:b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use of for loop</a:t>
            </a:r>
          </a:p>
          <a:p>
            <a:pPr>
              <a:buNone/>
            </a:pPr>
            <a:r>
              <a:rPr lang="en-US" dirty="0" smtClean="0"/>
              <a:t>for </a:t>
            </a:r>
            <a:r>
              <a:rPr lang="en-US" dirty="0" err="1" smtClean="0"/>
              <a:t>i</a:t>
            </a:r>
            <a:r>
              <a:rPr lang="en-US" dirty="0" smtClean="0"/>
              <a:t> in range(10):</a:t>
            </a:r>
          </a:p>
          <a:p>
            <a:pPr>
              <a:buNone/>
            </a:pPr>
            <a:r>
              <a:rPr lang="en-US" dirty="0" smtClean="0"/>
              <a:t>    print(</a:t>
            </a:r>
            <a:r>
              <a:rPr lang="en-US" dirty="0" err="1" smtClean="0"/>
              <a:t>i</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use of for loop</a:t>
            </a:r>
          </a:p>
          <a:p>
            <a:pPr>
              <a:buNone/>
            </a:pPr>
            <a:r>
              <a:rPr lang="en-US" dirty="0" smtClean="0"/>
              <a:t>for </a:t>
            </a:r>
            <a:r>
              <a:rPr lang="en-US" dirty="0" err="1" smtClean="0"/>
              <a:t>i</a:t>
            </a:r>
            <a:r>
              <a:rPr lang="en-US" dirty="0" smtClean="0"/>
              <a:t> in "python":</a:t>
            </a:r>
          </a:p>
          <a:p>
            <a:pPr>
              <a:buNone/>
            </a:pPr>
            <a:r>
              <a:rPr lang="en-US" dirty="0" smtClean="0"/>
              <a:t>    print(</a:t>
            </a:r>
            <a:r>
              <a:rPr lang="en-US" dirty="0" err="1" smtClean="0"/>
              <a:t>i</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 a program to count the number of vowels in a string using for loop. String can be taken as input from the user.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smtClean="0"/>
              <a:t>The</a:t>
            </a:r>
            <a:r>
              <a:rPr lang="en-US" sz="2000" b="1" dirty="0" smtClean="0"/>
              <a:t> range()</a:t>
            </a:r>
            <a:r>
              <a:rPr lang="en-US" sz="2000" dirty="0" smtClean="0"/>
              <a:t> function :</a:t>
            </a:r>
            <a:br>
              <a:rPr lang="en-US" sz="2000" dirty="0" smtClean="0"/>
            </a:br>
            <a:r>
              <a:rPr lang="en-US" sz="2000" dirty="0" smtClean="0"/>
              <a:t/>
            </a:r>
            <a:br>
              <a:rPr lang="en-US" sz="2000" dirty="0" smtClean="0"/>
            </a:br>
            <a:r>
              <a:rPr lang="en-US" sz="2000" dirty="0" smtClean="0"/>
              <a:t>We can generate a sequence of numbers using </a:t>
            </a:r>
            <a:r>
              <a:rPr lang="en-US" sz="2000" b="1" dirty="0" smtClean="0"/>
              <a:t>range()</a:t>
            </a:r>
            <a:r>
              <a:rPr lang="en-US" sz="2000" dirty="0" smtClean="0"/>
              <a:t> function.</a:t>
            </a:r>
          </a:p>
          <a:p>
            <a:r>
              <a:rPr lang="en-US" sz="2000" dirty="0" smtClean="0"/>
              <a:t>We can use the </a:t>
            </a:r>
            <a:r>
              <a:rPr lang="en-US" sz="2000" b="1" dirty="0" smtClean="0"/>
              <a:t>range()</a:t>
            </a:r>
            <a:r>
              <a:rPr lang="en-US" sz="2000" dirty="0" smtClean="0"/>
              <a:t> function in for loop to iterate through a sequence of numbers.</a:t>
            </a:r>
          </a:p>
          <a:p>
            <a:r>
              <a:rPr lang="en-US" sz="2000" dirty="0" smtClean="0"/>
              <a:t>It can be combined with the </a:t>
            </a:r>
            <a:r>
              <a:rPr lang="en-US" sz="2000" b="1" dirty="0" err="1" smtClean="0"/>
              <a:t>len</a:t>
            </a:r>
            <a:r>
              <a:rPr lang="en-US" sz="2000" b="1" dirty="0" smtClean="0"/>
              <a:t>()</a:t>
            </a:r>
            <a:r>
              <a:rPr lang="en-US" sz="2000" dirty="0" smtClean="0"/>
              <a:t> function to iterate through a sequence using indexing.</a:t>
            </a:r>
          </a:p>
          <a:p>
            <a:r>
              <a:rPr lang="en-US" sz="2000" b="1" dirty="0" smtClean="0"/>
              <a:t>Syntax:</a:t>
            </a:r>
            <a:r>
              <a:rPr lang="en-US" sz="2000" dirty="0" smtClean="0"/>
              <a:t>1. </a:t>
            </a:r>
            <a:r>
              <a:rPr lang="en-US" sz="2000" b="1" dirty="0" smtClean="0"/>
              <a:t>range(stop) :</a:t>
            </a:r>
            <a:endParaRPr lang="en-US" sz="2000" dirty="0" smtClean="0"/>
          </a:p>
          <a:p>
            <a:r>
              <a:rPr lang="en-US" sz="2000" dirty="0" smtClean="0"/>
              <a:t>Returns a sequence of numbers starting from 0 to (stop - 1)</a:t>
            </a:r>
          </a:p>
          <a:p>
            <a:r>
              <a:rPr lang="en-US" sz="2000" dirty="0" smtClean="0"/>
              <a:t>Returns an empty sequence if stop is negative or 0.</a:t>
            </a:r>
          </a:p>
          <a:p>
            <a:r>
              <a:rPr lang="en-US" sz="2000" dirty="0" smtClean="0"/>
              <a:t>range(6) will generate numbers from 0 to 5 (up to 6 not including 6).</a:t>
            </a:r>
          </a:p>
          <a:p>
            <a:pPr>
              <a:buNone/>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Let us consider a simple example:</a:t>
            </a:r>
          </a:p>
          <a:p>
            <a:pPr>
              <a:buNone/>
            </a:pPr>
            <a:r>
              <a:rPr lang="en-US" dirty="0" smtClean="0"/>
              <a:t>for </a:t>
            </a:r>
            <a:r>
              <a:rPr lang="en-US" dirty="0" err="1" smtClean="0"/>
              <a:t>i</a:t>
            </a:r>
            <a:r>
              <a:rPr lang="en-US" dirty="0" smtClean="0"/>
              <a:t> in range(1, 6):</a:t>
            </a:r>
          </a:p>
          <a:p>
            <a:pPr>
              <a:buNone/>
            </a:pPr>
            <a:r>
              <a:rPr lang="en-US" smtClean="0"/>
              <a:t>	 </a:t>
            </a:r>
            <a:r>
              <a:rPr lang="en-US" dirty="0" smtClean="0"/>
              <a:t>print(</a:t>
            </a:r>
            <a:r>
              <a:rPr lang="en-US" dirty="0" err="1" smtClean="0"/>
              <a:t>i</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t>	Take </a:t>
            </a:r>
            <a:r>
              <a:rPr lang="en-US" dirty="0" smtClean="0"/>
              <a:t>an integer n from the user using input() function. Write a program to print the </a:t>
            </a:r>
            <a:r>
              <a:rPr lang="en-US" dirty="0" err="1" smtClean="0"/>
              <a:t>the</a:t>
            </a:r>
            <a:r>
              <a:rPr lang="en-US" dirty="0" smtClean="0"/>
              <a:t> value of Pi up to n decimals. Print the result as shown in the example.</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B44B41-F346-255B-334A-AE4E2EE7AF92}"/>
              </a:ext>
            </a:extLst>
          </p:cNvPr>
          <p:cNvSpPr>
            <a:spLocks noGrp="1"/>
          </p:cNvSpPr>
          <p:nvPr>
            <p:ph type="title"/>
          </p:nvPr>
        </p:nvSpPr>
        <p:spPr>
          <a:xfrm>
            <a:off x="628650" y="365126"/>
            <a:ext cx="7886700" cy="315912"/>
          </a:xfrm>
        </p:spPr>
        <p:txBody>
          <a:bodyPr>
            <a:noAutofit/>
          </a:bodyPr>
          <a:lstStyle/>
          <a:p>
            <a:r>
              <a:rPr lang="en-IN" sz="3200" dirty="0"/>
              <a:t>For loop with else</a:t>
            </a:r>
          </a:p>
        </p:txBody>
      </p:sp>
      <p:sp>
        <p:nvSpPr>
          <p:cNvPr id="3" name="Content Placeholder 2">
            <a:extLst>
              <a:ext uri="{FF2B5EF4-FFF2-40B4-BE49-F238E27FC236}">
                <a16:creationId xmlns:a16="http://schemas.microsoft.com/office/drawing/2014/main" xmlns="" id="{A3F2444E-6725-A5E3-9687-60F8A5E3B9FC}"/>
              </a:ext>
            </a:extLst>
          </p:cNvPr>
          <p:cNvSpPr>
            <a:spLocks noGrp="1"/>
          </p:cNvSpPr>
          <p:nvPr>
            <p:ph idx="1"/>
          </p:nvPr>
        </p:nvSpPr>
        <p:spPr>
          <a:xfrm>
            <a:off x="628650" y="798991"/>
            <a:ext cx="7886700" cy="5377973"/>
          </a:xfrm>
        </p:spPr>
        <p:txBody>
          <a:bodyPr>
            <a:normAutofit/>
          </a:bodyPr>
          <a:lstStyle/>
          <a:p>
            <a:pPr algn="just">
              <a:buFont typeface="Wingdings" panose="05000000000000000000" pitchFamily="2" charset="2"/>
              <a:buChar char="Ø"/>
            </a:pPr>
            <a:r>
              <a:rPr lang="en-US" sz="2000" dirty="0"/>
              <a:t>A for loop can have an optional else block as well.</a:t>
            </a:r>
          </a:p>
          <a:p>
            <a:pPr algn="just">
              <a:buFont typeface="Wingdings" panose="05000000000000000000" pitchFamily="2" charset="2"/>
              <a:buChar char="Ø"/>
            </a:pPr>
            <a:r>
              <a:rPr lang="en-US" sz="2000" dirty="0"/>
              <a:t>The else part is executed if the items in the sequence used in for-loop exhausts.</a:t>
            </a:r>
          </a:p>
          <a:p>
            <a:pPr algn="just">
              <a:buFont typeface="Wingdings" panose="05000000000000000000" pitchFamily="2" charset="2"/>
              <a:buChar char="Ø"/>
            </a:pPr>
            <a:r>
              <a:rPr lang="en-US" sz="2000" dirty="0"/>
              <a:t>A break statement can be used to stop a for-loop. In such case, the else part is ignored.</a:t>
            </a:r>
          </a:p>
          <a:p>
            <a:pPr algn="just">
              <a:buFont typeface="Wingdings" panose="05000000000000000000" pitchFamily="2" charset="2"/>
              <a:buChar char="Ø"/>
            </a:pPr>
            <a:r>
              <a:rPr lang="en-US" sz="2000" dirty="0"/>
              <a:t>Hence, a for-loop's else part runs if no break occurs.</a:t>
            </a:r>
          </a:p>
          <a:p>
            <a:pPr marL="0" indent="0" algn="just">
              <a:buNone/>
            </a:pPr>
            <a:r>
              <a:rPr lang="en-US" sz="2000" i="1" u="sng" dirty="0"/>
              <a:t>A common construct to search for an item is to use a for-loop which can terminate in two scenarios</a:t>
            </a:r>
            <a:r>
              <a:rPr lang="en-US" sz="2000" dirty="0"/>
              <a:t>,</a:t>
            </a:r>
          </a:p>
          <a:p>
            <a:pPr algn="just"/>
            <a:r>
              <a:rPr lang="en-US" sz="2000" dirty="0"/>
              <a:t>If the item is found and a break is encountered, exit out of the for-loop.</a:t>
            </a:r>
          </a:p>
          <a:p>
            <a:pPr algn="just"/>
            <a:r>
              <a:rPr lang="en-US" sz="2000" dirty="0"/>
              <a:t>If the item is not found, then the loop completes.</a:t>
            </a:r>
            <a:endParaRPr lang="en-IN" sz="2000" dirty="0"/>
          </a:p>
        </p:txBody>
      </p:sp>
    </p:spTree>
    <p:extLst>
      <p:ext uri="{BB962C8B-B14F-4D97-AF65-F5344CB8AC3E}">
        <p14:creationId xmlns:p14="http://schemas.microsoft.com/office/powerpoint/2010/main" val="408614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012" y="1828800"/>
            <a:ext cx="780898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014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4D876-B77B-FDCE-A50A-1C6257A9BDDC}"/>
              </a:ext>
            </a:extLst>
          </p:cNvPr>
          <p:cNvSpPr>
            <a:spLocks noGrp="1"/>
          </p:cNvSpPr>
          <p:nvPr>
            <p:ph type="title"/>
          </p:nvPr>
        </p:nvSpPr>
        <p:spPr>
          <a:xfrm>
            <a:off x="502144" y="152062"/>
            <a:ext cx="7886700" cy="398355"/>
          </a:xfrm>
        </p:spPr>
        <p:txBody>
          <a:bodyPr>
            <a:normAutofit fontScale="90000"/>
          </a:bodyPr>
          <a:lstStyle/>
          <a:p>
            <a:r>
              <a:rPr lang="en-IN" sz="3200" dirty="0"/>
              <a:t>Practice Question 3</a:t>
            </a:r>
          </a:p>
        </p:txBody>
      </p:sp>
      <p:sp>
        <p:nvSpPr>
          <p:cNvPr id="3" name="Content Placeholder 2">
            <a:extLst>
              <a:ext uri="{FF2B5EF4-FFF2-40B4-BE49-F238E27FC236}">
                <a16:creationId xmlns:a16="http://schemas.microsoft.com/office/drawing/2014/main" xmlns="" id="{FF3A52C6-3F67-C7C0-575F-FF42EB213EDA}"/>
              </a:ext>
            </a:extLst>
          </p:cNvPr>
          <p:cNvSpPr>
            <a:spLocks noGrp="1"/>
          </p:cNvSpPr>
          <p:nvPr>
            <p:ph idx="1"/>
          </p:nvPr>
        </p:nvSpPr>
        <p:spPr>
          <a:xfrm>
            <a:off x="628650" y="550417"/>
            <a:ext cx="7886700" cy="5626547"/>
          </a:xfrm>
        </p:spPr>
        <p:txBody>
          <a:bodyPr>
            <a:normAutofit/>
          </a:bodyPr>
          <a:lstStyle/>
          <a:p>
            <a:pPr marL="0" indent="0" algn="just">
              <a:buNone/>
            </a:pPr>
            <a:r>
              <a:rPr lang="en-US" sz="1800" i="0" dirty="0">
                <a:solidFill>
                  <a:srgbClr val="212529"/>
                </a:solidFill>
                <a:effectLst/>
              </a:rPr>
              <a:t>Fill in the missing code in the program below to print a multiplication table up to a maximum of 20 rows. Even if the number of rows asked by the user is more than 20, we should limit up to 20 rows and print an error message as shown in the Sample Input Output 2.</a:t>
            </a:r>
            <a:endParaRPr lang="en-IN" sz="1800" dirty="0"/>
          </a:p>
        </p:txBody>
      </p:sp>
      <p:pic>
        <p:nvPicPr>
          <p:cNvPr id="5" name="Picture 4">
            <a:extLst>
              <a:ext uri="{FF2B5EF4-FFF2-40B4-BE49-F238E27FC236}">
                <a16:creationId xmlns:a16="http://schemas.microsoft.com/office/drawing/2014/main" xmlns="" id="{6D6AC48B-65C7-DC6F-473E-DF15D7121C2A}"/>
              </a:ext>
            </a:extLst>
          </p:cNvPr>
          <p:cNvPicPr>
            <a:picLocks noChangeAspect="1"/>
          </p:cNvPicPr>
          <p:nvPr/>
        </p:nvPicPr>
        <p:blipFill>
          <a:blip r:embed="rId2"/>
          <a:stretch>
            <a:fillRect/>
          </a:stretch>
        </p:blipFill>
        <p:spPr>
          <a:xfrm>
            <a:off x="4191566" y="1264312"/>
            <a:ext cx="2466687" cy="5311005"/>
          </a:xfrm>
          <a:prstGeom prst="rect">
            <a:avLst/>
          </a:prstGeom>
        </p:spPr>
      </p:pic>
    </p:spTree>
    <p:extLst>
      <p:ext uri="{BB962C8B-B14F-4D97-AF65-F5344CB8AC3E}">
        <p14:creationId xmlns:p14="http://schemas.microsoft.com/office/powerpoint/2010/main" val="6141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 Multiplication table</a:t>
            </a:r>
          </a:p>
          <a:p>
            <a:r>
              <a:rPr lang="en-US" dirty="0"/>
              <a:t>x = </a:t>
            </a:r>
            <a:r>
              <a:rPr lang="en-US" dirty="0" err="1"/>
              <a:t>int</a:t>
            </a:r>
            <a:r>
              <a:rPr lang="en-US" dirty="0"/>
              <a:t>(input("x: "))</a:t>
            </a:r>
          </a:p>
          <a:p>
            <a:r>
              <a:rPr lang="en-US" dirty="0"/>
              <a:t>y = </a:t>
            </a:r>
            <a:r>
              <a:rPr lang="en-US" dirty="0" err="1"/>
              <a:t>int</a:t>
            </a:r>
            <a:r>
              <a:rPr lang="en-US" dirty="0"/>
              <a:t>(input("y: "))</a:t>
            </a:r>
          </a:p>
          <a:p>
            <a:endParaRPr lang="en-US" dirty="0"/>
          </a:p>
          <a:p>
            <a:r>
              <a:rPr lang="en-US" dirty="0"/>
              <a:t># Fill in the missing code below to print a multiplication table for x </a:t>
            </a:r>
            <a:r>
              <a:rPr lang="en-US" dirty="0" err="1"/>
              <a:t>upto</a:t>
            </a:r>
            <a:r>
              <a:rPr lang="en-US" dirty="0"/>
              <a:t> y rows.</a:t>
            </a:r>
          </a:p>
          <a:p>
            <a:r>
              <a:rPr lang="en-US" dirty="0"/>
              <a:t># If y is more than 20, print the relevant message as per instructions and limit the number of rows to 20</a:t>
            </a:r>
          </a:p>
          <a:p>
            <a:r>
              <a:rPr lang="en-US" dirty="0"/>
              <a:t>if y&gt;20:</a:t>
            </a:r>
          </a:p>
          <a:p>
            <a:r>
              <a:rPr lang="en-US" dirty="0"/>
              <a:t>	for i in range(1, 21):</a:t>
            </a:r>
          </a:p>
          <a:p>
            <a:r>
              <a:rPr lang="en-US" dirty="0"/>
              <a:t>		print(x, "*", i, "=", x * i)</a:t>
            </a:r>
          </a:p>
          <a:p>
            <a:r>
              <a:rPr lang="en-US" dirty="0"/>
              <a:t>	else:</a:t>
            </a:r>
          </a:p>
          <a:p>
            <a:r>
              <a:rPr lang="en-US" dirty="0"/>
              <a:t>		print("rows is limited to 20")</a:t>
            </a:r>
          </a:p>
          <a:p>
            <a:r>
              <a:rPr lang="en-US" dirty="0"/>
              <a:t>else:</a:t>
            </a:r>
          </a:p>
          <a:p>
            <a:r>
              <a:rPr lang="en-US" dirty="0"/>
              <a:t>	for i in range(1, y + 1):</a:t>
            </a:r>
          </a:p>
          <a:p>
            <a:r>
              <a:rPr lang="en-US" dirty="0"/>
              <a:t>		print(x, "*", i, "=", x * i)</a:t>
            </a:r>
          </a:p>
          <a:p>
            <a:endParaRPr lang="en-US" dirty="0"/>
          </a:p>
        </p:txBody>
      </p:sp>
    </p:spTree>
    <p:extLst>
      <p:ext uri="{BB962C8B-B14F-4D97-AF65-F5344CB8AC3E}">
        <p14:creationId xmlns:p14="http://schemas.microsoft.com/office/powerpoint/2010/main" val="345575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	</a:t>
            </a:r>
            <a:r>
              <a:rPr lang="en-US" sz="2800" b="1" dirty="0" smtClean="0"/>
              <a:t>Iterative Statement</a:t>
            </a:r>
            <a:r>
              <a:rPr lang="en-US" sz="2800" dirty="0" smtClean="0"/>
              <a:t> - is a statement which executes a set of statements repeatedly depending on a condition.</a:t>
            </a:r>
          </a:p>
          <a:p>
            <a:r>
              <a:rPr lang="en-US" sz="2000" dirty="0" smtClean="0"/>
              <a:t>while loop</a:t>
            </a:r>
          </a:p>
          <a:p>
            <a:r>
              <a:rPr lang="en-US" sz="2000" dirty="0" smtClean="0"/>
              <a:t>for loop</a:t>
            </a:r>
          </a:p>
          <a:p>
            <a:r>
              <a:rPr lang="en-US" sz="2000" dirty="0" smtClean="0"/>
              <a:t>else clause on loop statements</a:t>
            </a:r>
          </a:p>
          <a:p>
            <a:pPr>
              <a:buNone/>
            </a:pPr>
            <a:r>
              <a:rPr lang="en-US" sz="2000" dirty="0" smtClean="0"/>
              <a:t>	Control flow Statement - is a statement which transfers control-flow to some other section of the program based on a condition.</a:t>
            </a:r>
          </a:p>
          <a:p>
            <a:r>
              <a:rPr lang="en-US" sz="2000" dirty="0" smtClean="0"/>
              <a:t>break statement</a:t>
            </a:r>
          </a:p>
          <a:p>
            <a:r>
              <a:rPr lang="en-US" sz="2000" dirty="0" smtClean="0"/>
              <a:t>continue statement</a:t>
            </a:r>
          </a:p>
          <a:p>
            <a:r>
              <a:rPr lang="en-US" sz="2000" dirty="0" smtClean="0"/>
              <a:t>pass statement</a:t>
            </a:r>
          </a:p>
          <a:p>
            <a:pPr>
              <a:buNone/>
            </a:pP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C239E-D28B-9612-D74F-D7FAD972B289}"/>
              </a:ext>
            </a:extLst>
          </p:cNvPr>
          <p:cNvSpPr>
            <a:spLocks noGrp="1"/>
          </p:cNvSpPr>
          <p:nvPr>
            <p:ph type="title"/>
          </p:nvPr>
        </p:nvSpPr>
        <p:spPr>
          <a:xfrm>
            <a:off x="628650" y="365127"/>
            <a:ext cx="7886700" cy="416109"/>
          </a:xfrm>
        </p:spPr>
        <p:txBody>
          <a:bodyPr>
            <a:normAutofit fontScale="90000"/>
          </a:bodyPr>
          <a:lstStyle/>
          <a:p>
            <a:r>
              <a:rPr lang="en-IN" sz="3200" dirty="0"/>
              <a:t>Nested loops</a:t>
            </a:r>
          </a:p>
        </p:txBody>
      </p:sp>
      <p:sp>
        <p:nvSpPr>
          <p:cNvPr id="3" name="Content Placeholder 2">
            <a:extLst>
              <a:ext uri="{FF2B5EF4-FFF2-40B4-BE49-F238E27FC236}">
                <a16:creationId xmlns:a16="http://schemas.microsoft.com/office/drawing/2014/main" xmlns="" id="{76B2322F-5971-9C77-8ED2-469EC522644C}"/>
              </a:ext>
            </a:extLst>
          </p:cNvPr>
          <p:cNvSpPr>
            <a:spLocks noGrp="1"/>
          </p:cNvSpPr>
          <p:nvPr>
            <p:ph idx="1"/>
          </p:nvPr>
        </p:nvSpPr>
        <p:spPr>
          <a:xfrm>
            <a:off x="628650" y="861135"/>
            <a:ext cx="7886700" cy="5315829"/>
          </a:xfrm>
        </p:spPr>
        <p:txBody>
          <a:bodyPr>
            <a:normAutofit/>
          </a:bodyPr>
          <a:lstStyle/>
          <a:p>
            <a:pPr marL="0" indent="0" algn="just">
              <a:buNone/>
            </a:pPr>
            <a:endParaRPr lang="en-US" sz="2400" dirty="0" smtClean="0"/>
          </a:p>
          <a:p>
            <a:pPr marL="0" indent="0" algn="just">
              <a:buNone/>
            </a:pPr>
            <a:r>
              <a:rPr lang="en-US" sz="2400" dirty="0" smtClean="0"/>
              <a:t>A </a:t>
            </a:r>
            <a:r>
              <a:rPr lang="en-US" sz="2400" dirty="0"/>
              <a:t>loop can be nested inside another loop</a:t>
            </a:r>
            <a:r>
              <a:rPr lang="en-US" sz="2400" dirty="0" smtClean="0"/>
              <a:t>.</a:t>
            </a:r>
          </a:p>
          <a:p>
            <a:pPr marL="0" indent="0" algn="just">
              <a:buNone/>
            </a:pPr>
            <a:endParaRPr lang="en-US" sz="2400" dirty="0"/>
          </a:p>
          <a:p>
            <a:pPr marL="0" indent="0" algn="just">
              <a:buNone/>
            </a:pPr>
            <a:r>
              <a:rPr lang="en-US" sz="2400" dirty="0"/>
              <a:t>Nested loops consist of an outer loop and one or more inner loops. Each time the outer loop is repeated, the inner loops are reentered and started again.</a:t>
            </a:r>
          </a:p>
          <a:p>
            <a:pPr marL="0" indent="0" algn="just">
              <a:buNone/>
            </a:pPr>
            <a:endParaRPr lang="en-IN" sz="2400" dirty="0"/>
          </a:p>
        </p:txBody>
      </p:sp>
    </p:spTree>
    <p:extLst>
      <p:ext uri="{BB962C8B-B14F-4D97-AF65-F5344CB8AC3E}">
        <p14:creationId xmlns:p14="http://schemas.microsoft.com/office/powerpoint/2010/main" val="2132139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ADB7AA70-E1B1-4815-3EFE-3147970F1C7A}"/>
              </a:ext>
            </a:extLst>
          </p:cNvPr>
          <p:cNvSpPr>
            <a:spLocks noGrp="1"/>
          </p:cNvSpPr>
          <p:nvPr>
            <p:ph sz="half" idx="1"/>
          </p:nvPr>
        </p:nvSpPr>
        <p:spPr>
          <a:xfrm>
            <a:off x="628650" y="301841"/>
            <a:ext cx="3886200" cy="5875122"/>
          </a:xfrm>
        </p:spPr>
        <p:txBody>
          <a:bodyPr/>
          <a:lstStyle/>
          <a:p>
            <a:pPr marL="0" indent="0">
              <a:buNone/>
            </a:pPr>
            <a:r>
              <a:rPr lang="en-US" dirty="0"/>
              <a:t>for </a:t>
            </a:r>
            <a:r>
              <a:rPr lang="en-US" dirty="0" err="1"/>
              <a:t>i</a:t>
            </a:r>
            <a:r>
              <a:rPr lang="en-US" dirty="0"/>
              <a:t> in range(1,6):</a:t>
            </a:r>
          </a:p>
          <a:p>
            <a:pPr marL="0" indent="0">
              <a:buNone/>
            </a:pPr>
            <a:r>
              <a:rPr lang="en-US" dirty="0"/>
              <a:t>    for j in range(1,6):</a:t>
            </a:r>
          </a:p>
          <a:p>
            <a:pPr marL="0" indent="0">
              <a:buNone/>
            </a:pPr>
            <a:r>
              <a:rPr lang="en-US" dirty="0"/>
              <a:t>        print("*",end='')</a:t>
            </a:r>
          </a:p>
          <a:p>
            <a:pPr marL="0" indent="0">
              <a:buNone/>
            </a:pPr>
            <a:r>
              <a:rPr lang="en-US" dirty="0"/>
              <a:t>    print()</a:t>
            </a:r>
          </a:p>
          <a:p>
            <a:pPr marL="0" indent="0">
              <a:buNone/>
            </a:pPr>
            <a:endParaRPr lang="en-IN" dirty="0"/>
          </a:p>
        </p:txBody>
      </p:sp>
      <p:sp>
        <p:nvSpPr>
          <p:cNvPr id="6" name="Content Placeholder 5">
            <a:extLst>
              <a:ext uri="{FF2B5EF4-FFF2-40B4-BE49-F238E27FC236}">
                <a16:creationId xmlns:a16="http://schemas.microsoft.com/office/drawing/2014/main" xmlns="" id="{B63D3EF4-0D59-0B6C-82B1-4E28E7EB2998}"/>
              </a:ext>
            </a:extLst>
          </p:cNvPr>
          <p:cNvSpPr>
            <a:spLocks noGrp="1"/>
          </p:cNvSpPr>
          <p:nvPr>
            <p:ph sz="half" idx="2"/>
          </p:nvPr>
        </p:nvSpPr>
        <p:spPr>
          <a:xfrm>
            <a:off x="4629150" y="301841"/>
            <a:ext cx="3886200" cy="5875122"/>
          </a:xfrm>
        </p:spPr>
        <p:txBody>
          <a:bodyPr/>
          <a:lstStyle/>
          <a:p>
            <a:pPr marL="0" indent="0">
              <a:buNone/>
            </a:pPr>
            <a:r>
              <a:rPr lang="en-US" dirty="0"/>
              <a:t>n=int(input("Enter no. of rows:"))</a:t>
            </a:r>
          </a:p>
          <a:p>
            <a:pPr marL="0" indent="0">
              <a:buNone/>
            </a:pPr>
            <a:r>
              <a:rPr lang="en-US" dirty="0"/>
              <a:t>for </a:t>
            </a:r>
            <a:r>
              <a:rPr lang="en-US" dirty="0" err="1"/>
              <a:t>i</a:t>
            </a:r>
            <a:r>
              <a:rPr lang="en-US" dirty="0"/>
              <a:t> in range(1,n+1):</a:t>
            </a:r>
          </a:p>
          <a:p>
            <a:pPr marL="0" indent="0">
              <a:buNone/>
            </a:pPr>
            <a:r>
              <a:rPr lang="en-US" dirty="0"/>
              <a:t>    for j in range(1,i+1):</a:t>
            </a:r>
          </a:p>
          <a:p>
            <a:pPr marL="0" indent="0">
              <a:buNone/>
            </a:pPr>
            <a:r>
              <a:rPr lang="en-US" dirty="0"/>
              <a:t>        print("*",end='')</a:t>
            </a:r>
          </a:p>
          <a:p>
            <a:pPr marL="0" indent="0">
              <a:buNone/>
            </a:pPr>
            <a:r>
              <a:rPr lang="en-US" dirty="0"/>
              <a:t>    print()</a:t>
            </a:r>
          </a:p>
          <a:p>
            <a:pPr marL="0" indent="0">
              <a:buNone/>
            </a:pPr>
            <a:endParaRPr lang="en-IN" dirty="0"/>
          </a:p>
        </p:txBody>
      </p:sp>
      <p:pic>
        <p:nvPicPr>
          <p:cNvPr id="8" name="Picture 7">
            <a:extLst>
              <a:ext uri="{FF2B5EF4-FFF2-40B4-BE49-F238E27FC236}">
                <a16:creationId xmlns:a16="http://schemas.microsoft.com/office/drawing/2014/main" xmlns="" id="{DAD5BB49-E5F9-93E5-E8C7-D8A792580E8B}"/>
              </a:ext>
            </a:extLst>
          </p:cNvPr>
          <p:cNvPicPr>
            <a:picLocks noChangeAspect="1"/>
          </p:cNvPicPr>
          <p:nvPr/>
        </p:nvPicPr>
        <p:blipFill>
          <a:blip r:embed="rId2"/>
          <a:stretch>
            <a:fillRect/>
          </a:stretch>
        </p:blipFill>
        <p:spPr>
          <a:xfrm>
            <a:off x="907464" y="2681750"/>
            <a:ext cx="1109987" cy="1743075"/>
          </a:xfrm>
          <a:prstGeom prst="rect">
            <a:avLst/>
          </a:prstGeom>
        </p:spPr>
      </p:pic>
      <p:pic>
        <p:nvPicPr>
          <p:cNvPr id="10" name="Picture 9">
            <a:extLst>
              <a:ext uri="{FF2B5EF4-FFF2-40B4-BE49-F238E27FC236}">
                <a16:creationId xmlns:a16="http://schemas.microsoft.com/office/drawing/2014/main" xmlns="" id="{6CC40288-7BA5-DB99-1DC5-577631E0C162}"/>
              </a:ext>
            </a:extLst>
          </p:cNvPr>
          <p:cNvPicPr>
            <a:picLocks noChangeAspect="1"/>
          </p:cNvPicPr>
          <p:nvPr/>
        </p:nvPicPr>
        <p:blipFill>
          <a:blip r:embed="rId3"/>
          <a:stretch>
            <a:fillRect/>
          </a:stretch>
        </p:blipFill>
        <p:spPr>
          <a:xfrm>
            <a:off x="4906507" y="3117912"/>
            <a:ext cx="2500313" cy="2362200"/>
          </a:xfrm>
          <a:prstGeom prst="rect">
            <a:avLst/>
          </a:prstGeom>
        </p:spPr>
      </p:pic>
    </p:spTree>
    <p:extLst>
      <p:ext uri="{BB962C8B-B14F-4D97-AF65-F5344CB8AC3E}">
        <p14:creationId xmlns:p14="http://schemas.microsoft.com/office/powerpoint/2010/main" val="315306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029D85-6CD0-46CC-4F36-42221594EC85}"/>
              </a:ext>
            </a:extLst>
          </p:cNvPr>
          <p:cNvSpPr>
            <a:spLocks noGrp="1"/>
          </p:cNvSpPr>
          <p:nvPr>
            <p:ph sz="half" idx="1"/>
          </p:nvPr>
        </p:nvSpPr>
        <p:spPr>
          <a:xfrm>
            <a:off x="628650" y="319597"/>
            <a:ext cx="3886200" cy="5857367"/>
          </a:xfrm>
        </p:spPr>
        <p:txBody>
          <a:bodyPr/>
          <a:lstStyle/>
          <a:p>
            <a:pPr marL="0" indent="0">
              <a:buNone/>
            </a:pPr>
            <a:r>
              <a:rPr lang="en-US" dirty="0"/>
              <a:t>n=int(input("Enter no. of rows:"))</a:t>
            </a:r>
          </a:p>
          <a:p>
            <a:pPr marL="0" indent="0">
              <a:buNone/>
            </a:pPr>
            <a:r>
              <a:rPr lang="en-US" dirty="0"/>
              <a:t>for </a:t>
            </a:r>
            <a:r>
              <a:rPr lang="en-US" dirty="0" err="1"/>
              <a:t>i</a:t>
            </a:r>
            <a:r>
              <a:rPr lang="en-US" dirty="0"/>
              <a:t> in range(n,0,-1):</a:t>
            </a:r>
          </a:p>
          <a:p>
            <a:pPr marL="0" indent="0">
              <a:buNone/>
            </a:pPr>
            <a:r>
              <a:rPr lang="en-US" dirty="0"/>
              <a:t>    for j in range(1,i+1):</a:t>
            </a:r>
          </a:p>
          <a:p>
            <a:pPr marL="0" indent="0">
              <a:buNone/>
            </a:pPr>
            <a:r>
              <a:rPr lang="en-US" dirty="0"/>
              <a:t>        print("*",end='')</a:t>
            </a:r>
          </a:p>
          <a:p>
            <a:pPr marL="0" indent="0">
              <a:buNone/>
            </a:pPr>
            <a:r>
              <a:rPr lang="en-US" dirty="0"/>
              <a:t>    print()</a:t>
            </a:r>
          </a:p>
          <a:p>
            <a:pPr marL="0" indent="0">
              <a:buNone/>
            </a:pPr>
            <a:endParaRPr lang="en-IN" dirty="0"/>
          </a:p>
        </p:txBody>
      </p:sp>
      <p:sp>
        <p:nvSpPr>
          <p:cNvPr id="4" name="Content Placeholder 3">
            <a:extLst>
              <a:ext uri="{FF2B5EF4-FFF2-40B4-BE49-F238E27FC236}">
                <a16:creationId xmlns:a16="http://schemas.microsoft.com/office/drawing/2014/main" xmlns="" id="{D28BB183-3D78-427B-9025-12F027B0F8A1}"/>
              </a:ext>
            </a:extLst>
          </p:cNvPr>
          <p:cNvSpPr>
            <a:spLocks noGrp="1"/>
          </p:cNvSpPr>
          <p:nvPr>
            <p:ph sz="half" idx="2"/>
          </p:nvPr>
        </p:nvSpPr>
        <p:spPr>
          <a:xfrm>
            <a:off x="4629150" y="461639"/>
            <a:ext cx="3886200" cy="5715324"/>
          </a:xfrm>
        </p:spPr>
        <p:txBody>
          <a:bodyPr/>
          <a:lstStyle/>
          <a:p>
            <a:pPr marL="0" indent="0">
              <a:buNone/>
            </a:pPr>
            <a:r>
              <a:rPr lang="en-US" dirty="0"/>
              <a:t>n=int(input("Enter no. of rows:"))</a:t>
            </a:r>
          </a:p>
          <a:p>
            <a:pPr marL="0" indent="0">
              <a:buNone/>
            </a:pPr>
            <a:r>
              <a:rPr lang="en-US" dirty="0"/>
              <a:t>for </a:t>
            </a:r>
            <a:r>
              <a:rPr lang="en-US" dirty="0" err="1"/>
              <a:t>i</a:t>
            </a:r>
            <a:r>
              <a:rPr lang="en-US" dirty="0"/>
              <a:t> in range(n,0,-1):</a:t>
            </a:r>
          </a:p>
          <a:p>
            <a:pPr marL="0" indent="0">
              <a:buNone/>
            </a:pPr>
            <a:r>
              <a:rPr lang="en-US" dirty="0"/>
              <a:t>    for j in range(1,i+1):</a:t>
            </a:r>
          </a:p>
          <a:p>
            <a:pPr marL="0" indent="0">
              <a:buNone/>
            </a:pPr>
            <a:r>
              <a:rPr lang="en-US" dirty="0"/>
              <a:t>        print(</a:t>
            </a:r>
            <a:r>
              <a:rPr lang="en-US" dirty="0" err="1"/>
              <a:t>j,end</a:t>
            </a:r>
            <a:r>
              <a:rPr lang="en-US" dirty="0"/>
              <a:t>='')</a:t>
            </a:r>
          </a:p>
          <a:p>
            <a:pPr marL="0" indent="0">
              <a:buNone/>
            </a:pPr>
            <a:r>
              <a:rPr lang="en-US" dirty="0"/>
              <a:t>    print()</a:t>
            </a:r>
          </a:p>
          <a:p>
            <a:pPr marL="0" indent="0">
              <a:buNone/>
            </a:pPr>
            <a:endParaRPr lang="en-IN" dirty="0"/>
          </a:p>
        </p:txBody>
      </p:sp>
      <p:pic>
        <p:nvPicPr>
          <p:cNvPr id="6" name="Picture 5">
            <a:extLst>
              <a:ext uri="{FF2B5EF4-FFF2-40B4-BE49-F238E27FC236}">
                <a16:creationId xmlns:a16="http://schemas.microsoft.com/office/drawing/2014/main" xmlns="" id="{D8CE5267-0C4A-771B-AF9E-F939D4E8CA1C}"/>
              </a:ext>
            </a:extLst>
          </p:cNvPr>
          <p:cNvPicPr>
            <a:picLocks noChangeAspect="1"/>
          </p:cNvPicPr>
          <p:nvPr/>
        </p:nvPicPr>
        <p:blipFill>
          <a:blip r:embed="rId2"/>
          <a:stretch>
            <a:fillRect/>
          </a:stretch>
        </p:blipFill>
        <p:spPr>
          <a:xfrm>
            <a:off x="943045" y="3120501"/>
            <a:ext cx="2357438" cy="2286000"/>
          </a:xfrm>
          <a:prstGeom prst="rect">
            <a:avLst/>
          </a:prstGeom>
        </p:spPr>
      </p:pic>
      <p:pic>
        <p:nvPicPr>
          <p:cNvPr id="8" name="Picture 7">
            <a:extLst>
              <a:ext uri="{FF2B5EF4-FFF2-40B4-BE49-F238E27FC236}">
                <a16:creationId xmlns:a16="http://schemas.microsoft.com/office/drawing/2014/main" xmlns="" id="{5F9FDCA8-5FC0-2D4B-8C41-8AEC340F05A0}"/>
              </a:ext>
            </a:extLst>
          </p:cNvPr>
          <p:cNvPicPr>
            <a:picLocks noChangeAspect="1"/>
          </p:cNvPicPr>
          <p:nvPr/>
        </p:nvPicPr>
        <p:blipFill>
          <a:blip r:embed="rId3"/>
          <a:stretch>
            <a:fillRect/>
          </a:stretch>
        </p:blipFill>
        <p:spPr>
          <a:xfrm>
            <a:off x="4829245" y="3319301"/>
            <a:ext cx="3164681" cy="2209800"/>
          </a:xfrm>
          <a:prstGeom prst="rect">
            <a:avLst/>
          </a:prstGeom>
        </p:spPr>
      </p:pic>
    </p:spTree>
    <p:extLst>
      <p:ext uri="{BB962C8B-B14F-4D97-AF65-F5344CB8AC3E}">
        <p14:creationId xmlns:p14="http://schemas.microsoft.com/office/powerpoint/2010/main" val="1806397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5B7B12B-1665-2556-84F7-27507F0BD8B4}"/>
              </a:ext>
            </a:extLst>
          </p:cNvPr>
          <p:cNvSpPr>
            <a:spLocks noGrp="1"/>
          </p:cNvSpPr>
          <p:nvPr>
            <p:ph sz="half" idx="1"/>
          </p:nvPr>
        </p:nvSpPr>
        <p:spPr>
          <a:xfrm>
            <a:off x="628650" y="310719"/>
            <a:ext cx="3886200" cy="5866245"/>
          </a:xfrm>
        </p:spPr>
        <p:txBody>
          <a:bodyPr/>
          <a:lstStyle/>
          <a:p>
            <a:pPr marL="0" indent="0">
              <a:buNone/>
            </a:pPr>
            <a:r>
              <a:rPr lang="en-IN" sz="1800" dirty="0" err="1"/>
              <a:t>val</a:t>
            </a:r>
            <a:r>
              <a:rPr lang="en-IN" sz="1800" dirty="0"/>
              <a:t>=65</a:t>
            </a:r>
          </a:p>
          <a:p>
            <a:pPr marL="0" indent="0">
              <a:buNone/>
            </a:pPr>
            <a:r>
              <a:rPr lang="en-IN" sz="1800" dirty="0"/>
              <a:t>n=int(input("Enter no. of rows:"))</a:t>
            </a:r>
          </a:p>
          <a:p>
            <a:pPr marL="0" indent="0">
              <a:buNone/>
            </a:pPr>
            <a:r>
              <a:rPr lang="en-IN" sz="1800" dirty="0"/>
              <a:t>for </a:t>
            </a:r>
            <a:r>
              <a:rPr lang="en-IN" sz="1800" dirty="0" err="1"/>
              <a:t>i</a:t>
            </a:r>
            <a:r>
              <a:rPr lang="en-IN" sz="1800" dirty="0"/>
              <a:t> in range(1,n+1):</a:t>
            </a:r>
          </a:p>
          <a:p>
            <a:pPr marL="0" indent="0">
              <a:buNone/>
            </a:pPr>
            <a:r>
              <a:rPr lang="en-IN" sz="1800" dirty="0"/>
              <a:t>    for j in range(1,i+1):</a:t>
            </a:r>
          </a:p>
          <a:p>
            <a:pPr marL="0" indent="0">
              <a:buNone/>
            </a:pPr>
            <a:r>
              <a:rPr lang="en-IN" sz="1800" dirty="0"/>
              <a:t>        print(chr(</a:t>
            </a:r>
            <a:r>
              <a:rPr lang="en-IN" sz="1800" dirty="0" err="1"/>
              <a:t>val</a:t>
            </a:r>
            <a:r>
              <a:rPr lang="en-IN" sz="1800" dirty="0"/>
              <a:t>),end='')</a:t>
            </a:r>
          </a:p>
          <a:p>
            <a:pPr marL="0" indent="0">
              <a:buNone/>
            </a:pPr>
            <a:r>
              <a:rPr lang="en-IN" sz="1800" dirty="0"/>
              <a:t>        </a:t>
            </a:r>
            <a:r>
              <a:rPr lang="en-IN" sz="1800" dirty="0" err="1"/>
              <a:t>val</a:t>
            </a:r>
            <a:r>
              <a:rPr lang="en-IN" sz="1800" dirty="0"/>
              <a:t>=val+1</a:t>
            </a:r>
          </a:p>
          <a:p>
            <a:pPr marL="0" indent="0">
              <a:buNone/>
            </a:pPr>
            <a:r>
              <a:rPr lang="en-IN" sz="1800" dirty="0"/>
              <a:t>    </a:t>
            </a:r>
            <a:r>
              <a:rPr lang="en-IN" sz="1800" dirty="0" err="1"/>
              <a:t>val</a:t>
            </a:r>
            <a:r>
              <a:rPr lang="en-IN" sz="1800" dirty="0"/>
              <a:t>=65</a:t>
            </a:r>
          </a:p>
          <a:p>
            <a:pPr marL="0" indent="0">
              <a:buNone/>
            </a:pPr>
            <a:r>
              <a:rPr lang="en-IN" sz="1800" dirty="0"/>
              <a:t>    print()</a:t>
            </a:r>
          </a:p>
          <a:p>
            <a:pPr marL="0" indent="0">
              <a:buNone/>
            </a:pPr>
            <a:endParaRPr lang="en-IN" dirty="0"/>
          </a:p>
        </p:txBody>
      </p:sp>
      <p:sp>
        <p:nvSpPr>
          <p:cNvPr id="4" name="Content Placeholder 3">
            <a:extLst>
              <a:ext uri="{FF2B5EF4-FFF2-40B4-BE49-F238E27FC236}">
                <a16:creationId xmlns:a16="http://schemas.microsoft.com/office/drawing/2014/main" xmlns="" id="{94F3918C-3DC2-5209-E0AC-F73B7B48D6D5}"/>
              </a:ext>
            </a:extLst>
          </p:cNvPr>
          <p:cNvSpPr>
            <a:spLocks noGrp="1"/>
          </p:cNvSpPr>
          <p:nvPr>
            <p:ph sz="half" idx="2"/>
          </p:nvPr>
        </p:nvSpPr>
        <p:spPr>
          <a:xfrm>
            <a:off x="4629150" y="310719"/>
            <a:ext cx="3886200" cy="5866245"/>
          </a:xfrm>
        </p:spPr>
        <p:txBody>
          <a:bodyPr>
            <a:normAutofit/>
          </a:bodyPr>
          <a:lstStyle/>
          <a:p>
            <a:pPr marL="0" indent="0">
              <a:buNone/>
            </a:pPr>
            <a:r>
              <a:rPr lang="en-IN" sz="1800" dirty="0" err="1"/>
              <a:t>val</a:t>
            </a:r>
            <a:r>
              <a:rPr lang="en-IN" sz="1800" dirty="0"/>
              <a:t>=97</a:t>
            </a:r>
          </a:p>
          <a:p>
            <a:pPr marL="0" indent="0">
              <a:buNone/>
            </a:pPr>
            <a:r>
              <a:rPr lang="en-IN" sz="1800" dirty="0"/>
              <a:t>n=int(input("Enter no. of rows:"))</a:t>
            </a:r>
          </a:p>
          <a:p>
            <a:pPr marL="0" indent="0">
              <a:buNone/>
            </a:pPr>
            <a:r>
              <a:rPr lang="en-IN" sz="1800" dirty="0"/>
              <a:t>for </a:t>
            </a:r>
            <a:r>
              <a:rPr lang="en-IN" sz="1800" dirty="0" err="1"/>
              <a:t>i</a:t>
            </a:r>
            <a:r>
              <a:rPr lang="en-IN" sz="1800" dirty="0"/>
              <a:t> in range(n,0,-1):</a:t>
            </a:r>
          </a:p>
          <a:p>
            <a:pPr marL="0" indent="0">
              <a:buNone/>
            </a:pPr>
            <a:r>
              <a:rPr lang="en-IN" sz="1800" dirty="0"/>
              <a:t>    for j in range(1,i+1):</a:t>
            </a:r>
          </a:p>
          <a:p>
            <a:pPr marL="0" indent="0">
              <a:buNone/>
            </a:pPr>
            <a:r>
              <a:rPr lang="en-IN" sz="1800" dirty="0"/>
              <a:t>        print(chr(</a:t>
            </a:r>
            <a:r>
              <a:rPr lang="en-IN" sz="1800" dirty="0" err="1"/>
              <a:t>val</a:t>
            </a:r>
            <a:r>
              <a:rPr lang="en-IN" sz="1800" dirty="0"/>
              <a:t>),end='')</a:t>
            </a:r>
          </a:p>
          <a:p>
            <a:pPr marL="0" indent="0">
              <a:buNone/>
            </a:pPr>
            <a:r>
              <a:rPr lang="en-IN" sz="1800" dirty="0"/>
              <a:t>        </a:t>
            </a:r>
            <a:r>
              <a:rPr lang="en-IN" sz="1800" dirty="0" err="1"/>
              <a:t>val</a:t>
            </a:r>
            <a:r>
              <a:rPr lang="en-IN" sz="1800" dirty="0"/>
              <a:t>=val+1</a:t>
            </a:r>
          </a:p>
          <a:p>
            <a:pPr marL="0" indent="0">
              <a:buNone/>
            </a:pPr>
            <a:r>
              <a:rPr lang="en-IN" sz="1800" dirty="0"/>
              <a:t>    </a:t>
            </a:r>
            <a:r>
              <a:rPr lang="en-IN" sz="1800" dirty="0" err="1"/>
              <a:t>val</a:t>
            </a:r>
            <a:r>
              <a:rPr lang="en-IN" sz="1800" dirty="0"/>
              <a:t>=97</a:t>
            </a:r>
          </a:p>
          <a:p>
            <a:pPr marL="0" indent="0">
              <a:buNone/>
            </a:pPr>
            <a:r>
              <a:rPr lang="en-IN" sz="1800" dirty="0"/>
              <a:t>    print()</a:t>
            </a:r>
          </a:p>
          <a:p>
            <a:pPr marL="0" indent="0">
              <a:buNone/>
            </a:pPr>
            <a:endParaRPr lang="en-IN" sz="1800" dirty="0"/>
          </a:p>
        </p:txBody>
      </p:sp>
      <p:pic>
        <p:nvPicPr>
          <p:cNvPr id="6" name="Picture 5">
            <a:extLst>
              <a:ext uri="{FF2B5EF4-FFF2-40B4-BE49-F238E27FC236}">
                <a16:creationId xmlns:a16="http://schemas.microsoft.com/office/drawing/2014/main" xmlns="" id="{DD364CAB-37A9-3494-9C21-2625D93028F2}"/>
              </a:ext>
            </a:extLst>
          </p:cNvPr>
          <p:cNvPicPr>
            <a:picLocks noChangeAspect="1"/>
          </p:cNvPicPr>
          <p:nvPr/>
        </p:nvPicPr>
        <p:blipFill>
          <a:blip r:embed="rId2"/>
          <a:stretch>
            <a:fillRect/>
          </a:stretch>
        </p:blipFill>
        <p:spPr>
          <a:xfrm>
            <a:off x="818203" y="3559947"/>
            <a:ext cx="2700338" cy="2771265"/>
          </a:xfrm>
          <a:prstGeom prst="rect">
            <a:avLst/>
          </a:prstGeom>
        </p:spPr>
      </p:pic>
      <p:pic>
        <p:nvPicPr>
          <p:cNvPr id="9" name="Picture 8">
            <a:extLst>
              <a:ext uri="{FF2B5EF4-FFF2-40B4-BE49-F238E27FC236}">
                <a16:creationId xmlns:a16="http://schemas.microsoft.com/office/drawing/2014/main" xmlns="" id="{7B61F1FF-BA44-194C-B9FB-D2744B154F8C}"/>
              </a:ext>
            </a:extLst>
          </p:cNvPr>
          <p:cNvPicPr>
            <a:picLocks noChangeAspect="1"/>
          </p:cNvPicPr>
          <p:nvPr/>
        </p:nvPicPr>
        <p:blipFill>
          <a:blip r:embed="rId3"/>
          <a:stretch>
            <a:fillRect/>
          </a:stretch>
        </p:blipFill>
        <p:spPr>
          <a:xfrm>
            <a:off x="4841764" y="3840678"/>
            <a:ext cx="2936081" cy="2209800"/>
          </a:xfrm>
          <a:prstGeom prst="rect">
            <a:avLst/>
          </a:prstGeom>
        </p:spPr>
      </p:pic>
    </p:spTree>
    <p:extLst>
      <p:ext uri="{BB962C8B-B14F-4D97-AF65-F5344CB8AC3E}">
        <p14:creationId xmlns:p14="http://schemas.microsoft.com/office/powerpoint/2010/main" val="170018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21B93E7-0E64-43A1-2336-D5CBC4CEC538}"/>
              </a:ext>
            </a:extLst>
          </p:cNvPr>
          <p:cNvSpPr>
            <a:spLocks noGrp="1"/>
          </p:cNvSpPr>
          <p:nvPr>
            <p:ph type="title"/>
          </p:nvPr>
        </p:nvSpPr>
        <p:spPr>
          <a:xfrm>
            <a:off x="628650" y="365126"/>
            <a:ext cx="7886700" cy="487131"/>
          </a:xfrm>
        </p:spPr>
        <p:txBody>
          <a:bodyPr>
            <a:normAutofit fontScale="90000"/>
          </a:bodyPr>
          <a:lstStyle/>
          <a:p>
            <a:r>
              <a:rPr lang="en-IN" sz="2800" dirty="0"/>
              <a:t>Display all prime number from n to m</a:t>
            </a:r>
          </a:p>
        </p:txBody>
      </p:sp>
      <p:sp>
        <p:nvSpPr>
          <p:cNvPr id="6" name="Content Placeholder 5">
            <a:extLst>
              <a:ext uri="{FF2B5EF4-FFF2-40B4-BE49-F238E27FC236}">
                <a16:creationId xmlns:a16="http://schemas.microsoft.com/office/drawing/2014/main" xmlns="" id="{EA369A93-FC94-7530-90D8-716B0693CC7A}"/>
              </a:ext>
            </a:extLst>
          </p:cNvPr>
          <p:cNvSpPr>
            <a:spLocks noGrp="1"/>
          </p:cNvSpPr>
          <p:nvPr>
            <p:ph idx="1"/>
          </p:nvPr>
        </p:nvSpPr>
        <p:spPr>
          <a:xfrm>
            <a:off x="628650" y="852257"/>
            <a:ext cx="7886700" cy="5324707"/>
          </a:xfrm>
        </p:spPr>
        <p:txBody>
          <a:bodyPr>
            <a:normAutofit/>
          </a:bodyPr>
          <a:lstStyle/>
          <a:p>
            <a:pPr marL="0" indent="0">
              <a:buNone/>
            </a:pPr>
            <a:r>
              <a:rPr lang="en-US" sz="2000" dirty="0"/>
              <a:t>flag = 0</a:t>
            </a:r>
          </a:p>
          <a:p>
            <a:pPr marL="0" indent="0">
              <a:buNone/>
            </a:pPr>
            <a:r>
              <a:rPr lang="en-US" sz="2000" dirty="0"/>
              <a:t>n = int(input("Enter n(&gt;=2):"))</a:t>
            </a:r>
          </a:p>
          <a:p>
            <a:pPr marL="0" indent="0">
              <a:buNone/>
            </a:pPr>
            <a:r>
              <a:rPr lang="en-US" sz="2000" dirty="0"/>
              <a:t>m = int(input("Enter m(&gt;=2):"))</a:t>
            </a:r>
          </a:p>
          <a:p>
            <a:pPr marL="0" indent="0">
              <a:buNone/>
            </a:pPr>
            <a:r>
              <a:rPr lang="en-US" sz="2000" dirty="0"/>
              <a:t>print("List of prime numbers are:")</a:t>
            </a:r>
          </a:p>
          <a:p>
            <a:pPr marL="0" indent="0">
              <a:buNone/>
            </a:pPr>
            <a:r>
              <a:rPr lang="en-US" sz="2000" dirty="0"/>
              <a:t>for </a:t>
            </a:r>
            <a:r>
              <a:rPr lang="en-US" sz="2000" dirty="0" err="1"/>
              <a:t>i</a:t>
            </a:r>
            <a:r>
              <a:rPr lang="en-US" sz="2000" dirty="0"/>
              <a:t> in range(n, m + 1):</a:t>
            </a:r>
          </a:p>
          <a:p>
            <a:pPr marL="0" indent="0">
              <a:buNone/>
            </a:pPr>
            <a:r>
              <a:rPr lang="en-US" sz="2000" dirty="0"/>
              <a:t>    for j in range(2, (</a:t>
            </a:r>
            <a:r>
              <a:rPr lang="en-US" sz="2000" dirty="0" err="1"/>
              <a:t>i</a:t>
            </a:r>
            <a:r>
              <a:rPr lang="en-US" sz="2000" dirty="0"/>
              <a:t> // 2)+1):</a:t>
            </a:r>
          </a:p>
          <a:p>
            <a:pPr marL="0" indent="0">
              <a:buNone/>
            </a:pPr>
            <a:r>
              <a:rPr lang="en-US" sz="2000" dirty="0"/>
              <a:t>        if </a:t>
            </a:r>
            <a:r>
              <a:rPr lang="en-US" sz="2000" dirty="0" err="1"/>
              <a:t>i</a:t>
            </a:r>
            <a:r>
              <a:rPr lang="en-US" sz="2000" dirty="0"/>
              <a:t> % j == 0:</a:t>
            </a:r>
          </a:p>
          <a:p>
            <a:pPr marL="0" indent="0">
              <a:buNone/>
            </a:pPr>
            <a:r>
              <a:rPr lang="en-US" sz="2000" dirty="0"/>
              <a:t>            flag = 1</a:t>
            </a:r>
          </a:p>
          <a:p>
            <a:pPr marL="0" indent="0">
              <a:buNone/>
            </a:pPr>
            <a:r>
              <a:rPr lang="en-US" sz="2000" dirty="0"/>
              <a:t>    if flag == 0:</a:t>
            </a:r>
          </a:p>
          <a:p>
            <a:pPr marL="0" indent="0">
              <a:buNone/>
            </a:pPr>
            <a:r>
              <a:rPr lang="en-US" sz="2000" dirty="0"/>
              <a:t>        print(</a:t>
            </a:r>
            <a:r>
              <a:rPr lang="en-US" sz="2000" dirty="0" err="1"/>
              <a:t>i</a:t>
            </a:r>
            <a:r>
              <a:rPr lang="en-US" sz="2000" dirty="0"/>
              <a:t>)</a:t>
            </a:r>
          </a:p>
          <a:p>
            <a:pPr marL="0" indent="0">
              <a:buNone/>
            </a:pPr>
            <a:r>
              <a:rPr lang="en-US" sz="2000" dirty="0"/>
              <a:t>    flag = 0</a:t>
            </a:r>
          </a:p>
          <a:p>
            <a:endParaRPr lang="en-IN" dirty="0"/>
          </a:p>
        </p:txBody>
      </p:sp>
      <p:pic>
        <p:nvPicPr>
          <p:cNvPr id="8" name="Picture 7">
            <a:extLst>
              <a:ext uri="{FF2B5EF4-FFF2-40B4-BE49-F238E27FC236}">
                <a16:creationId xmlns:a16="http://schemas.microsoft.com/office/drawing/2014/main" xmlns="" id="{990C5F7A-276E-0646-6B4C-3B0A017655C7}"/>
              </a:ext>
            </a:extLst>
          </p:cNvPr>
          <p:cNvPicPr>
            <a:picLocks noChangeAspect="1"/>
          </p:cNvPicPr>
          <p:nvPr/>
        </p:nvPicPr>
        <p:blipFill>
          <a:blip r:embed="rId2"/>
          <a:stretch>
            <a:fillRect/>
          </a:stretch>
        </p:blipFill>
        <p:spPr>
          <a:xfrm>
            <a:off x="4407694" y="1162697"/>
            <a:ext cx="3768641" cy="2193062"/>
          </a:xfrm>
          <a:prstGeom prst="rect">
            <a:avLst/>
          </a:prstGeom>
        </p:spPr>
      </p:pic>
    </p:spTree>
    <p:extLst>
      <p:ext uri="{BB962C8B-B14F-4D97-AF65-F5344CB8AC3E}">
        <p14:creationId xmlns:p14="http://schemas.microsoft.com/office/powerpoint/2010/main" val="317214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5516016-FA35-0586-ED7E-4C6B2012F99E}"/>
              </a:ext>
            </a:extLst>
          </p:cNvPr>
          <p:cNvPicPr>
            <a:picLocks noGrp="1" noChangeAspect="1"/>
          </p:cNvPicPr>
          <p:nvPr>
            <p:ph idx="1"/>
          </p:nvPr>
        </p:nvPicPr>
        <p:blipFill>
          <a:blip r:embed="rId2"/>
          <a:stretch>
            <a:fillRect/>
          </a:stretch>
        </p:blipFill>
        <p:spPr>
          <a:xfrm>
            <a:off x="865574" y="304948"/>
            <a:ext cx="6400800" cy="2105025"/>
          </a:xfrm>
        </p:spPr>
      </p:pic>
    </p:spTree>
    <p:extLst>
      <p:ext uri="{BB962C8B-B14F-4D97-AF65-F5344CB8AC3E}">
        <p14:creationId xmlns:p14="http://schemas.microsoft.com/office/powerpoint/2010/main" val="1658888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08B65C-67EB-0C36-D995-D77AD1E85CFC}"/>
              </a:ext>
            </a:extLst>
          </p:cNvPr>
          <p:cNvSpPr>
            <a:spLocks noGrp="1"/>
          </p:cNvSpPr>
          <p:nvPr>
            <p:ph idx="1"/>
          </p:nvPr>
        </p:nvSpPr>
        <p:spPr>
          <a:xfrm>
            <a:off x="628650" y="292963"/>
            <a:ext cx="7886700" cy="5884000"/>
          </a:xfrm>
        </p:spPr>
        <p:txBody>
          <a:bodyPr>
            <a:normAutofit lnSpcReduction="10000"/>
          </a:bodyPr>
          <a:lstStyle/>
          <a:p>
            <a:pPr marL="0" indent="0">
              <a:buNone/>
            </a:pPr>
            <a:r>
              <a:rPr lang="en-US" dirty="0"/>
              <a:t>Solution:</a:t>
            </a:r>
          </a:p>
          <a:p>
            <a:pPr marL="0" indent="0">
              <a:buNone/>
            </a:pPr>
            <a:r>
              <a:rPr lang="en-US" dirty="0"/>
              <a:t>matrix = [[1, 2, 3, 4], [5, 6, 7, 8], [9, 10, 11, 12]]</a:t>
            </a:r>
          </a:p>
          <a:p>
            <a:pPr marL="0" indent="0">
              <a:buNone/>
            </a:pPr>
            <a:r>
              <a:rPr lang="en-US" dirty="0"/>
              <a:t>matrix1=[[0,0,0],[0,0,0],[0,0,0],[0,0,0]]</a:t>
            </a:r>
          </a:p>
          <a:p>
            <a:pPr marL="0" indent="0">
              <a:buNone/>
            </a:pPr>
            <a:r>
              <a:rPr lang="en-US" dirty="0"/>
              <a:t>print("</a:t>
            </a:r>
            <a:r>
              <a:rPr lang="en-US" dirty="0" err="1"/>
              <a:t>matrix:",matrix</a:t>
            </a:r>
            <a:r>
              <a:rPr lang="en-US" dirty="0"/>
              <a:t>)</a:t>
            </a:r>
          </a:p>
          <a:p>
            <a:pPr marL="0" indent="0">
              <a:buNone/>
            </a:pPr>
            <a:endParaRPr lang="en-US" dirty="0"/>
          </a:p>
          <a:p>
            <a:pPr marL="0" indent="0">
              <a:buNone/>
            </a:pPr>
            <a:r>
              <a:rPr lang="en-US" dirty="0"/>
              <a:t># find the transpose of the matrix and print the result as shown in the example above</a:t>
            </a:r>
          </a:p>
          <a:p>
            <a:pPr marL="0" indent="0">
              <a:buNone/>
            </a:pPr>
            <a:r>
              <a:rPr lang="en-US" dirty="0"/>
              <a:t>for </a:t>
            </a:r>
            <a:r>
              <a:rPr lang="en-US" dirty="0" err="1"/>
              <a:t>i</a:t>
            </a:r>
            <a:r>
              <a:rPr lang="en-US" dirty="0"/>
              <a:t> in range(3):</a:t>
            </a:r>
          </a:p>
          <a:p>
            <a:pPr marL="0" indent="0">
              <a:buNone/>
            </a:pPr>
            <a:r>
              <a:rPr lang="en-US" dirty="0"/>
              <a:t>	for j in range(4):</a:t>
            </a:r>
          </a:p>
          <a:p>
            <a:pPr marL="0" indent="0">
              <a:buNone/>
            </a:pPr>
            <a:r>
              <a:rPr lang="en-US" dirty="0"/>
              <a:t>		matrix1[j][</a:t>
            </a:r>
            <a:r>
              <a:rPr lang="en-US" dirty="0" err="1"/>
              <a:t>i</a:t>
            </a:r>
            <a:r>
              <a:rPr lang="en-US" dirty="0"/>
              <a:t>]=matrix[</a:t>
            </a:r>
            <a:r>
              <a:rPr lang="en-US" dirty="0" err="1"/>
              <a:t>i</a:t>
            </a:r>
            <a:r>
              <a:rPr lang="en-US" dirty="0"/>
              <a:t>][j]</a:t>
            </a:r>
          </a:p>
          <a:p>
            <a:pPr marL="0" indent="0">
              <a:buNone/>
            </a:pPr>
            <a:r>
              <a:rPr lang="en-US"/>
              <a:t>print("transposed:",matrix1)</a:t>
            </a:r>
            <a:endParaRPr lang="en-IN" dirty="0"/>
          </a:p>
        </p:txBody>
      </p:sp>
    </p:spTree>
    <p:extLst>
      <p:ext uri="{BB962C8B-B14F-4D97-AF65-F5344CB8AC3E}">
        <p14:creationId xmlns:p14="http://schemas.microsoft.com/office/powerpoint/2010/main" val="2741405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45F6B-0476-EE3A-0FBD-4A24E33FE891}"/>
              </a:ext>
            </a:extLst>
          </p:cNvPr>
          <p:cNvSpPr>
            <a:spLocks noGrp="1"/>
          </p:cNvSpPr>
          <p:nvPr>
            <p:ph type="title"/>
          </p:nvPr>
        </p:nvSpPr>
        <p:spPr>
          <a:xfrm>
            <a:off x="628650" y="365127"/>
            <a:ext cx="7886700" cy="315911"/>
          </a:xfrm>
        </p:spPr>
        <p:txBody>
          <a:bodyPr>
            <a:noAutofit/>
          </a:bodyPr>
          <a:lstStyle/>
          <a:p>
            <a:r>
              <a:rPr lang="en-IN" sz="3200" b="1" dirty="0"/>
              <a:t>More Questions to do:</a:t>
            </a:r>
          </a:p>
        </p:txBody>
      </p:sp>
      <p:sp>
        <p:nvSpPr>
          <p:cNvPr id="3" name="Content Placeholder 2">
            <a:extLst>
              <a:ext uri="{FF2B5EF4-FFF2-40B4-BE49-F238E27FC236}">
                <a16:creationId xmlns:a16="http://schemas.microsoft.com/office/drawing/2014/main" xmlns="" id="{705B94E2-E00C-AFAE-3742-874A67B46740}"/>
              </a:ext>
            </a:extLst>
          </p:cNvPr>
          <p:cNvSpPr>
            <a:spLocks noGrp="1"/>
          </p:cNvSpPr>
          <p:nvPr>
            <p:ph idx="1"/>
          </p:nvPr>
        </p:nvSpPr>
        <p:spPr>
          <a:xfrm>
            <a:off x="628650" y="870013"/>
            <a:ext cx="7886700" cy="5306951"/>
          </a:xfrm>
        </p:spPr>
        <p:txBody>
          <a:bodyPr/>
          <a:lstStyle/>
          <a:p>
            <a:pPr marL="0" indent="0">
              <a:buNone/>
            </a:pPr>
            <a:r>
              <a:rPr lang="en-IN" sz="2000" dirty="0"/>
              <a:t>WAP to display the sum of digits of a number</a:t>
            </a:r>
          </a:p>
          <a:p>
            <a:pPr marL="0" indent="0">
              <a:buNone/>
            </a:pPr>
            <a:r>
              <a:rPr lang="en-IN" sz="2000" dirty="0"/>
              <a:t>WAP to count digits of a number</a:t>
            </a:r>
          </a:p>
          <a:p>
            <a:pPr marL="0" indent="0">
              <a:buNone/>
            </a:pPr>
            <a:r>
              <a:rPr lang="en-IN" sz="2000" dirty="0"/>
              <a:t>WAP to display reverse of a number</a:t>
            </a:r>
          </a:p>
          <a:p>
            <a:pPr marL="0" indent="0">
              <a:buNone/>
            </a:pPr>
            <a:r>
              <a:rPr lang="en-IN" sz="2000" dirty="0"/>
              <a:t>WAP to check whether the given number is palindrome or not?</a:t>
            </a:r>
          </a:p>
          <a:p>
            <a:pPr marL="0" indent="0">
              <a:buNone/>
            </a:pPr>
            <a:r>
              <a:rPr lang="en-IN" sz="2000" dirty="0"/>
              <a:t>WAP to check whether the given number is </a:t>
            </a:r>
            <a:r>
              <a:rPr lang="en-IN" sz="2000" dirty="0" err="1"/>
              <a:t>armstrong</a:t>
            </a:r>
            <a:r>
              <a:rPr lang="en-IN" sz="2000" dirty="0"/>
              <a:t> or not( or </a:t>
            </a:r>
            <a:r>
              <a:rPr lang="en-IN" sz="2000" b="0" i="0" dirty="0">
                <a:solidFill>
                  <a:srgbClr val="222222"/>
                </a:solidFill>
                <a:effectLst/>
                <a:latin typeface="Source Sans Pro" panose="020B0503030403020204" pitchFamily="34" charset="0"/>
              </a:rPr>
              <a:t>narcissistic number)</a:t>
            </a:r>
            <a:r>
              <a:rPr lang="en-IN" sz="2000" dirty="0"/>
              <a:t>?</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WAP to check whether the given number is prime or composite?</a:t>
            </a:r>
          </a:p>
          <a:p>
            <a:pPr marL="0" indent="0">
              <a:buNone/>
            </a:pPr>
            <a:r>
              <a:rPr lang="en-IN" sz="2000" dirty="0"/>
              <a:t>WAP to display factorial of a number</a:t>
            </a:r>
          </a:p>
          <a:p>
            <a:pPr marL="0" indent="0">
              <a:buNone/>
            </a:pPr>
            <a:r>
              <a:rPr lang="en-IN" sz="2000" dirty="0"/>
              <a:t>WAP to display n terms of Fibonacci series</a:t>
            </a:r>
          </a:p>
          <a:p>
            <a:pPr marL="0" indent="0">
              <a:buNone/>
            </a:pPr>
            <a:endParaRPr lang="en-IN" dirty="0"/>
          </a:p>
        </p:txBody>
      </p:sp>
      <p:pic>
        <p:nvPicPr>
          <p:cNvPr id="5" name="Picture 4">
            <a:extLst>
              <a:ext uri="{FF2B5EF4-FFF2-40B4-BE49-F238E27FC236}">
                <a16:creationId xmlns:a16="http://schemas.microsoft.com/office/drawing/2014/main" xmlns="" id="{6A9F7CDD-F546-BC0C-E259-089D7B2E3EBE}"/>
              </a:ext>
            </a:extLst>
          </p:cNvPr>
          <p:cNvPicPr>
            <a:picLocks noChangeAspect="1"/>
          </p:cNvPicPr>
          <p:nvPr/>
        </p:nvPicPr>
        <p:blipFill>
          <a:blip r:embed="rId2"/>
          <a:stretch>
            <a:fillRect/>
          </a:stretch>
        </p:blipFill>
        <p:spPr>
          <a:xfrm>
            <a:off x="752035" y="2876364"/>
            <a:ext cx="3509246" cy="1917578"/>
          </a:xfrm>
          <a:prstGeom prst="rect">
            <a:avLst/>
          </a:prstGeom>
        </p:spPr>
      </p:pic>
    </p:spTree>
    <p:extLst>
      <p:ext uri="{BB962C8B-B14F-4D97-AF65-F5344CB8AC3E}">
        <p14:creationId xmlns:p14="http://schemas.microsoft.com/office/powerpoint/2010/main" val="195128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747BF-862E-4364-4829-6FBAA4414555}"/>
              </a:ext>
            </a:extLst>
          </p:cNvPr>
          <p:cNvSpPr>
            <a:spLocks noGrp="1"/>
          </p:cNvSpPr>
          <p:nvPr>
            <p:ph type="title"/>
          </p:nvPr>
        </p:nvSpPr>
        <p:spPr>
          <a:xfrm>
            <a:off x="628650" y="365126"/>
            <a:ext cx="7886700" cy="504887"/>
          </a:xfrm>
        </p:spPr>
        <p:txBody>
          <a:bodyPr>
            <a:normAutofit fontScale="90000"/>
          </a:bodyPr>
          <a:lstStyle/>
          <a:p>
            <a:r>
              <a:rPr lang="en-IN" dirty="0"/>
              <a:t>More Questions to do:</a:t>
            </a:r>
          </a:p>
        </p:txBody>
      </p:sp>
      <p:sp>
        <p:nvSpPr>
          <p:cNvPr id="3" name="Content Placeholder 2">
            <a:extLst>
              <a:ext uri="{FF2B5EF4-FFF2-40B4-BE49-F238E27FC236}">
                <a16:creationId xmlns:a16="http://schemas.microsoft.com/office/drawing/2014/main" xmlns="" id="{68D14194-5CF6-B993-23C4-0EAA91C3251B}"/>
              </a:ext>
            </a:extLst>
          </p:cNvPr>
          <p:cNvSpPr>
            <a:spLocks noGrp="1"/>
          </p:cNvSpPr>
          <p:nvPr>
            <p:ph idx="1"/>
          </p:nvPr>
        </p:nvSpPr>
        <p:spPr>
          <a:xfrm>
            <a:off x="628650" y="1020933"/>
            <a:ext cx="7886700" cy="5156031"/>
          </a:xfrm>
        </p:spPr>
        <p:txBody>
          <a:bodyPr/>
          <a:lstStyle/>
          <a:p>
            <a:pPr marL="0" indent="0">
              <a:buNone/>
            </a:pPr>
            <a:r>
              <a:rPr lang="en-IN" dirty="0"/>
              <a:t>WAP to display all palindromic numbers from n to m</a:t>
            </a:r>
          </a:p>
          <a:p>
            <a:pPr marL="0" indent="0">
              <a:buNone/>
            </a:pPr>
            <a:r>
              <a:rPr lang="en-IN" dirty="0"/>
              <a:t>WAP to display reverse of all even numbers from n to m</a:t>
            </a:r>
          </a:p>
          <a:p>
            <a:pPr marL="0" indent="0">
              <a:buNone/>
            </a:pPr>
            <a:r>
              <a:rPr lang="en-IN" dirty="0"/>
              <a:t>WAP to display all perfect numbers from n to m</a:t>
            </a:r>
          </a:p>
          <a:p>
            <a:pPr marL="0" indent="0">
              <a:buNone/>
            </a:pPr>
            <a:r>
              <a:rPr lang="en-IN" dirty="0"/>
              <a:t>WAP to display all even list elements from the following list:</a:t>
            </a:r>
          </a:p>
          <a:p>
            <a:pPr marL="0" indent="0">
              <a:buNone/>
            </a:pPr>
            <a:r>
              <a:rPr lang="en-IN"/>
              <a:t>list1=[[1,2,3],[4,5,6],[7,8,9]]</a:t>
            </a:r>
            <a:endParaRPr lang="en-IN" dirty="0"/>
          </a:p>
        </p:txBody>
      </p:sp>
    </p:spTree>
    <p:extLst>
      <p:ext uri="{BB962C8B-B14F-4D97-AF65-F5344CB8AC3E}">
        <p14:creationId xmlns:p14="http://schemas.microsoft.com/office/powerpoint/2010/main" val="86475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The general syntax of if statement in </a:t>
            </a:r>
            <a:r>
              <a:rPr lang="en-US" b="1" dirty="0" smtClean="0"/>
              <a:t>Python</a:t>
            </a:r>
            <a:r>
              <a:rPr lang="en-US" dirty="0" smtClean="0"/>
              <a:t> is,</a:t>
            </a:r>
          </a:p>
          <a:p>
            <a:pPr>
              <a:buNone/>
            </a:pPr>
            <a:r>
              <a:rPr lang="en-US" b="1" dirty="0" smtClean="0"/>
              <a:t>	If test expression:</a:t>
            </a:r>
            <a:r>
              <a:rPr lang="en-US" dirty="0" smtClean="0"/>
              <a:t>  </a:t>
            </a:r>
          </a:p>
          <a:p>
            <a:pPr>
              <a:buNone/>
            </a:pPr>
            <a:r>
              <a:rPr lang="en-US" b="1" dirty="0" smtClean="0"/>
              <a:t>		statement(s)</a:t>
            </a:r>
          </a:p>
          <a:p>
            <a:pPr>
              <a:buNone/>
            </a:pPr>
            <a:r>
              <a:rPr lang="en-US" b="1" dirty="0" smtClean="0"/>
              <a:t>	</a:t>
            </a:r>
          </a:p>
          <a:p>
            <a:pPr>
              <a:buNone/>
            </a:pPr>
            <a:r>
              <a:rPr lang="en-US" b="1" dirty="0" smtClean="0"/>
              <a:t>	</a:t>
            </a:r>
            <a:r>
              <a:rPr lang="en-US" dirty="0" smtClean="0"/>
              <a:t>The </a:t>
            </a:r>
            <a:r>
              <a:rPr lang="en-US" b="1" dirty="0" smtClean="0"/>
              <a:t>if-construct</a:t>
            </a:r>
            <a:r>
              <a:rPr lang="en-US" dirty="0" smtClean="0"/>
              <a:t> is a selection statement, the statements within the block are executed only once when the condition evaluates to True, Otherwise the control goes to the first statement after the if-construct.</a:t>
            </a:r>
          </a:p>
          <a:p>
            <a:r>
              <a:rPr lang="en-US" dirty="0" smtClean="0"/>
              <a:t>In </a:t>
            </a:r>
            <a:r>
              <a:rPr lang="en-US" b="1" dirty="0" smtClean="0"/>
              <a:t>Python</a:t>
            </a:r>
            <a:r>
              <a:rPr lang="en-US" dirty="0" smtClean="0"/>
              <a:t>, the body (block of statements) of the If statement is indicated by indentation.</a:t>
            </a:r>
          </a:p>
          <a:p>
            <a:r>
              <a:rPr lang="en-US" dirty="0" smtClean="0"/>
              <a:t>The body starts with indentation and the first </a:t>
            </a:r>
            <a:r>
              <a:rPr lang="en-US" dirty="0" err="1" smtClean="0"/>
              <a:t>unindented</a:t>
            </a:r>
            <a:r>
              <a:rPr lang="en-US" dirty="0" smtClean="0"/>
              <a:t> line marks the end.</a:t>
            </a:r>
          </a:p>
          <a:p>
            <a:r>
              <a:rPr lang="en-US" b="1" dirty="0" smtClean="0"/>
              <a:t>Python</a:t>
            </a:r>
            <a:r>
              <a:rPr lang="en-US" dirty="0" smtClean="0"/>
              <a:t> interprets</a:t>
            </a:r>
            <a:r>
              <a:rPr lang="en-US" b="1" dirty="0" smtClean="0"/>
              <a:t> non-zero values</a:t>
            </a:r>
            <a:r>
              <a:rPr lang="en-US" dirty="0" smtClean="0"/>
              <a:t> as True. None and </a:t>
            </a:r>
            <a:r>
              <a:rPr lang="en-US" b="1" dirty="0" smtClean="0"/>
              <a:t>0</a:t>
            </a:r>
            <a:r>
              <a:rPr lang="en-US" dirty="0" smtClean="0"/>
              <a:t> are interpreted as False.</a:t>
            </a:r>
          </a:p>
          <a:p>
            <a:pPr>
              <a:buNone/>
            </a:pP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num = </a:t>
            </a:r>
            <a:r>
              <a:rPr lang="en-US" sz="1800" dirty="0" err="1" smtClean="0"/>
              <a:t>int</a:t>
            </a:r>
            <a:r>
              <a:rPr lang="en-US" sz="1800" dirty="0" smtClean="0"/>
              <a:t>(input("Enter a number: ")) </a:t>
            </a:r>
          </a:p>
          <a:p>
            <a:pPr>
              <a:buNone/>
            </a:pPr>
            <a:r>
              <a:rPr lang="en-US" sz="1800" dirty="0" smtClean="0"/>
              <a:t>	if (num % 3 == 0):</a:t>
            </a:r>
          </a:p>
          <a:p>
            <a:pPr>
              <a:buNone/>
            </a:pPr>
            <a:r>
              <a:rPr lang="en-US" sz="1800" dirty="0" smtClean="0"/>
              <a:t>		 print("Given number %d is divisible by 3" %num) # Notice the Indentation </a:t>
            </a:r>
          </a:p>
          <a:p>
            <a:pPr>
              <a:buNone/>
            </a:pPr>
            <a:r>
              <a:rPr lang="en-US" sz="1800" dirty="0" smtClean="0"/>
              <a:t>	print("End of program")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Program</a:t>
            </a:r>
            <a:endParaRPr lang="en-US" dirty="0"/>
          </a:p>
        </p:txBody>
      </p:sp>
      <p:sp>
        <p:nvSpPr>
          <p:cNvPr id="3" name="Content Placeholder 2"/>
          <p:cNvSpPr>
            <a:spLocks noGrp="1"/>
          </p:cNvSpPr>
          <p:nvPr>
            <p:ph idx="1"/>
          </p:nvPr>
        </p:nvSpPr>
        <p:spPr/>
        <p:txBody>
          <a:bodyPr/>
          <a:lstStyle/>
          <a:p>
            <a:pPr>
              <a:buNone/>
            </a:pPr>
            <a:r>
              <a:rPr lang="en-US" dirty="0" smtClean="0"/>
              <a:t>   Write a program to check whether a number is divisible by 3 and 5.</a:t>
            </a:r>
          </a:p>
          <a:p>
            <a:pPr>
              <a:buNone/>
            </a:pPr>
            <a:r>
              <a:rPr lang="en-US" dirty="0" smtClean="0"/>
              <a:t>	Write a program is input an account balance and if account balance is less than 5000 then alert the user that ‘ Account balance is low’.</a:t>
            </a:r>
            <a:endParaRPr lang="en-US" smtClean="0"/>
          </a:p>
          <a:p>
            <a:pPr>
              <a:buNone/>
            </a:pP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smtClean="0"/>
              <a:t>The</a:t>
            </a:r>
            <a:r>
              <a:rPr lang="en-US" sz="2000" b="1" dirty="0" smtClean="0"/>
              <a:t> if-else statement</a:t>
            </a:r>
            <a:r>
              <a:rPr lang="en-US" sz="2000" dirty="0" smtClean="0"/>
              <a:t> provides two different paths of execution depending on the result of the condition.</a:t>
            </a:r>
            <a:br>
              <a:rPr lang="en-US" sz="2000" dirty="0" smtClean="0"/>
            </a:br>
            <a:r>
              <a:rPr lang="en-US" sz="2000" dirty="0" smtClean="0"/>
              <a:t>The body of if is executed when the condition associated with the expression is true.</a:t>
            </a:r>
          </a:p>
          <a:p>
            <a:pPr>
              <a:buNone/>
            </a:pPr>
            <a:r>
              <a:rPr lang="en-US" sz="2000" dirty="0" smtClean="0"/>
              <a:t>    The body of else part is executed when the condition is evaluated to false. Indentation is used to separate both the if and else blocks.</a:t>
            </a:r>
          </a:p>
          <a:p>
            <a:pPr>
              <a:buNone/>
            </a:pPr>
            <a:r>
              <a:rPr lang="en-US" sz="2000" dirty="0" smtClean="0"/>
              <a:t>	</a:t>
            </a:r>
          </a:p>
          <a:p>
            <a:pPr>
              <a:buNone/>
            </a:pPr>
            <a:r>
              <a:rPr lang="en-US" sz="2000" dirty="0" smtClean="0"/>
              <a:t>	Below is the general syntax for the if-else statement </a:t>
            </a:r>
          </a:p>
          <a:p>
            <a:pPr>
              <a:buNone/>
            </a:pPr>
            <a:r>
              <a:rPr lang="en-US" sz="2000" dirty="0" smtClean="0"/>
              <a:t>	if(expression): </a:t>
            </a:r>
          </a:p>
          <a:p>
            <a:pPr lvl="1">
              <a:buNone/>
            </a:pPr>
            <a:r>
              <a:rPr lang="en-US" sz="1800" dirty="0" smtClean="0"/>
              <a:t>	body of If </a:t>
            </a:r>
          </a:p>
          <a:p>
            <a:pPr lvl="1">
              <a:buNone/>
            </a:pPr>
            <a:r>
              <a:rPr lang="en-US" sz="1800" dirty="0" smtClean="0"/>
              <a:t>else: </a:t>
            </a:r>
          </a:p>
          <a:p>
            <a:pPr lvl="1">
              <a:buNone/>
            </a:pPr>
            <a:r>
              <a:rPr lang="en-US" sz="1800" dirty="0" smtClean="0"/>
              <a:t>	body of else </a:t>
            </a:r>
            <a:br>
              <a:rPr lang="en-US" sz="1800" dirty="0" smtClean="0"/>
            </a:b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	Take an integer as input from the console using input() function. Write a program to check the given input amount is greater or less than the minimum balance.</a:t>
            </a:r>
            <a:br>
              <a:rPr lang="en-US" sz="2000" dirty="0" smtClean="0"/>
            </a:br>
            <a:r>
              <a:rPr lang="en-US" sz="2000" dirty="0" smtClean="0"/>
              <a:t/>
            </a:r>
            <a:br>
              <a:rPr lang="en-US" sz="2000" dirty="0" smtClean="0"/>
            </a:br>
            <a:r>
              <a:rPr lang="en-US" sz="2000" dirty="0" smtClean="0"/>
              <a:t>Follow the given instructions while writing the program and print the output as shown in the example.</a:t>
            </a:r>
            <a:br>
              <a:rPr lang="en-US" sz="2000" dirty="0" smtClean="0"/>
            </a:br>
            <a:r>
              <a:rPr lang="en-US" sz="2000" dirty="0" smtClean="0"/>
              <a:t/>
            </a:r>
            <a:br>
              <a:rPr lang="en-US" sz="2000" dirty="0" smtClean="0"/>
            </a:br>
            <a:r>
              <a:rPr lang="en-US" sz="2000" dirty="0" smtClean="0"/>
              <a:t> Assume minimum balance is </a:t>
            </a:r>
            <a:r>
              <a:rPr lang="en-US" sz="2000" b="1" dirty="0" smtClean="0"/>
              <a:t>1000</a:t>
            </a:r>
            <a:endParaRPr lang="en-US" sz="2000" dirty="0" smtClean="0"/>
          </a:p>
          <a:p>
            <a:r>
              <a:rPr lang="en-US" sz="2000" dirty="0" smtClean="0"/>
              <a:t> If input &gt;= 1000 print Sufficient balance</a:t>
            </a:r>
          </a:p>
          <a:p>
            <a:r>
              <a:rPr lang="en-US" sz="2000" dirty="0" smtClean="0"/>
              <a:t> Otherwise the message should print on the console is Balance is Low</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Practice		</a:t>
            </a:r>
            <a:endParaRPr lang="en-US" dirty="0"/>
          </a:p>
        </p:txBody>
      </p:sp>
      <p:sp>
        <p:nvSpPr>
          <p:cNvPr id="3" name="Content Placeholder 2"/>
          <p:cNvSpPr>
            <a:spLocks noGrp="1"/>
          </p:cNvSpPr>
          <p:nvPr>
            <p:ph idx="1"/>
          </p:nvPr>
        </p:nvSpPr>
        <p:spPr/>
        <p:txBody>
          <a:bodyPr/>
          <a:lstStyle/>
          <a:p>
            <a:r>
              <a:rPr lang="en-US" dirty="0" smtClean="0"/>
              <a:t>Write a program to check whether a number is even or odd.</a:t>
            </a:r>
          </a:p>
          <a:p>
            <a:r>
              <a:rPr lang="en-US" dirty="0" smtClean="0"/>
              <a:t>Write a program to find greater of 2 numbers.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1027</Words>
  <Application>Microsoft Office PowerPoint</Application>
  <PresentationFormat>On-screen Show (4:3)</PresentationFormat>
  <Paragraphs>238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Unit 2 :  Control Statements</vt:lpstr>
      <vt:lpstr>Control Statements</vt:lpstr>
      <vt:lpstr>PowerPoint Presentation</vt:lpstr>
      <vt:lpstr>PowerPoint Presentation</vt:lpstr>
      <vt:lpstr>Example </vt:lpstr>
      <vt:lpstr>Practice Program</vt:lpstr>
      <vt:lpstr>PowerPoint Presentation</vt:lpstr>
      <vt:lpstr>PowerPoint Presentation</vt:lpstr>
      <vt:lpstr>Program Practice  </vt:lpstr>
      <vt:lpstr>if-elif-else construct</vt:lpstr>
      <vt:lpstr>PowerPoint Presentation</vt:lpstr>
      <vt:lpstr>PowerPoint Presentation</vt:lpstr>
      <vt:lpstr>Loops : while loop</vt:lpstr>
      <vt:lpstr>PowerPoint Presentation</vt:lpstr>
      <vt:lpstr>PowerPoint Presentation</vt:lpstr>
      <vt:lpstr>PowerPoint Presentation</vt:lpstr>
      <vt:lpstr>PowerPoint Presentation</vt:lpstr>
      <vt:lpstr>PowerPoint Presentation</vt:lpstr>
      <vt:lpstr>For loop</vt:lpstr>
      <vt:lpstr>PowerPoint Presentation</vt:lpstr>
      <vt:lpstr>PowerPoint Presentation</vt:lpstr>
      <vt:lpstr>PowerPoint Presentation</vt:lpstr>
      <vt:lpstr>PowerPoint Presentation</vt:lpstr>
      <vt:lpstr>PowerPoint Presentation</vt:lpstr>
      <vt:lpstr>PowerPoint Presentation</vt:lpstr>
      <vt:lpstr>For loop with else</vt:lpstr>
      <vt:lpstr>PowerPoint Presentation</vt:lpstr>
      <vt:lpstr>Practice Question 3</vt:lpstr>
      <vt:lpstr>PowerPoint Presentation</vt:lpstr>
      <vt:lpstr>Nested loops</vt:lpstr>
      <vt:lpstr>PowerPoint Presentation</vt:lpstr>
      <vt:lpstr>PowerPoint Presentation</vt:lpstr>
      <vt:lpstr>PowerPoint Presentation</vt:lpstr>
      <vt:lpstr>Display all prime number from n to m</vt:lpstr>
      <vt:lpstr>PowerPoint Presentation</vt:lpstr>
      <vt:lpstr>PowerPoint Presentation</vt:lpstr>
      <vt:lpstr>More Questions to do:</vt:lpstr>
      <vt:lpstr>More Questions to do: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Makul</dc:creator>
  <cp:lastModifiedBy>AV</cp:lastModifiedBy>
  <cp:revision>19</cp:revision>
  <dcterms:created xsi:type="dcterms:W3CDTF">2006-08-16T00:00:00Z</dcterms:created>
  <dcterms:modified xsi:type="dcterms:W3CDTF">2022-10-03T04:22:22Z</dcterms:modified>
</cp:coreProperties>
</file>