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5" r:id="rId4"/>
    <p:sldId id="266"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100" d="100"/>
          <a:sy n="100" d="100"/>
        </p:scale>
        <p:origin x="420" y="5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EF610-348F-0F61-7DA4-8DA03ED7E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B05F776-2712-5EC0-ABC7-97A74C51A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7CB4D17-7A67-FAEA-C382-F7A35D9B7497}"/>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5" name="Footer Placeholder 4">
            <a:extLst>
              <a:ext uri="{FF2B5EF4-FFF2-40B4-BE49-F238E27FC236}">
                <a16:creationId xmlns="" xmlns:a16="http://schemas.microsoft.com/office/drawing/2014/main" id="{F6D4ACAB-17A7-AC2B-FC54-91FE59EC0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E5C704F-6EE0-BBA7-24CE-3FA1AFAE76D9}"/>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248548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E18F02-FBE4-EAA7-7FE0-A6B914A65A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9B55EA-2C3C-5D0E-C65F-AB66FC1E0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FBC3D8A-E4EB-AB70-BE50-F72B8010973F}"/>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5" name="Footer Placeholder 4">
            <a:extLst>
              <a:ext uri="{FF2B5EF4-FFF2-40B4-BE49-F238E27FC236}">
                <a16:creationId xmlns="" xmlns:a16="http://schemas.microsoft.com/office/drawing/2014/main" id="{3FB4AC13-2F28-E1AE-F088-AB85A69D0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E07F5B2-A810-BB0F-BC98-E32214515FA3}"/>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222079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CFE4CF2-1A94-6058-1443-6BB7F7CB7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AAA84D9-9757-BEAE-9180-52808D6C9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C79C40C-C1D6-74CD-09FF-4E24C7EF6120}"/>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5" name="Footer Placeholder 4">
            <a:extLst>
              <a:ext uri="{FF2B5EF4-FFF2-40B4-BE49-F238E27FC236}">
                <a16:creationId xmlns="" xmlns:a16="http://schemas.microsoft.com/office/drawing/2014/main" id="{7F04AAF6-6935-D44F-7015-488CF5FFB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2B1F183-ED6C-9132-04EC-EA6C4849AC4C}"/>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236316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D28408-CFCD-2BA2-5960-ED5650FA2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24A9819-95F9-F440-8F53-212BF7D2E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50F153A-B30F-52E8-3C6B-13870F81CC66}"/>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5" name="Footer Placeholder 4">
            <a:extLst>
              <a:ext uri="{FF2B5EF4-FFF2-40B4-BE49-F238E27FC236}">
                <a16:creationId xmlns="" xmlns:a16="http://schemas.microsoft.com/office/drawing/2014/main" id="{308D88BF-1F09-BCE8-657C-80588345D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488C1D4-0D5E-9453-0E1C-02E8A509F662}"/>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246453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5550E-7CD8-7869-60D3-578F05C47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72E782D-EDF4-0D3B-573B-83B260562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916B35-AB2E-DBC5-834B-2EAD0DFDC14A}"/>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5" name="Footer Placeholder 4">
            <a:extLst>
              <a:ext uri="{FF2B5EF4-FFF2-40B4-BE49-F238E27FC236}">
                <a16:creationId xmlns="" xmlns:a16="http://schemas.microsoft.com/office/drawing/2014/main" id="{B6D02097-1E36-BB7F-E9D5-57B21949C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D401C1-C9BA-3EF0-B608-AC7A476A30D7}"/>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190683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D6A8A-1D89-3ACA-4606-41D566450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BB1FA25-A4ED-A353-BCB9-1A039FE77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7415F47-D3D3-3FE5-4AF7-4AA15326E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623EA53-B639-35B7-2A60-59D9C224B6B6}"/>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6" name="Footer Placeholder 5">
            <a:extLst>
              <a:ext uri="{FF2B5EF4-FFF2-40B4-BE49-F238E27FC236}">
                <a16:creationId xmlns="" xmlns:a16="http://schemas.microsoft.com/office/drawing/2014/main" id="{9F8C580E-8C65-929F-F0D9-1AF321A02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735BC10-1431-F555-6442-2983DFED0FDC}"/>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375583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34BC0-175C-FBE5-B376-DFE74E85E8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0CCE4CB-4D22-EF46-6ECB-E05B1F6CC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EC812E9-3E22-CE70-5F5E-86D920B3C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3AC1B81-2A3D-7DA4-1BEA-45FB73A8B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3C0A078-9DAE-4F0C-1CCA-2A7723F57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B8EA905-2083-C899-AE14-D72778FF3FF0}"/>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8" name="Footer Placeholder 7">
            <a:extLst>
              <a:ext uri="{FF2B5EF4-FFF2-40B4-BE49-F238E27FC236}">
                <a16:creationId xmlns="" xmlns:a16="http://schemas.microsoft.com/office/drawing/2014/main" id="{5410201B-9687-A1A2-4036-CE42208D9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3769E75-EC6B-4F57-A40A-1A360D8525CC}"/>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375695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60A499-F339-877C-2443-AF5714B6AE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CA224DB-C927-1278-8E02-12672FFD63C9}"/>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4" name="Footer Placeholder 3">
            <a:extLst>
              <a:ext uri="{FF2B5EF4-FFF2-40B4-BE49-F238E27FC236}">
                <a16:creationId xmlns="" xmlns:a16="http://schemas.microsoft.com/office/drawing/2014/main" id="{262D3700-8378-6800-B109-1596B6E551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D2A7D3C-DB78-05A4-20BF-DAB374A5D3E7}"/>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177525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08FB3BF-A747-BD07-186F-007DA953B425}"/>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3" name="Footer Placeholder 2">
            <a:extLst>
              <a:ext uri="{FF2B5EF4-FFF2-40B4-BE49-F238E27FC236}">
                <a16:creationId xmlns="" xmlns:a16="http://schemas.microsoft.com/office/drawing/2014/main" id="{31DAC07C-AC18-8665-4070-6ED339B032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F98A92F-1527-14F6-201A-43531A448B92}"/>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112636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2F07E-388D-F37F-CED9-6F4A2C953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BEFEF1D-F66F-24B8-517E-9CF83B199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BC58505-FBEB-9130-A281-628503B31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949AD64-8155-6529-3F96-0437DB4878FF}"/>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6" name="Footer Placeholder 5">
            <a:extLst>
              <a:ext uri="{FF2B5EF4-FFF2-40B4-BE49-F238E27FC236}">
                <a16:creationId xmlns="" xmlns:a16="http://schemas.microsoft.com/office/drawing/2014/main" id="{AB35ADB1-807F-9DD6-CE1E-44CCBD971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02A0DCC-85E8-0A5A-8291-BB8991B7ED49}"/>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44273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695D90-C9FE-3A91-4251-456B07EE0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3E514B8-7759-0429-7837-6DA54F0AE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B7D2D99-6020-921D-DC24-6FA6B8023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3FE929-1B01-70EB-6BE6-2EEBE5C1FEC7}"/>
              </a:ext>
            </a:extLst>
          </p:cNvPr>
          <p:cNvSpPr>
            <a:spLocks noGrp="1"/>
          </p:cNvSpPr>
          <p:nvPr>
            <p:ph type="dt" sz="half" idx="10"/>
          </p:nvPr>
        </p:nvSpPr>
        <p:spPr/>
        <p:txBody>
          <a:bodyPr/>
          <a:lstStyle/>
          <a:p>
            <a:fld id="{A83C37C3-1284-49D1-8DDD-C836FA83132F}" type="datetimeFigureOut">
              <a:rPr lang="en-IN" smtClean="0"/>
              <a:pPr/>
              <a:t>04-10-2022</a:t>
            </a:fld>
            <a:endParaRPr lang="en-IN"/>
          </a:p>
        </p:txBody>
      </p:sp>
      <p:sp>
        <p:nvSpPr>
          <p:cNvPr id="6" name="Footer Placeholder 5">
            <a:extLst>
              <a:ext uri="{FF2B5EF4-FFF2-40B4-BE49-F238E27FC236}">
                <a16:creationId xmlns="" xmlns:a16="http://schemas.microsoft.com/office/drawing/2014/main" id="{488DE47E-5D4A-BD2D-4257-5D6DAF51E3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AB02FA5-58C7-A049-E40C-F54F3D78C692}"/>
              </a:ext>
            </a:extLst>
          </p:cNvPr>
          <p:cNvSpPr>
            <a:spLocks noGrp="1"/>
          </p:cNvSpPr>
          <p:nvPr>
            <p:ph type="sldNum" sz="quarter" idx="12"/>
          </p:nvPr>
        </p:nvSpPr>
        <p:spPr/>
        <p:txBody>
          <a:body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139638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CF0CD56-9653-88A7-382B-E1B471E9C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EF22D15-9E5F-031F-D91E-C294C6093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29EA52C-7BFA-7149-0D26-F57A428C7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C37C3-1284-49D1-8DDD-C836FA83132F}" type="datetimeFigureOut">
              <a:rPr lang="en-IN" smtClean="0"/>
              <a:pPr/>
              <a:t>04-10-2022</a:t>
            </a:fld>
            <a:endParaRPr lang="en-IN"/>
          </a:p>
        </p:txBody>
      </p:sp>
      <p:sp>
        <p:nvSpPr>
          <p:cNvPr id="5" name="Footer Placeholder 4">
            <a:extLst>
              <a:ext uri="{FF2B5EF4-FFF2-40B4-BE49-F238E27FC236}">
                <a16:creationId xmlns="" xmlns:a16="http://schemas.microsoft.com/office/drawing/2014/main" id="{9022947F-E957-6420-F7D6-AD80DBA04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9C86412-FC0F-5FA6-4036-8ADEF4FA4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66DBC-ABFA-4DFB-B117-2F1D8A0FE341}" type="slidenum">
              <a:rPr lang="en-IN" smtClean="0"/>
              <a:pPr/>
              <a:t>‹#›</a:t>
            </a:fld>
            <a:endParaRPr lang="en-IN"/>
          </a:p>
        </p:txBody>
      </p:sp>
    </p:spTree>
    <p:extLst>
      <p:ext uri="{BB962C8B-B14F-4D97-AF65-F5344CB8AC3E}">
        <p14:creationId xmlns="" xmlns:p14="http://schemas.microsoft.com/office/powerpoint/2010/main" val="587509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32A6A-22AF-F85A-ED22-D4957049F877}"/>
              </a:ext>
            </a:extLst>
          </p:cNvPr>
          <p:cNvSpPr>
            <a:spLocks noGrp="1"/>
          </p:cNvSpPr>
          <p:nvPr>
            <p:ph type="title"/>
          </p:nvPr>
        </p:nvSpPr>
        <p:spPr/>
        <p:txBody>
          <a:bodyPr/>
          <a:lstStyle/>
          <a:p>
            <a:r>
              <a:rPr lang="en-IN" sz="4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a:t>
            </a:r>
            <a:r>
              <a:rPr lang="en-IN" sz="4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3B89E0C-BAA7-CA60-1EBC-A009F99907F2}"/>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 is a predefined rule. It defines which operator has highest priority and an expression is evaluated based on operator priority.</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This is used when an expression has more than one operators with different precedence.</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50 + 30 * 10 is calculated as 50 + (30 * 10) = 350, and should not be calculated as (50 + 30) * 10 = 800.</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operator precedence follows for all types of operators supported by Python (Arithmetic, Assignment, Comparison, Bitwise, Logical, Identity and Membership).</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71507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B2832-3E6A-A6D8-25E1-C85DF50CDE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C4DCBB80-1F6B-E57D-3E2C-15458B597B57}"/>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rule of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is used when two operators of same precedence are in the same expression.</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 can be either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left to right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or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right to left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as ‘*’ and ‘/’ have same precedence and their associativity is Left to Right, so the expression “100 / 10 * 10” is calculated as “(100 / 10) * 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36805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A4F904-8350-F8D2-EAD3-A8C690FAD642}"/>
              </a:ext>
            </a:extLst>
          </p:cNvPr>
          <p:cNvSpPr>
            <a:spLocks noGrp="1"/>
          </p:cNvSpPr>
          <p:nvPr>
            <p:ph type="title"/>
          </p:nvPr>
        </p:nvSpPr>
        <p:spPr/>
        <p:txBody>
          <a:bodyPr/>
          <a:lstStyle/>
          <a:p>
            <a:r>
              <a:rPr lang="en-IN" dirty="0"/>
              <a:t>Operators </a:t>
            </a:r>
          </a:p>
        </p:txBody>
      </p:sp>
      <p:sp>
        <p:nvSpPr>
          <p:cNvPr id="3" name="Content Placeholder 2">
            <a:extLst>
              <a:ext uri="{FF2B5EF4-FFF2-40B4-BE49-F238E27FC236}">
                <a16:creationId xmlns="" xmlns:a16="http://schemas.microsoft.com/office/drawing/2014/main" id="{5A2542B8-14B3-C70E-F53E-56AA88C65662}"/>
              </a:ext>
            </a:extLst>
          </p:cNvPr>
          <p:cNvSpPr>
            <a:spLocks noGrp="1"/>
          </p:cNvSpPr>
          <p:nvPr>
            <p:ph idx="1"/>
          </p:nvPr>
        </p:nvSpPr>
        <p:spPr/>
        <p:txBody>
          <a:bodyPr>
            <a:noAutofit/>
          </a:bodyPr>
          <a:lstStyle/>
          <a:p>
            <a:r>
              <a:rPr lang="en-US" sz="1800" b="0" i="0" dirty="0">
                <a:solidFill>
                  <a:srgbClr val="212529"/>
                </a:solidFill>
                <a:effectLst/>
                <a:latin typeface="Times New Roman" panose="02020603050405020304" pitchFamily="18" charset="0"/>
                <a:cs typeface="Times New Roman" panose="02020603050405020304" pitchFamily="18" charset="0"/>
              </a:rPr>
              <a:t>The operator precedence of </a:t>
            </a:r>
            <a:r>
              <a:rPr lang="en-US" sz="1800" b="1" i="0" dirty="0">
                <a:solidFill>
                  <a:srgbClr val="212529"/>
                </a:solidFill>
                <a:effectLst/>
                <a:latin typeface="Times New Roman" panose="02020603050405020304" pitchFamily="18" charset="0"/>
                <a:cs typeface="Times New Roman" panose="02020603050405020304" pitchFamily="18" charset="0"/>
              </a:rPr>
              <a:t>Python</a:t>
            </a:r>
            <a:r>
              <a:rPr lang="en-US" sz="1800" b="0" i="0" dirty="0">
                <a:solidFill>
                  <a:srgbClr val="212529"/>
                </a:solidFill>
                <a:effectLst/>
                <a:latin typeface="Times New Roman" panose="02020603050405020304" pitchFamily="18" charset="0"/>
                <a:cs typeface="Times New Roman" panose="02020603050405020304" pitchFamily="18" charset="0"/>
              </a:rPr>
              <a:t> operators is mentioned below.</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Please note the top row operators take the highest precedence and the operators in the same row have the same precedence (in this case the associativity is followed in an expression).</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b="0" i="0" dirty="0">
                <a:solidFill>
                  <a:srgbClr val="212529"/>
                </a:solidFill>
                <a:effectLst/>
                <a:latin typeface="Times New Roman" panose="02020603050405020304" pitchFamily="18" charset="0"/>
                <a:cs typeface="Times New Roman" panose="02020603050405020304" pitchFamily="18" charset="0"/>
              </a:rPr>
              <a:t>** Exponent</a:t>
            </a:r>
          </a:p>
          <a:p>
            <a:r>
              <a:rPr lang="en-US" sz="1800" b="0" i="0" dirty="0">
                <a:solidFill>
                  <a:srgbClr val="212529"/>
                </a:solidFill>
                <a:effectLst/>
                <a:latin typeface="Times New Roman" panose="02020603050405020304" pitchFamily="18" charset="0"/>
                <a:cs typeface="Times New Roman" panose="02020603050405020304" pitchFamily="18" charset="0"/>
              </a:rPr>
              <a:t>~ + - Complement, plus and minus(unary)</a:t>
            </a:r>
          </a:p>
          <a:p>
            <a:r>
              <a:rPr lang="en-US" sz="1800" b="0" i="0" dirty="0">
                <a:solidFill>
                  <a:srgbClr val="212529"/>
                </a:solidFill>
                <a:effectLst/>
                <a:latin typeface="Times New Roman" panose="02020603050405020304" pitchFamily="18" charset="0"/>
                <a:cs typeface="Times New Roman" panose="02020603050405020304" pitchFamily="18" charset="0"/>
              </a:rPr>
              <a:t>* / % // Multiply, divide, modulo and floor division</a:t>
            </a:r>
          </a:p>
          <a:p>
            <a:r>
              <a:rPr lang="en-US" sz="1800" b="0" i="0" dirty="0">
                <a:solidFill>
                  <a:srgbClr val="212529"/>
                </a:solidFill>
                <a:effectLst/>
                <a:latin typeface="Times New Roman" panose="02020603050405020304" pitchFamily="18" charset="0"/>
                <a:cs typeface="Times New Roman" panose="02020603050405020304" pitchFamily="18" charset="0"/>
              </a:rPr>
              <a:t>+ - Addition and subtraction</a:t>
            </a:r>
          </a:p>
          <a:p>
            <a:r>
              <a:rPr lang="en-US" sz="1800" b="0" i="0" dirty="0">
                <a:solidFill>
                  <a:srgbClr val="212529"/>
                </a:solidFill>
                <a:effectLst/>
                <a:latin typeface="Times New Roman" panose="02020603050405020304" pitchFamily="18" charset="0"/>
                <a:cs typeface="Times New Roman" panose="02020603050405020304" pitchFamily="18" charset="0"/>
              </a:rPr>
              <a:t>&gt;&gt; &lt;&lt; Right and left bitwise shift</a:t>
            </a:r>
          </a:p>
          <a:p>
            <a:r>
              <a:rPr lang="en-US" sz="1800" b="0" i="0" dirty="0">
                <a:solidFill>
                  <a:srgbClr val="212529"/>
                </a:solidFill>
                <a:effectLst/>
                <a:latin typeface="Times New Roman" panose="02020603050405020304" pitchFamily="18" charset="0"/>
                <a:cs typeface="Times New Roman" panose="02020603050405020304" pitchFamily="18" charset="0"/>
              </a:rPr>
              <a:t>&amp; Bitwise 'AND'</a:t>
            </a:r>
          </a:p>
        </p:txBody>
      </p:sp>
    </p:spTree>
    <p:extLst>
      <p:ext uri="{BB962C8B-B14F-4D97-AF65-F5344CB8AC3E}">
        <p14:creationId xmlns="" xmlns:p14="http://schemas.microsoft.com/office/powerpoint/2010/main" val="1332223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43629E-2C85-2904-1EF6-D0FF43EAC7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236ECA59-690E-23C0-4A2F-AB0AB805EED2}"/>
              </a:ext>
            </a:extLst>
          </p:cNvPr>
          <p:cNvSpPr>
            <a:spLocks noGrp="1"/>
          </p:cNvSpPr>
          <p:nvPr>
            <p:ph idx="1"/>
          </p:nvPr>
        </p:nvSpPr>
        <p:spPr/>
        <p:txBody>
          <a:bodyPr>
            <a:noAutofit/>
          </a:bodyPr>
          <a:lstStyle/>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Bitwise 'XOR' and regular 'OR'</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 &lt; &gt; &gt;= Comparison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&lt;&gt; == != Equality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 //= -= += *= **= Assignment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is and is not are Identity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in and not in Membership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not, or, and are Logical Operators</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This is how operator precedence is followed in any language. so we have an idea of operator precedence to get the right result. Below is a simple example using arithmetic operators and let us see the precedence followed.</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If you notice, </a:t>
            </a:r>
            <a:r>
              <a:rPr lang="en-US" sz="1800" b="1" i="0" dirty="0">
                <a:solidFill>
                  <a:srgbClr val="212529"/>
                </a:solidFill>
                <a:effectLst/>
                <a:latin typeface="Times New Roman" panose="02020603050405020304" pitchFamily="18" charset="0"/>
                <a:cs typeface="Times New Roman" panose="02020603050405020304" pitchFamily="18" charset="0"/>
              </a:rPr>
              <a:t>* is calculated before +</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83795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9519B-CCAE-CB9F-DF0A-BEB0915E5B57}"/>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 xmlns:a16="http://schemas.microsoft.com/office/drawing/2014/main" id="{72626C22-7937-E04C-D800-4E73BAA9086F}"/>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BD93B190-8FE7-9370-1021-07A51A03C233}"/>
              </a:ext>
            </a:extLst>
          </p:cNvPr>
          <p:cNvPicPr>
            <a:picLocks noChangeAspect="1"/>
          </p:cNvPicPr>
          <p:nvPr/>
        </p:nvPicPr>
        <p:blipFill>
          <a:blip r:embed="rId2"/>
          <a:stretch>
            <a:fillRect/>
          </a:stretch>
        </p:blipFill>
        <p:spPr>
          <a:xfrm>
            <a:off x="1089376" y="2064947"/>
            <a:ext cx="8908064" cy="2491813"/>
          </a:xfrm>
          <a:prstGeom prst="rect">
            <a:avLst/>
          </a:prstGeom>
        </p:spPr>
      </p:pic>
    </p:spTree>
    <p:extLst>
      <p:ext uri="{BB962C8B-B14F-4D97-AF65-F5344CB8AC3E}">
        <p14:creationId xmlns="" xmlns:p14="http://schemas.microsoft.com/office/powerpoint/2010/main" val="137789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15</Words>
  <Application>Microsoft Office PowerPoint</Application>
  <PresentationFormat>Custom</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Operator precedence </vt:lpstr>
      <vt:lpstr>Slide 2</vt:lpstr>
      <vt:lpstr>Operators </vt:lpstr>
      <vt:lpstr>Slide 4</vt:lpstr>
      <vt:lpstr>Question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Lesson12 </dc:title>
  <dc:creator>RAJENDRAN NAMBIAR</dc:creator>
  <cp:lastModifiedBy>Makul</cp:lastModifiedBy>
  <cp:revision>3</cp:revision>
  <dcterms:created xsi:type="dcterms:W3CDTF">2022-09-06T00:25:22Z</dcterms:created>
  <dcterms:modified xsi:type="dcterms:W3CDTF">2022-10-04T04:14:52Z</dcterms:modified>
</cp:coreProperties>
</file>