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59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B50B39-FA3E-3F5E-365F-C2DFF64E5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247D23A-B020-D040-81B7-998ED1A5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B4BDFC-8C83-61F9-6353-7A2D9616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9E0507-9A68-9773-0404-18460E64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5952E8-A66A-8ABC-C63A-EF3F1D3B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07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2AC685-9824-E3C3-559D-6943CDC7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734993C-ADF4-68AA-9013-AD2990428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B3C06B-6157-18EA-1F59-544618D9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ECE857-0988-1701-B4DC-7B2A209A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852951-BCA6-0E50-1097-B1F2ACEC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25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FA6DF72-693A-74CA-104D-2E3FCD078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3E69AB3-25E5-C28C-5611-27D7FEBBB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BB46E1-E525-075A-3C46-2B9BCFBC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C842AF-D11C-74F2-FCC0-1AC49C58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2BD98D-8003-B97E-5C84-4F40C7FA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26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A9F06-8007-7083-E0B9-153153AF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CE25BA-315F-556A-D0A9-FEB670F9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72AC28-FC60-04E1-BB74-A3B056CF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5616ED-D897-AC1A-4C85-3FEACBAC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10C65D-D0ED-FB7B-74DC-9BF31D13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09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8E697A-519E-70D4-C45D-B3D20A9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D70DB5-AFB0-D26C-7BB6-8016E57E7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B70F97-385C-DAED-B451-170BBEBD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B6114C-BCD8-D98F-8C4D-20D7A9BE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F230D5-5C5D-9B4E-1423-149D63D3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57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BA26E2-CBD7-72BA-7982-7E2CD9E2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0E7C00-A9BC-463E-8380-5F76DC39E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449538-B3B3-5B75-53D2-5A38D1124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9EBB31-70AE-8528-17FA-07337C17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3F5CBA-E2EE-FFF7-C8A9-C501ECCD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2650E9-4482-212D-E387-1D625F9A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2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C07633-66B5-3251-A291-4BBD2EA3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647A9C-B629-54EA-328D-8BBC0C6C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1C180D2-7FEA-BEAE-1BA9-643FD05ED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B6A7172-0E66-9221-5553-4572814F7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66D56A2-74FF-46DE-A4AF-73B21CF36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DA449E2-3CC3-4409-210B-F0CDAF3E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A38C448-FFA4-C3E5-7091-BD5C24DA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9D47D91-5707-CBBA-018A-16260BFA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54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4C9169-43EC-B66B-5057-645B9B59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62EF97-E8A8-F715-215A-3AC70BC2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3935DA-DD85-515A-CC99-D9CDE2FB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F1F81E8-D6DC-DC3B-4BCB-3FA85FCB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12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B9A2ACF-4E8C-8065-C090-0E99FFEE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6099AB1-C3FB-BF00-B078-F4A6F57B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FF3A0F9-4E8B-4D73-524B-737C136A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35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92162E-D323-36A1-85BC-D321126C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361F95-7C53-5799-0001-C0A333D6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F6CA5A5-613B-7F37-431B-35A45B08A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4B561D4-B99D-1ECF-15BF-69D00B09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779C86-680A-961B-0807-E60683B8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605479-9FE0-2B2C-A151-37F4C512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34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83F04-D7B2-8B85-B305-9A74F61A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D2B21E3-642D-D2BD-E644-E1839CBA2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5BD3FD-E9D7-AFA6-41E3-E7A50AE8E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4976D8-BF96-E1E4-2034-28BCC10C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6D4A806-E3FD-B3EC-E95F-51388B67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DA25BB0-6B3B-AEFD-E4E8-5DDAA80D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93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48BB594-5CED-DFD4-4821-D68D5A63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43345E-874B-C813-F8AE-4E9C67CB8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5E8C83-ED21-A7F7-10B1-44F16832F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C0300-44EE-4994-9B81-1C642CFCD282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224EE5-B72B-EC91-0F30-508141980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2B3B3C-88D1-4C2D-F26D-F1A0F630C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41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56090A-FD02-B10A-DE07-284464ECF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2666"/>
          </a:xfrm>
        </p:spPr>
        <p:txBody>
          <a:bodyPr>
            <a:normAutofit/>
          </a:bodyPr>
          <a:lstStyle/>
          <a:p>
            <a:r>
              <a:rPr lang="en-US" sz="4000" dirty="0"/>
              <a:t>UNIT-1(Lesson </a:t>
            </a:r>
            <a:r>
              <a:rPr lang="en-US" sz="4000" dirty="0" smtClean="0"/>
              <a:t>11)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7B7999-1043-C026-AB1C-7643ED429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3596" y="2341409"/>
            <a:ext cx="9144000" cy="1655762"/>
          </a:xfrm>
        </p:spPr>
        <p:txBody>
          <a:bodyPr/>
          <a:lstStyle/>
          <a:p>
            <a:r>
              <a:rPr lang="en-US" dirty="0"/>
              <a:t>Logical Operators, Membership Operators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67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Q: Select the correct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dirty="0" smtClean="0"/>
              <a:t>1. in </a:t>
            </a:r>
            <a:r>
              <a:rPr lang="en-US" dirty="0"/>
              <a:t>and not in operators check the existence of a member in a collection.</a:t>
            </a:r>
          </a:p>
          <a:p>
            <a:pPr marL="0" indent="0" fontAlgn="t">
              <a:buNone/>
            </a:pPr>
            <a:r>
              <a:rPr lang="en-US" dirty="0" smtClean="0"/>
              <a:t>2. in </a:t>
            </a:r>
            <a:r>
              <a:rPr lang="en-US" dirty="0"/>
              <a:t>operator can be used with numbers.</a:t>
            </a:r>
          </a:p>
          <a:p>
            <a:pPr marL="0" indent="0" fontAlgn="t">
              <a:buNone/>
            </a:pPr>
            <a:r>
              <a:rPr lang="en-US" dirty="0" smtClean="0"/>
              <a:t>3. if </a:t>
            </a:r>
            <a:r>
              <a:rPr lang="en-US" dirty="0"/>
              <a:t>in operator returns False, not in operator will return True.</a:t>
            </a:r>
          </a:p>
          <a:p>
            <a:pPr marL="0" indent="0" fontAlgn="t">
              <a:buNone/>
            </a:pPr>
            <a:r>
              <a:rPr lang="en-US" dirty="0" smtClean="0"/>
              <a:t>4. you </a:t>
            </a:r>
            <a:r>
              <a:rPr lang="en-US" dirty="0"/>
              <a:t>can check for the existence of multiple members in a list with a single in operator.</a:t>
            </a:r>
          </a:p>
          <a:p>
            <a:pPr marL="0" indent="0" fontAlgn="t">
              <a:buNone/>
            </a:pPr>
            <a:r>
              <a:rPr lang="en-US" dirty="0" smtClean="0"/>
              <a:t>5. An </a:t>
            </a:r>
            <a:r>
              <a:rPr lang="en-US" dirty="0"/>
              <a:t>empty string is part of every other string.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0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Select the correct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b="1" dirty="0"/>
              <a:t>1. in and not in operators check the existence of a member in a collection.</a:t>
            </a:r>
          </a:p>
          <a:p>
            <a:pPr marL="0" indent="0" fontAlgn="t">
              <a:buNone/>
            </a:pPr>
            <a:r>
              <a:rPr lang="en-US" dirty="0"/>
              <a:t>2. in operator can be used with numbers.</a:t>
            </a:r>
          </a:p>
          <a:p>
            <a:pPr marL="0" indent="0" fontAlgn="t">
              <a:buNone/>
            </a:pPr>
            <a:r>
              <a:rPr lang="en-US" b="1" dirty="0"/>
              <a:t>3. if in operator returns False, not in operator will return True.</a:t>
            </a:r>
          </a:p>
          <a:p>
            <a:pPr marL="0" indent="0" fontAlgn="t">
              <a:buNone/>
            </a:pPr>
            <a:r>
              <a:rPr lang="en-US" dirty="0"/>
              <a:t>4. you can check for the existence of multiple members in a list with a single in operator.</a:t>
            </a:r>
          </a:p>
          <a:p>
            <a:pPr marL="0" indent="0" fontAlgn="t">
              <a:buNone/>
            </a:pPr>
            <a:r>
              <a:rPr lang="en-US" b="1" dirty="0"/>
              <a:t>5. An empty string is part of every other string.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8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6518" y="1690688"/>
            <a:ext cx="11595482" cy="4001095"/>
          </a:xfrm>
          <a:prstGeom prst="rect">
            <a:avLst/>
          </a:prstGeom>
          <a:solidFill>
            <a:srgbClr val="FFFA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 two strings as input from the console using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function. </a:t>
            </a:r>
            <a:endParaRPr lang="en-US" sz="20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using membership operators to check the given second string is present in the first string or not.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 to the console, the result of the two input strings as shown in the example.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Input and Output1: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a string: Hello World Welcome To Python Programming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a substring: Pro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 in Hello World Welcome To Python Programming : True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Input and Output2: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a string: Regular Expression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a substring: advanced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in Regular Expression : False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29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80EC43-E830-EF74-964F-7839F7A9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10"/>
            <a:ext cx="10515600" cy="506725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 smtClean="0">
                <a:solidFill>
                  <a:srgbClr val="212529"/>
                </a:solidFill>
              </a:rPr>
              <a:t>LOGICAL</a:t>
            </a:r>
            <a:r>
              <a:rPr lang="en-US" b="0" i="0" dirty="0" smtClean="0">
                <a:solidFill>
                  <a:srgbClr val="212529"/>
                </a:solidFill>
                <a:effectLst/>
              </a:rPr>
              <a:t> OPERATOR</a:t>
            </a:r>
          </a:p>
          <a:p>
            <a:r>
              <a:rPr lang="en-US" sz="2200" dirty="0"/>
              <a:t>In addition to the relational and equality operators, Python has two binary logical operators and one unary logical operator.</a:t>
            </a:r>
            <a:br>
              <a:rPr lang="en-US" sz="2200" dirty="0"/>
            </a:br>
            <a:r>
              <a:rPr lang="en-US" sz="2200" dirty="0"/>
              <a:t>They are :</a:t>
            </a:r>
          </a:p>
          <a:p>
            <a:pPr lvl="1"/>
            <a:r>
              <a:rPr lang="en-US" sz="2200" dirty="0"/>
              <a:t>and - logical AND</a:t>
            </a:r>
          </a:p>
          <a:p>
            <a:pPr lvl="1"/>
            <a:r>
              <a:rPr lang="en-US" sz="2200" dirty="0"/>
              <a:t>or  - logical OR</a:t>
            </a:r>
          </a:p>
          <a:p>
            <a:pPr lvl="1"/>
            <a:r>
              <a:rPr lang="en-US" sz="2200" dirty="0"/>
              <a:t>not - logical NOT</a:t>
            </a:r>
          </a:p>
          <a:p>
            <a:r>
              <a:rPr lang="en-US" sz="2200" dirty="0"/>
              <a:t>The result of and is non-zero(True) if and only if both operands are non-zero; otherwise, the result is zero(False).</a:t>
            </a:r>
          </a:p>
          <a:p>
            <a:r>
              <a:rPr lang="en-US" sz="2200" dirty="0"/>
              <a:t>The result of or is zero(False) if and only if both the operators are zero; otherwise, the result is non-zero(True).</a:t>
            </a:r>
          </a:p>
          <a:p>
            <a:r>
              <a:rPr lang="en-US" sz="2200" dirty="0"/>
              <a:t>The logical operator not, it requires only one operand which represents a logical value 0 or non-zero</a:t>
            </a:r>
            <a:r>
              <a:rPr lang="en-US" sz="2200" dirty="0" smtClean="0"/>
              <a:t>. The </a:t>
            </a:r>
            <a:r>
              <a:rPr lang="en-US" sz="2200" dirty="0"/>
              <a:t>result of operation is non-zero if and only if the operand is 0, otherwise the result is 0.</a:t>
            </a:r>
          </a:p>
          <a:p>
            <a:pPr marL="0" indent="0" algn="l">
              <a:buNone/>
            </a:pPr>
            <a:endParaRPr lang="en-US" b="0" i="0" dirty="0">
              <a:solidFill>
                <a:srgbClr val="2125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589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1246076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smtClean="0"/>
              <a:t>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print(x &gt; 3 and x &lt; 10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Output=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smtClean="0"/>
              <a:t>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print(x &gt; 3 or x &lt; 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Output= True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smtClean="0"/>
              <a:t>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print(not(x &gt; 3 and x &lt; 10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Output= False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0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Q: Select the correct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dirty="0" smtClean="0"/>
              <a:t>1. </a:t>
            </a:r>
            <a:r>
              <a:rPr lang="en-US" dirty="0"/>
              <a:t>In logical operators, 1 represents False and 0 represents True.</a:t>
            </a:r>
          </a:p>
          <a:p>
            <a:pPr marL="0" indent="0" fontAlgn="t">
              <a:buNone/>
            </a:pPr>
            <a:r>
              <a:rPr lang="en-US" dirty="0" smtClean="0"/>
              <a:t>2. In </a:t>
            </a:r>
            <a:r>
              <a:rPr lang="en-US" dirty="0"/>
              <a:t>logical and the result is true if the both operands are true.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8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Select the correct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dirty="0"/>
              <a:t>1. In logical operators, 1 represents False and 0 represents True.</a:t>
            </a:r>
          </a:p>
          <a:p>
            <a:pPr marL="0" indent="0" fontAlgn="t">
              <a:buNone/>
            </a:pPr>
            <a:r>
              <a:rPr lang="en-US" b="1" dirty="0"/>
              <a:t>2. In logical and the result is true if the both operands are true.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9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79144" y="322748"/>
            <a:ext cx="9308830" cy="640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if-else statement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provides two different paths of execution depending on the result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body of if is executed when the condition associated with the expression is true.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body of else part is executed when the condition is evaluated to false.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Indentation is used to separate both the if and else blocks.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Below is the general syntax for the if-else statement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if(expression):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body of If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body of 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Below is an example to illustrate the if-else construct.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if(marks &gt;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distinction_marks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print("User secured distinction")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print("User did not secure distinction")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03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3357" y="1480244"/>
            <a:ext cx="11895501" cy="4801314"/>
          </a:xfrm>
          <a:prstGeom prst="rect">
            <a:avLst/>
          </a:prstGeom>
          <a:solidFill>
            <a:srgbClr val="FFFA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 three integers as input from the user using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input()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function.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program should print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if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is 6 and b is 6 and c is not 6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otherwise it should print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Input and Output 1: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a: 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b: 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c: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Input and Output 2: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a: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b: 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c: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9656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Membership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Membership operators test for membership in a sequence, such as strings, lists, or tuples.</a:t>
            </a:r>
          </a:p>
          <a:p>
            <a:r>
              <a:rPr lang="en-US" sz="2400" dirty="0"/>
              <a:t>There are two membership operators as explained below:</a:t>
            </a:r>
            <a:br>
              <a:rPr lang="en-US" sz="2400" dirty="0"/>
            </a:br>
            <a:r>
              <a:rPr lang="en-US" sz="2400" b="1" dirty="0"/>
              <a:t>in</a:t>
            </a:r>
            <a:r>
              <a:rPr lang="en-US" sz="2400" dirty="0"/>
              <a:t>: Evaluates to </a:t>
            </a:r>
            <a:r>
              <a:rPr lang="en-US" sz="2400" b="1" dirty="0"/>
              <a:t>true</a:t>
            </a:r>
            <a:r>
              <a:rPr lang="en-US" sz="2400" dirty="0"/>
              <a:t> if it </a:t>
            </a:r>
            <a:r>
              <a:rPr lang="en-US" sz="2400" b="1" dirty="0"/>
              <a:t>finds</a:t>
            </a:r>
            <a:r>
              <a:rPr lang="en-US" sz="2400" dirty="0"/>
              <a:t> a variable in the specified sequence and false otherwise.</a:t>
            </a:r>
            <a:br>
              <a:rPr lang="en-US" sz="2400" dirty="0"/>
            </a:br>
            <a:r>
              <a:rPr lang="en-US" sz="2400" b="1" dirty="0"/>
              <a:t>not in</a:t>
            </a:r>
            <a:r>
              <a:rPr lang="en-US" sz="2400" dirty="0"/>
              <a:t>: Evaluates to </a:t>
            </a:r>
            <a:r>
              <a:rPr lang="en-US" sz="2400" b="1" dirty="0"/>
              <a:t>true</a:t>
            </a:r>
            <a:r>
              <a:rPr lang="en-US" sz="2400" dirty="0"/>
              <a:t> if it </a:t>
            </a:r>
            <a:r>
              <a:rPr lang="en-US" sz="2400" b="1" dirty="0"/>
              <a:t>does not finds</a:t>
            </a:r>
            <a:r>
              <a:rPr lang="en-US" sz="2400" dirty="0"/>
              <a:t> a variable in the specified sequence and false otherwise.</a:t>
            </a:r>
          </a:p>
          <a:p>
            <a:r>
              <a:rPr lang="en-US" sz="2400" dirty="0"/>
              <a:t>Let us consider a List</a:t>
            </a:r>
            <a:br>
              <a:rPr lang="en-US" sz="2400" dirty="0"/>
            </a:br>
            <a:r>
              <a:rPr lang="en-US" sz="2400" dirty="0" err="1"/>
              <a:t>List</a:t>
            </a:r>
            <a:r>
              <a:rPr lang="en-US" sz="2400" dirty="0"/>
              <a:t> = [9, "Ganga", 27, "</a:t>
            </a:r>
            <a:r>
              <a:rPr lang="en-US" sz="2400" dirty="0" err="1"/>
              <a:t>CodeTantra</a:t>
            </a:r>
            <a:r>
              <a:rPr lang="en-US" sz="2400" dirty="0"/>
              <a:t>", 18, "Godavari", 36]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6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x = ["apple", "banana</a:t>
            </a:r>
            <a:r>
              <a:rPr lang="it-IT" dirty="0" smtClean="0"/>
              <a:t>"]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print("banana" in x</a:t>
            </a:r>
            <a:r>
              <a:rPr lang="it-IT" dirty="0" smtClean="0"/>
              <a:t>)</a:t>
            </a:r>
          </a:p>
          <a:p>
            <a:pPr marL="0" indent="0">
              <a:buNone/>
            </a:pPr>
            <a:r>
              <a:rPr lang="it-IT" dirty="0" smtClean="0"/>
              <a:t>Output= True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/>
              <a:t>x = ["apple", "banana</a:t>
            </a:r>
            <a:r>
              <a:rPr lang="en-US" dirty="0" smtClean="0"/>
              <a:t>"]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print("pineapple" not in 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Output=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6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10339</TotalTime>
  <Words>379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UNIT-1(Lesson 11)</vt:lpstr>
      <vt:lpstr>PowerPoint Presentation</vt:lpstr>
      <vt:lpstr>Example: </vt:lpstr>
      <vt:lpstr>Q: Select the correct</vt:lpstr>
      <vt:lpstr>Q: Select the correct</vt:lpstr>
      <vt:lpstr>PowerPoint Presentation</vt:lpstr>
      <vt:lpstr>Program:</vt:lpstr>
      <vt:lpstr>Membership Operator</vt:lpstr>
      <vt:lpstr>Example:</vt:lpstr>
      <vt:lpstr>Q: Select the correct options</vt:lpstr>
      <vt:lpstr>Q: Select the correct options</vt:lpstr>
      <vt:lpstr>Program: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UNIT-1(Lesson 2)</dc:title>
  <dc:creator>Salil Batra</dc:creator>
  <cp:lastModifiedBy>hp</cp:lastModifiedBy>
  <cp:revision>26</cp:revision>
  <dcterms:created xsi:type="dcterms:W3CDTF">2022-08-31T08:49:22Z</dcterms:created>
  <dcterms:modified xsi:type="dcterms:W3CDTF">2022-09-09T04:42:15Z</dcterms:modified>
</cp:coreProperties>
</file>