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63" r:id="rId3"/>
    <p:sldId id="271" r:id="rId4"/>
    <p:sldId id="266" r:id="rId5"/>
    <p:sldId id="267" r:id="rId6"/>
    <p:sldId id="264" r:id="rId7"/>
    <p:sldId id="265" r:id="rId8"/>
    <p:sldId id="268" r:id="rId9"/>
    <p:sldId id="269" r:id="rId10"/>
    <p:sldId id="270" r:id="rId11"/>
    <p:sldId id="272" r:id="rId12"/>
    <p:sldId id="273" r:id="rId13"/>
    <p:sldId id="274" r:id="rId14"/>
    <p:sldId id="275" r:id="rId15"/>
    <p:sldId id="27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Tu2HjMF58tg5YGcZLp64ALwdc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105266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Calibri"/>
              <a:buNone/>
            </a:pPr>
            <a:r>
              <a:rPr lang="en-IN" sz="4000" dirty="0"/>
              <a:t>UNIT-1(Lesson 9)</a:t>
            </a:r>
            <a:endParaRPr sz="4000" dirty="0"/>
          </a:p>
        </p:txBody>
      </p:sp>
      <p:sp>
        <p:nvSpPr>
          <p:cNvPr id="85" name="Google Shape;85;p1"/>
          <p:cNvSpPr txBox="1">
            <a:spLocks noGrp="1"/>
          </p:cNvSpPr>
          <p:nvPr>
            <p:ph type="subTitle" idx="1"/>
          </p:nvPr>
        </p:nvSpPr>
        <p:spPr>
          <a:xfrm>
            <a:off x="309489" y="2341409"/>
            <a:ext cx="10678107" cy="1655762"/>
          </a:xfrm>
          <a:prstGeom prst="rect">
            <a:avLst/>
          </a:prstGeom>
          <a:noFill/>
          <a:ln>
            <a:noFill/>
          </a:ln>
        </p:spPr>
        <p:txBody>
          <a:bodyPr spcFirstLastPara="1" wrap="square" lIns="91425" tIns="45700" rIns="91425" bIns="45700" anchor="t" anchorCtr="0">
            <a:normAutofit fontScale="92500" lnSpcReduction="10000"/>
          </a:bodyPr>
          <a:lstStyle/>
          <a:p>
            <a:pPr marL="0" lvl="0" indent="0">
              <a:spcBef>
                <a:spcPts val="0"/>
              </a:spcBef>
              <a:buClr>
                <a:srgbClr val="212529"/>
              </a:buClr>
            </a:pPr>
            <a:r>
              <a:rPr lang="en-US" sz="6600" dirty="0"/>
              <a:t>Arithmetic Operators, Comparison Operators </a:t>
            </a:r>
            <a:endParaRPr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r>
              <a:rPr lang="en-US" dirty="0">
                <a:solidFill>
                  <a:schemeClr val="tx1"/>
                </a:solidFill>
              </a:rPr>
              <a:t>The </a:t>
            </a:r>
            <a:r>
              <a:rPr lang="en-US" dirty="0" err="1">
                <a:solidFill>
                  <a:schemeClr val="tx1"/>
                </a:solidFill>
              </a:rPr>
              <a:t>divmod</a:t>
            </a:r>
            <a:r>
              <a:rPr lang="en-US" dirty="0">
                <a:solidFill>
                  <a:schemeClr val="tx1"/>
                </a:solidFill>
              </a:rPr>
              <a:t>(</a:t>
            </a:r>
            <a:r>
              <a:rPr lang="en-US" dirty="0" err="1">
                <a:solidFill>
                  <a:schemeClr val="tx1"/>
                </a:solidFill>
              </a:rPr>
              <a:t>dividend,divisor</a:t>
            </a:r>
            <a:r>
              <a:rPr lang="en-US" dirty="0">
                <a:solidFill>
                  <a:schemeClr val="tx1"/>
                </a:solidFill>
              </a:rPr>
              <a:t>) </a:t>
            </a:r>
          </a:p>
        </p:txBody>
      </p:sp>
      <p:sp>
        <p:nvSpPr>
          <p:cNvPr id="3" name="Text Placeholder 2"/>
          <p:cNvSpPr>
            <a:spLocks noGrp="1"/>
          </p:cNvSpPr>
          <p:nvPr>
            <p:ph type="body" idx="1"/>
          </p:nvPr>
        </p:nvSpPr>
        <p:spPr>
          <a:xfrm>
            <a:off x="838200" y="1012874"/>
            <a:ext cx="10515600" cy="5845125"/>
          </a:xfrm>
        </p:spPr>
        <p:txBody>
          <a:bodyPr>
            <a:normAutofit fontScale="77500" lnSpcReduction="20000"/>
          </a:bodyPr>
          <a:lstStyle/>
          <a:p>
            <a:r>
              <a:rPr lang="en-US" dirty="0">
                <a:solidFill>
                  <a:srgbClr val="FF0000"/>
                </a:solidFill>
              </a:rPr>
              <a:t>The </a:t>
            </a:r>
            <a:r>
              <a:rPr lang="en-US" dirty="0" err="1">
                <a:solidFill>
                  <a:srgbClr val="FF0000"/>
                </a:solidFill>
              </a:rPr>
              <a:t>divmod</a:t>
            </a:r>
            <a:r>
              <a:rPr lang="en-US" dirty="0">
                <a:solidFill>
                  <a:srgbClr val="FF0000"/>
                </a:solidFill>
              </a:rPr>
              <a:t>(</a:t>
            </a:r>
            <a:r>
              <a:rPr lang="en-US" dirty="0" err="1">
                <a:solidFill>
                  <a:srgbClr val="FF0000"/>
                </a:solidFill>
              </a:rPr>
              <a:t>dividend,divisor</a:t>
            </a:r>
            <a:r>
              <a:rPr lang="en-US" dirty="0">
                <a:solidFill>
                  <a:srgbClr val="FF0000"/>
                </a:solidFill>
              </a:rPr>
              <a:t>) </a:t>
            </a:r>
            <a:r>
              <a:rPr lang="en-US" dirty="0"/>
              <a:t>function returns a tuple containing the quotient and the remainder, when argument1 (dividend) is divided by argument2 (divisor).</a:t>
            </a:r>
            <a:br>
              <a:rPr lang="en-US" dirty="0"/>
            </a:br>
            <a:br>
              <a:rPr lang="en-US" dirty="0"/>
            </a:br>
            <a:r>
              <a:rPr lang="en-US" dirty="0"/>
              <a:t>The syntax of the </a:t>
            </a:r>
            <a:r>
              <a:rPr lang="en-US" dirty="0" err="1"/>
              <a:t>divmod</a:t>
            </a:r>
            <a:r>
              <a:rPr lang="en-US" dirty="0"/>
              <a:t>() function is : </a:t>
            </a:r>
          </a:p>
          <a:p>
            <a:pPr marL="114300" indent="0">
              <a:buNone/>
            </a:pPr>
            <a:r>
              <a:rPr lang="en-US" dirty="0"/>
              <a:t>     </a:t>
            </a:r>
            <a:r>
              <a:rPr lang="en-US" dirty="0" err="1"/>
              <a:t>divmod</a:t>
            </a:r>
            <a:r>
              <a:rPr lang="en-US" dirty="0"/>
              <a:t>(x, y)</a:t>
            </a:r>
          </a:p>
          <a:p>
            <a:r>
              <a:rPr lang="en-US" dirty="0">
                <a:solidFill>
                  <a:srgbClr val="FF0000"/>
                </a:solidFill>
              </a:rPr>
              <a:t>x - a non-complex number (numerator) </a:t>
            </a:r>
          </a:p>
          <a:p>
            <a:r>
              <a:rPr lang="en-US" dirty="0">
                <a:solidFill>
                  <a:srgbClr val="FF0000"/>
                </a:solidFill>
              </a:rPr>
              <a:t>y - a non-complex number (denominator)</a:t>
            </a:r>
          </a:p>
          <a:p>
            <a:r>
              <a:rPr lang="en-US" dirty="0"/>
              <a:t>The </a:t>
            </a:r>
            <a:r>
              <a:rPr lang="en-US" dirty="0" err="1"/>
              <a:t>divmod</a:t>
            </a:r>
            <a:r>
              <a:rPr lang="en-US" dirty="0"/>
              <a:t>() returns (q, r) - a pair of numbers (a tuple) consisting of quotient q and remainder r </a:t>
            </a:r>
          </a:p>
          <a:p>
            <a:r>
              <a:rPr lang="en-US" dirty="0"/>
              <a:t>Note: If x and y are integers, the return value from </a:t>
            </a:r>
            <a:r>
              <a:rPr lang="en-US" dirty="0" err="1"/>
              <a:t>divmod</a:t>
            </a:r>
            <a:r>
              <a:rPr lang="en-US" dirty="0"/>
              <a:t>() is same as (x // y, x % y).</a:t>
            </a:r>
          </a:p>
          <a:p>
            <a:r>
              <a:rPr lang="en-US" dirty="0"/>
              <a:t> Note: If either x or y is a float, the result is (q, </a:t>
            </a:r>
            <a:r>
              <a:rPr lang="en-US" dirty="0" err="1"/>
              <a:t>x%y</a:t>
            </a:r>
            <a:r>
              <a:rPr lang="en-US" dirty="0"/>
              <a:t>). Here, q is the whole part of the quotient.</a:t>
            </a:r>
          </a:p>
          <a:p>
            <a:pPr marL="114300" indent="0">
              <a:buNone/>
            </a:pPr>
            <a:r>
              <a:rPr lang="en-US" dirty="0"/>
              <a:t>   Understand the working of </a:t>
            </a:r>
            <a:r>
              <a:rPr lang="en-US" dirty="0" err="1"/>
              <a:t>divmod</a:t>
            </a:r>
            <a:r>
              <a:rPr lang="en-US" dirty="0"/>
              <a:t>() by the following examples : </a:t>
            </a:r>
          </a:p>
          <a:p>
            <a:pPr marL="114300" indent="0">
              <a:buNone/>
            </a:pPr>
            <a:r>
              <a:rPr lang="en-US" dirty="0"/>
              <a:t>         Statement                Result</a:t>
            </a:r>
          </a:p>
          <a:p>
            <a:r>
              <a:rPr lang="en-US" dirty="0"/>
              <a:t>print(</a:t>
            </a:r>
            <a:r>
              <a:rPr lang="en-US" dirty="0" err="1"/>
              <a:t>divmod</a:t>
            </a:r>
            <a:r>
              <a:rPr lang="en-US" dirty="0"/>
              <a:t>(8, 3))       (2, 2) </a:t>
            </a:r>
          </a:p>
          <a:p>
            <a:r>
              <a:rPr lang="en-US" dirty="0"/>
              <a:t>print(</a:t>
            </a:r>
            <a:r>
              <a:rPr lang="en-US" dirty="0" err="1"/>
              <a:t>divmod</a:t>
            </a:r>
            <a:r>
              <a:rPr lang="en-US" dirty="0"/>
              <a:t>(3, 8))        (0,3) </a:t>
            </a:r>
          </a:p>
          <a:p>
            <a:endParaRPr lang="en-US" dirty="0"/>
          </a:p>
        </p:txBody>
      </p:sp>
    </p:spTree>
    <p:extLst>
      <p:ext uri="{BB962C8B-B14F-4D97-AF65-F5344CB8AC3E}">
        <p14:creationId xmlns:p14="http://schemas.microsoft.com/office/powerpoint/2010/main" val="217832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2" y="365125"/>
            <a:ext cx="11240086" cy="1325563"/>
          </a:xfrm>
        </p:spPr>
        <p:txBody>
          <a:bodyPr/>
          <a:lstStyle/>
          <a:p>
            <a:r>
              <a:rPr lang="en-US" b="1" dirty="0"/>
              <a:t>Comparison Operators</a:t>
            </a:r>
            <a:br>
              <a:rPr lang="en-US" b="1" dirty="0"/>
            </a:br>
            <a:endParaRPr lang="en-US" dirty="0"/>
          </a:p>
        </p:txBody>
      </p:sp>
      <p:sp>
        <p:nvSpPr>
          <p:cNvPr id="3" name="Text Placeholder 2"/>
          <p:cNvSpPr>
            <a:spLocks noGrp="1"/>
          </p:cNvSpPr>
          <p:nvPr>
            <p:ph type="body" idx="1"/>
          </p:nvPr>
        </p:nvSpPr>
        <p:spPr>
          <a:xfrm>
            <a:off x="323557" y="914400"/>
            <a:ext cx="11662117" cy="5770538"/>
          </a:xfrm>
        </p:spPr>
        <p:txBody>
          <a:bodyPr/>
          <a:lstStyle/>
          <a:p>
            <a:pPr marL="114300" indent="0">
              <a:buNone/>
            </a:pPr>
            <a:r>
              <a:rPr lang="en-US" b="1" dirty="0"/>
              <a:t>Python</a:t>
            </a:r>
            <a:r>
              <a:rPr lang="en-US" dirty="0"/>
              <a:t> supports the following comparison operators. The result of these comparison operators is either True or False.</a:t>
            </a:r>
          </a:p>
          <a:p>
            <a:pPr marL="114300" indent="0">
              <a:buNone/>
            </a:pPr>
            <a:endParaRPr lang="en-US" dirty="0"/>
          </a:p>
        </p:txBody>
      </p:sp>
      <p:pic>
        <p:nvPicPr>
          <p:cNvPr id="4" name="Picture 3"/>
          <p:cNvPicPr>
            <a:picLocks noChangeAspect="1"/>
          </p:cNvPicPr>
          <p:nvPr/>
        </p:nvPicPr>
        <p:blipFill>
          <a:blip r:embed="rId2"/>
          <a:stretch>
            <a:fillRect/>
          </a:stretch>
        </p:blipFill>
        <p:spPr>
          <a:xfrm>
            <a:off x="478302" y="1842868"/>
            <a:ext cx="11380763" cy="4842070"/>
          </a:xfrm>
          <a:prstGeom prst="rect">
            <a:avLst/>
          </a:prstGeom>
        </p:spPr>
      </p:pic>
    </p:spTree>
    <p:extLst>
      <p:ext uri="{BB962C8B-B14F-4D97-AF65-F5344CB8AC3E}">
        <p14:creationId xmlns:p14="http://schemas.microsoft.com/office/powerpoint/2010/main" val="193241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63" y="267287"/>
            <a:ext cx="11422966" cy="1558338"/>
          </a:xfrm>
        </p:spPr>
        <p:txBody>
          <a:bodyPr>
            <a:normAutofit fontScale="90000"/>
          </a:bodyPr>
          <a:lstStyle/>
          <a:p>
            <a:r>
              <a:rPr lang="en-US" sz="2700" b="1" dirty="0">
                <a:latin typeface="Times New Roman" panose="02020603050405020304" pitchFamily="18" charset="0"/>
                <a:cs typeface="Times New Roman" panose="02020603050405020304" pitchFamily="18" charset="0"/>
              </a:rPr>
              <a:t>Write a program to understand the comparison operators in Python and perform the following operations &gt;, &lt;, ==, !=, &lt;=, &gt;= and print the result. Take two </a:t>
            </a:r>
            <a:r>
              <a:rPr lang="en-US" sz="2700" b="1" dirty="0" err="1">
                <a:latin typeface="Times New Roman" panose="02020603050405020304" pitchFamily="18" charset="0"/>
                <a:cs typeface="Times New Roman" panose="02020603050405020304" pitchFamily="18" charset="0"/>
              </a:rPr>
              <a:t>int</a:t>
            </a:r>
            <a:r>
              <a:rPr lang="en-US" sz="2700" b="1" dirty="0">
                <a:latin typeface="Times New Roman" panose="02020603050405020304" pitchFamily="18" charset="0"/>
                <a:cs typeface="Times New Roman" panose="02020603050405020304" pitchFamily="18" charset="0"/>
              </a:rPr>
              <a:t> inputs from the user. </a:t>
            </a:r>
            <a:br>
              <a:rPr lang="en-US" b="1" dirty="0"/>
            </a:br>
            <a:endParaRPr lang="en-US" b="1" dirty="0"/>
          </a:p>
        </p:txBody>
      </p:sp>
      <p:sp>
        <p:nvSpPr>
          <p:cNvPr id="3" name="Text Placeholder 2"/>
          <p:cNvSpPr>
            <a:spLocks noGrp="1"/>
          </p:cNvSpPr>
          <p:nvPr>
            <p:ph type="body" idx="1"/>
          </p:nvPr>
        </p:nvSpPr>
        <p:spPr/>
        <p:txBody>
          <a:bodyPr>
            <a:normAutofit fontScale="62500" lnSpcReduction="20000"/>
          </a:bodyPr>
          <a:lstStyle/>
          <a:p>
            <a:pPr marL="114300" indent="0">
              <a:buNone/>
            </a:pPr>
            <a:r>
              <a:rPr lang="en-US" dirty="0"/>
              <a:t> For example, if the user gives the input as:</a:t>
            </a:r>
          </a:p>
          <a:p>
            <a:endParaRPr lang="en-US" dirty="0"/>
          </a:p>
          <a:p>
            <a:r>
              <a:rPr lang="en-US" dirty="0"/>
              <a:t>Enter num1: 40</a:t>
            </a:r>
          </a:p>
          <a:p>
            <a:r>
              <a:rPr lang="en-US" dirty="0"/>
              <a:t>Enter num2: 10</a:t>
            </a:r>
          </a:p>
          <a:p>
            <a:endParaRPr lang="en-US" dirty="0"/>
          </a:p>
          <a:p>
            <a:r>
              <a:rPr lang="en-US" dirty="0"/>
              <a:t>Sample Input and Output :</a:t>
            </a:r>
          </a:p>
          <a:p>
            <a:endParaRPr lang="en-US" dirty="0"/>
          </a:p>
          <a:p>
            <a:r>
              <a:rPr lang="en-US" dirty="0"/>
              <a:t>Is 40 greater than 10 = True</a:t>
            </a:r>
          </a:p>
          <a:p>
            <a:r>
              <a:rPr lang="en-US" dirty="0"/>
              <a:t>Is 40 less than 10 = False</a:t>
            </a:r>
          </a:p>
          <a:p>
            <a:r>
              <a:rPr lang="en-US" dirty="0"/>
              <a:t>Is 40 equal to 10 = False</a:t>
            </a:r>
          </a:p>
          <a:p>
            <a:r>
              <a:rPr lang="en-US" dirty="0"/>
              <a:t>Is 40 not equal to 10 = True</a:t>
            </a:r>
          </a:p>
          <a:p>
            <a:r>
              <a:rPr lang="en-US" dirty="0"/>
              <a:t>Is 40 less than or equal to 10 = False</a:t>
            </a:r>
          </a:p>
          <a:p>
            <a:r>
              <a:rPr lang="en-US" dirty="0"/>
              <a:t>Is 40 greater than or equal to 10 = True</a:t>
            </a:r>
          </a:p>
          <a:p>
            <a:endParaRPr lang="en-US" dirty="0"/>
          </a:p>
        </p:txBody>
      </p:sp>
    </p:spTree>
    <p:extLst>
      <p:ext uri="{BB962C8B-B14F-4D97-AF65-F5344CB8AC3E}">
        <p14:creationId xmlns:p14="http://schemas.microsoft.com/office/powerpoint/2010/main" val="3674738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103"/>
          </a:xfrm>
        </p:spPr>
        <p:txBody>
          <a:bodyPr>
            <a:normAutofit fontScale="90000"/>
          </a:bodyPr>
          <a:lstStyle/>
          <a:p>
            <a:r>
              <a:rPr lang="en-US" b="1" dirty="0"/>
              <a:t>Comparison operators with strings</a:t>
            </a:r>
            <a:br>
              <a:rPr lang="en-US" b="1" dirty="0"/>
            </a:br>
            <a:endParaRPr lang="en-US" dirty="0"/>
          </a:p>
        </p:txBody>
      </p:sp>
      <p:sp>
        <p:nvSpPr>
          <p:cNvPr id="3" name="Text Placeholder 2"/>
          <p:cNvSpPr>
            <a:spLocks noGrp="1"/>
          </p:cNvSpPr>
          <p:nvPr>
            <p:ph type="body" idx="1"/>
          </p:nvPr>
        </p:nvSpPr>
        <p:spPr>
          <a:xfrm>
            <a:off x="838200" y="956603"/>
            <a:ext cx="10515600" cy="5220360"/>
          </a:xfrm>
        </p:spPr>
        <p:txBody>
          <a:bodyPr>
            <a:normAutofit fontScale="92500" lnSpcReduction="20000"/>
          </a:bodyPr>
          <a:lstStyle/>
          <a:p>
            <a:pPr marL="114300" indent="0">
              <a:buNone/>
            </a:pPr>
            <a:r>
              <a:rPr lang="en-US" b="1" dirty="0"/>
              <a:t>All the comparison operators work on strings also</a:t>
            </a:r>
            <a:r>
              <a:rPr lang="en-US" dirty="0"/>
              <a:t>. The result is either True or False.</a:t>
            </a:r>
            <a:br>
              <a:rPr lang="en-US" dirty="0"/>
            </a:br>
            <a:br>
              <a:rPr lang="en-US" dirty="0"/>
            </a:br>
            <a:r>
              <a:rPr lang="en-US" dirty="0"/>
              <a:t>Python compares strings using </a:t>
            </a:r>
            <a:r>
              <a:rPr lang="en-US" b="1" dirty="0"/>
              <a:t>Unicode value</a:t>
            </a:r>
            <a:r>
              <a:rPr lang="en-US" dirty="0"/>
              <a:t> of the characters (lexicographical).</a:t>
            </a:r>
            <a:br>
              <a:rPr lang="en-US" dirty="0"/>
            </a:br>
            <a:br>
              <a:rPr lang="en-US" dirty="0"/>
            </a:br>
            <a:r>
              <a:rPr lang="en-US" dirty="0"/>
              <a:t>The comparison is made taking the </a:t>
            </a:r>
            <a:r>
              <a:rPr lang="en-US" b="1" dirty="0"/>
              <a:t>ordinal</a:t>
            </a:r>
            <a:r>
              <a:rPr lang="en-US" dirty="0"/>
              <a:t> values of each character in the string and compare it with the </a:t>
            </a:r>
            <a:r>
              <a:rPr lang="en-US" b="1" dirty="0"/>
              <a:t>ordinal</a:t>
            </a:r>
            <a:r>
              <a:rPr lang="en-US" dirty="0"/>
              <a:t> values of the character at the same position in the other string.</a:t>
            </a:r>
            <a:br>
              <a:rPr lang="en-US" dirty="0"/>
            </a:br>
            <a:br>
              <a:rPr lang="en-US" dirty="0"/>
            </a:br>
            <a:r>
              <a:rPr lang="en-US" dirty="0"/>
              <a:t>If the ordinal value of the character in the first string is greater than the ordinal value of the character in the second string, then the comparison stops and the first string is declared greater than the second string. The length of the string does not matter.</a:t>
            </a:r>
            <a:br>
              <a:rPr lang="en-US" dirty="0"/>
            </a:br>
            <a:br>
              <a:rPr lang="en-US" dirty="0"/>
            </a:br>
            <a:r>
              <a:rPr lang="en-US" dirty="0"/>
              <a:t>In Python, the ordinal value of a character can be found using the </a:t>
            </a:r>
            <a:r>
              <a:rPr lang="en-US" dirty="0" err="1"/>
              <a:t>ord</a:t>
            </a:r>
            <a:r>
              <a:rPr lang="en-US" dirty="0"/>
              <a:t>() function, which takes the character as an argument.</a:t>
            </a:r>
          </a:p>
        </p:txBody>
      </p:sp>
    </p:spTree>
    <p:extLst>
      <p:ext uri="{BB962C8B-B14F-4D97-AF65-F5344CB8AC3E}">
        <p14:creationId xmlns:p14="http://schemas.microsoft.com/office/powerpoint/2010/main" val="103856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correct comparison operators</a:t>
            </a:r>
          </a:p>
        </p:txBody>
      </p:sp>
      <p:sp>
        <p:nvSpPr>
          <p:cNvPr id="3" name="Text Placeholder 2"/>
          <p:cNvSpPr>
            <a:spLocks noGrp="1"/>
          </p:cNvSpPr>
          <p:nvPr>
            <p:ph type="body" idx="1"/>
          </p:nvPr>
        </p:nvSpPr>
        <p:spPr/>
        <p:txBody>
          <a:bodyPr/>
          <a:lstStyle/>
          <a:p>
            <a:pPr marL="114300" indent="0">
              <a:buNone/>
            </a:pPr>
            <a:r>
              <a:rPr lang="en-US" dirty="0"/>
              <a:t>a)&gt;&gt;=</a:t>
            </a:r>
          </a:p>
          <a:p>
            <a:pPr marL="114300" indent="0">
              <a:buNone/>
            </a:pPr>
            <a:r>
              <a:rPr lang="en-US" dirty="0"/>
              <a:t>b)==</a:t>
            </a:r>
          </a:p>
          <a:p>
            <a:pPr marL="114300" indent="0">
              <a:buNone/>
            </a:pPr>
            <a:r>
              <a:rPr lang="en-US" dirty="0"/>
              <a:t>c)!=</a:t>
            </a:r>
          </a:p>
          <a:p>
            <a:pPr marL="114300" indent="0">
              <a:buNone/>
            </a:pPr>
            <a:r>
              <a:rPr lang="en-US" dirty="0"/>
              <a:t>d)Both b and c</a:t>
            </a:r>
          </a:p>
        </p:txBody>
      </p:sp>
    </p:spTree>
    <p:extLst>
      <p:ext uri="{BB962C8B-B14F-4D97-AF65-F5344CB8AC3E}">
        <p14:creationId xmlns:p14="http://schemas.microsoft.com/office/powerpoint/2010/main" val="66370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114300" indent="0">
              <a:buNone/>
            </a:pPr>
            <a:r>
              <a:rPr lang="en-US" dirty="0"/>
              <a:t>Identify correct comparison operators</a:t>
            </a:r>
          </a:p>
          <a:p>
            <a:pPr marL="114300" indent="0">
              <a:buNone/>
            </a:pPr>
            <a:endParaRPr lang="en-US" dirty="0"/>
          </a:p>
          <a:p>
            <a:pPr marL="114300" indent="0">
              <a:buNone/>
            </a:pPr>
            <a:r>
              <a:rPr lang="en-US" dirty="0"/>
              <a:t>a)&gt;&gt;=</a:t>
            </a:r>
          </a:p>
          <a:p>
            <a:pPr marL="114300" indent="0">
              <a:buNone/>
            </a:pPr>
            <a:r>
              <a:rPr lang="en-US" dirty="0"/>
              <a:t>b)==</a:t>
            </a:r>
          </a:p>
          <a:p>
            <a:pPr marL="114300" indent="0">
              <a:buNone/>
            </a:pPr>
            <a:r>
              <a:rPr lang="en-US" dirty="0"/>
              <a:t>c)!=</a:t>
            </a:r>
          </a:p>
          <a:p>
            <a:pPr marL="114300" indent="0">
              <a:buNone/>
            </a:pPr>
            <a:r>
              <a:rPr lang="en-US" b="1" dirty="0">
                <a:solidFill>
                  <a:srgbClr val="FF0000"/>
                </a:solidFill>
              </a:rPr>
              <a:t>d)Both b and c</a:t>
            </a:r>
          </a:p>
        </p:txBody>
      </p:sp>
    </p:spTree>
    <p:extLst>
      <p:ext uri="{BB962C8B-B14F-4D97-AF65-F5344CB8AC3E}">
        <p14:creationId xmlns:p14="http://schemas.microsoft.com/office/powerpoint/2010/main" val="315982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Arithmetic Operators</a:t>
            </a:r>
            <a:br>
              <a:rPr lang="en-US" b="1"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838200" y="1097280"/>
            <a:ext cx="10515600" cy="5570806"/>
          </a:xfrm>
        </p:spPr>
        <p:txBody>
          <a:bodyPr/>
          <a:lstStyle/>
          <a:p>
            <a:r>
              <a:rPr lang="en-US" b="1" dirty="0"/>
              <a:t>Python</a:t>
            </a:r>
            <a:r>
              <a:rPr lang="en-US" dirty="0"/>
              <a:t> supports the following 7 arithmetic operators.</a:t>
            </a:r>
          </a:p>
          <a:p>
            <a:endParaRPr lang="en-US" dirty="0"/>
          </a:p>
        </p:txBody>
      </p:sp>
      <p:pic>
        <p:nvPicPr>
          <p:cNvPr id="6" name="Picture 5"/>
          <p:cNvPicPr>
            <a:picLocks noChangeAspect="1"/>
          </p:cNvPicPr>
          <p:nvPr/>
        </p:nvPicPr>
        <p:blipFill>
          <a:blip r:embed="rId2"/>
          <a:stretch>
            <a:fillRect/>
          </a:stretch>
        </p:blipFill>
        <p:spPr>
          <a:xfrm>
            <a:off x="942535" y="1690688"/>
            <a:ext cx="10170942" cy="4977398"/>
          </a:xfrm>
          <a:prstGeom prst="rect">
            <a:avLst/>
          </a:prstGeom>
        </p:spPr>
      </p:pic>
    </p:spTree>
    <p:extLst>
      <p:ext uri="{BB962C8B-B14F-4D97-AF65-F5344CB8AC3E}">
        <p14:creationId xmlns:p14="http://schemas.microsoft.com/office/powerpoint/2010/main" val="308949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7" y="365125"/>
            <a:ext cx="11100583" cy="1013509"/>
          </a:xfrm>
        </p:spPr>
        <p:txBody>
          <a:bodyPr>
            <a:normAutofit fontScale="90000"/>
          </a:bodyPr>
          <a:lstStyle/>
          <a:p>
            <a:br>
              <a:rPr lang="en-US" sz="2200" dirty="0">
                <a:latin typeface="+mj-lt"/>
              </a:rPr>
            </a:br>
            <a:br>
              <a:rPr lang="en-US" sz="2200" dirty="0">
                <a:latin typeface="+mj-lt"/>
              </a:rPr>
            </a:br>
            <a:br>
              <a:rPr lang="en-US" sz="2200" dirty="0">
                <a:latin typeface="+mj-lt"/>
              </a:rPr>
            </a:br>
            <a:br>
              <a:rPr lang="en-US" sz="2200" dirty="0">
                <a:latin typeface="+mj-lt"/>
              </a:rPr>
            </a:br>
            <a:r>
              <a:rPr lang="en-US" sz="2200" b="1" dirty="0">
                <a:latin typeface="+mj-lt"/>
              </a:rPr>
              <a:t>Write a program to read two </a:t>
            </a:r>
            <a:r>
              <a:rPr lang="en-US" sz="2200" b="1" dirty="0" err="1">
                <a:latin typeface="+mj-lt"/>
              </a:rPr>
              <a:t>int</a:t>
            </a:r>
            <a:r>
              <a:rPr lang="en-US" sz="2200" b="1" dirty="0">
                <a:latin typeface="+mj-lt"/>
              </a:rPr>
              <a:t> inputs from the user and perform the following arithmetic operations addition, subtraction, multiplication, and division and print the result</a:t>
            </a:r>
            <a:r>
              <a:rPr lang="en-US" b="1" dirty="0"/>
              <a:t>.</a:t>
            </a:r>
            <a:br>
              <a:rPr lang="en-US" b="1" dirty="0"/>
            </a:br>
            <a:br>
              <a:rPr lang="en-US" dirty="0"/>
            </a:br>
            <a:endParaRPr lang="en-US" dirty="0"/>
          </a:p>
        </p:txBody>
      </p:sp>
      <p:sp>
        <p:nvSpPr>
          <p:cNvPr id="3" name="Text Placeholder 2"/>
          <p:cNvSpPr>
            <a:spLocks noGrp="1"/>
          </p:cNvSpPr>
          <p:nvPr>
            <p:ph type="body" idx="1"/>
          </p:nvPr>
        </p:nvSpPr>
        <p:spPr>
          <a:xfrm>
            <a:off x="253217" y="1252025"/>
            <a:ext cx="11760591" cy="5500467"/>
          </a:xfrm>
        </p:spPr>
        <p:txBody>
          <a:bodyPr>
            <a:noAutofit/>
          </a:bodyPr>
          <a:lstStyle/>
          <a:p>
            <a:pPr marL="114300" indent="0">
              <a:buNone/>
            </a:pPr>
            <a:r>
              <a:rPr lang="en-US" sz="1600" dirty="0">
                <a:latin typeface="Times New Roman" panose="02020603050405020304" pitchFamily="18" charset="0"/>
                <a:cs typeface="Times New Roman" panose="02020603050405020304" pitchFamily="18" charset="0"/>
              </a:rPr>
              <a:t>  During execution, the program should print the message on the console as:</a:t>
            </a:r>
          </a:p>
          <a:p>
            <a:pPr marL="11430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Enter num1: </a:t>
            </a:r>
          </a:p>
          <a:p>
            <a:r>
              <a:rPr lang="en-US" sz="1600" dirty="0">
                <a:latin typeface="Times New Roman" panose="02020603050405020304" pitchFamily="18" charset="0"/>
                <a:cs typeface="Times New Roman" panose="02020603050405020304" pitchFamily="18" charset="0"/>
              </a:rPr>
              <a:t>Enter num2: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For example, if the user gives the input as: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Enter num1: 40</a:t>
            </a:r>
          </a:p>
          <a:p>
            <a:r>
              <a:rPr lang="en-US" sz="1600" dirty="0">
                <a:latin typeface="Times New Roman" panose="02020603050405020304" pitchFamily="18" charset="0"/>
                <a:cs typeface="Times New Roman" panose="02020603050405020304" pitchFamily="18" charset="0"/>
              </a:rPr>
              <a:t>Enter num2: 10</a:t>
            </a:r>
          </a:p>
          <a:p>
            <a:pPr marL="11430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Sample Input and Output: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Addition of 40 and 10 = 50</a:t>
            </a:r>
          </a:p>
          <a:p>
            <a:r>
              <a:rPr lang="en-US" sz="1600" dirty="0">
                <a:latin typeface="Times New Roman" panose="02020603050405020304" pitchFamily="18" charset="0"/>
                <a:cs typeface="Times New Roman" panose="02020603050405020304" pitchFamily="18" charset="0"/>
              </a:rPr>
              <a:t>Subtraction of 40 and 10 = 30</a:t>
            </a:r>
          </a:p>
          <a:p>
            <a:r>
              <a:rPr lang="en-US" sz="1600" dirty="0">
                <a:latin typeface="Times New Roman" panose="02020603050405020304" pitchFamily="18" charset="0"/>
                <a:cs typeface="Times New Roman" panose="02020603050405020304" pitchFamily="18" charset="0"/>
              </a:rPr>
              <a:t>Multiplication of 40 and 10 = 400</a:t>
            </a:r>
          </a:p>
          <a:p>
            <a:r>
              <a:rPr lang="en-US" sz="1600" dirty="0">
                <a:latin typeface="Times New Roman" panose="02020603050405020304" pitchFamily="18" charset="0"/>
                <a:cs typeface="Times New Roman" panose="02020603050405020304" pitchFamily="18" charset="0"/>
              </a:rPr>
              <a:t>Division of 40 and 10 =  4.0</a:t>
            </a:r>
          </a:p>
          <a:p>
            <a:endParaRPr lang="en-US" sz="1600" dirty="0"/>
          </a:p>
        </p:txBody>
      </p:sp>
    </p:spTree>
    <p:extLst>
      <p:ext uri="{BB962C8B-B14F-4D97-AF65-F5344CB8AC3E}">
        <p14:creationId xmlns:p14="http://schemas.microsoft.com/office/powerpoint/2010/main" val="241123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Which one of these is floor division?</a:t>
            </a:r>
          </a:p>
          <a:p>
            <a:pPr marL="114300" indent="0">
              <a:buNone/>
            </a:pPr>
            <a:br>
              <a:rPr lang="en-US" dirty="0"/>
            </a:br>
            <a:r>
              <a:rPr lang="en-US" dirty="0"/>
              <a:t>a) /</a:t>
            </a:r>
            <a:br>
              <a:rPr lang="en-US" dirty="0"/>
            </a:br>
            <a:r>
              <a:rPr lang="en-US" dirty="0"/>
              <a:t>b) //</a:t>
            </a:r>
            <a:br>
              <a:rPr lang="en-US" dirty="0"/>
            </a:br>
            <a:r>
              <a:rPr lang="en-US" dirty="0"/>
              <a:t>c) %</a:t>
            </a:r>
            <a:br>
              <a:rPr lang="en-US" dirty="0"/>
            </a:br>
            <a:r>
              <a:rPr lang="en-US" dirty="0"/>
              <a:t>d) None of the mentioned</a:t>
            </a:r>
          </a:p>
        </p:txBody>
      </p:sp>
    </p:spTree>
    <p:extLst>
      <p:ext uri="{BB962C8B-B14F-4D97-AF65-F5344CB8AC3E}">
        <p14:creationId xmlns:p14="http://schemas.microsoft.com/office/powerpoint/2010/main" val="428681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Which one of these is floor division?</a:t>
            </a:r>
          </a:p>
          <a:p>
            <a:pPr marL="114300" indent="0">
              <a:buNone/>
            </a:pPr>
            <a:br>
              <a:rPr lang="en-US" dirty="0"/>
            </a:br>
            <a:r>
              <a:rPr lang="en-US" dirty="0"/>
              <a:t>a) /</a:t>
            </a:r>
            <a:br>
              <a:rPr lang="en-US" dirty="0"/>
            </a:br>
            <a:r>
              <a:rPr lang="en-US" b="1" dirty="0">
                <a:solidFill>
                  <a:srgbClr val="FF0000"/>
                </a:solidFill>
              </a:rPr>
              <a:t>b) //</a:t>
            </a:r>
            <a:br>
              <a:rPr lang="en-US" dirty="0"/>
            </a:br>
            <a:r>
              <a:rPr lang="en-US" dirty="0"/>
              <a:t>c) %</a:t>
            </a:r>
            <a:br>
              <a:rPr lang="en-US" dirty="0"/>
            </a:br>
            <a:r>
              <a:rPr lang="en-US" dirty="0"/>
              <a:t>d) None of the mentioned</a:t>
            </a:r>
          </a:p>
          <a:p>
            <a:pPr marL="114300" indent="0">
              <a:buNone/>
            </a:pPr>
            <a:endParaRPr lang="en-US" dirty="0"/>
          </a:p>
        </p:txBody>
      </p:sp>
    </p:spTree>
    <p:extLst>
      <p:ext uri="{BB962C8B-B14F-4D97-AF65-F5344CB8AC3E}">
        <p14:creationId xmlns:p14="http://schemas.microsoft.com/office/powerpoint/2010/main" val="42346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normAutofit lnSpcReduction="10000"/>
          </a:bodyPr>
          <a:lstStyle/>
          <a:p>
            <a:pPr marL="114300" indent="0">
              <a:buNone/>
            </a:pPr>
            <a:r>
              <a:rPr lang="en-US" sz="2400" dirty="0"/>
              <a:t>What will be the output of following code</a:t>
            </a:r>
          </a:p>
          <a:p>
            <a:pPr marL="114300" indent="0">
              <a:buNone/>
            </a:pPr>
            <a:r>
              <a:rPr lang="en-US" sz="2400" dirty="0"/>
              <a:t>x=125</a:t>
            </a:r>
          </a:p>
          <a:p>
            <a:pPr marL="114300" indent="0">
              <a:buNone/>
            </a:pPr>
            <a:r>
              <a:rPr lang="en-US" sz="2400" dirty="0"/>
              <a:t>y=13</a:t>
            </a:r>
          </a:p>
          <a:p>
            <a:pPr marL="114300" indent="0">
              <a:buNone/>
            </a:pPr>
            <a:r>
              <a:rPr lang="en-US" sz="2400" dirty="0"/>
              <a:t>x//=y</a:t>
            </a:r>
          </a:p>
          <a:p>
            <a:pPr marL="114300" indent="0">
              <a:buNone/>
            </a:pPr>
            <a:r>
              <a:rPr lang="en-US" sz="2400" dirty="0"/>
              <a:t>print(x) </a:t>
            </a:r>
          </a:p>
          <a:p>
            <a:pPr marL="114300" indent="0">
              <a:buNone/>
            </a:pPr>
            <a:endParaRPr lang="en-US" sz="2400" dirty="0"/>
          </a:p>
          <a:p>
            <a:pPr marL="114300" indent="0">
              <a:buNone/>
            </a:pPr>
            <a:r>
              <a:rPr lang="en-US" sz="2400" dirty="0"/>
              <a:t>a.125/13</a:t>
            </a:r>
          </a:p>
          <a:p>
            <a:pPr marL="114300" indent="0">
              <a:buNone/>
            </a:pPr>
            <a:r>
              <a:rPr lang="en-US" sz="2400" dirty="0"/>
              <a:t>b.10</a:t>
            </a:r>
          </a:p>
          <a:p>
            <a:pPr marL="114300" indent="0">
              <a:buNone/>
            </a:pPr>
            <a:r>
              <a:rPr lang="en-US" sz="2400" dirty="0"/>
              <a:t>c.9</a:t>
            </a:r>
          </a:p>
          <a:p>
            <a:pPr marL="114300" indent="0">
              <a:buNone/>
            </a:pPr>
            <a:r>
              <a:rPr lang="en-US" sz="2400" dirty="0"/>
              <a:t>d.9.62</a:t>
            </a:r>
          </a:p>
        </p:txBody>
      </p:sp>
    </p:spTree>
    <p:extLst>
      <p:ext uri="{BB962C8B-B14F-4D97-AF65-F5344CB8AC3E}">
        <p14:creationId xmlns:p14="http://schemas.microsoft.com/office/powerpoint/2010/main" val="307840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fontScale="92500" lnSpcReduction="20000"/>
          </a:bodyPr>
          <a:lstStyle/>
          <a:p>
            <a:pPr marL="114300" indent="0">
              <a:buNone/>
            </a:pPr>
            <a:r>
              <a:rPr lang="en-US" dirty="0"/>
              <a:t>What will be the output of following code</a:t>
            </a:r>
          </a:p>
          <a:p>
            <a:pPr marL="114300" indent="0">
              <a:buNone/>
            </a:pPr>
            <a:r>
              <a:rPr lang="en-US" dirty="0"/>
              <a:t>x=125</a:t>
            </a:r>
          </a:p>
          <a:p>
            <a:pPr marL="114300" indent="0">
              <a:buNone/>
            </a:pPr>
            <a:r>
              <a:rPr lang="en-US" dirty="0"/>
              <a:t>y=13</a:t>
            </a:r>
          </a:p>
          <a:p>
            <a:pPr marL="114300" indent="0">
              <a:buNone/>
            </a:pPr>
            <a:r>
              <a:rPr lang="en-US" dirty="0"/>
              <a:t>x//=y</a:t>
            </a:r>
          </a:p>
          <a:p>
            <a:pPr marL="114300" indent="0">
              <a:buNone/>
            </a:pPr>
            <a:r>
              <a:rPr lang="en-US" dirty="0"/>
              <a:t>print(x) </a:t>
            </a:r>
          </a:p>
          <a:p>
            <a:pPr marL="114300" indent="0">
              <a:buNone/>
            </a:pPr>
            <a:endParaRPr lang="en-US" dirty="0"/>
          </a:p>
          <a:p>
            <a:pPr marL="114300" indent="0">
              <a:buNone/>
            </a:pPr>
            <a:r>
              <a:rPr lang="en-US" dirty="0"/>
              <a:t>a.125/13</a:t>
            </a:r>
          </a:p>
          <a:p>
            <a:pPr marL="114300" indent="0">
              <a:buNone/>
            </a:pPr>
            <a:r>
              <a:rPr lang="en-US" dirty="0"/>
              <a:t>b.10</a:t>
            </a:r>
          </a:p>
          <a:p>
            <a:pPr marL="114300" indent="0">
              <a:buNone/>
            </a:pPr>
            <a:r>
              <a:rPr lang="en-US" b="1" dirty="0">
                <a:solidFill>
                  <a:srgbClr val="FF0000"/>
                </a:solidFill>
              </a:rPr>
              <a:t>c.9</a:t>
            </a:r>
          </a:p>
          <a:p>
            <a:pPr marL="114300" indent="0">
              <a:buNone/>
            </a:pPr>
            <a:r>
              <a:rPr lang="en-US" dirty="0"/>
              <a:t>d.9.62</a:t>
            </a:r>
          </a:p>
        </p:txBody>
      </p:sp>
    </p:spTree>
    <p:extLst>
      <p:ext uri="{BB962C8B-B14F-4D97-AF65-F5344CB8AC3E}">
        <p14:creationId xmlns:p14="http://schemas.microsoft.com/office/powerpoint/2010/main" val="367510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What is the answer to this expression, 22 % 3 is?</a:t>
            </a:r>
          </a:p>
          <a:p>
            <a:pPr marL="114300" indent="0">
              <a:buNone/>
            </a:pPr>
            <a:br>
              <a:rPr lang="en-US" dirty="0"/>
            </a:br>
            <a:r>
              <a:rPr lang="en-US" dirty="0"/>
              <a:t>a) 7</a:t>
            </a:r>
            <a:br>
              <a:rPr lang="en-US" dirty="0"/>
            </a:br>
            <a:r>
              <a:rPr lang="en-US" dirty="0"/>
              <a:t>b) 1</a:t>
            </a:r>
            <a:br>
              <a:rPr lang="en-US" dirty="0"/>
            </a:br>
            <a:r>
              <a:rPr lang="en-US" dirty="0"/>
              <a:t>c) 0</a:t>
            </a:r>
            <a:br>
              <a:rPr lang="en-US" dirty="0"/>
            </a:br>
            <a:r>
              <a:rPr lang="en-US" dirty="0"/>
              <a:t>d) 5</a:t>
            </a:r>
          </a:p>
        </p:txBody>
      </p:sp>
    </p:spTree>
    <p:extLst>
      <p:ext uri="{BB962C8B-B14F-4D97-AF65-F5344CB8AC3E}">
        <p14:creationId xmlns:p14="http://schemas.microsoft.com/office/powerpoint/2010/main" val="280733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14300" indent="0">
              <a:buNone/>
            </a:pPr>
            <a:r>
              <a:rPr lang="en-US" dirty="0"/>
              <a:t>What is the answer to this expression, 22 % 3 is?</a:t>
            </a:r>
          </a:p>
          <a:p>
            <a:pPr marL="114300" indent="0">
              <a:buNone/>
            </a:pPr>
            <a:br>
              <a:rPr lang="en-US" dirty="0"/>
            </a:br>
            <a:r>
              <a:rPr lang="en-US" dirty="0"/>
              <a:t>a) 7</a:t>
            </a:r>
            <a:br>
              <a:rPr lang="en-US" dirty="0"/>
            </a:br>
            <a:r>
              <a:rPr lang="en-US" b="1" dirty="0">
                <a:solidFill>
                  <a:srgbClr val="FF0000"/>
                </a:solidFill>
              </a:rPr>
              <a:t>b) 1</a:t>
            </a:r>
            <a:br>
              <a:rPr lang="en-US" dirty="0"/>
            </a:br>
            <a:r>
              <a:rPr lang="en-US" dirty="0"/>
              <a:t>c) 0</a:t>
            </a:r>
            <a:br>
              <a:rPr lang="en-US" dirty="0"/>
            </a:br>
            <a:r>
              <a:rPr lang="en-US" dirty="0"/>
              <a:t>d) 5</a:t>
            </a:r>
          </a:p>
          <a:p>
            <a:pPr marL="114300" indent="0">
              <a:buNone/>
            </a:pPr>
            <a:endParaRPr lang="en-US" dirty="0"/>
          </a:p>
        </p:txBody>
      </p:sp>
    </p:spTree>
    <p:extLst>
      <p:ext uri="{BB962C8B-B14F-4D97-AF65-F5344CB8AC3E}">
        <p14:creationId xmlns:p14="http://schemas.microsoft.com/office/powerpoint/2010/main" val="27842825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378</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UNIT-1(Lesson 9)</vt:lpstr>
      <vt:lpstr>Arithmetic Operators </vt:lpstr>
      <vt:lpstr>    Write a program to read two int inputs from the user and perform the following arithmetic operations addition, subtraction, multiplication, and division and print the result.  </vt:lpstr>
      <vt:lpstr>PowerPoint Presentation</vt:lpstr>
      <vt:lpstr>PowerPoint Presentation</vt:lpstr>
      <vt:lpstr>PowerPoint Presentation</vt:lpstr>
      <vt:lpstr>PowerPoint Presentation</vt:lpstr>
      <vt:lpstr>PowerPoint Presentation</vt:lpstr>
      <vt:lpstr>PowerPoint Presentation</vt:lpstr>
      <vt:lpstr>The divmod(dividend,divisor) </vt:lpstr>
      <vt:lpstr>Comparison Operators </vt:lpstr>
      <vt:lpstr>Write a program to understand the comparison operators in Python and perform the following operations &gt;, &lt;, ==, !=, &lt;=, &gt;= and print the result. Take two int inputs from the user.  </vt:lpstr>
      <vt:lpstr>Comparison operators with strings </vt:lpstr>
      <vt:lpstr>Identify correct comparison operators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UNIT-1(Lesson 3)</dc:title>
  <dc:creator>Salil Batra</dc:creator>
  <cp:lastModifiedBy>Gauri Mathur</cp:lastModifiedBy>
  <cp:revision>17</cp:revision>
  <dcterms:created xsi:type="dcterms:W3CDTF">2022-08-31T08:49:22Z</dcterms:created>
  <dcterms:modified xsi:type="dcterms:W3CDTF">2022-09-06T11:20:59Z</dcterms:modified>
</cp:coreProperties>
</file>