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5280" cy="3977280"/>
          </a:xfrm>
          <a:prstGeom prst="rect">
            <a:avLst/>
          </a:prstGeom>
          <a:ln>
            <a:noFill/>
          </a:ln>
        </p:spPr>
      </p:pic>
      <p:pic>
        <p:nvPicPr>
          <p:cNvPr id="35" name="Picture 34"/>
          <p:cNvPicPr/>
          <p:nvPr/>
        </p:nvPicPr>
        <p:blipFill>
          <a:blip r:embed="rId2"/>
          <a:stretch/>
        </p:blipFill>
        <p:spPr>
          <a:xfrm>
            <a:off x="3602880" y="1604520"/>
            <a:ext cx="498528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913320" y="609480"/>
            <a:ext cx="10351440" cy="6139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5280" cy="3977280"/>
          </a:xfrm>
          <a:prstGeom prst="rect">
            <a:avLst/>
          </a:prstGeom>
          <a:ln>
            <a:noFill/>
          </a:ln>
        </p:spPr>
      </p:pic>
      <p:pic>
        <p:nvPicPr>
          <p:cNvPr id="71" name="Picture 70"/>
          <p:cNvPicPr/>
          <p:nvPr/>
        </p:nvPicPr>
        <p:blipFill>
          <a:blip r:embed="rId2"/>
          <a:stretch/>
        </p:blipFill>
        <p:spPr>
          <a:xfrm>
            <a:off x="3602880" y="1604520"/>
            <a:ext cx="498528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913320" y="609480"/>
            <a:ext cx="10351440" cy="6139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3602880" y="1604520"/>
            <a:ext cx="4985280" cy="3977280"/>
          </a:xfrm>
          <a:prstGeom prst="rect">
            <a:avLst/>
          </a:prstGeom>
          <a:ln>
            <a:noFill/>
          </a:ln>
        </p:spPr>
      </p:pic>
      <p:pic>
        <p:nvPicPr>
          <p:cNvPr id="107" name="Picture 106"/>
          <p:cNvPicPr/>
          <p:nvPr/>
        </p:nvPicPr>
        <p:blipFill>
          <a:blip r:embed="rId2"/>
          <a:stretch/>
        </p:blipFill>
        <p:spPr>
          <a:xfrm>
            <a:off x="3602880" y="1604520"/>
            <a:ext cx="498528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13320" y="609480"/>
            <a:ext cx="10351440" cy="6139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913320" y="609480"/>
            <a:ext cx="10351440" cy="1324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1729553" y="1192169"/>
            <a:ext cx="8999280" cy="238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5400" b="1" strike="noStrike" cap="all" spc="-1">
                <a:solidFill>
                  <a:srgbClr val="FFFFFF"/>
                </a:solidFill>
                <a:uFill>
                  <a:solidFill>
                    <a:srgbClr val="FFFFFF"/>
                  </a:solidFill>
                </a:uFill>
                <a:latin typeface="Bookman Old Style"/>
                <a:ea typeface="DejaVu Sans"/>
              </a:rPr>
              <a:t>Big data analysis on h1b-visa data using hadoop</a:t>
            </a:r>
            <a:endParaRPr lang="en-IN" sz="1800" b="0" strike="noStrike" spc="-1">
              <a:solidFill>
                <a:srgbClr val="000000"/>
              </a:solidFill>
              <a:uFill>
                <a:solidFill>
                  <a:srgbClr val="FFFFFF"/>
                </a:solidFill>
              </a:uFill>
              <a:latin typeface="Arial"/>
            </a:endParaRPr>
          </a:p>
        </p:txBody>
      </p:sp>
      <p:sp>
        <p:nvSpPr>
          <p:cNvPr id="109" name="CustomShape 2"/>
          <p:cNvSpPr/>
          <p:nvPr/>
        </p:nvSpPr>
        <p:spPr>
          <a:xfrm>
            <a:off x="1171288" y="3419280"/>
            <a:ext cx="8999280" cy="165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strike="noStrike" spc="-1" dirty="0">
                <a:solidFill>
                  <a:srgbClr val="FFFFFF"/>
                </a:solidFill>
                <a:uFill>
                  <a:solidFill>
                    <a:srgbClr val="FFFFFF"/>
                  </a:solidFill>
                </a:uFill>
                <a:latin typeface="Rockwell"/>
                <a:ea typeface="DejaVu Sans"/>
              </a:rPr>
              <a:t> 				</a:t>
            </a:r>
            <a:endParaRPr lang="en-IN" sz="1800" b="0" strike="noStrike" spc="-1" dirty="0">
              <a:solidFill>
                <a:srgbClr val="000000"/>
              </a:solidFill>
              <a:uFill>
                <a:solidFill>
                  <a:srgbClr val="FFFFFF"/>
                </a:solidFill>
              </a:uFill>
              <a:latin typeface="Arial"/>
            </a:endParaRPr>
          </a:p>
          <a:p>
            <a:pPr algn="ctr">
              <a:lnSpc>
                <a:spcPct val="100000"/>
              </a:lnSpc>
            </a:pPr>
            <a:r>
              <a:rPr lang="en-IN" sz="2400" b="0" strike="noStrike" spc="-1" dirty="0">
                <a:solidFill>
                  <a:srgbClr val="FFFFFF"/>
                </a:solidFill>
                <a:uFill>
                  <a:solidFill>
                    <a:srgbClr val="FFFFFF"/>
                  </a:solidFill>
                </a:uFill>
                <a:latin typeface="Rockwell"/>
                <a:ea typeface="DejaVu Sans"/>
              </a:rPr>
              <a:t>				</a:t>
            </a:r>
            <a:endParaRPr lang="en-IN" sz="1800" b="0" strike="noStrike" spc="-1" dirty="0">
              <a:solidFill>
                <a:srgbClr val="000000"/>
              </a:solidFill>
              <a:uFill>
                <a:solidFill>
                  <a:srgbClr val="FFFFFF"/>
                </a:solidFill>
              </a:uFill>
              <a:latin typeface="Arial"/>
            </a:endParaRPr>
          </a:p>
          <a:p>
            <a:pPr algn="ctr">
              <a:lnSpc>
                <a:spcPct val="100000"/>
              </a:lnSpc>
            </a:pPr>
            <a:r>
              <a:rPr lang="en-IN" sz="2400" b="0" strike="noStrike" spc="-1" dirty="0">
                <a:solidFill>
                  <a:srgbClr val="FFFFFF"/>
                </a:solidFill>
                <a:uFill>
                  <a:solidFill>
                    <a:srgbClr val="FFFFFF"/>
                  </a:solidFill>
                </a:uFill>
                <a:latin typeface="Rockwell"/>
                <a:ea typeface="DejaVu Sans"/>
              </a:rPr>
              <a:t>				Presented by,</a:t>
            </a:r>
            <a:endParaRPr lang="en-IN" sz="1800" b="0" strike="noStrike" spc="-1" dirty="0">
              <a:solidFill>
                <a:srgbClr val="000000"/>
              </a:solidFill>
              <a:uFill>
                <a:solidFill>
                  <a:srgbClr val="FFFFFF"/>
                </a:solidFill>
              </a:uFill>
              <a:latin typeface="Arial"/>
            </a:endParaRPr>
          </a:p>
          <a:p>
            <a:pPr algn="ctr">
              <a:lnSpc>
                <a:spcPct val="100000"/>
              </a:lnSpc>
            </a:pPr>
            <a:r>
              <a:rPr lang="en-IN" sz="2400" b="1" strike="noStrike" spc="-1" dirty="0">
                <a:solidFill>
                  <a:srgbClr val="FFFFFF"/>
                </a:solidFill>
                <a:uFill>
                  <a:solidFill>
                    <a:srgbClr val="FFFFFF"/>
                  </a:solidFill>
                </a:uFill>
                <a:latin typeface="Rockwell"/>
                <a:ea typeface="DejaVu Sans"/>
              </a:rPr>
              <a:t>			 </a:t>
            </a:r>
            <a:r>
              <a:rPr lang="en-IN" sz="2400" b="1" i="1" strike="noStrike" spc="-1" dirty="0">
                <a:solidFill>
                  <a:srgbClr val="FFFFFF"/>
                </a:solidFill>
                <a:uFill>
                  <a:solidFill>
                    <a:srgbClr val="FFFFFF"/>
                  </a:solidFill>
                </a:uFill>
                <a:latin typeface="Rockwell"/>
                <a:ea typeface="DejaVu Sans"/>
              </a:rPr>
              <a:t>   Jayant </a:t>
            </a:r>
            <a:r>
              <a:rPr lang="en-IN" sz="2400" b="1" i="1" strike="noStrike" spc="-1" dirty="0" err="1">
                <a:solidFill>
                  <a:srgbClr val="FFFFFF"/>
                </a:solidFill>
                <a:uFill>
                  <a:solidFill>
                    <a:srgbClr val="FFFFFF"/>
                  </a:solidFill>
                </a:uFill>
                <a:latin typeface="Rockwell"/>
                <a:ea typeface="DejaVu Sans"/>
              </a:rPr>
              <a:t>Kore</a:t>
            </a:r>
            <a:endParaRPr lang="en-IN" sz="1800" b="0" strike="noStrike" spc="-1" dirty="0">
              <a:solidFill>
                <a:srgbClr val="000000"/>
              </a:solidFill>
              <a:uFill>
                <a:solidFill>
                  <a:srgbClr val="FFFFFF"/>
                </a:solidFill>
              </a:uFill>
              <a:latin typeface="Arial"/>
            </a:endParaRPr>
          </a:p>
          <a:p>
            <a:pPr algn="ctr">
              <a:lnSpc>
                <a:spcPct val="100000"/>
              </a:lnSpc>
            </a:pPr>
            <a:r>
              <a:rPr lang="en-IN" sz="2400" b="0" i="1" strike="noStrike" spc="-1" dirty="0">
                <a:solidFill>
                  <a:srgbClr val="FFFFFF"/>
                </a:solidFill>
                <a:uFill>
                  <a:solidFill>
                    <a:srgbClr val="FFFFFF"/>
                  </a:solidFill>
                </a:uFill>
                <a:latin typeface="Rockwell"/>
                <a:ea typeface="DejaVu Sans"/>
              </a:rPr>
              <a:t>					S180010500059-Borivali</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HIVE</a:t>
            </a:r>
            <a:endParaRPr lang="en-IN" sz="1800" b="0" strike="noStrike" spc="-1">
              <a:solidFill>
                <a:srgbClr val="000000"/>
              </a:solidFill>
              <a:uFill>
                <a:solidFill>
                  <a:srgbClr val="FFFFFF"/>
                </a:solidFill>
              </a:uFill>
              <a:latin typeface="Arial"/>
            </a:endParaRPr>
          </a:p>
        </p:txBody>
      </p:sp>
      <p:sp>
        <p:nvSpPr>
          <p:cNvPr id="127" name="CustomShape 2"/>
          <p:cNvSpPr/>
          <p:nvPr/>
        </p:nvSpPr>
        <p:spPr>
          <a:xfrm>
            <a:off x="926640" y="210924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Apache </a:t>
            </a:r>
            <a:r>
              <a:rPr lang="en-IN" sz="2000" b="1" strike="noStrike" spc="-1">
                <a:solidFill>
                  <a:srgbClr val="FFFFFF"/>
                </a:solidFill>
                <a:uFill>
                  <a:solidFill>
                    <a:srgbClr val="FFFFFF"/>
                  </a:solidFill>
                </a:uFill>
                <a:latin typeface="Rockwell"/>
                <a:ea typeface="DejaVu Sans"/>
              </a:rPr>
              <a:t>Hive</a:t>
            </a:r>
            <a:r>
              <a:rPr lang="en-IN" sz="2000" b="0" strike="noStrike" spc="-1">
                <a:solidFill>
                  <a:srgbClr val="FFFFFF"/>
                </a:solidFill>
                <a:uFill>
                  <a:solidFill>
                    <a:srgbClr val="FFFFFF"/>
                  </a:solidFill>
                </a:uFill>
                <a:latin typeface="Rockwell"/>
                <a:ea typeface="DejaVu Sans"/>
              </a:rPr>
              <a:t> is a data warehouse infrastructure built on top of </a:t>
            </a:r>
            <a:r>
              <a:rPr lang="en-IN" sz="2000" b="1" strike="noStrike" spc="-1">
                <a:solidFill>
                  <a:srgbClr val="FFFFFF"/>
                </a:solidFill>
                <a:uFill>
                  <a:solidFill>
                    <a:srgbClr val="FFFFFF"/>
                  </a:solidFill>
                </a:uFill>
                <a:latin typeface="Rockwell"/>
                <a:ea typeface="DejaVu Sans"/>
              </a:rPr>
              <a:t>Hadoop</a:t>
            </a:r>
            <a:r>
              <a:rPr lang="en-IN" sz="2000" b="0" strike="noStrike" spc="-1">
                <a:solidFill>
                  <a:srgbClr val="FFFFFF"/>
                </a:solidFill>
                <a:uFill>
                  <a:solidFill>
                    <a:srgbClr val="FFFFFF"/>
                  </a:solidFill>
                </a:uFill>
                <a:latin typeface="Rockwell"/>
                <a:ea typeface="DejaVu Sans"/>
              </a:rPr>
              <a:t> for providing data summarization, query, and analysis. </a:t>
            </a:r>
            <a:r>
              <a:rPr lang="en-IN" sz="2000" b="1" strike="noStrike" spc="-1">
                <a:solidFill>
                  <a:srgbClr val="FFFFFF"/>
                </a:solidFill>
                <a:uFill>
                  <a:solidFill>
                    <a:srgbClr val="FFFFFF"/>
                  </a:solidFill>
                </a:uFill>
                <a:latin typeface="Rockwell"/>
                <a:ea typeface="DejaVu Sans"/>
              </a:rPr>
              <a:t>Hive</a:t>
            </a:r>
            <a:r>
              <a:rPr lang="en-IN" sz="2000" b="0" strike="noStrike" spc="-1">
                <a:solidFill>
                  <a:srgbClr val="FFFFFF"/>
                </a:solidFill>
                <a:uFill>
                  <a:solidFill>
                    <a:srgbClr val="FFFFFF"/>
                  </a:solidFill>
                </a:uFill>
                <a:latin typeface="Rockwell"/>
                <a:ea typeface="DejaVu Sans"/>
              </a:rPr>
              <a:t> gives an SQL-like interface to query data stored in various databases and file systems that integrate with </a:t>
            </a:r>
            <a:r>
              <a:rPr lang="en-IN" sz="2000" b="1" strike="noStrike" spc="-1">
                <a:solidFill>
                  <a:srgbClr val="FFFFFF"/>
                </a:solidFill>
                <a:uFill>
                  <a:solidFill>
                    <a:srgbClr val="FFFFFF"/>
                  </a:solidFill>
                </a:uFill>
                <a:latin typeface="Rockwell"/>
                <a:ea typeface="DejaVu Sans"/>
              </a:rPr>
              <a:t>Hadoop</a:t>
            </a:r>
            <a:r>
              <a:rPr lang="en-IN" sz="2000" b="0" strike="noStrike" spc="-1">
                <a:solidFill>
                  <a:srgbClr val="FFFFFF"/>
                </a:solidFill>
                <a:uFill>
                  <a:solidFill>
                    <a:srgbClr val="FFFFFF"/>
                  </a:solidFill>
                </a:uFill>
                <a:latin typeface="Rockwell"/>
                <a:ea typeface="DejaVu Sans"/>
              </a:rPr>
              <a:t>.</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Type of application used in hive:-</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FFFFFF"/>
                </a:solidFill>
                <a:uFill>
                  <a:solidFill>
                    <a:srgbClr val="FFFFFF"/>
                  </a:solidFill>
                </a:uFill>
                <a:latin typeface="Rockwell"/>
                <a:ea typeface="DejaVu Sans"/>
              </a:rPr>
              <a:t>      log processing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FFFFFF"/>
                </a:solidFill>
                <a:uFill>
                  <a:solidFill>
                    <a:srgbClr val="FFFFFF"/>
                  </a:solidFill>
                </a:uFill>
                <a:latin typeface="Rockwell"/>
                <a:ea typeface="DejaVu Sans"/>
              </a:rPr>
              <a:t>      Analysis</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 It is used for analytics and reporting.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PIG</a:t>
            </a:r>
            <a:endParaRPr lang="en-IN" sz="1800" b="0" strike="noStrike" spc="-1">
              <a:solidFill>
                <a:srgbClr val="000000"/>
              </a:solidFill>
              <a:uFill>
                <a:solidFill>
                  <a:srgbClr val="FFFFFF"/>
                </a:solidFill>
              </a:uFill>
              <a:latin typeface="Arial"/>
            </a:endParaRPr>
          </a:p>
        </p:txBody>
      </p:sp>
      <p:sp>
        <p:nvSpPr>
          <p:cNvPr id="129"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High level language (PIG Latin) for expressing data analysis programs.</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Complied into a series of MapReduce jobs</a:t>
            </a:r>
            <a:endParaRPr lang="en-IN" sz="1800" b="0" strike="noStrike" spc="-1">
              <a:solidFill>
                <a:srgbClr val="000000"/>
              </a:solidFill>
              <a:uFill>
                <a:solidFill>
                  <a:srgbClr val="FFFFFF"/>
                </a:solidFill>
              </a:uFill>
              <a:latin typeface="Arial"/>
            </a:endParaRPr>
          </a:p>
          <a:p>
            <a:pPr marL="685800" lvl="1" indent="-226440">
              <a:lnSpc>
                <a:spcPct val="100000"/>
              </a:lnSpc>
              <a:buClr>
                <a:srgbClr val="FFFFFF"/>
              </a:buClr>
              <a:buFont typeface="Wingdings" charset="2"/>
              <a:buChar char=""/>
            </a:pPr>
            <a:r>
              <a:rPr lang="en-IN" sz="1800" b="0" strike="noStrike" spc="-1">
                <a:solidFill>
                  <a:srgbClr val="FFFFFF"/>
                </a:solidFill>
                <a:uFill>
                  <a:solidFill>
                    <a:srgbClr val="FFFFFF"/>
                  </a:solidFill>
                </a:uFill>
                <a:latin typeface="Rockwell"/>
                <a:ea typeface="DejaVu Sans"/>
              </a:rPr>
              <a:t> Easier to program.</a:t>
            </a:r>
            <a:endParaRPr lang="en-IN" sz="1800" b="0" strike="noStrike" spc="-1">
              <a:solidFill>
                <a:srgbClr val="000000"/>
              </a:solidFill>
              <a:uFill>
                <a:solidFill>
                  <a:srgbClr val="FFFFFF"/>
                </a:solidFill>
              </a:uFill>
              <a:latin typeface="Arial"/>
            </a:endParaRPr>
          </a:p>
          <a:p>
            <a:pPr marL="685800" lvl="1" indent="-226440">
              <a:lnSpc>
                <a:spcPct val="100000"/>
              </a:lnSpc>
              <a:buClr>
                <a:srgbClr val="FFFFFF"/>
              </a:buClr>
              <a:buFont typeface="Wingdings" charset="2"/>
              <a:buChar char=""/>
            </a:pPr>
            <a:r>
              <a:rPr lang="en-IN" sz="1800" b="0" strike="noStrike" spc="-1">
                <a:solidFill>
                  <a:srgbClr val="FFFFFF"/>
                </a:solidFill>
                <a:uFill>
                  <a:solidFill>
                    <a:srgbClr val="FFFFFF"/>
                  </a:solidFill>
                </a:uFill>
                <a:latin typeface="Rockwell"/>
                <a:ea typeface="DejaVu Sans"/>
              </a:rPr>
              <a:t>Optimization Opportunities.</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Data can be processed using pig in two mode.</a:t>
            </a:r>
            <a:endParaRPr lang="en-IN" sz="1800" b="0" strike="noStrike" spc="-1">
              <a:solidFill>
                <a:srgbClr val="000000"/>
              </a:solidFill>
              <a:uFill>
                <a:solidFill>
                  <a:srgbClr val="FFFFFF"/>
                </a:solidFill>
              </a:uFill>
              <a:latin typeface="Arial"/>
            </a:endParaRPr>
          </a:p>
          <a:p>
            <a:pPr marL="685800" lvl="1" indent="-226440">
              <a:lnSpc>
                <a:spcPct val="100000"/>
              </a:lnSpc>
              <a:buClr>
                <a:srgbClr val="FFFFFF"/>
              </a:buClr>
              <a:buFont typeface="Wingdings" charset="2"/>
              <a:buChar char=""/>
            </a:pPr>
            <a:r>
              <a:rPr lang="en-IN" sz="1800" b="0" strike="noStrike" spc="-1">
                <a:solidFill>
                  <a:srgbClr val="FFFFFF"/>
                </a:solidFill>
                <a:uFill>
                  <a:solidFill>
                    <a:srgbClr val="FFFFFF"/>
                  </a:solidFill>
                </a:uFill>
                <a:latin typeface="Rockwell"/>
                <a:ea typeface="DejaVu Sans"/>
              </a:rPr>
              <a:t>Local mode : : pig –x local.</a:t>
            </a:r>
            <a:endParaRPr lang="en-IN" sz="1800" b="0" strike="noStrike" spc="-1">
              <a:solidFill>
                <a:srgbClr val="000000"/>
              </a:solidFill>
              <a:uFill>
                <a:solidFill>
                  <a:srgbClr val="FFFFFF"/>
                </a:solidFill>
              </a:uFill>
              <a:latin typeface="Arial"/>
            </a:endParaRPr>
          </a:p>
          <a:p>
            <a:pPr marL="685800" lvl="1" indent="-226440">
              <a:lnSpc>
                <a:spcPct val="100000"/>
              </a:lnSpc>
              <a:buClr>
                <a:srgbClr val="FFFFFF"/>
              </a:buClr>
              <a:buFont typeface="Wingdings" charset="2"/>
              <a:buChar char=""/>
            </a:pPr>
            <a:r>
              <a:rPr lang="en-IN" sz="1800" b="0" strike="noStrike" spc="-1">
                <a:solidFill>
                  <a:srgbClr val="FFFFFF"/>
                </a:solidFill>
                <a:uFill>
                  <a:solidFill>
                    <a:srgbClr val="FFFFFF"/>
                  </a:solidFill>
                </a:uFill>
                <a:latin typeface="Rockwell"/>
                <a:ea typeface="DejaVu Sans"/>
              </a:rPr>
              <a:t>MapReduce mode : : pig.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HBASE</a:t>
            </a:r>
            <a:endParaRPr lang="en-IN" sz="1800" b="0" strike="noStrike" spc="-1">
              <a:solidFill>
                <a:srgbClr val="000000"/>
              </a:solidFill>
              <a:uFill>
                <a:solidFill>
                  <a:srgbClr val="FFFFFF"/>
                </a:solidFill>
              </a:uFill>
              <a:latin typeface="Arial"/>
            </a:endParaRPr>
          </a:p>
        </p:txBody>
      </p:sp>
      <p:sp>
        <p:nvSpPr>
          <p:cNvPr id="131"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1" strike="noStrike" spc="-1">
                <a:solidFill>
                  <a:srgbClr val="FFFFFF"/>
                </a:solidFill>
                <a:uFill>
                  <a:solidFill>
                    <a:srgbClr val="FFFFFF"/>
                  </a:solidFill>
                </a:uFill>
                <a:latin typeface="Rockwell"/>
                <a:ea typeface="DejaVu Sans"/>
              </a:rPr>
              <a:t>HBase</a:t>
            </a:r>
            <a:r>
              <a:rPr lang="en-IN" sz="2000" b="0" strike="noStrike" spc="-1">
                <a:solidFill>
                  <a:srgbClr val="FFFFFF"/>
                </a:solidFill>
                <a:uFill>
                  <a:solidFill>
                    <a:srgbClr val="FFFFFF"/>
                  </a:solidFill>
                </a:uFill>
                <a:latin typeface="Rockwell"/>
                <a:ea typeface="DejaVu Sans"/>
              </a:rPr>
              <a:t> is an open source, non-relational, distributed database modeled after Google's Big Table and is written in Java. It is developed as part of Apache Software Foundation's Apache Hadoop project and runs on top of HDFS (Hadoop Distributed File System), providing Big Table-like capabilities for Hadoop.</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Column oriented</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Random Access, real-time read/write.</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Random Access performance on par with open source relational databases such as MySQL.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SqOOP</a:t>
            </a:r>
            <a:endParaRPr lang="en-IN" sz="1800" b="0" strike="noStrike" spc="-1">
              <a:solidFill>
                <a:srgbClr val="000000"/>
              </a:solidFill>
              <a:uFill>
                <a:solidFill>
                  <a:srgbClr val="FFFFFF"/>
                </a:solidFill>
              </a:uFill>
              <a:latin typeface="Arial"/>
            </a:endParaRPr>
          </a:p>
        </p:txBody>
      </p:sp>
      <p:sp>
        <p:nvSpPr>
          <p:cNvPr id="133"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1" strike="noStrike" spc="-1">
                <a:solidFill>
                  <a:srgbClr val="FFFFFF"/>
                </a:solidFill>
                <a:uFill>
                  <a:solidFill>
                    <a:srgbClr val="FFFFFF"/>
                  </a:solidFill>
                </a:uFill>
                <a:latin typeface="Rockwell"/>
                <a:ea typeface="DejaVu Sans"/>
              </a:rPr>
              <a:t>Sqoop</a:t>
            </a:r>
            <a:r>
              <a:rPr lang="en-IN" sz="2000" b="0" strike="noStrike" spc="-1">
                <a:solidFill>
                  <a:srgbClr val="FFFFFF"/>
                </a:solidFill>
                <a:uFill>
                  <a:solidFill>
                    <a:srgbClr val="FFFFFF"/>
                  </a:solidFill>
                </a:uFill>
                <a:latin typeface="Rockwell"/>
                <a:ea typeface="DejaVu Sans"/>
              </a:rPr>
              <a:t> is a tool designed to transfer data between Hadoop and relational database servers. It is used to import data from relational databases such as MySQL, Oracle to Hadoop HDFS, and export from Hadoop file system to relational databases.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FLUME</a:t>
            </a:r>
            <a:endParaRPr lang="en-IN" sz="1800" b="0" strike="noStrike" spc="-1">
              <a:solidFill>
                <a:srgbClr val="000000"/>
              </a:solidFill>
              <a:uFill>
                <a:solidFill>
                  <a:srgbClr val="FFFFFF"/>
                </a:solidFill>
              </a:uFill>
              <a:latin typeface="Arial"/>
            </a:endParaRPr>
          </a:p>
        </p:txBody>
      </p:sp>
      <p:sp>
        <p:nvSpPr>
          <p:cNvPr id="135"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A service for streaming logs into </a:t>
            </a:r>
            <a:r>
              <a:rPr lang="en-IN" sz="2000" b="1" strike="noStrike" spc="-1">
                <a:solidFill>
                  <a:srgbClr val="FFFFFF"/>
                </a:solidFill>
                <a:uFill>
                  <a:solidFill>
                    <a:srgbClr val="FFFFFF"/>
                  </a:solidFill>
                </a:uFill>
                <a:latin typeface="Rockwell"/>
                <a:ea typeface="DejaVu Sans"/>
              </a:rPr>
              <a:t>Hadoop</a:t>
            </a:r>
            <a:r>
              <a:rPr lang="en-IN" sz="2000" b="0" strike="noStrike" spc="-1">
                <a:solidFill>
                  <a:srgbClr val="FFFFFF"/>
                </a:solidFill>
                <a:uFill>
                  <a:solidFill>
                    <a:srgbClr val="FFFFFF"/>
                  </a:solidFill>
                </a:uFill>
                <a:latin typeface="Rockwell"/>
                <a:ea typeface="DejaVu Sans"/>
              </a:rPr>
              <a:t>. Apache</a:t>
            </a:r>
            <a:r>
              <a:rPr lang="en-IN" sz="2000" b="1" strike="noStrike" spc="-1">
                <a:solidFill>
                  <a:srgbClr val="FFFFFF"/>
                </a:solidFill>
                <a:uFill>
                  <a:solidFill>
                    <a:srgbClr val="FFFFFF"/>
                  </a:solidFill>
                </a:uFill>
                <a:latin typeface="Rockwell"/>
                <a:ea typeface="DejaVu Sans"/>
              </a:rPr>
              <a:t>Flume</a:t>
            </a:r>
            <a:r>
              <a:rPr lang="en-IN" sz="2000" b="0" strike="noStrike" spc="-1">
                <a:solidFill>
                  <a:srgbClr val="FFFFFF"/>
                </a:solidFill>
                <a:uFill>
                  <a:solidFill>
                    <a:srgbClr val="FFFFFF"/>
                  </a:solidFill>
                </a:uFill>
                <a:latin typeface="Rockwell"/>
                <a:ea typeface="DejaVu Sans"/>
              </a:rPr>
              <a:t> is a distributed, reliable, and available service for efficiently collecting, aggregating, and moving large amounts of streaming data into the </a:t>
            </a:r>
            <a:r>
              <a:rPr lang="en-IN" sz="2000" b="1" strike="noStrike" spc="-1">
                <a:solidFill>
                  <a:srgbClr val="FFFFFF"/>
                </a:solidFill>
                <a:uFill>
                  <a:solidFill>
                    <a:srgbClr val="FFFFFF"/>
                  </a:solidFill>
                </a:uFill>
                <a:latin typeface="Rockwell"/>
                <a:ea typeface="DejaVu Sans"/>
              </a:rPr>
              <a:t>Hadoop</a:t>
            </a:r>
            <a:r>
              <a:rPr lang="en-IN" sz="2000" b="0" strike="noStrike" spc="-1">
                <a:solidFill>
                  <a:srgbClr val="FFFFFF"/>
                </a:solidFill>
                <a:uFill>
                  <a:solidFill>
                    <a:srgbClr val="FFFFFF"/>
                  </a:solidFill>
                </a:uFill>
                <a:latin typeface="Rockwell"/>
                <a:ea typeface="DejaVu Sans"/>
              </a:rPr>
              <a:t>Distributed File System (HDFS).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OOZIE</a:t>
            </a:r>
            <a:endParaRPr lang="en-IN" sz="1800" b="0" strike="noStrike" spc="-1">
              <a:solidFill>
                <a:srgbClr val="000000"/>
              </a:solidFill>
              <a:uFill>
                <a:solidFill>
                  <a:srgbClr val="FFFFFF"/>
                </a:solidFill>
              </a:uFill>
              <a:latin typeface="Arial"/>
            </a:endParaRPr>
          </a:p>
        </p:txBody>
      </p:sp>
      <p:sp>
        <p:nvSpPr>
          <p:cNvPr id="137"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1" strike="noStrike" spc="-1">
                <a:solidFill>
                  <a:srgbClr val="FFFFFF"/>
                </a:solidFill>
                <a:uFill>
                  <a:solidFill>
                    <a:srgbClr val="FFFFFF"/>
                  </a:solidFill>
                </a:uFill>
                <a:latin typeface="Rockwell"/>
                <a:ea typeface="DejaVu Sans"/>
              </a:rPr>
              <a:t>Oozie</a:t>
            </a:r>
            <a:r>
              <a:rPr lang="en-IN" sz="2000" b="0" strike="noStrike" spc="-1">
                <a:solidFill>
                  <a:srgbClr val="FFFFFF"/>
                </a:solidFill>
                <a:uFill>
                  <a:solidFill>
                    <a:srgbClr val="FFFFFF"/>
                  </a:solidFill>
                </a:uFill>
                <a:latin typeface="Rockwell"/>
                <a:ea typeface="DejaVu Sans"/>
              </a:rPr>
              <a:t> is an open source project that simplifies workflow and coordina¬tion between jobs. It provides users with the ability to define actions and dependencies between actions.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ZOOKEEPER</a:t>
            </a:r>
            <a:endParaRPr lang="en-IN" sz="1800" b="0" strike="noStrike" spc="-1">
              <a:solidFill>
                <a:srgbClr val="000000"/>
              </a:solidFill>
              <a:uFill>
                <a:solidFill>
                  <a:srgbClr val="FFFFFF"/>
                </a:solidFill>
              </a:uFill>
              <a:latin typeface="Arial"/>
            </a:endParaRPr>
          </a:p>
        </p:txBody>
      </p:sp>
      <p:sp>
        <p:nvSpPr>
          <p:cNvPr id="139"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A highly available, scalable, distributed, configuration , consensus , group membership , leader election , naming  and coordination service</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Cluster Management.</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Load balancing.</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JMX monitoring.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10720" y="223272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Thank you!</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913320" y="609480"/>
            <a:ext cx="10351440" cy="104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Definition	</a:t>
            </a:r>
            <a:endParaRPr lang="en-IN" sz="1800" b="0" strike="noStrike" spc="-1">
              <a:solidFill>
                <a:srgbClr val="000000"/>
              </a:solidFill>
              <a:uFill>
                <a:solidFill>
                  <a:srgbClr val="FFFFFF"/>
                </a:solidFill>
              </a:uFill>
              <a:latin typeface="Arial"/>
            </a:endParaRPr>
          </a:p>
        </p:txBody>
      </p:sp>
      <p:sp>
        <p:nvSpPr>
          <p:cNvPr id="111" name="CustomShape 2"/>
          <p:cNvSpPr/>
          <p:nvPr/>
        </p:nvSpPr>
        <p:spPr>
          <a:xfrm>
            <a:off x="913320" y="1908360"/>
            <a:ext cx="10351440" cy="388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The H-1B is a visa in the United States under the Immigration and Nationality Act, section 101(a)(15)(H) which allows U.S. employers to employ foreign workers in specialty occupations. If a foreign worker in H-1B status quits or is dismissed from the sponsoring employer, the worker must either apply for and be granted a change of status, find another employer (subject to application for adjustment of status and/or change of visa), or leave the United States. </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Effective January 17, 2017, USCIS modified the rules to allow a grace period of up to 60 days but in practice as long as a green card application is pending they are allowed to stay. In 2015, there were 348,669 applicants for the H-1B filed of which 275,317 were approved.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Why H1B Analysis is Necessary</a:t>
            </a:r>
            <a:endParaRPr lang="en-IN" sz="1800" b="0" strike="noStrike" spc="-1">
              <a:solidFill>
                <a:srgbClr val="000000"/>
              </a:solidFill>
              <a:uFill>
                <a:solidFill>
                  <a:srgbClr val="FFFFFF"/>
                </a:solidFill>
              </a:uFill>
              <a:latin typeface="Arial"/>
            </a:endParaRPr>
          </a:p>
        </p:txBody>
      </p:sp>
      <p:sp>
        <p:nvSpPr>
          <p:cNvPr id="113" name="CustomShape 2"/>
          <p:cNvSpPr/>
          <p:nvPr/>
        </p:nvSpPr>
        <p:spPr>
          <a:xfrm>
            <a:off x="913320" y="2095920"/>
            <a:ext cx="10351440" cy="329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SzPct val="45000"/>
              <a:buFont typeface="Wingdings" charset="2"/>
              <a:buChar char=""/>
            </a:pPr>
            <a:r>
              <a:rPr lang="en-IN" sz="2400" b="0" strike="noStrike" spc="-1">
                <a:solidFill>
                  <a:srgbClr val="FFFFFF"/>
                </a:solidFill>
                <a:uFill>
                  <a:solidFill>
                    <a:srgbClr val="FFFFFF"/>
                  </a:solidFill>
                </a:uFill>
                <a:latin typeface="Rockwell"/>
                <a:ea typeface="DejaVu Sans"/>
              </a:rPr>
              <a:t> It has given us an opportunity to analyze and predict the H1B Visa Lottery for FY 2018</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SzPct val="45000"/>
              <a:buFont typeface="Wingdings" charset="2"/>
              <a:buChar char=""/>
            </a:pPr>
            <a:r>
              <a:rPr lang="en-IN" sz="2400" b="0" strike="noStrike" spc="-1">
                <a:solidFill>
                  <a:srgbClr val="FFFFFF"/>
                </a:solidFill>
                <a:uFill>
                  <a:solidFill>
                    <a:srgbClr val="FFFFFF"/>
                  </a:solidFill>
                </a:uFill>
                <a:latin typeface="Rockwell"/>
                <a:ea typeface="DejaVu Sans"/>
              </a:rPr>
              <a:t>In the previous years, we used to debate on whether there would be H1B lottery or not, but in the past few years, lottery or random selection is kind of taken for granted, now it is about, how many H1B Petitions can we expect, that’s the big question on the table…As always, we believe in data and current conditions in various aspects.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What is Big data</a:t>
            </a:r>
            <a:endParaRPr lang="en-IN" sz="1800" b="0" strike="noStrike" spc="-1">
              <a:solidFill>
                <a:srgbClr val="000000"/>
              </a:solidFill>
              <a:uFill>
                <a:solidFill>
                  <a:srgbClr val="FFFFFF"/>
                </a:solidFill>
              </a:uFill>
              <a:latin typeface="Arial"/>
            </a:endParaRPr>
          </a:p>
        </p:txBody>
      </p:sp>
      <p:sp>
        <p:nvSpPr>
          <p:cNvPr id="115"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Big data term is used to describe the voluminous amount of unstructured and semi-structured data as a company creates.</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Big data can be analyzed for insights that lead to better decisions and strategic business moves.</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Big data is an all-encompassing term of any collection of data sets so large and complex that it become difficult to process them using tradition data processing application.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913320" y="609480"/>
            <a:ext cx="10351440" cy="89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457200" indent="-457200">
              <a:lnSpc>
                <a:spcPct val="100000"/>
              </a:lnSpc>
              <a:buFont typeface="Wingdings" panose="05000000000000000000" pitchFamily="2" charset="2"/>
              <a:buChar char="v"/>
            </a:pPr>
            <a:r>
              <a:rPr lang="en-IN" sz="3400" b="1" strike="noStrike" cap="all" spc="-1" dirty="0" smtClean="0">
                <a:solidFill>
                  <a:srgbClr val="FFFFFF"/>
                </a:solidFill>
                <a:uFill>
                  <a:solidFill>
                    <a:srgbClr val="FFFFFF"/>
                  </a:solidFill>
                </a:uFill>
                <a:latin typeface="Bookman Old Style"/>
                <a:ea typeface="DejaVu Sans"/>
              </a:rPr>
              <a:t>5 V’</a:t>
            </a:r>
            <a:r>
              <a:rPr lang="en-IN" sz="3400" b="1" strike="noStrike" spc="-1" dirty="0" smtClean="0">
                <a:solidFill>
                  <a:srgbClr val="FFFFFF"/>
                </a:solidFill>
                <a:uFill>
                  <a:solidFill>
                    <a:srgbClr val="FFFFFF"/>
                  </a:solidFill>
                </a:uFill>
                <a:latin typeface="Bookman Old Style"/>
                <a:ea typeface="DejaVu Sans"/>
              </a:rPr>
              <a:t>s</a:t>
            </a:r>
            <a:r>
              <a:rPr lang="en-IN" sz="3400" b="1" strike="noStrike" cap="all" spc="-1" dirty="0" smtClean="0">
                <a:solidFill>
                  <a:srgbClr val="FFFFFF"/>
                </a:solidFill>
                <a:uFill>
                  <a:solidFill>
                    <a:srgbClr val="FFFFFF"/>
                  </a:solidFill>
                </a:uFill>
                <a:latin typeface="Bookman Old Style"/>
                <a:ea typeface="DejaVu Sans"/>
              </a:rPr>
              <a:t> </a:t>
            </a:r>
            <a:r>
              <a:rPr lang="en-IN" sz="3400" b="1" strike="noStrike" cap="all" spc="-1" dirty="0">
                <a:solidFill>
                  <a:srgbClr val="FFFFFF"/>
                </a:solidFill>
                <a:uFill>
                  <a:solidFill>
                    <a:srgbClr val="FFFFFF"/>
                  </a:solidFill>
                </a:uFill>
                <a:latin typeface="Bookman Old Style"/>
                <a:ea typeface="DejaVu Sans"/>
              </a:rPr>
              <a:t>of big </a:t>
            </a:r>
            <a:r>
              <a:rPr lang="en-IN" sz="3400" b="1" strike="noStrike" cap="all" spc="-1" dirty="0" smtClean="0">
                <a:solidFill>
                  <a:srgbClr val="FFFFFF"/>
                </a:solidFill>
                <a:uFill>
                  <a:solidFill>
                    <a:srgbClr val="FFFFFF"/>
                  </a:solidFill>
                </a:uFill>
                <a:latin typeface="Bookman Old Style"/>
                <a:ea typeface="DejaVu Sans"/>
              </a:rPr>
              <a:t>data :</a:t>
            </a:r>
            <a:endParaRPr lang="en-IN" sz="1800" b="0" strike="noStrike" spc="-1" dirty="0">
              <a:solidFill>
                <a:srgbClr val="000000"/>
              </a:solidFill>
              <a:uFill>
                <a:solidFill>
                  <a:srgbClr val="FFFFFF"/>
                </a:solidFill>
              </a:uFill>
              <a:latin typeface="Arial"/>
            </a:endParaRPr>
          </a:p>
        </p:txBody>
      </p:sp>
      <p:sp>
        <p:nvSpPr>
          <p:cNvPr id="117" name="CustomShape 2"/>
          <p:cNvSpPr/>
          <p:nvPr/>
        </p:nvSpPr>
        <p:spPr>
          <a:xfrm>
            <a:off x="794880" y="1510920"/>
            <a:ext cx="10202040" cy="449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0000"/>
              </a:buClr>
              <a:buFont typeface="Arial"/>
              <a:buChar char="•"/>
            </a:pPr>
            <a:r>
              <a:rPr lang="en-IN" sz="2000" b="0" strike="noStrike" spc="-1" dirty="0">
                <a:solidFill>
                  <a:schemeClr val="accent3"/>
                </a:solidFill>
                <a:uFill>
                  <a:solidFill>
                    <a:srgbClr val="FFFFFF"/>
                  </a:solidFill>
                </a:uFill>
                <a:latin typeface="Rockwell"/>
                <a:ea typeface="DejaVu Sans"/>
              </a:rPr>
              <a:t>VOLUME: </a:t>
            </a:r>
            <a:r>
              <a:rPr lang="en-IN" sz="2000" b="0" strike="noStrike" spc="-1" dirty="0">
                <a:solidFill>
                  <a:srgbClr val="FFFFFF"/>
                </a:solidFill>
                <a:uFill>
                  <a:solidFill>
                    <a:srgbClr val="FFFFFF"/>
                  </a:solidFill>
                </a:uFill>
                <a:latin typeface="Rockwell"/>
                <a:ea typeface="DejaVu Sans"/>
              </a:rPr>
              <a:t>Organizations collect data from a variety of sources, including business transactions, social media and information from sensor or machine-to-machine data. </a:t>
            </a:r>
            <a:endParaRPr lang="en-IN" sz="1800" b="0" strike="noStrike" spc="-1" dirty="0">
              <a:solidFill>
                <a:srgbClr val="000000"/>
              </a:solidFill>
              <a:uFill>
                <a:solidFill>
                  <a:srgbClr val="FFFFFF"/>
                </a:solidFill>
              </a:uFill>
              <a:latin typeface="Arial"/>
            </a:endParaRPr>
          </a:p>
          <a:p>
            <a:pPr marL="228600" indent="-226440">
              <a:lnSpc>
                <a:spcPct val="120000"/>
              </a:lnSpc>
              <a:buClr>
                <a:srgbClr val="FF0000"/>
              </a:buClr>
              <a:buFont typeface="Arial"/>
              <a:buChar char="•"/>
            </a:pPr>
            <a:r>
              <a:rPr lang="en-IN" sz="2000" b="0" strike="noStrike" spc="-1" dirty="0">
                <a:solidFill>
                  <a:schemeClr val="accent3"/>
                </a:solidFill>
                <a:uFill>
                  <a:solidFill>
                    <a:srgbClr val="FFFFFF"/>
                  </a:solidFill>
                </a:uFill>
                <a:latin typeface="Rockwell"/>
                <a:ea typeface="DejaVu Sans"/>
              </a:rPr>
              <a:t>VARIETY : </a:t>
            </a:r>
            <a:r>
              <a:rPr lang="en-IN" sz="2000" b="0" strike="noStrike" spc="-1" dirty="0">
                <a:solidFill>
                  <a:srgbClr val="FFFFFF"/>
                </a:solidFill>
                <a:uFill>
                  <a:solidFill>
                    <a:srgbClr val="FFFFFF"/>
                  </a:solidFill>
                </a:uFill>
                <a:latin typeface="Rockwell"/>
                <a:ea typeface="DejaVu Sans"/>
              </a:rPr>
              <a:t>Data comes in all types of formats – from structured, numeric data in traditional databases to unstructured text documents, email, video, audio, stock ticker data and financial transactions.</a:t>
            </a:r>
            <a:endParaRPr lang="en-IN" sz="1800" b="0" strike="noStrike" spc="-1" dirty="0">
              <a:solidFill>
                <a:srgbClr val="000000"/>
              </a:solidFill>
              <a:uFill>
                <a:solidFill>
                  <a:srgbClr val="FFFFFF"/>
                </a:solidFill>
              </a:uFill>
              <a:latin typeface="Arial"/>
            </a:endParaRPr>
          </a:p>
          <a:p>
            <a:pPr marL="228600" indent="-226440">
              <a:lnSpc>
                <a:spcPct val="120000"/>
              </a:lnSpc>
              <a:buClr>
                <a:srgbClr val="FF0000"/>
              </a:buClr>
              <a:buFont typeface="Arial"/>
              <a:buChar char="•"/>
            </a:pPr>
            <a:r>
              <a:rPr lang="en-IN" sz="2000" b="0" strike="noStrike" spc="-1" dirty="0">
                <a:solidFill>
                  <a:schemeClr val="accent3"/>
                </a:solidFill>
                <a:uFill>
                  <a:solidFill>
                    <a:srgbClr val="FFFFFF"/>
                  </a:solidFill>
                </a:uFill>
                <a:latin typeface="Rockwell"/>
                <a:ea typeface="DejaVu Sans"/>
              </a:rPr>
              <a:t>VELOCITY :</a:t>
            </a:r>
            <a:r>
              <a:rPr lang="en-IN" sz="2000" b="0" strike="noStrike" spc="-1" dirty="0">
                <a:solidFill>
                  <a:srgbClr val="FF0000"/>
                </a:solidFill>
                <a:uFill>
                  <a:solidFill>
                    <a:srgbClr val="FFFFFF"/>
                  </a:solidFill>
                </a:uFill>
                <a:latin typeface="Rockwell"/>
                <a:ea typeface="DejaVu Sans"/>
              </a:rPr>
              <a:t> </a:t>
            </a:r>
            <a:r>
              <a:rPr lang="en-IN" sz="2000" b="0" strike="noStrike" spc="-1" dirty="0">
                <a:solidFill>
                  <a:srgbClr val="FFFFFF"/>
                </a:solidFill>
                <a:uFill>
                  <a:solidFill>
                    <a:srgbClr val="FFFFFF"/>
                  </a:solidFill>
                </a:uFill>
                <a:latin typeface="Rockwell"/>
                <a:ea typeface="DejaVu Sans"/>
              </a:rPr>
              <a:t>Data streams in at an unprecedented speed and must be dealt with in a timely manner. RFID tags, sensors and smart metering are driving the need to deal with torrents of data in near-real time.</a:t>
            </a:r>
            <a:endParaRPr lang="en-IN" sz="1800" b="0" strike="noStrike" spc="-1" dirty="0">
              <a:solidFill>
                <a:srgbClr val="000000"/>
              </a:solidFill>
              <a:uFill>
                <a:solidFill>
                  <a:srgbClr val="FFFFFF"/>
                </a:solidFill>
              </a:uFill>
              <a:latin typeface="Arial"/>
            </a:endParaRPr>
          </a:p>
          <a:p>
            <a:pPr marL="228600" indent="-226440">
              <a:lnSpc>
                <a:spcPct val="120000"/>
              </a:lnSpc>
              <a:buClr>
                <a:srgbClr val="FF0000"/>
              </a:buClr>
              <a:buFont typeface="Arial"/>
              <a:buChar char="•"/>
            </a:pPr>
            <a:r>
              <a:rPr lang="en-IN" sz="2000" b="0" strike="noStrike" spc="-1" dirty="0">
                <a:solidFill>
                  <a:schemeClr val="accent3"/>
                </a:solidFill>
                <a:uFill>
                  <a:solidFill>
                    <a:srgbClr val="FFFFFF"/>
                  </a:solidFill>
                </a:uFill>
                <a:latin typeface="Rockwell"/>
                <a:ea typeface="DejaVu Sans"/>
              </a:rPr>
              <a:t>VERACITY :</a:t>
            </a:r>
            <a:r>
              <a:rPr lang="en-IN" sz="2000" b="0" strike="noStrike" spc="-1" dirty="0">
                <a:solidFill>
                  <a:srgbClr val="FF0000"/>
                </a:solidFill>
                <a:uFill>
                  <a:solidFill>
                    <a:srgbClr val="FFFFFF"/>
                  </a:solidFill>
                </a:uFill>
                <a:latin typeface="Rockwell"/>
                <a:ea typeface="DejaVu Sans"/>
              </a:rPr>
              <a:t> </a:t>
            </a:r>
            <a:r>
              <a:rPr lang="en-IN" sz="2000" b="0" strike="noStrike" spc="-1" dirty="0">
                <a:solidFill>
                  <a:srgbClr val="FFFFFF"/>
                </a:solidFill>
                <a:uFill>
                  <a:solidFill>
                    <a:srgbClr val="FFFFFF"/>
                  </a:solidFill>
                </a:uFill>
                <a:latin typeface="Rockwell"/>
                <a:ea typeface="DejaVu Sans"/>
              </a:rPr>
              <a:t>refers to the messiness or trustworthiness of the data. With many forms of big data, quality and accuracy are less controllable</a:t>
            </a:r>
            <a:endParaRPr lang="en-IN" sz="1800" b="0" strike="noStrike" spc="-1" dirty="0">
              <a:solidFill>
                <a:srgbClr val="000000"/>
              </a:solidFill>
              <a:uFill>
                <a:solidFill>
                  <a:srgbClr val="FFFFFF"/>
                </a:solidFill>
              </a:uFill>
              <a:latin typeface="Arial"/>
            </a:endParaRPr>
          </a:p>
          <a:p>
            <a:pPr marL="228600" indent="-226440">
              <a:lnSpc>
                <a:spcPct val="120000"/>
              </a:lnSpc>
              <a:buClr>
                <a:srgbClr val="FF0000"/>
              </a:buClr>
              <a:buFont typeface="Arial"/>
              <a:buChar char="•"/>
            </a:pPr>
            <a:r>
              <a:rPr lang="en-IN" sz="2000" b="0" strike="noStrike" spc="-1" dirty="0">
                <a:solidFill>
                  <a:schemeClr val="accent3"/>
                </a:solidFill>
                <a:uFill>
                  <a:solidFill>
                    <a:srgbClr val="FFFFFF"/>
                  </a:solidFill>
                </a:uFill>
                <a:latin typeface="Rockwell"/>
                <a:ea typeface="DejaVu Sans"/>
              </a:rPr>
              <a:t>VALUE :</a:t>
            </a:r>
            <a:r>
              <a:rPr lang="en-IN" sz="2000" b="0" strike="noStrike" spc="-1" dirty="0">
                <a:solidFill>
                  <a:srgbClr val="FF0000"/>
                </a:solidFill>
                <a:uFill>
                  <a:solidFill>
                    <a:srgbClr val="FFFFFF"/>
                  </a:solidFill>
                </a:uFill>
                <a:latin typeface="Rockwell"/>
                <a:ea typeface="DejaVu Sans"/>
              </a:rPr>
              <a:t> </a:t>
            </a:r>
            <a:r>
              <a:rPr lang="en-IN" sz="2000" b="0" strike="noStrike" spc="-1" dirty="0">
                <a:solidFill>
                  <a:srgbClr val="FFFFFF"/>
                </a:solidFill>
                <a:uFill>
                  <a:solidFill>
                    <a:srgbClr val="FFFFFF"/>
                  </a:solidFill>
                </a:uFill>
                <a:latin typeface="Rockwell"/>
                <a:ea typeface="DejaVu Sans"/>
              </a:rPr>
              <a:t>refers to our ability turn our data into value. It is important that businesses make a case for any attempt to collect and leverage big data.</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400" b="1" strike="noStrike" cap="all" spc="-1">
                <a:solidFill>
                  <a:srgbClr val="FFFFFF"/>
                </a:solidFill>
                <a:uFill>
                  <a:solidFill>
                    <a:srgbClr val="FFFFFF"/>
                  </a:solidFill>
                </a:uFill>
                <a:latin typeface="Bookman Old Style"/>
                <a:ea typeface="DejaVu Sans"/>
              </a:rPr>
              <a:t>Challenge of big data</a:t>
            </a:r>
            <a:endParaRPr lang="en-IN" sz="1800" b="0" strike="noStrike" spc="-1">
              <a:solidFill>
                <a:srgbClr val="000000"/>
              </a:solidFill>
              <a:uFill>
                <a:solidFill>
                  <a:srgbClr val="FFFFFF"/>
                </a:solidFill>
              </a:uFill>
              <a:latin typeface="Arial"/>
            </a:endParaRPr>
          </a:p>
        </p:txBody>
      </p:sp>
      <p:sp>
        <p:nvSpPr>
          <p:cNvPr id="119"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0000"/>
              </a:buClr>
              <a:buFont typeface="Arial"/>
              <a:buChar char="•"/>
            </a:pPr>
            <a:r>
              <a:rPr lang="en-IN" sz="2000" b="0" strike="noStrike" spc="-1" dirty="0">
                <a:solidFill>
                  <a:srgbClr val="FFFF00"/>
                </a:solidFill>
                <a:uFill>
                  <a:solidFill>
                    <a:srgbClr val="FFFFFF"/>
                  </a:solidFill>
                </a:uFill>
                <a:latin typeface="Rockwell"/>
                <a:ea typeface="DejaVu Sans"/>
              </a:rPr>
              <a:t>Collection</a:t>
            </a:r>
            <a:endParaRPr lang="en-IN" sz="1800" b="0" strike="noStrike" spc="-1" dirty="0">
              <a:solidFill>
                <a:srgbClr val="FFFF00"/>
              </a:solidFill>
              <a:uFill>
                <a:solidFill>
                  <a:srgbClr val="FFFFFF"/>
                </a:solidFill>
              </a:uFill>
              <a:latin typeface="Arial"/>
            </a:endParaRPr>
          </a:p>
          <a:p>
            <a:pPr>
              <a:lnSpc>
                <a:spcPct val="120000"/>
              </a:lnSpc>
            </a:pPr>
            <a:endParaRPr lang="en-IN" sz="1800" b="0" strike="noStrike" spc="-1" dirty="0">
              <a:solidFill>
                <a:srgbClr val="FFFF00"/>
              </a:solidFill>
              <a:uFill>
                <a:solidFill>
                  <a:srgbClr val="FFFFFF"/>
                </a:solidFill>
              </a:uFill>
              <a:latin typeface="Arial"/>
            </a:endParaRPr>
          </a:p>
          <a:p>
            <a:pPr marL="228600" indent="-226440">
              <a:lnSpc>
                <a:spcPct val="120000"/>
              </a:lnSpc>
              <a:buClr>
                <a:srgbClr val="FF0000"/>
              </a:buClr>
              <a:buFont typeface="Arial"/>
              <a:buChar char="•"/>
            </a:pPr>
            <a:r>
              <a:rPr lang="en-IN" sz="2000" b="0" strike="noStrike" spc="-1" dirty="0">
                <a:solidFill>
                  <a:srgbClr val="FFFF00"/>
                </a:solidFill>
                <a:uFill>
                  <a:solidFill>
                    <a:srgbClr val="FFFFFF"/>
                  </a:solidFill>
                </a:uFill>
                <a:latin typeface="Rockwell"/>
                <a:ea typeface="DejaVu Sans"/>
              </a:rPr>
              <a:t>Storage</a:t>
            </a:r>
            <a:endParaRPr lang="en-IN" sz="1800" b="0" strike="noStrike" spc="-1" dirty="0">
              <a:solidFill>
                <a:srgbClr val="FFFF00"/>
              </a:solidFill>
              <a:uFill>
                <a:solidFill>
                  <a:srgbClr val="FFFFFF"/>
                </a:solidFill>
              </a:uFill>
              <a:latin typeface="Arial"/>
            </a:endParaRPr>
          </a:p>
          <a:p>
            <a:pPr>
              <a:lnSpc>
                <a:spcPct val="120000"/>
              </a:lnSpc>
            </a:pPr>
            <a:endParaRPr lang="en-IN" sz="1800" b="0" strike="noStrike" spc="-1" dirty="0">
              <a:solidFill>
                <a:srgbClr val="FFFF00"/>
              </a:solidFill>
              <a:uFill>
                <a:solidFill>
                  <a:srgbClr val="FFFFFF"/>
                </a:solidFill>
              </a:uFill>
              <a:latin typeface="Arial"/>
            </a:endParaRPr>
          </a:p>
          <a:p>
            <a:pPr marL="228600" indent="-226440">
              <a:lnSpc>
                <a:spcPct val="120000"/>
              </a:lnSpc>
              <a:buClr>
                <a:srgbClr val="FF0000"/>
              </a:buClr>
              <a:buFont typeface="Arial"/>
              <a:buChar char="•"/>
            </a:pPr>
            <a:r>
              <a:rPr lang="en-IN" sz="2000" b="0" strike="noStrike" spc="-1" dirty="0">
                <a:solidFill>
                  <a:srgbClr val="FFFF00"/>
                </a:solidFill>
                <a:uFill>
                  <a:solidFill>
                    <a:srgbClr val="FFFFFF"/>
                  </a:solidFill>
                </a:uFill>
                <a:latin typeface="Rockwell"/>
                <a:ea typeface="DejaVu Sans"/>
              </a:rPr>
              <a:t>Process</a:t>
            </a:r>
            <a:endParaRPr lang="en-IN" sz="1800" b="0" strike="noStrike" spc="-1" dirty="0">
              <a:solidFill>
                <a:srgbClr val="FFFF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What is Hadoop</a:t>
            </a:r>
            <a:endParaRPr lang="en-IN" sz="1800" b="0" strike="noStrike" spc="-1">
              <a:solidFill>
                <a:srgbClr val="000000"/>
              </a:solidFill>
              <a:uFill>
                <a:solidFill>
                  <a:srgbClr val="FFFFFF"/>
                </a:solidFill>
              </a:uFill>
              <a:latin typeface="Arial"/>
            </a:endParaRPr>
          </a:p>
        </p:txBody>
      </p:sp>
      <p:sp>
        <p:nvSpPr>
          <p:cNvPr id="121"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1" strike="noStrike" spc="-1" dirty="0" err="1">
                <a:solidFill>
                  <a:srgbClr val="FFFFFF"/>
                </a:solidFill>
                <a:uFill>
                  <a:solidFill>
                    <a:srgbClr val="FFFFFF"/>
                  </a:solidFill>
                </a:uFill>
                <a:latin typeface="Rockwell"/>
                <a:ea typeface="DejaVu Sans"/>
              </a:rPr>
              <a:t>Hadoop</a:t>
            </a:r>
            <a:r>
              <a:rPr lang="en-IN" sz="2000" b="0" strike="noStrike" spc="-1" dirty="0">
                <a:solidFill>
                  <a:srgbClr val="FFFFFF"/>
                </a:solidFill>
                <a:uFill>
                  <a:solidFill>
                    <a:srgbClr val="FFFFFF"/>
                  </a:solidFill>
                </a:uFill>
                <a:latin typeface="Rockwell"/>
                <a:ea typeface="DejaVu Sans"/>
              </a:rPr>
              <a:t> is an open source, Java-based programming framework that supports the processing and storage of extremely large data sets in a distributed computing environment. It is part of the Apache project sponsored by the Apache Software Foundation.</a:t>
            </a:r>
            <a:endParaRPr lang="en-IN" sz="1800" b="0" strike="noStrike" spc="-1" dirty="0">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dirty="0" err="1">
                <a:solidFill>
                  <a:srgbClr val="FFFFFF"/>
                </a:solidFill>
                <a:uFill>
                  <a:solidFill>
                    <a:srgbClr val="FFFFFF"/>
                  </a:solidFill>
                </a:uFill>
                <a:latin typeface="Rockwell"/>
                <a:ea typeface="DejaVu Sans"/>
              </a:rPr>
              <a:t>Hadoop</a:t>
            </a:r>
            <a:r>
              <a:rPr lang="en-IN" sz="2000" b="0" strike="noStrike" spc="-1" dirty="0">
                <a:solidFill>
                  <a:srgbClr val="FFFFFF"/>
                </a:solidFill>
                <a:uFill>
                  <a:solidFill>
                    <a:srgbClr val="FFFFFF"/>
                  </a:solidFill>
                </a:uFill>
                <a:latin typeface="Rockwell"/>
                <a:ea typeface="DejaVu Sans"/>
              </a:rPr>
              <a:t> has two main component :</a:t>
            </a:r>
            <a:endParaRPr lang="en-IN" sz="1800" b="0" strike="noStrike" spc="-1" dirty="0">
              <a:solidFill>
                <a:srgbClr val="000000"/>
              </a:solidFill>
              <a:uFill>
                <a:solidFill>
                  <a:srgbClr val="FFFFFF"/>
                </a:solidFill>
              </a:uFill>
              <a:latin typeface="Arial"/>
            </a:endParaRPr>
          </a:p>
          <a:p>
            <a:pPr marL="685800" lvl="1" indent="-226440">
              <a:lnSpc>
                <a:spcPct val="100000"/>
              </a:lnSpc>
              <a:buClr>
                <a:srgbClr val="FF0000"/>
              </a:buClr>
              <a:buFont typeface="Wingdings" charset="2"/>
              <a:buChar char=""/>
            </a:pPr>
            <a:r>
              <a:rPr lang="en-IN" sz="1800" b="0" strike="noStrike" spc="-1" dirty="0" err="1">
                <a:solidFill>
                  <a:srgbClr val="00B050"/>
                </a:solidFill>
                <a:uFill>
                  <a:solidFill>
                    <a:srgbClr val="FFFFFF"/>
                  </a:solidFill>
                </a:uFill>
                <a:latin typeface="Rockwell"/>
                <a:ea typeface="DejaVu Sans"/>
              </a:rPr>
              <a:t>Hadoop</a:t>
            </a:r>
            <a:r>
              <a:rPr lang="en-IN" sz="1800" b="0" strike="noStrike" spc="-1" dirty="0">
                <a:solidFill>
                  <a:srgbClr val="00B050"/>
                </a:solidFill>
                <a:uFill>
                  <a:solidFill>
                    <a:srgbClr val="FFFFFF"/>
                  </a:solidFill>
                </a:uFill>
                <a:latin typeface="Rockwell"/>
                <a:ea typeface="DejaVu Sans"/>
              </a:rPr>
              <a:t> Distributed File System : </a:t>
            </a:r>
            <a:r>
              <a:rPr lang="en-IN" sz="1800" b="0" strike="noStrike" spc="-1" dirty="0">
                <a:solidFill>
                  <a:srgbClr val="FFFFFF"/>
                </a:solidFill>
                <a:uFill>
                  <a:solidFill>
                    <a:srgbClr val="FFFFFF"/>
                  </a:solidFill>
                </a:uFill>
                <a:latin typeface="Rockwell"/>
                <a:ea typeface="DejaVu Sans"/>
              </a:rPr>
              <a:t>It is Used for Storage.</a:t>
            </a:r>
            <a:endParaRPr lang="en-IN" sz="1800" b="0" strike="noStrike" spc="-1" dirty="0">
              <a:solidFill>
                <a:srgbClr val="000000"/>
              </a:solidFill>
              <a:uFill>
                <a:solidFill>
                  <a:srgbClr val="FFFFFF"/>
                </a:solidFill>
              </a:uFill>
              <a:latin typeface="Arial"/>
            </a:endParaRPr>
          </a:p>
          <a:p>
            <a:pPr marL="685800" lvl="1" indent="-226440">
              <a:lnSpc>
                <a:spcPct val="100000"/>
              </a:lnSpc>
              <a:buClr>
                <a:srgbClr val="FF0000"/>
              </a:buClr>
              <a:buFont typeface="Wingdings" charset="2"/>
              <a:buChar char=""/>
            </a:pPr>
            <a:r>
              <a:rPr lang="en-IN" sz="1800" b="0" strike="noStrike" spc="-1" dirty="0" err="1">
                <a:solidFill>
                  <a:srgbClr val="00B050"/>
                </a:solidFill>
                <a:uFill>
                  <a:solidFill>
                    <a:srgbClr val="FFFFFF"/>
                  </a:solidFill>
                </a:uFill>
                <a:latin typeface="Rockwell"/>
                <a:ea typeface="DejaVu Sans"/>
              </a:rPr>
              <a:t>MapReduce</a:t>
            </a:r>
            <a:r>
              <a:rPr lang="en-IN" sz="1800" b="0" strike="noStrike" spc="-1" dirty="0">
                <a:solidFill>
                  <a:srgbClr val="00B050"/>
                </a:solidFill>
                <a:uFill>
                  <a:solidFill>
                    <a:srgbClr val="FFFFFF"/>
                  </a:solidFill>
                </a:uFill>
                <a:latin typeface="Rockwell"/>
                <a:ea typeface="DejaVu Sans"/>
              </a:rPr>
              <a:t> :</a:t>
            </a:r>
            <a:r>
              <a:rPr lang="en-IN" sz="1800" b="0" strike="noStrike" spc="-1" dirty="0">
                <a:solidFill>
                  <a:srgbClr val="FFFFFF"/>
                </a:solidFill>
                <a:uFill>
                  <a:solidFill>
                    <a:srgbClr val="FFFFFF"/>
                  </a:solidFill>
                </a:uFill>
                <a:latin typeface="Rockwell"/>
                <a:ea typeface="DejaVu Sans"/>
              </a:rPr>
              <a:t> It is used for processing framework.</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ECOSYSTEM OF HADOOP</a:t>
            </a:r>
            <a:endParaRPr lang="en-IN" sz="1800" b="0" strike="noStrike" spc="-1">
              <a:solidFill>
                <a:srgbClr val="000000"/>
              </a:solidFill>
              <a:uFill>
                <a:solidFill>
                  <a:srgbClr val="FFFFFF"/>
                </a:solidFill>
              </a:uFill>
              <a:latin typeface="Arial"/>
            </a:endParaRPr>
          </a:p>
        </p:txBody>
      </p:sp>
      <p:sp>
        <p:nvSpPr>
          <p:cNvPr id="123"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MAPREDUCE</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HIVE</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PIG</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HBASE</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SQOOP</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FLUME</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OOZIE</a:t>
            </a:r>
            <a:endParaRPr lang="en-IN" sz="1800" b="0" strike="noStrike" spc="-1">
              <a:solidFill>
                <a:srgbClr val="000000"/>
              </a:solidFill>
              <a:uFill>
                <a:solidFill>
                  <a:srgbClr val="FFFFFF"/>
                </a:solidFill>
              </a:uFill>
              <a:latin typeface="Arial"/>
            </a:endParaRPr>
          </a:p>
          <a:p>
            <a:pPr marL="228600" indent="-22644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ZOOKEEPER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913320" y="609480"/>
            <a:ext cx="103514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mAPREDUCE</a:t>
            </a:r>
            <a:endParaRPr lang="en-IN" sz="1800" b="0" strike="noStrike" spc="-1">
              <a:solidFill>
                <a:srgbClr val="000000"/>
              </a:solidFill>
              <a:uFill>
                <a:solidFill>
                  <a:srgbClr val="FFFFFF"/>
                </a:solidFill>
              </a:uFill>
              <a:latin typeface="Arial"/>
            </a:endParaRPr>
          </a:p>
        </p:txBody>
      </p:sp>
      <p:sp>
        <p:nvSpPr>
          <p:cNvPr id="125" name="CustomShape 2"/>
          <p:cNvSpPr/>
          <p:nvPr/>
        </p:nvSpPr>
        <p:spPr>
          <a:xfrm>
            <a:off x="913320" y="2095920"/>
            <a:ext cx="10351440" cy="36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28760" indent="-321840">
              <a:lnSpc>
                <a:spcPct val="98000"/>
              </a:lnSpc>
              <a:buClr>
                <a:srgbClr val="FFFFFF"/>
              </a:buClr>
              <a:buFont typeface="Arial"/>
              <a:buChar char="•"/>
            </a:pPr>
            <a:r>
              <a:rPr lang="en-IN" sz="2000" b="0" strike="noStrike" spc="-1">
                <a:solidFill>
                  <a:srgbClr val="FFFFFF"/>
                </a:solidFill>
                <a:uFill>
                  <a:solidFill>
                    <a:srgbClr val="FFFFFF"/>
                  </a:solidFill>
                </a:uFill>
                <a:latin typeface="Rockwell"/>
                <a:ea typeface="ＭＳ Ｐゴシック"/>
              </a:rPr>
              <a:t>Parallel programming model meant for large clusters</a:t>
            </a:r>
            <a:endParaRPr lang="en-IN" sz="1800" b="0" strike="noStrike" spc="-1">
              <a:solidFill>
                <a:srgbClr val="000000"/>
              </a:solidFill>
              <a:uFill>
                <a:solidFill>
                  <a:srgbClr val="FFFFFF"/>
                </a:solidFill>
              </a:uFill>
              <a:latin typeface="Arial"/>
            </a:endParaRPr>
          </a:p>
          <a:p>
            <a:pPr marL="917640" lvl="1" indent="-283680">
              <a:lnSpc>
                <a:spcPct val="97000"/>
              </a:lnSpc>
              <a:buClr>
                <a:srgbClr val="FFFFFF"/>
              </a:buClr>
              <a:buFont typeface="Wingdings" charset="2"/>
              <a:buChar char=""/>
            </a:pPr>
            <a:r>
              <a:rPr lang="en-IN" sz="1800" b="0" strike="noStrike" spc="-1">
                <a:solidFill>
                  <a:srgbClr val="FFFFFF"/>
                </a:solidFill>
                <a:uFill>
                  <a:solidFill>
                    <a:srgbClr val="FFFFFF"/>
                  </a:solidFill>
                </a:uFill>
                <a:latin typeface="Rockwell"/>
                <a:ea typeface="ＭＳ Ｐゴシック"/>
              </a:rPr>
              <a:t>User implements Map() and Reduce()‏</a:t>
            </a:r>
            <a:endParaRPr lang="en-IN" sz="1800" b="0" strike="noStrike" spc="-1">
              <a:solidFill>
                <a:srgbClr val="000000"/>
              </a:solidFill>
              <a:uFill>
                <a:solidFill>
                  <a:srgbClr val="FFFFFF"/>
                </a:solidFill>
              </a:uFill>
              <a:latin typeface="Arial"/>
            </a:endParaRPr>
          </a:p>
          <a:p>
            <a:pPr marL="428760" indent="-321840">
              <a:lnSpc>
                <a:spcPct val="97000"/>
              </a:lnSpc>
              <a:buClr>
                <a:srgbClr val="FFFFFF"/>
              </a:buClr>
              <a:buFont typeface="Arial"/>
              <a:buChar char="•"/>
            </a:pPr>
            <a:r>
              <a:rPr lang="en-IN" sz="2000" b="0" strike="noStrike" spc="-1">
                <a:solidFill>
                  <a:srgbClr val="FFFFFF"/>
                </a:solidFill>
                <a:uFill>
                  <a:solidFill>
                    <a:srgbClr val="FFFFFF"/>
                  </a:solidFill>
                </a:uFill>
                <a:latin typeface="Rockwell"/>
                <a:ea typeface="ＭＳ Ｐゴシック"/>
              </a:rPr>
              <a:t>Parallel computing framework</a:t>
            </a:r>
            <a:endParaRPr lang="en-IN" sz="1800" b="0" strike="noStrike" spc="-1">
              <a:solidFill>
                <a:srgbClr val="000000"/>
              </a:solidFill>
              <a:uFill>
                <a:solidFill>
                  <a:srgbClr val="FFFFFF"/>
                </a:solidFill>
              </a:uFill>
              <a:latin typeface="Arial"/>
            </a:endParaRPr>
          </a:p>
          <a:p>
            <a:pPr marL="428760" indent="-321840">
              <a:lnSpc>
                <a:spcPct val="97000"/>
              </a:lnSpc>
              <a:buClr>
                <a:srgbClr val="FFFFFF"/>
              </a:buClr>
              <a:buFont typeface="Arial"/>
              <a:buChar char="•"/>
            </a:pPr>
            <a:r>
              <a:rPr lang="en-IN" sz="2000" b="0" strike="noStrike" spc="-1">
                <a:solidFill>
                  <a:srgbClr val="FFFFFF"/>
                </a:solidFill>
                <a:uFill>
                  <a:solidFill>
                    <a:srgbClr val="FFFFFF"/>
                  </a:solidFill>
                </a:uFill>
                <a:latin typeface="Rockwell"/>
                <a:ea typeface="ＭＳ Ｐゴシック"/>
              </a:rPr>
              <a:t>Libraries take care of EVERYTHING else</a:t>
            </a:r>
            <a:endParaRPr lang="en-IN" sz="1800" b="0" strike="noStrike" spc="-1">
              <a:solidFill>
                <a:srgbClr val="000000"/>
              </a:solidFill>
              <a:uFill>
                <a:solidFill>
                  <a:srgbClr val="FFFFFF"/>
                </a:solidFill>
              </a:uFill>
              <a:latin typeface="Arial"/>
            </a:endParaRPr>
          </a:p>
          <a:p>
            <a:pPr marL="1363680" lvl="2" indent="-283680">
              <a:lnSpc>
                <a:spcPct val="97000"/>
              </a:lnSpc>
              <a:buClr>
                <a:srgbClr val="FFFFFF"/>
              </a:buClr>
              <a:buFont typeface="Wingdings" charset="2"/>
              <a:buChar char=""/>
            </a:pPr>
            <a:r>
              <a:rPr lang="en-IN" sz="1600" b="0" strike="noStrike" spc="-1">
                <a:solidFill>
                  <a:srgbClr val="FFFFFF"/>
                </a:solidFill>
                <a:uFill>
                  <a:solidFill>
                    <a:srgbClr val="FFFFFF"/>
                  </a:solidFill>
                </a:uFill>
                <a:latin typeface="Rockwell"/>
                <a:ea typeface="ＭＳ Ｐゴシック"/>
              </a:rPr>
              <a:t>Parallelization</a:t>
            </a:r>
            <a:endParaRPr lang="en-IN" sz="1800" b="0" strike="noStrike" spc="-1">
              <a:solidFill>
                <a:srgbClr val="000000"/>
              </a:solidFill>
              <a:uFill>
                <a:solidFill>
                  <a:srgbClr val="FFFFFF"/>
                </a:solidFill>
              </a:uFill>
              <a:latin typeface="Arial"/>
            </a:endParaRPr>
          </a:p>
          <a:p>
            <a:pPr marL="1363680" lvl="2" indent="-283680">
              <a:lnSpc>
                <a:spcPct val="97000"/>
              </a:lnSpc>
              <a:buClr>
                <a:srgbClr val="FFFFFF"/>
              </a:buClr>
              <a:buFont typeface="Wingdings" charset="2"/>
              <a:buChar char=""/>
            </a:pPr>
            <a:r>
              <a:rPr lang="en-IN" sz="1600" b="0" strike="noStrike" spc="-1">
                <a:solidFill>
                  <a:srgbClr val="FFFFFF"/>
                </a:solidFill>
                <a:uFill>
                  <a:solidFill>
                    <a:srgbClr val="FFFFFF"/>
                  </a:solidFill>
                </a:uFill>
                <a:latin typeface="Rockwell"/>
                <a:ea typeface="ＭＳ Ｐゴシック"/>
              </a:rPr>
              <a:t>Fault Tolerance</a:t>
            </a:r>
            <a:endParaRPr lang="en-IN" sz="1800" b="0" strike="noStrike" spc="-1">
              <a:solidFill>
                <a:srgbClr val="000000"/>
              </a:solidFill>
              <a:uFill>
                <a:solidFill>
                  <a:srgbClr val="FFFFFF"/>
                </a:solidFill>
              </a:uFill>
              <a:latin typeface="Arial"/>
            </a:endParaRPr>
          </a:p>
          <a:p>
            <a:pPr marL="1363680" lvl="2" indent="-283680">
              <a:lnSpc>
                <a:spcPct val="97000"/>
              </a:lnSpc>
              <a:buClr>
                <a:srgbClr val="FFFFFF"/>
              </a:buClr>
              <a:buFont typeface="Wingdings" charset="2"/>
              <a:buChar char=""/>
            </a:pPr>
            <a:r>
              <a:rPr lang="en-IN" sz="1600" b="0" strike="noStrike" spc="-1">
                <a:solidFill>
                  <a:srgbClr val="FFFFFF"/>
                </a:solidFill>
                <a:uFill>
                  <a:solidFill>
                    <a:srgbClr val="FFFFFF"/>
                  </a:solidFill>
                </a:uFill>
                <a:latin typeface="Rockwell"/>
                <a:ea typeface="ＭＳ Ｐゴシック"/>
              </a:rPr>
              <a:t>Data Distribution</a:t>
            </a:r>
            <a:endParaRPr lang="en-IN" sz="1800" b="0" strike="noStrike" spc="-1">
              <a:solidFill>
                <a:srgbClr val="000000"/>
              </a:solidFill>
              <a:uFill>
                <a:solidFill>
                  <a:srgbClr val="FFFFFF"/>
                </a:solidFill>
              </a:uFill>
              <a:latin typeface="Arial"/>
            </a:endParaRPr>
          </a:p>
          <a:p>
            <a:pPr marL="1363680" lvl="2" indent="-283680">
              <a:lnSpc>
                <a:spcPct val="97000"/>
              </a:lnSpc>
              <a:buClr>
                <a:srgbClr val="FFFFFF"/>
              </a:buClr>
              <a:buFont typeface="Wingdings" charset="2"/>
              <a:buChar char=""/>
            </a:pPr>
            <a:r>
              <a:rPr lang="en-IN" sz="1600" b="0" strike="noStrike" spc="-1">
                <a:solidFill>
                  <a:srgbClr val="FFFFFF"/>
                </a:solidFill>
                <a:uFill>
                  <a:solidFill>
                    <a:srgbClr val="FFFFFF"/>
                  </a:solidFill>
                </a:uFill>
                <a:latin typeface="Rockwell"/>
                <a:ea typeface="ＭＳ Ｐゴシック"/>
              </a:rPr>
              <a:t>Load Balancing</a:t>
            </a:r>
            <a:endParaRPr lang="en-IN" sz="1800" b="0" strike="noStrike" spc="-1">
              <a:solidFill>
                <a:srgbClr val="000000"/>
              </a:solidFill>
              <a:uFill>
                <a:solidFill>
                  <a:srgbClr val="FFFFFF"/>
                </a:solidFill>
              </a:uFill>
              <a:latin typeface="Arial"/>
            </a:endParaRPr>
          </a:p>
          <a:p>
            <a:pPr>
              <a:lnSpc>
                <a:spcPct val="97000"/>
              </a:lnSpc>
            </a:pPr>
            <a:endParaRPr lang="en-IN" sz="1800" b="0" strike="noStrike" spc="-1">
              <a:solidFill>
                <a:srgbClr val="000000"/>
              </a:solidFill>
              <a:uFill>
                <a:solidFill>
                  <a:srgbClr val="FFFFFF"/>
                </a:solidFill>
              </a:uFill>
              <a:latin typeface="Arial"/>
            </a:endParaRPr>
          </a:p>
          <a:p>
            <a:pPr marL="428760" indent="-321840">
              <a:lnSpc>
                <a:spcPct val="97000"/>
              </a:lnSpc>
              <a:buClr>
                <a:srgbClr val="FFFFFF"/>
              </a:buClr>
              <a:buFont typeface="Arial"/>
              <a:buChar char="•"/>
            </a:pPr>
            <a:r>
              <a:rPr lang="en-IN" sz="2000" b="0" strike="noStrike" spc="-1">
                <a:solidFill>
                  <a:srgbClr val="FFFFFF"/>
                </a:solidFill>
                <a:uFill>
                  <a:solidFill>
                    <a:srgbClr val="FFFFFF"/>
                  </a:solidFill>
                </a:uFill>
                <a:latin typeface="Rockwell"/>
                <a:ea typeface="ＭＳ Ｐゴシック"/>
              </a:rPr>
              <a:t>Useful model for many practical tasks (large data)</a:t>
            </a:r>
            <a:endParaRPr lang="en-IN" sz="1800" b="0" strike="noStrike" spc="-1">
              <a:solidFill>
                <a:srgbClr val="000000"/>
              </a:solidFill>
              <a:uFill>
                <a:solidFill>
                  <a:srgbClr val="FFFFFF"/>
                </a:solidFill>
              </a:uFill>
              <a:latin typeface="Arial"/>
            </a:endParaRPr>
          </a:p>
          <a:p>
            <a:pPr>
              <a:lnSpc>
                <a:spcPct val="12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786</TotalTime>
  <Words>492</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ＭＳ Ｐゴシック</vt:lpstr>
      <vt:lpstr>Arial</vt:lpstr>
      <vt:lpstr>Bookman Old Style</vt:lpstr>
      <vt:lpstr>DejaVu Sans</vt:lpstr>
      <vt:lpstr>Rockwell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dc:title>
  <dc:subject/>
  <dc:creator>Ankit Rane</dc:creator>
  <dc:description/>
  <cp:lastModifiedBy>Jayant</cp:lastModifiedBy>
  <cp:revision>44</cp:revision>
  <dcterms:created xsi:type="dcterms:W3CDTF">2017-02-20T06:58:29Z</dcterms:created>
  <dcterms:modified xsi:type="dcterms:W3CDTF">2017-10-26T11:51:44Z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