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p:restoredTop sz="94599"/>
  </p:normalViewPr>
  <p:slideViewPr>
    <p:cSldViewPr snapToGrid="0" snapToObjects="1">
      <p:cViewPr>
        <p:scale>
          <a:sx n="20" d="100"/>
          <a:sy n="20" d="100"/>
        </p:scale>
        <p:origin x="462" y="-79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D5894-DD96-264F-A4DE-BF2249B7F36F}" type="datetimeFigureOut">
              <a:rPr lang="en-US" smtClean="0"/>
              <a:pPr/>
              <a:t>12/1/2015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DC664-515B-C340-8245-22267FFC090F}" type="slidenum">
              <a:rPr lang="en-US" smtClean="0"/>
              <a:pPr/>
              <a:t>‹#›</a:t>
            </a:fld>
            <a:endParaRPr lang="en-US"/>
          </a:p>
        </p:txBody>
      </p:sp>
    </p:spTree>
    <p:extLst>
      <p:ext uri="{BB962C8B-B14F-4D97-AF65-F5344CB8AC3E}">
        <p14:creationId xmlns:p14="http://schemas.microsoft.com/office/powerpoint/2010/main" val="1516452532"/>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3DC664-515B-C340-8245-22267FFC090F}" type="slidenum">
              <a:rPr lang="en-US" smtClean="0"/>
              <a:pPr/>
              <a:t>1</a:t>
            </a:fld>
            <a:endParaRPr lang="en-US"/>
          </a:p>
        </p:txBody>
      </p:sp>
    </p:spTree>
    <p:extLst>
      <p:ext uri="{BB962C8B-B14F-4D97-AF65-F5344CB8AC3E}">
        <p14:creationId xmlns:p14="http://schemas.microsoft.com/office/powerpoint/2010/main" val="68178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69E4BF-B381-8644-AA46-686D076790DE}" type="datetimeFigureOut">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F4E4F-A935-BE4E-B494-CDA3DC40214A}" type="slidenum">
              <a:rPr lang="en-US" smtClean="0"/>
              <a:pPr/>
              <a:t>‹#›</a:t>
            </a:fld>
            <a:endParaRPr lang="en-US"/>
          </a:p>
        </p:txBody>
      </p:sp>
    </p:spTree>
    <p:extLst>
      <p:ext uri="{BB962C8B-B14F-4D97-AF65-F5344CB8AC3E}">
        <p14:creationId xmlns:p14="http://schemas.microsoft.com/office/powerpoint/2010/main" val="171254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69E4BF-B381-8644-AA46-686D076790DE}" type="datetimeFigureOut">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F4E4F-A935-BE4E-B494-CDA3DC40214A}" type="slidenum">
              <a:rPr lang="en-US" smtClean="0"/>
              <a:pPr/>
              <a:t>‹#›</a:t>
            </a:fld>
            <a:endParaRPr lang="en-US"/>
          </a:p>
        </p:txBody>
      </p:sp>
    </p:spTree>
    <p:extLst>
      <p:ext uri="{BB962C8B-B14F-4D97-AF65-F5344CB8AC3E}">
        <p14:creationId xmlns:p14="http://schemas.microsoft.com/office/powerpoint/2010/main" val="144277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69E4BF-B381-8644-AA46-686D076790DE}" type="datetimeFigureOut">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F4E4F-A935-BE4E-B494-CDA3DC40214A}" type="slidenum">
              <a:rPr lang="en-US" smtClean="0"/>
              <a:pPr/>
              <a:t>‹#›</a:t>
            </a:fld>
            <a:endParaRPr lang="en-US"/>
          </a:p>
        </p:txBody>
      </p:sp>
    </p:spTree>
    <p:extLst>
      <p:ext uri="{BB962C8B-B14F-4D97-AF65-F5344CB8AC3E}">
        <p14:creationId xmlns:p14="http://schemas.microsoft.com/office/powerpoint/2010/main" val="140245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69E4BF-B381-8644-AA46-686D076790DE}" type="datetimeFigureOut">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F4E4F-A935-BE4E-B494-CDA3DC40214A}" type="slidenum">
              <a:rPr lang="en-US" smtClean="0"/>
              <a:pPr/>
              <a:t>‹#›</a:t>
            </a:fld>
            <a:endParaRPr lang="en-US"/>
          </a:p>
        </p:txBody>
      </p:sp>
    </p:spTree>
    <p:extLst>
      <p:ext uri="{BB962C8B-B14F-4D97-AF65-F5344CB8AC3E}">
        <p14:creationId xmlns:p14="http://schemas.microsoft.com/office/powerpoint/2010/main" val="4489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69E4BF-B381-8644-AA46-686D076790DE}" type="datetimeFigureOut">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F4E4F-A935-BE4E-B494-CDA3DC40214A}" type="slidenum">
              <a:rPr lang="en-US" smtClean="0"/>
              <a:pPr/>
              <a:t>‹#›</a:t>
            </a:fld>
            <a:endParaRPr lang="en-US"/>
          </a:p>
        </p:txBody>
      </p:sp>
    </p:spTree>
    <p:extLst>
      <p:ext uri="{BB962C8B-B14F-4D97-AF65-F5344CB8AC3E}">
        <p14:creationId xmlns:p14="http://schemas.microsoft.com/office/powerpoint/2010/main" val="83431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69E4BF-B381-8644-AA46-686D076790DE}" type="datetimeFigureOut">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F4E4F-A935-BE4E-B494-CDA3DC40214A}" type="slidenum">
              <a:rPr lang="en-US" smtClean="0"/>
              <a:pPr/>
              <a:t>‹#›</a:t>
            </a:fld>
            <a:endParaRPr lang="en-US"/>
          </a:p>
        </p:txBody>
      </p:sp>
    </p:spTree>
    <p:extLst>
      <p:ext uri="{BB962C8B-B14F-4D97-AF65-F5344CB8AC3E}">
        <p14:creationId xmlns:p14="http://schemas.microsoft.com/office/powerpoint/2010/main" val="136885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69E4BF-B381-8644-AA46-686D076790DE}" type="datetimeFigureOut">
              <a:rPr lang="en-US" smtClean="0"/>
              <a:pPr/>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F4E4F-A935-BE4E-B494-CDA3DC40214A}" type="slidenum">
              <a:rPr lang="en-US" smtClean="0"/>
              <a:pPr/>
              <a:t>‹#›</a:t>
            </a:fld>
            <a:endParaRPr lang="en-US"/>
          </a:p>
        </p:txBody>
      </p:sp>
    </p:spTree>
    <p:extLst>
      <p:ext uri="{BB962C8B-B14F-4D97-AF65-F5344CB8AC3E}">
        <p14:creationId xmlns:p14="http://schemas.microsoft.com/office/powerpoint/2010/main" val="28955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69E4BF-B381-8644-AA46-686D076790DE}" type="datetimeFigureOut">
              <a:rPr lang="en-US" smtClean="0"/>
              <a:pPr/>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F4E4F-A935-BE4E-B494-CDA3DC40214A}" type="slidenum">
              <a:rPr lang="en-US" smtClean="0"/>
              <a:pPr/>
              <a:t>‹#›</a:t>
            </a:fld>
            <a:endParaRPr lang="en-US"/>
          </a:p>
        </p:txBody>
      </p:sp>
    </p:spTree>
    <p:extLst>
      <p:ext uri="{BB962C8B-B14F-4D97-AF65-F5344CB8AC3E}">
        <p14:creationId xmlns:p14="http://schemas.microsoft.com/office/powerpoint/2010/main" val="36947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9E4BF-B381-8644-AA46-686D076790DE}" type="datetimeFigureOut">
              <a:rPr lang="en-US" smtClean="0"/>
              <a:pPr/>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F4E4F-A935-BE4E-B494-CDA3DC40214A}" type="slidenum">
              <a:rPr lang="en-US" smtClean="0"/>
              <a:pPr/>
              <a:t>‹#›</a:t>
            </a:fld>
            <a:endParaRPr lang="en-US"/>
          </a:p>
        </p:txBody>
      </p:sp>
    </p:spTree>
    <p:extLst>
      <p:ext uri="{BB962C8B-B14F-4D97-AF65-F5344CB8AC3E}">
        <p14:creationId xmlns:p14="http://schemas.microsoft.com/office/powerpoint/2010/main" val="145809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9E4BF-B381-8644-AA46-686D076790DE}" type="datetimeFigureOut">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F4E4F-A935-BE4E-B494-CDA3DC40214A}" type="slidenum">
              <a:rPr lang="en-US" smtClean="0"/>
              <a:pPr/>
              <a:t>‹#›</a:t>
            </a:fld>
            <a:endParaRPr lang="en-US"/>
          </a:p>
        </p:txBody>
      </p:sp>
    </p:spTree>
    <p:extLst>
      <p:ext uri="{BB962C8B-B14F-4D97-AF65-F5344CB8AC3E}">
        <p14:creationId xmlns:p14="http://schemas.microsoft.com/office/powerpoint/2010/main" val="1253743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9E4BF-B381-8644-AA46-686D076790DE}" type="datetimeFigureOut">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F4E4F-A935-BE4E-B494-CDA3DC40214A}" type="slidenum">
              <a:rPr lang="en-US" smtClean="0"/>
              <a:pPr/>
              <a:t>‹#›</a:t>
            </a:fld>
            <a:endParaRPr lang="en-US"/>
          </a:p>
        </p:txBody>
      </p:sp>
    </p:spTree>
    <p:extLst>
      <p:ext uri="{BB962C8B-B14F-4D97-AF65-F5344CB8AC3E}">
        <p14:creationId xmlns:p14="http://schemas.microsoft.com/office/powerpoint/2010/main" val="56011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869E4BF-B381-8644-AA46-686D076790DE}" type="datetimeFigureOut">
              <a:rPr lang="en-US" smtClean="0"/>
              <a:pPr/>
              <a:t>12/1/2015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94F4E4F-A935-BE4E-B494-CDA3DC40214A}" type="slidenum">
              <a:rPr lang="en-US" smtClean="0"/>
              <a:pPr/>
              <a:t>‹#›</a:t>
            </a:fld>
            <a:endParaRPr lang="en-US"/>
          </a:p>
        </p:txBody>
      </p:sp>
    </p:spTree>
    <p:extLst>
      <p:ext uri="{BB962C8B-B14F-4D97-AF65-F5344CB8AC3E}">
        <p14:creationId xmlns:p14="http://schemas.microsoft.com/office/powerpoint/2010/main" val="1645459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2791326" y="514350"/>
            <a:ext cx="37105390" cy="4524315"/>
          </a:xfrm>
          <a:prstGeom prst="rect">
            <a:avLst/>
          </a:prstGeom>
          <a:noFill/>
        </p:spPr>
        <p:txBody>
          <a:bodyPr wrap="square" rtlCol="0">
            <a:spAutoFit/>
          </a:bodyPr>
          <a:lstStyle/>
          <a:p>
            <a:pPr algn="ctr"/>
            <a:r>
              <a:rPr lang="en-US" sz="14400" dirty="0" smtClean="0"/>
              <a:t>Multipath TCP: A Comparative Analysis for Linux kernel implementation</a:t>
            </a:r>
            <a:endParaRPr lang="en-US" sz="14400" dirty="0"/>
          </a:p>
        </p:txBody>
      </p:sp>
      <p:sp>
        <p:nvSpPr>
          <p:cNvPr id="5" name="TextBox 4"/>
          <p:cNvSpPr txBox="1"/>
          <p:nvPr/>
        </p:nvSpPr>
        <p:spPr>
          <a:xfrm flipH="1">
            <a:off x="8771021" y="5519928"/>
            <a:ext cx="25146000" cy="1015663"/>
          </a:xfrm>
          <a:prstGeom prst="rect">
            <a:avLst/>
          </a:prstGeom>
          <a:noFill/>
        </p:spPr>
        <p:txBody>
          <a:bodyPr wrap="square" rtlCol="0">
            <a:spAutoFit/>
          </a:bodyPr>
          <a:lstStyle/>
          <a:p>
            <a:pPr algn="ctr"/>
            <a:r>
              <a:rPr lang="en-US" sz="6000" dirty="0" err="1" smtClean="0"/>
              <a:t>Agneev</a:t>
            </a:r>
            <a:r>
              <a:rPr lang="en-US" sz="6000" dirty="0" smtClean="0"/>
              <a:t> Ghosh, </a:t>
            </a:r>
            <a:r>
              <a:rPr lang="en-US" sz="6000" dirty="0" err="1" smtClean="0"/>
              <a:t>Jayant</a:t>
            </a:r>
            <a:r>
              <a:rPr lang="en-US" sz="6000" dirty="0" smtClean="0"/>
              <a:t> </a:t>
            </a:r>
            <a:r>
              <a:rPr lang="en-US" sz="6000" dirty="0" err="1" smtClean="0"/>
              <a:t>Malani</a:t>
            </a:r>
            <a:r>
              <a:rPr lang="en-US" sz="6000" dirty="0" smtClean="0"/>
              <a:t> and </a:t>
            </a:r>
            <a:r>
              <a:rPr lang="en-US" sz="6000" dirty="0" err="1" smtClean="0"/>
              <a:t>Heli</a:t>
            </a:r>
            <a:r>
              <a:rPr lang="en-US" sz="6000" dirty="0" smtClean="0"/>
              <a:t> </a:t>
            </a:r>
            <a:r>
              <a:rPr lang="en-US" sz="6000" dirty="0" err="1" smtClean="0"/>
              <a:t>Utpal</a:t>
            </a:r>
            <a:r>
              <a:rPr lang="en-US" sz="6000" dirty="0" smtClean="0"/>
              <a:t> </a:t>
            </a:r>
            <a:r>
              <a:rPr lang="en-US" sz="6000" dirty="0" err="1" smtClean="0"/>
              <a:t>Modi</a:t>
            </a:r>
            <a:endParaRPr lang="en-US" sz="6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26" y="3546415"/>
            <a:ext cx="3886200" cy="2984500"/>
          </a:xfrm>
          <a:prstGeom prst="rect">
            <a:avLst/>
          </a:prstGeom>
        </p:spPr>
      </p:pic>
      <p:sp>
        <p:nvSpPr>
          <p:cNvPr id="7" name="TextBox 6"/>
          <p:cNvSpPr txBox="1"/>
          <p:nvPr/>
        </p:nvSpPr>
        <p:spPr>
          <a:xfrm flipH="1">
            <a:off x="848224" y="8008447"/>
            <a:ext cx="13541543" cy="1107996"/>
          </a:xfrm>
          <a:prstGeom prst="rect">
            <a:avLst/>
          </a:prstGeom>
          <a:solidFill>
            <a:schemeClr val="accent6">
              <a:lumMod val="60000"/>
              <a:lumOff val="40000"/>
            </a:schemeClr>
          </a:solidFill>
        </p:spPr>
        <p:txBody>
          <a:bodyPr wrap="square" rtlCol="0">
            <a:spAutoFit/>
          </a:bodyPr>
          <a:lstStyle/>
          <a:p>
            <a:pPr algn="ctr"/>
            <a:r>
              <a:rPr lang="en-US" sz="6600" b="1" dirty="0" smtClean="0"/>
              <a:t>Motivation: Justify MPTCP’s usability  </a:t>
            </a:r>
            <a:endParaRPr lang="en-US" sz="6600" b="1" dirty="0"/>
          </a:p>
        </p:txBody>
      </p:sp>
      <p:sp>
        <p:nvSpPr>
          <p:cNvPr id="8" name="TextBox 7"/>
          <p:cNvSpPr txBox="1"/>
          <p:nvPr/>
        </p:nvSpPr>
        <p:spPr>
          <a:xfrm flipH="1">
            <a:off x="848225" y="9914020"/>
            <a:ext cx="13541541" cy="3170099"/>
          </a:xfrm>
          <a:prstGeom prst="rect">
            <a:avLst/>
          </a:prstGeom>
          <a:noFill/>
        </p:spPr>
        <p:txBody>
          <a:bodyPr wrap="square" rtlCol="0">
            <a:spAutoFit/>
          </a:bodyPr>
          <a:lstStyle/>
          <a:p>
            <a:r>
              <a:rPr lang="en-US" sz="5000" b="1" dirty="0" smtClean="0"/>
              <a:t>Aim: </a:t>
            </a:r>
            <a:r>
              <a:rPr lang="en-US" sz="5000" dirty="0" smtClean="0"/>
              <a:t>Using existing MPTCP principles for Linux kernel implementation, develop a framework incorporating a comparative study of MPTCP protocol w.r.t. TCP and UDP protocols. </a:t>
            </a:r>
            <a:endParaRPr lang="en-US" sz="5000" dirty="0"/>
          </a:p>
        </p:txBody>
      </p:sp>
      <p:sp>
        <p:nvSpPr>
          <p:cNvPr id="9" name="TextBox 8"/>
          <p:cNvSpPr txBox="1"/>
          <p:nvPr/>
        </p:nvSpPr>
        <p:spPr>
          <a:xfrm flipH="1">
            <a:off x="848223" y="13881696"/>
            <a:ext cx="13541543" cy="1107996"/>
          </a:xfrm>
          <a:prstGeom prst="rect">
            <a:avLst/>
          </a:prstGeom>
          <a:solidFill>
            <a:schemeClr val="accent6">
              <a:lumMod val="60000"/>
              <a:lumOff val="40000"/>
            </a:schemeClr>
          </a:solidFill>
        </p:spPr>
        <p:txBody>
          <a:bodyPr wrap="square" rtlCol="0">
            <a:spAutoFit/>
          </a:bodyPr>
          <a:lstStyle/>
          <a:p>
            <a:pPr algn="ctr"/>
            <a:r>
              <a:rPr lang="en-US" sz="6600" b="1" dirty="0" smtClean="0"/>
              <a:t>Crux of the project: Key Results  </a:t>
            </a:r>
            <a:endParaRPr lang="en-US" sz="6600" b="1"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222" y="14877685"/>
            <a:ext cx="13541544" cy="7426008"/>
          </a:xfrm>
          <a:prstGeom prst="rect">
            <a:avLst/>
          </a:prstGeom>
        </p:spPr>
      </p:pic>
      <p:sp>
        <p:nvSpPr>
          <p:cNvPr id="12" name="TextBox 11"/>
          <p:cNvSpPr txBox="1"/>
          <p:nvPr/>
        </p:nvSpPr>
        <p:spPr>
          <a:xfrm flipH="1">
            <a:off x="848221" y="22340473"/>
            <a:ext cx="13541541" cy="10095071"/>
          </a:xfrm>
          <a:prstGeom prst="rect">
            <a:avLst/>
          </a:prstGeom>
          <a:noFill/>
        </p:spPr>
        <p:txBody>
          <a:bodyPr wrap="square" rtlCol="0">
            <a:spAutoFit/>
          </a:bodyPr>
          <a:lstStyle/>
          <a:p>
            <a:pPr marL="685800" indent="-685800">
              <a:buFont typeface="Arial" charset="0"/>
              <a:buChar char="•"/>
            </a:pPr>
            <a:r>
              <a:rPr lang="en-US" sz="5000" dirty="0" smtClean="0"/>
              <a:t>The number of sub-flows(*N), as experimentally found to be optimal, is 10; if sub-flows &gt; *N, secondary path (</a:t>
            </a:r>
            <a:r>
              <a:rPr lang="en-US" sz="5000" dirty="0" err="1" smtClean="0"/>
              <a:t>Wifi</a:t>
            </a:r>
            <a:r>
              <a:rPr lang="en-US" sz="5000" dirty="0" smtClean="0"/>
              <a:t>) is not utilized.  </a:t>
            </a:r>
          </a:p>
          <a:p>
            <a:pPr marL="685800" indent="-685800">
              <a:buFont typeface="Arial" charset="0"/>
              <a:buChar char="•"/>
            </a:pPr>
            <a:r>
              <a:rPr lang="en-US" sz="5000" dirty="0" smtClean="0"/>
              <a:t>Hence, MPTCP Protocol performs better than TCP and UDP when the above condition(*N) holds.</a:t>
            </a:r>
          </a:p>
          <a:p>
            <a:pPr marL="685800" indent="-685800">
              <a:buFont typeface="Arial" charset="0"/>
              <a:buChar char="•"/>
            </a:pPr>
            <a:r>
              <a:rPr lang="en-US" sz="5000" dirty="0" smtClean="0"/>
              <a:t>For *N sub-flows MPTCP works better than *N number of logical TCP connections.</a:t>
            </a:r>
          </a:p>
          <a:p>
            <a:pPr marL="685800" indent="-685800">
              <a:buFont typeface="Arial" charset="0"/>
              <a:buChar char="•"/>
            </a:pPr>
            <a:r>
              <a:rPr lang="en-US" sz="5000" dirty="0"/>
              <a:t>I</a:t>
            </a:r>
            <a:r>
              <a:rPr lang="en-US" sz="5000" dirty="0" smtClean="0"/>
              <a:t>ntroduced delay on Ethernet path, in the MPTCP (sub-flows &gt; *N); however secondary path still unutilized.</a:t>
            </a:r>
          </a:p>
          <a:p>
            <a:pPr marL="685800" indent="-685800">
              <a:buFont typeface="Arial" charset="0"/>
              <a:buChar char="•"/>
            </a:pPr>
            <a:r>
              <a:rPr lang="en-US" sz="5000" dirty="0" smtClean="0"/>
              <a:t>Analyzed the throughput and delay as perceived for various congestion control algorithms. </a:t>
            </a:r>
          </a:p>
        </p:txBody>
      </p:sp>
      <p:sp>
        <p:nvSpPr>
          <p:cNvPr id="13" name="TextBox 12"/>
          <p:cNvSpPr txBox="1"/>
          <p:nvPr/>
        </p:nvSpPr>
        <p:spPr>
          <a:xfrm flipH="1">
            <a:off x="15582897" y="8008447"/>
            <a:ext cx="13541543" cy="1107996"/>
          </a:xfrm>
          <a:prstGeom prst="rect">
            <a:avLst/>
          </a:prstGeom>
          <a:solidFill>
            <a:schemeClr val="accent6">
              <a:lumMod val="60000"/>
              <a:lumOff val="40000"/>
            </a:schemeClr>
          </a:solidFill>
        </p:spPr>
        <p:txBody>
          <a:bodyPr wrap="square" rtlCol="0">
            <a:spAutoFit/>
          </a:bodyPr>
          <a:lstStyle/>
          <a:p>
            <a:pPr algn="ctr"/>
            <a:r>
              <a:rPr lang="en-US" sz="6600" b="1" dirty="0" smtClean="0"/>
              <a:t>Real Time Simulation &amp; Evaluations  </a:t>
            </a:r>
            <a:endParaRPr lang="en-US" sz="6600" b="1" dirty="0"/>
          </a:p>
        </p:txBody>
      </p:sp>
      <p:sp>
        <p:nvSpPr>
          <p:cNvPr id="15" name="TextBox 14"/>
          <p:cNvSpPr txBox="1"/>
          <p:nvPr/>
        </p:nvSpPr>
        <p:spPr>
          <a:xfrm flipH="1">
            <a:off x="15582895" y="15610156"/>
            <a:ext cx="13541541" cy="1631216"/>
          </a:xfrm>
          <a:prstGeom prst="rect">
            <a:avLst/>
          </a:prstGeom>
          <a:noFill/>
        </p:spPr>
        <p:txBody>
          <a:bodyPr wrap="square" rtlCol="0">
            <a:spAutoFit/>
          </a:bodyPr>
          <a:lstStyle/>
          <a:p>
            <a:pPr algn="ctr"/>
            <a:r>
              <a:rPr lang="en-US" sz="5000" b="1" dirty="0" smtClean="0"/>
              <a:t>Graph-1: </a:t>
            </a:r>
            <a:r>
              <a:rPr lang="en-US" sz="5000" dirty="0" smtClean="0"/>
              <a:t>MPTCP</a:t>
            </a:r>
            <a:r>
              <a:rPr lang="en-US" sz="5000" b="1" dirty="0" smtClean="0"/>
              <a:t> </a:t>
            </a:r>
            <a:r>
              <a:rPr lang="en-US" sz="5000" dirty="0" smtClean="0"/>
              <a:t>Mean Throughput v/s No. of sub-flows</a:t>
            </a:r>
            <a:endParaRPr lang="en-US" sz="5000" b="1" dirty="0"/>
          </a:p>
        </p:txBody>
      </p:sp>
      <p:sp>
        <p:nvSpPr>
          <p:cNvPr id="16" name="TextBox 15"/>
          <p:cNvSpPr txBox="1"/>
          <p:nvPr/>
        </p:nvSpPr>
        <p:spPr>
          <a:xfrm flipH="1">
            <a:off x="15582894" y="23361400"/>
            <a:ext cx="13541541" cy="1631216"/>
          </a:xfrm>
          <a:prstGeom prst="rect">
            <a:avLst/>
          </a:prstGeom>
          <a:noFill/>
        </p:spPr>
        <p:txBody>
          <a:bodyPr wrap="square" rtlCol="0">
            <a:spAutoFit/>
          </a:bodyPr>
          <a:lstStyle/>
          <a:p>
            <a:pPr algn="ctr"/>
            <a:r>
              <a:rPr lang="en-US" sz="5000" b="1" dirty="0" smtClean="0"/>
              <a:t>Graph-2: </a:t>
            </a:r>
            <a:r>
              <a:rPr lang="en-US" sz="5000" dirty="0" smtClean="0"/>
              <a:t>Mean Throughput </a:t>
            </a:r>
            <a:r>
              <a:rPr lang="en-US" sz="5000" smtClean="0"/>
              <a:t>v/s Time for MPTCP and TCP </a:t>
            </a:r>
            <a:endParaRPr lang="en-US" sz="5000" b="1" dirty="0"/>
          </a:p>
        </p:txBody>
      </p:sp>
      <p:sp>
        <p:nvSpPr>
          <p:cNvPr id="17" name="TextBox 16"/>
          <p:cNvSpPr txBox="1"/>
          <p:nvPr/>
        </p:nvSpPr>
        <p:spPr>
          <a:xfrm flipH="1">
            <a:off x="15582893" y="30804328"/>
            <a:ext cx="13541541" cy="1631216"/>
          </a:xfrm>
          <a:prstGeom prst="rect">
            <a:avLst/>
          </a:prstGeom>
          <a:noFill/>
        </p:spPr>
        <p:txBody>
          <a:bodyPr wrap="square" rtlCol="0">
            <a:spAutoFit/>
          </a:bodyPr>
          <a:lstStyle/>
          <a:p>
            <a:pPr algn="ctr"/>
            <a:r>
              <a:rPr lang="en-US" sz="5000" b="1" dirty="0" smtClean="0"/>
              <a:t>Graph-3: </a:t>
            </a:r>
            <a:r>
              <a:rPr lang="en-US" sz="5000" dirty="0" smtClean="0"/>
              <a:t>*N sub-flows MPTCP v/s *N number of logical TCP connections</a:t>
            </a:r>
            <a:endParaRPr lang="en-US" sz="5000" b="1" dirty="0"/>
          </a:p>
        </p:txBody>
      </p:sp>
      <p:sp>
        <p:nvSpPr>
          <p:cNvPr id="18" name="TextBox 17"/>
          <p:cNvSpPr txBox="1"/>
          <p:nvPr/>
        </p:nvSpPr>
        <p:spPr>
          <a:xfrm flipH="1">
            <a:off x="29653824" y="15610156"/>
            <a:ext cx="13541541" cy="1631216"/>
          </a:xfrm>
          <a:prstGeom prst="rect">
            <a:avLst/>
          </a:prstGeom>
          <a:noFill/>
        </p:spPr>
        <p:txBody>
          <a:bodyPr wrap="square" rtlCol="0">
            <a:spAutoFit/>
          </a:bodyPr>
          <a:lstStyle/>
          <a:p>
            <a:pPr algn="ctr"/>
            <a:r>
              <a:rPr lang="en-US" sz="5000" b="1" dirty="0" smtClean="0"/>
              <a:t>Graph-4:  </a:t>
            </a:r>
            <a:r>
              <a:rPr lang="en-US" sz="5000" dirty="0" smtClean="0"/>
              <a:t>Comparative Analysis of Congestion Control protocols</a:t>
            </a:r>
            <a:endParaRPr lang="en-US" sz="5000" dirty="0"/>
          </a:p>
        </p:txBody>
      </p:sp>
      <p:sp>
        <p:nvSpPr>
          <p:cNvPr id="19" name="TextBox 18"/>
          <p:cNvSpPr txBox="1"/>
          <p:nvPr/>
        </p:nvSpPr>
        <p:spPr>
          <a:xfrm flipH="1">
            <a:off x="29653824" y="17795370"/>
            <a:ext cx="13541543" cy="1107996"/>
          </a:xfrm>
          <a:prstGeom prst="rect">
            <a:avLst/>
          </a:prstGeom>
          <a:solidFill>
            <a:schemeClr val="accent6">
              <a:lumMod val="60000"/>
              <a:lumOff val="40000"/>
            </a:schemeClr>
          </a:solidFill>
        </p:spPr>
        <p:txBody>
          <a:bodyPr wrap="square" rtlCol="0">
            <a:spAutoFit/>
          </a:bodyPr>
          <a:lstStyle/>
          <a:p>
            <a:pPr algn="ctr"/>
            <a:r>
              <a:rPr lang="en-US" sz="6600" b="1" dirty="0" smtClean="0"/>
              <a:t>Conclusive Remarks with Future Work  </a:t>
            </a:r>
            <a:endParaRPr lang="en-US" sz="6600" b="1" dirty="0"/>
          </a:p>
        </p:txBody>
      </p:sp>
      <p:sp>
        <p:nvSpPr>
          <p:cNvPr id="20" name="TextBox 19"/>
          <p:cNvSpPr txBox="1"/>
          <p:nvPr/>
        </p:nvSpPr>
        <p:spPr>
          <a:xfrm flipH="1">
            <a:off x="29653826" y="18903366"/>
            <a:ext cx="13541541" cy="13942278"/>
          </a:xfrm>
          <a:prstGeom prst="rect">
            <a:avLst/>
          </a:prstGeom>
          <a:noFill/>
        </p:spPr>
        <p:txBody>
          <a:bodyPr wrap="square" rtlCol="0">
            <a:spAutoFit/>
          </a:bodyPr>
          <a:lstStyle/>
          <a:p>
            <a:pPr algn="just">
              <a:buFont typeface="Arial" pitchFamily="34" charset="0"/>
              <a:buChar char="•"/>
            </a:pPr>
            <a:r>
              <a:rPr lang="en-US" sz="5000" dirty="0" smtClean="0"/>
              <a:t>Proliferation of multi-homed hosts render the concept of MPTCP as extremely imperative and riveting.</a:t>
            </a:r>
          </a:p>
          <a:p>
            <a:pPr algn="just">
              <a:buFont typeface="Arial" pitchFamily="34" charset="0"/>
              <a:buChar char="•"/>
            </a:pPr>
            <a:r>
              <a:rPr lang="en-US" sz="5000" dirty="0" smtClean="0"/>
              <a:t>Through our research work, we have been able to evaluate the usability and effectualness of MPTCP under vacillating conditions.</a:t>
            </a:r>
          </a:p>
          <a:p>
            <a:pPr algn="just">
              <a:buFont typeface="Arial" pitchFamily="34" charset="0"/>
              <a:buChar char="•"/>
            </a:pPr>
            <a:r>
              <a:rPr lang="en-US" sz="5000" dirty="0" smtClean="0"/>
              <a:t>As observed, though there are certain corner cases under which TCP and UDP outperform MPTCP, in the larger scheme of things, MPTCP does increase the reliability and performance factors of the network flow.</a:t>
            </a:r>
          </a:p>
          <a:p>
            <a:pPr algn="just">
              <a:buFont typeface="Arial" pitchFamily="34" charset="0"/>
              <a:buChar char="•"/>
            </a:pPr>
            <a:r>
              <a:rPr lang="en-US" sz="5000" dirty="0" smtClean="0"/>
              <a:t>Thus, MPTCP allows standard applications to reap the benefits of multipath networks.</a:t>
            </a:r>
          </a:p>
          <a:p>
            <a:pPr algn="just">
              <a:buFont typeface="Arial" pitchFamily="34" charset="0"/>
              <a:buChar char="•"/>
            </a:pPr>
            <a:r>
              <a:rPr lang="en-US" sz="5000" dirty="0" smtClean="0"/>
              <a:t>As future work, evaluating the scalability </a:t>
            </a:r>
            <a:r>
              <a:rPr lang="en-US" sz="5000" dirty="0" err="1" smtClean="0"/>
              <a:t>w.r.t</a:t>
            </a:r>
            <a:r>
              <a:rPr lang="en-US" sz="5000" dirty="0" smtClean="0"/>
              <a:t> deploying it over the internet , energy considerations for mobile devices, implementing better window management schemes are some the avenues of interest.   </a:t>
            </a:r>
            <a:endParaRPr lang="en-US" sz="5000" dirty="0"/>
          </a:p>
        </p:txBody>
      </p:sp>
      <p:pic>
        <p:nvPicPr>
          <p:cNvPr id="21"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59492" y="10145215"/>
            <a:ext cx="6788341" cy="5091256"/>
          </a:xfrm>
          <a:prstGeom prst="rect">
            <a:avLst/>
          </a:prstGeom>
        </p:spPr>
      </p:pic>
      <p:pic>
        <p:nvPicPr>
          <p:cNvPr id="22" name="Content Placeholder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68867" y="17674671"/>
            <a:ext cx="7196333" cy="5397251"/>
          </a:xfrm>
          <a:prstGeom prst="rect">
            <a:avLst/>
          </a:prstGeom>
        </p:spPr>
      </p:pic>
      <p:pic>
        <p:nvPicPr>
          <p:cNvPr id="23" name="Content Placeholder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73694" y="10088893"/>
            <a:ext cx="6623021" cy="4967266"/>
          </a:xfrm>
          <a:prstGeom prst="rect">
            <a:avLst/>
          </a:prstGeom>
        </p:spPr>
      </p:pic>
      <p:pic>
        <p:nvPicPr>
          <p:cNvPr id="24" name="Content Placeholder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06043" y="25722077"/>
            <a:ext cx="6441790" cy="4831343"/>
          </a:xfrm>
          <a:prstGeom prst="rect">
            <a:avLst/>
          </a:prstGeom>
        </p:spPr>
      </p:pic>
    </p:spTree>
    <p:extLst>
      <p:ext uri="{BB962C8B-B14F-4D97-AF65-F5344CB8AC3E}">
        <p14:creationId xmlns:p14="http://schemas.microsoft.com/office/powerpoint/2010/main" val="1940783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TotalTime>
  <Words>332</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Heli U Modi</dc:creator>
  <cp:lastModifiedBy>Jayant Malani</cp:lastModifiedBy>
  <cp:revision>14</cp:revision>
  <dcterms:created xsi:type="dcterms:W3CDTF">2015-11-28T03:44:53Z</dcterms:created>
  <dcterms:modified xsi:type="dcterms:W3CDTF">2015-12-02T05:59:36Z</dcterms:modified>
</cp:coreProperties>
</file>