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189139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1pPr>
    <a:lvl2pPr marL="2094570" algn="l" defTabSz="4189139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2pPr>
    <a:lvl3pPr marL="4189139" algn="l" defTabSz="4189139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3pPr>
    <a:lvl4pPr marL="6283709" algn="l" defTabSz="4189139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4pPr>
    <a:lvl5pPr marL="8378278" algn="l" defTabSz="4189139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5pPr>
    <a:lvl6pPr marL="10472848" algn="l" defTabSz="4189139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6pPr>
    <a:lvl7pPr marL="12567418" algn="l" defTabSz="4189139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7pPr>
    <a:lvl8pPr marL="14661989" algn="l" defTabSz="4189139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8pPr>
    <a:lvl9pPr marL="16756558" algn="l" defTabSz="4189139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/>
    <p:restoredTop sz="95833"/>
  </p:normalViewPr>
  <p:slideViewPr>
    <p:cSldViewPr snapToGrid="0" snapToObjects="1">
      <p:cViewPr>
        <p:scale>
          <a:sx n="10" d="100"/>
          <a:sy n="10" d="100"/>
        </p:scale>
        <p:origin x="1902" y="60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D5894-DD96-264F-A4DE-BF2249B7F36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C664-515B-C340-8245-22267FFC09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5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9139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1pPr>
    <a:lvl2pPr marL="2094570" algn="l" defTabSz="4189139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2pPr>
    <a:lvl3pPr marL="4189139" algn="l" defTabSz="4189139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3pPr>
    <a:lvl4pPr marL="6283709" algn="l" defTabSz="4189139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4pPr>
    <a:lvl5pPr marL="8378278" algn="l" defTabSz="4189139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5pPr>
    <a:lvl6pPr marL="10472848" algn="l" defTabSz="4189139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6pPr>
    <a:lvl7pPr marL="12567418" algn="l" defTabSz="4189139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7pPr>
    <a:lvl8pPr marL="14661989" algn="l" defTabSz="4189139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8pPr>
    <a:lvl9pPr marL="16756558" algn="l" defTabSz="4189139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DC664-515B-C340-8245-22267FFC09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7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E4BF-B381-8644-AA46-686D076790D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4E4F-A935-BE4E-B494-CDA3DC402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836" y="7371292"/>
            <a:ext cx="7026128" cy="509032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794" y="7466523"/>
            <a:ext cx="6348332" cy="4761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09" y="1870742"/>
            <a:ext cx="3681663" cy="2827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3799446" y="1353553"/>
            <a:ext cx="35152475" cy="359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369" b="1" dirty="0"/>
              <a:t>Multipath TCP: A Comparative Analysis for Linux kernel implementation</a:t>
            </a:r>
            <a:endParaRPr lang="en-US" sz="11369" b="1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958616" y="6038236"/>
            <a:ext cx="10005970" cy="87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116" b="1" dirty="0"/>
              <a:t>Goal: Analysis &amp; Justify usability      </a:t>
            </a:r>
            <a:endParaRPr lang="en-US" sz="5116" b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958613" y="7371295"/>
            <a:ext cx="10005969" cy="3300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169" b="1" dirty="0"/>
              <a:t>Aim: </a:t>
            </a:r>
            <a:r>
              <a:rPr lang="en-US" sz="4169" dirty="0"/>
              <a:t>Using existing MPTCP principles for Linux kernel implementation, develop a framework incorporating a comparative study of MPTCP protocol Design Goals and its performance w.r.t. TCP and UDP protocols. </a:t>
            </a:r>
            <a:endParaRPr lang="en-US" sz="4169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76" y="11803389"/>
            <a:ext cx="8399013" cy="40921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1958612" y="22662721"/>
            <a:ext cx="10005974" cy="1164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9727" indent="-649727">
              <a:buFont typeface="Arial" charset="0"/>
              <a:buChar char="•"/>
            </a:pPr>
            <a:r>
              <a:rPr lang="en-US" sz="4169" i="1" dirty="0"/>
              <a:t>Figure A  </a:t>
            </a:r>
            <a:r>
              <a:rPr lang="en-US" sz="4169" dirty="0"/>
              <a:t>depicts the primary experimental setup .</a:t>
            </a:r>
          </a:p>
          <a:p>
            <a:pPr marL="649727" indent="-649727">
              <a:buFont typeface="Arial" charset="0"/>
              <a:buChar char="•"/>
            </a:pPr>
            <a:r>
              <a:rPr lang="en-US" sz="4169" dirty="0"/>
              <a:t>It comprises of a MPTCP enabled client and server having multiple communication paths viz. Ethernet (</a:t>
            </a:r>
            <a:r>
              <a:rPr lang="en-IN" sz="4169" dirty="0"/>
              <a:t>5-port 12.5MBps Unmanaged Gigabit Switch)</a:t>
            </a:r>
            <a:r>
              <a:rPr lang="en-US" sz="4169" dirty="0"/>
              <a:t> and Wi-Fi (1MBps).</a:t>
            </a:r>
          </a:p>
          <a:p>
            <a:pPr marL="649727" indent="-649727">
              <a:buFont typeface="Arial" charset="0"/>
              <a:buChar char="•"/>
            </a:pPr>
            <a:r>
              <a:rPr lang="en-US" sz="4169" i="1" dirty="0"/>
              <a:t>Figure B </a:t>
            </a:r>
            <a:r>
              <a:rPr lang="en-US" sz="4169" dirty="0"/>
              <a:t>lays out the secondary architectural setup  which has an additional (Non MPTCP) client (connected via Ethernet) introduced to compete with the MPTCP client , to emulate pragmatic scenarios. </a:t>
            </a:r>
          </a:p>
          <a:p>
            <a:pPr marL="649727" indent="-649727">
              <a:buFont typeface="Arial" charset="0"/>
              <a:buChar char="•"/>
            </a:pPr>
            <a:endParaRPr lang="en-US" sz="4169" dirty="0"/>
          </a:p>
          <a:p>
            <a:pPr marL="649727" indent="-649727">
              <a:buFont typeface="Arial" charset="0"/>
              <a:buChar char="•"/>
            </a:pPr>
            <a:endParaRPr lang="en-US" sz="4169" dirty="0"/>
          </a:p>
          <a:p>
            <a:pPr marL="649727" indent="-649727">
              <a:buFont typeface="Arial" charset="0"/>
              <a:buChar char="•"/>
            </a:pPr>
            <a:endParaRPr lang="en-US" sz="4169" dirty="0"/>
          </a:p>
          <a:p>
            <a:pPr marL="649727" indent="-649727">
              <a:buFont typeface="Arial" charset="0"/>
              <a:buChar char="•"/>
            </a:pPr>
            <a:endParaRPr lang="en-US" sz="4169" dirty="0"/>
          </a:p>
          <a:p>
            <a:pPr marL="649727" indent="-649727"/>
            <a:endParaRPr lang="en-US" sz="4169" dirty="0"/>
          </a:p>
        </p:txBody>
      </p:sp>
      <p:sp>
        <p:nvSpPr>
          <p:cNvPr id="25" name="TextBox 24"/>
          <p:cNvSpPr txBox="1"/>
          <p:nvPr/>
        </p:nvSpPr>
        <p:spPr>
          <a:xfrm flipH="1">
            <a:off x="9420821" y="4728096"/>
            <a:ext cx="23822526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84" dirty="0" err="1"/>
              <a:t>Agneev</a:t>
            </a:r>
            <a:r>
              <a:rPr lang="en-US" sz="5684" dirty="0"/>
              <a:t> Ghosh, </a:t>
            </a:r>
            <a:r>
              <a:rPr lang="en-US" sz="5684" dirty="0" err="1"/>
              <a:t>Jayant</a:t>
            </a:r>
            <a:r>
              <a:rPr lang="en-US" sz="5684" dirty="0"/>
              <a:t> </a:t>
            </a:r>
            <a:r>
              <a:rPr lang="en-US" sz="5684" dirty="0" err="1"/>
              <a:t>Malani</a:t>
            </a:r>
            <a:r>
              <a:rPr lang="en-US" sz="5684" dirty="0"/>
              <a:t> and </a:t>
            </a:r>
            <a:r>
              <a:rPr lang="en-US" sz="5684" dirty="0" err="1"/>
              <a:t>Heli</a:t>
            </a:r>
            <a:r>
              <a:rPr lang="en-US" sz="5684" dirty="0"/>
              <a:t> </a:t>
            </a:r>
            <a:r>
              <a:rPr lang="en-US" sz="5684" dirty="0" err="1"/>
              <a:t>Utpal</a:t>
            </a:r>
            <a:r>
              <a:rPr lang="en-US" sz="5684" dirty="0"/>
              <a:t> </a:t>
            </a:r>
            <a:r>
              <a:rPr lang="en-US" sz="5684" dirty="0" err="1"/>
              <a:t>Modi</a:t>
            </a:r>
            <a:endParaRPr lang="en-US" sz="5684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1958617" y="10963272"/>
            <a:ext cx="10005970" cy="87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116" b="1" dirty="0"/>
              <a:t>Experimental Setup  </a:t>
            </a:r>
            <a:endParaRPr lang="en-US" sz="5116" b="1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12822182" y="6177291"/>
            <a:ext cx="9117925" cy="87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116" b="1" dirty="0"/>
              <a:t>MPTCP Design Goals Validation</a:t>
            </a:r>
            <a:endParaRPr lang="en-US" sz="5116" b="1" dirty="0"/>
          </a:p>
        </p:txBody>
      </p:sp>
      <p:sp>
        <p:nvSpPr>
          <p:cNvPr id="36" name="TextBox 35"/>
          <p:cNvSpPr txBox="1"/>
          <p:nvPr/>
        </p:nvSpPr>
        <p:spPr>
          <a:xfrm flipH="1">
            <a:off x="12822182" y="7227305"/>
            <a:ext cx="9488165" cy="201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69" b="1" dirty="0"/>
              <a:t>#1 Fair share with TCP and</a:t>
            </a:r>
          </a:p>
          <a:p>
            <a:pPr algn="just"/>
            <a:r>
              <a:rPr lang="en-US" sz="4169" b="1" dirty="0"/>
              <a:t>#2 Perform at least as well as TCP</a:t>
            </a:r>
          </a:p>
          <a:p>
            <a:pPr algn="just"/>
            <a:endParaRPr lang="en-US" sz="4169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27850053" y="6071870"/>
            <a:ext cx="9351385" cy="792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548" b="1" dirty="0"/>
              <a:t>Further Simulation &amp; Evaluations  </a:t>
            </a:r>
            <a:endParaRPr lang="en-US" sz="4548" b="1" dirty="0"/>
          </a:p>
        </p:txBody>
      </p:sp>
      <p:sp>
        <p:nvSpPr>
          <p:cNvPr id="257" name="TextBox 256"/>
          <p:cNvSpPr txBox="1"/>
          <p:nvPr/>
        </p:nvSpPr>
        <p:spPr>
          <a:xfrm flipH="1">
            <a:off x="32148605" y="6853900"/>
            <a:ext cx="9351384" cy="73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69" b="1" dirty="0"/>
              <a:t>MPTCP Congestion Control Evaluation</a:t>
            </a:r>
            <a:endParaRPr lang="en-US" sz="3411" dirty="0"/>
          </a:p>
        </p:txBody>
      </p:sp>
      <p:sp>
        <p:nvSpPr>
          <p:cNvPr id="258" name="TextBox 257"/>
          <p:cNvSpPr txBox="1"/>
          <p:nvPr/>
        </p:nvSpPr>
        <p:spPr>
          <a:xfrm flipH="1">
            <a:off x="24215395" y="6803925"/>
            <a:ext cx="9351384" cy="73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69" b="1" dirty="0"/>
              <a:t>Increasing Sub-Flow Analysis</a:t>
            </a:r>
            <a:r>
              <a:rPr lang="en-US" sz="3411" dirty="0"/>
              <a:t>.</a:t>
            </a:r>
          </a:p>
        </p:txBody>
      </p:sp>
      <p:pic>
        <p:nvPicPr>
          <p:cNvPr id="263" name="Content Placeholder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605" y="13979605"/>
            <a:ext cx="9113687" cy="4776948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 flipH="1">
            <a:off x="24076988" y="12857162"/>
            <a:ext cx="9351384" cy="73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69" b="1" dirty="0"/>
              <a:t>Behavior with UDP Congestion</a:t>
            </a:r>
          </a:p>
        </p:txBody>
      </p:sp>
      <p:sp>
        <p:nvSpPr>
          <p:cNvPr id="272" name="TextBox 271"/>
          <p:cNvSpPr txBox="1"/>
          <p:nvPr/>
        </p:nvSpPr>
        <p:spPr>
          <a:xfrm flipH="1">
            <a:off x="24235812" y="19864893"/>
            <a:ext cx="16450811" cy="87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116" b="1" dirty="0"/>
              <a:t>Conclusive Remarks-Key Findings and Future Work  </a:t>
            </a:r>
            <a:endParaRPr lang="en-US" sz="5116" b="1" dirty="0"/>
          </a:p>
        </p:txBody>
      </p:sp>
      <p:sp>
        <p:nvSpPr>
          <p:cNvPr id="273" name="TextBox 272"/>
          <p:cNvSpPr txBox="1"/>
          <p:nvPr/>
        </p:nvSpPr>
        <p:spPr>
          <a:xfrm flipH="1">
            <a:off x="23003469" y="21014889"/>
            <a:ext cx="18893022" cy="1012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790" dirty="0"/>
              <a:t>The Key Findings of the experiment are as follows:</a:t>
            </a:r>
          </a:p>
          <a:p>
            <a:pPr algn="just"/>
            <a:r>
              <a:rPr lang="en-IN" sz="4169" dirty="0"/>
              <a:t>1. </a:t>
            </a:r>
            <a:r>
              <a:rPr lang="en-IN" sz="3790" dirty="0"/>
              <a:t>As collectively observed in Graphs 3 &amp; 5, </a:t>
            </a:r>
            <a:r>
              <a:rPr lang="en-IN" sz="3790" dirty="0"/>
              <a:t>we </a:t>
            </a:r>
            <a:r>
              <a:rPr lang="en-IN" sz="3790" dirty="0"/>
              <a:t>found that the optimal </a:t>
            </a:r>
            <a:r>
              <a:rPr lang="en-IN" sz="3790" dirty="0"/>
              <a:t>number of </a:t>
            </a:r>
            <a:r>
              <a:rPr lang="en-IN" sz="3790" dirty="0"/>
              <a:t>sub-flows </a:t>
            </a:r>
            <a:r>
              <a:rPr lang="en-IN" sz="3790" dirty="0"/>
              <a:t>count(*N) is 10, for which MPTCP outperforms TCP and </a:t>
            </a:r>
            <a:r>
              <a:rPr lang="en-IN" sz="3790" dirty="0"/>
              <a:t>UDP, always maintaining the property of fair share in both the cases.</a:t>
            </a:r>
            <a:endParaRPr lang="en-IN" sz="3790" dirty="0"/>
          </a:p>
          <a:p>
            <a:pPr algn="just"/>
            <a:r>
              <a:rPr lang="en-IN" sz="3790" dirty="0"/>
              <a:t>2. Graph </a:t>
            </a:r>
            <a:r>
              <a:rPr lang="en-IN" sz="3790" dirty="0"/>
              <a:t>4</a:t>
            </a:r>
            <a:r>
              <a:rPr lang="en-IN" sz="3790" dirty="0"/>
              <a:t> </a:t>
            </a:r>
            <a:r>
              <a:rPr lang="en-IN" sz="3790" dirty="0"/>
              <a:t>provides a comparative analysis among the MPTCP congestion control protocols, and it can be concluded that OLIA  performs the </a:t>
            </a:r>
            <a:r>
              <a:rPr lang="en-IN" sz="3790" dirty="0"/>
              <a:t>best by consuming least time for transmission.</a:t>
            </a:r>
            <a:endParaRPr lang="en-IN" sz="3790" dirty="0"/>
          </a:p>
          <a:p>
            <a:pPr algn="just"/>
            <a:r>
              <a:rPr lang="en-IN" sz="3790" dirty="0"/>
              <a:t>3. Graph </a:t>
            </a:r>
            <a:r>
              <a:rPr lang="en-IN" sz="3790" dirty="0"/>
              <a:t>6</a:t>
            </a:r>
            <a:r>
              <a:rPr lang="en-IN" sz="3790" dirty="0"/>
              <a:t> </a:t>
            </a:r>
            <a:r>
              <a:rPr lang="en-IN" sz="3790" dirty="0"/>
              <a:t>provides a </a:t>
            </a:r>
            <a:r>
              <a:rPr lang="en-IN" sz="3790" dirty="0"/>
              <a:t>comparative analysis of </a:t>
            </a:r>
            <a:r>
              <a:rPr lang="en-IN" sz="3790" dirty="0"/>
              <a:t>5 independent </a:t>
            </a:r>
            <a:r>
              <a:rPr lang="en-IN" sz="3790" dirty="0"/>
              <a:t>MPTCP/TCP connections (</a:t>
            </a:r>
            <a:r>
              <a:rPr lang="en-IN" sz="3790" dirty="0"/>
              <a:t>A), 5 MPTCP connections having *N number of </a:t>
            </a:r>
            <a:r>
              <a:rPr lang="en-IN" sz="3790" dirty="0"/>
              <a:t>sub-flows (</a:t>
            </a:r>
            <a:r>
              <a:rPr lang="en-IN" sz="3790" dirty="0"/>
              <a:t>B) and 1 MPTCP connection having 5 </a:t>
            </a:r>
            <a:r>
              <a:rPr lang="en-IN" sz="3790" dirty="0"/>
              <a:t>sub-flows (C</a:t>
            </a:r>
            <a:r>
              <a:rPr lang="en-IN" sz="3790" dirty="0"/>
              <a:t>). As observed, </a:t>
            </a:r>
            <a:r>
              <a:rPr lang="en-IN" sz="3790" dirty="0"/>
              <a:t>A </a:t>
            </a:r>
            <a:r>
              <a:rPr lang="en-IN" sz="3790" dirty="0"/>
              <a:t>outperforms </a:t>
            </a:r>
            <a:r>
              <a:rPr lang="en-IN" sz="3790" dirty="0"/>
              <a:t>B </a:t>
            </a:r>
            <a:r>
              <a:rPr lang="en-IN" sz="3790" dirty="0"/>
              <a:t>which outperforms </a:t>
            </a:r>
            <a:r>
              <a:rPr lang="en-IN" sz="3790" dirty="0"/>
              <a:t>C, </a:t>
            </a:r>
            <a:r>
              <a:rPr lang="en-IN" sz="3790" dirty="0"/>
              <a:t>thus justifying the need to use MPTCP </a:t>
            </a:r>
            <a:r>
              <a:rPr lang="en-IN" sz="3790" dirty="0"/>
              <a:t>connections </a:t>
            </a:r>
            <a:r>
              <a:rPr lang="en-IN" sz="3790" dirty="0"/>
              <a:t>over TCP connections. </a:t>
            </a:r>
            <a:r>
              <a:rPr lang="en-IN" sz="4169" dirty="0"/>
              <a:t> </a:t>
            </a:r>
            <a:r>
              <a:rPr lang="en-IN" sz="3790" dirty="0"/>
              <a:t> </a:t>
            </a:r>
            <a:endParaRPr lang="en-IN" sz="3790" dirty="0"/>
          </a:p>
          <a:p>
            <a:pPr algn="just"/>
            <a:r>
              <a:rPr lang="en-IN" sz="3790" dirty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IN" sz="3790" dirty="0"/>
              <a:t>From </a:t>
            </a:r>
            <a:r>
              <a:rPr lang="en-IN" sz="3790" dirty="0"/>
              <a:t>the extensive </a:t>
            </a:r>
            <a:r>
              <a:rPr lang="en-IN" sz="3790" dirty="0"/>
              <a:t>analysis of various parameters such as RTT delay, packet </a:t>
            </a:r>
            <a:r>
              <a:rPr lang="en-IN" sz="3790" dirty="0"/>
              <a:t>drop </a:t>
            </a:r>
            <a:r>
              <a:rPr lang="en-IN" sz="3790" dirty="0"/>
              <a:t>rate</a:t>
            </a:r>
            <a:r>
              <a:rPr lang="en-IN" sz="3790" dirty="0"/>
              <a:t>, # </a:t>
            </a:r>
            <a:r>
              <a:rPr lang="en-IN" sz="3790" dirty="0"/>
              <a:t>of </a:t>
            </a:r>
            <a:r>
              <a:rPr lang="en-IN" sz="3790" dirty="0"/>
              <a:t>sub-flows, competing TCP and UDP connections and use of different congestion control protocols- we can conclude that MPTCP functions as good as TCP and UDP along with withholding its basic design properties i.e. full utilization of resources  </a:t>
            </a:r>
            <a:endParaRPr lang="en-US" sz="3790" dirty="0"/>
          </a:p>
          <a:p>
            <a:pPr algn="just">
              <a:buFont typeface="Arial" pitchFamily="34" charset="0"/>
              <a:buChar char="•"/>
            </a:pPr>
            <a:r>
              <a:rPr lang="en-US" sz="3790" dirty="0"/>
              <a:t>For future work, evaluating the scalability w.r.t. deploying it over the internet and implementing better window management schemes are some avenues of interest.   </a:t>
            </a:r>
            <a:endParaRPr lang="en-US" sz="3790" dirty="0"/>
          </a:p>
        </p:txBody>
      </p:sp>
      <p:sp>
        <p:nvSpPr>
          <p:cNvPr id="276" name="Oval 275"/>
          <p:cNvSpPr/>
          <p:nvPr/>
        </p:nvSpPr>
        <p:spPr>
          <a:xfrm>
            <a:off x="26403461" y="8404434"/>
            <a:ext cx="261636" cy="2344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13">
              <a:noFill/>
            </a:endParaRPr>
          </a:p>
        </p:txBody>
      </p:sp>
      <p:cxnSp>
        <p:nvCxnSpPr>
          <p:cNvPr id="280" name="Straight Arrow Connector 279"/>
          <p:cNvCxnSpPr/>
          <p:nvPr/>
        </p:nvCxnSpPr>
        <p:spPr>
          <a:xfrm flipH="1">
            <a:off x="26534551" y="8294488"/>
            <a:ext cx="325599" cy="21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25816623" y="8797982"/>
            <a:ext cx="1639854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7" dirty="0"/>
              <a:t>Maximum Throughput</a:t>
            </a:r>
            <a:endParaRPr lang="en-US" sz="1137" dirty="0"/>
          </a:p>
        </p:txBody>
      </p:sp>
      <p:sp>
        <p:nvSpPr>
          <p:cNvPr id="286" name="Rounded Rectangle 285"/>
          <p:cNvSpPr/>
          <p:nvPr/>
        </p:nvSpPr>
        <p:spPr>
          <a:xfrm>
            <a:off x="1553043" y="5690303"/>
            <a:ext cx="10683600" cy="26001323"/>
          </a:xfrm>
          <a:prstGeom prst="roundRect">
            <a:avLst>
              <a:gd name="adj" fmla="val 69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13"/>
          </a:p>
        </p:txBody>
      </p:sp>
      <p:sp>
        <p:nvSpPr>
          <p:cNvPr id="287" name="Rounded Rectangle 286"/>
          <p:cNvSpPr/>
          <p:nvPr/>
        </p:nvSpPr>
        <p:spPr>
          <a:xfrm>
            <a:off x="12418218" y="5690299"/>
            <a:ext cx="10079821" cy="26001322"/>
          </a:xfrm>
          <a:prstGeom prst="roundRect">
            <a:avLst>
              <a:gd name="adj" fmla="val 69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13"/>
          </a:p>
        </p:txBody>
      </p:sp>
      <p:sp>
        <p:nvSpPr>
          <p:cNvPr id="288" name="Rounded Rectangle 287"/>
          <p:cNvSpPr/>
          <p:nvPr/>
        </p:nvSpPr>
        <p:spPr>
          <a:xfrm>
            <a:off x="22772466" y="5726097"/>
            <a:ext cx="19559879" cy="13631881"/>
          </a:xfrm>
          <a:prstGeom prst="roundRect">
            <a:avLst>
              <a:gd name="adj" fmla="val 69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13"/>
          </a:p>
        </p:txBody>
      </p:sp>
      <p:sp>
        <p:nvSpPr>
          <p:cNvPr id="289" name="Rounded Rectangle 288"/>
          <p:cNvSpPr/>
          <p:nvPr/>
        </p:nvSpPr>
        <p:spPr>
          <a:xfrm>
            <a:off x="22771308" y="19703277"/>
            <a:ext cx="19469849" cy="12216311"/>
          </a:xfrm>
          <a:prstGeom prst="roundRect">
            <a:avLst>
              <a:gd name="adj" fmla="val 69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13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92876" y="16491305"/>
            <a:ext cx="8399013" cy="461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 flipH="1">
            <a:off x="4852177" y="15903216"/>
            <a:ext cx="4215346" cy="73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169" i="1" dirty="0"/>
              <a:t>Figure A</a:t>
            </a:r>
            <a:endParaRPr lang="en-IN" sz="4169" i="1" dirty="0"/>
          </a:p>
        </p:txBody>
      </p:sp>
      <p:sp>
        <p:nvSpPr>
          <p:cNvPr id="82" name="TextBox 81"/>
          <p:cNvSpPr txBox="1"/>
          <p:nvPr/>
        </p:nvSpPr>
        <p:spPr>
          <a:xfrm flipH="1">
            <a:off x="5011536" y="21155907"/>
            <a:ext cx="4215346" cy="73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169" i="1" dirty="0"/>
              <a:t>Figure B</a:t>
            </a:r>
            <a:endParaRPr lang="en-IN" sz="4169" i="1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12881079" y="17157587"/>
            <a:ext cx="9351384" cy="73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69" b="1" dirty="0"/>
              <a:t>#3  </a:t>
            </a:r>
            <a:r>
              <a:rPr lang="en-US" sz="4169" b="1" dirty="0"/>
              <a:t>MPTCP should use efficient </a:t>
            </a:r>
            <a:r>
              <a:rPr lang="en-US" sz="4169" b="1" dirty="0"/>
              <a:t>paths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16619" y="14439603"/>
            <a:ext cx="1899072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7813" dirty="0"/>
          </a:p>
        </p:txBody>
      </p:sp>
      <p:sp>
        <p:nvSpPr>
          <p:cNvPr id="43" name="TextBox 42"/>
          <p:cNvSpPr txBox="1"/>
          <p:nvPr/>
        </p:nvSpPr>
        <p:spPr>
          <a:xfrm>
            <a:off x="24715822" y="14583982"/>
            <a:ext cx="3144252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7813" dirty="0"/>
          </a:p>
        </p:txBody>
      </p:sp>
      <p:sp>
        <p:nvSpPr>
          <p:cNvPr id="44" name="TextBox 43"/>
          <p:cNvSpPr txBox="1"/>
          <p:nvPr/>
        </p:nvSpPr>
        <p:spPr>
          <a:xfrm>
            <a:off x="24860201" y="14376331"/>
            <a:ext cx="3144252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7813" dirty="0"/>
          </a:p>
        </p:txBody>
      </p:sp>
      <p:sp>
        <p:nvSpPr>
          <p:cNvPr id="45" name="TextBox 44"/>
          <p:cNvSpPr txBox="1"/>
          <p:nvPr/>
        </p:nvSpPr>
        <p:spPr>
          <a:xfrm>
            <a:off x="25611934" y="12077533"/>
            <a:ext cx="3144252" cy="52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42" i="1" dirty="0"/>
              <a:t>Graph 3</a:t>
            </a:r>
            <a:endParaRPr lang="en-IN" sz="2842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062208" y="12371996"/>
            <a:ext cx="3144252" cy="52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42" i="1" dirty="0"/>
              <a:t>Graph 4</a:t>
            </a:r>
            <a:endParaRPr lang="en-IN" sz="2842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5768665" y="18914672"/>
            <a:ext cx="3144252" cy="52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42" i="1" dirty="0"/>
              <a:t>Graph 5</a:t>
            </a:r>
            <a:endParaRPr lang="en-IN" sz="2842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207140" y="18938209"/>
            <a:ext cx="3144252" cy="52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42" i="1" dirty="0"/>
              <a:t>Graph 6</a:t>
            </a:r>
            <a:endParaRPr lang="en-IN" sz="2842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12822183" y="14066950"/>
            <a:ext cx="9351386" cy="300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790" dirty="0"/>
              <a:t>As observed in the above graph, </a:t>
            </a:r>
          </a:p>
          <a:p>
            <a:pPr algn="just">
              <a:buFont typeface="Arial" pitchFamily="34" charset="0"/>
              <a:buChar char="•"/>
            </a:pPr>
            <a:r>
              <a:rPr lang="en-IN" sz="3790" dirty="0"/>
              <a:t>MPTCP follows the fair share property while increasing no of sub flows</a:t>
            </a:r>
          </a:p>
          <a:p>
            <a:pPr algn="just">
              <a:buFont typeface="Arial" pitchFamily="34" charset="0"/>
              <a:buChar char="•"/>
            </a:pPr>
            <a:r>
              <a:rPr lang="en-IN" sz="3790" dirty="0"/>
              <a:t>It performs as well as TCP when there is competing traffic</a:t>
            </a:r>
            <a:endParaRPr lang="en-IN" sz="379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395" y="13595957"/>
            <a:ext cx="7103837" cy="53278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55823" y="17506078"/>
            <a:ext cx="95619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6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326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Bps</a:t>
            </a:r>
            <a:endParaRPr lang="en-US" sz="132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255823" y="17722646"/>
            <a:ext cx="95619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6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326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Bps</a:t>
            </a:r>
            <a:endParaRPr lang="en-US" sz="113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866759" y="18608786"/>
            <a:ext cx="1341202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6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seconds)</a:t>
            </a:r>
            <a:endParaRPr lang="en-US" sz="113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059199" y="18455325"/>
            <a:ext cx="1341202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6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seconds)</a:t>
            </a:r>
            <a:endParaRPr lang="en-US" sz="113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566290" y="12140434"/>
            <a:ext cx="1341202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6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seconds)</a:t>
            </a:r>
            <a:endParaRPr lang="en-US" sz="113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95518"/>
              </p:ext>
            </p:extLst>
          </p:nvPr>
        </p:nvGraphicFramePr>
        <p:xfrm>
          <a:off x="37929108" y="10073243"/>
          <a:ext cx="2896571" cy="165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524"/>
                <a:gridCol w="1260804"/>
                <a:gridCol w="670243"/>
              </a:tblGrid>
              <a:tr h="606392"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Congestion Control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Time in Seconds to transfer a 1GB File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Mean in </a:t>
                      </a:r>
                      <a:r>
                        <a:rPr lang="en-US" sz="1100" baseline="0" dirty="0" err="1" smtClean="0"/>
                        <a:t>KBps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</a:tr>
              <a:tr h="259882">
                <a:tc>
                  <a:txBody>
                    <a:bodyPr/>
                    <a:lstStyle/>
                    <a:p>
                      <a:r>
                        <a:rPr lang="en-US" sz="1100" b="1" baseline="0" dirty="0" smtClean="0">
                          <a:solidFill>
                            <a:srgbClr val="00B050"/>
                          </a:solidFill>
                        </a:rPr>
                        <a:t>OLIA</a:t>
                      </a:r>
                      <a:endParaRPr lang="en-US" sz="1100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 marL="86627" marR="86627" marT="43314" marB="43314"/>
                </a:tc>
                <a:tc>
                  <a:txBody>
                    <a:bodyPr/>
                    <a:lstStyle/>
                    <a:p>
                      <a:r>
                        <a:rPr lang="en-US" sz="1100" b="1" baseline="0" dirty="0" smtClean="0">
                          <a:solidFill>
                            <a:srgbClr val="00B050"/>
                          </a:solidFill>
                        </a:rPr>
                        <a:t>114.350</a:t>
                      </a:r>
                      <a:endParaRPr lang="en-US" sz="1100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 marL="86627" marR="86627" marT="43314" marB="43314"/>
                </a:tc>
                <a:tc>
                  <a:txBody>
                    <a:bodyPr/>
                    <a:lstStyle/>
                    <a:p>
                      <a:r>
                        <a:rPr lang="en-US" sz="1100" b="1" baseline="0" dirty="0" smtClean="0">
                          <a:solidFill>
                            <a:srgbClr val="00B050"/>
                          </a:solidFill>
                        </a:rPr>
                        <a:t>9830</a:t>
                      </a:r>
                      <a:endParaRPr lang="en-US" sz="1100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 marL="86627" marR="86627" marT="43314" marB="43314"/>
                </a:tc>
              </a:tr>
              <a:tr h="263981"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LIA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118.071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10387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</a:tr>
              <a:tr h="259882"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BALIA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159.006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6413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</a:tr>
              <a:tr h="259882">
                <a:tc>
                  <a:txBody>
                    <a:bodyPr/>
                    <a:lstStyle/>
                    <a:p>
                      <a:r>
                        <a:rPr lang="en-US" sz="1100" baseline="0" dirty="0" err="1" smtClean="0"/>
                        <a:t>wVegas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120.091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1203</a:t>
                      </a:r>
                      <a:endParaRPr lang="en-US" sz="1100" baseline="0" dirty="0"/>
                    </a:p>
                  </a:txBody>
                  <a:tcPr marL="86627" marR="86627" marT="43314" marB="43314"/>
                </a:tc>
              </a:tr>
            </a:tbl>
          </a:graphicData>
        </a:graphic>
      </p:graphicFrame>
      <p:pic>
        <p:nvPicPr>
          <p:cNvPr id="62" name="Picture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374" y="8596661"/>
            <a:ext cx="6870846" cy="5153136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 flipH="1">
            <a:off x="12817915" y="19633458"/>
            <a:ext cx="9351384" cy="73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69" b="1" dirty="0"/>
              <a:t>#4  Efficient Resource Utilization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2822179" y="17780504"/>
            <a:ext cx="9351387" cy="184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790" dirty="0"/>
              <a:t>In the experimental setup, MPTCP always preferred Ethernet in spite of increasing RTT delay or packet loss on it.</a:t>
            </a:r>
            <a:endParaRPr lang="en-IN" sz="3790" dirty="0"/>
          </a:p>
        </p:txBody>
      </p:sp>
      <p:sp>
        <p:nvSpPr>
          <p:cNvPr id="186" name="TextBox 185"/>
          <p:cNvSpPr txBox="1"/>
          <p:nvPr/>
        </p:nvSpPr>
        <p:spPr>
          <a:xfrm>
            <a:off x="15946302" y="13704118"/>
            <a:ext cx="3144252" cy="52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42" i="1" dirty="0"/>
              <a:t>Graph 1</a:t>
            </a:r>
            <a:endParaRPr lang="en-IN" sz="2842" i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116" y="22386885"/>
            <a:ext cx="5329237" cy="3996929"/>
          </a:xfrm>
          <a:prstGeom prst="rect">
            <a:avLst/>
          </a:prstGeom>
        </p:spPr>
      </p:pic>
      <p:grpSp>
        <p:nvGrpSpPr>
          <p:cNvPr id="154" name="Group 153"/>
          <p:cNvGrpSpPr/>
          <p:nvPr/>
        </p:nvGrpSpPr>
        <p:grpSpPr>
          <a:xfrm>
            <a:off x="13245848" y="20621412"/>
            <a:ext cx="8286892" cy="7602379"/>
            <a:chOff x="3801979" y="22186232"/>
            <a:chExt cx="7226969" cy="6200449"/>
          </a:xfrm>
        </p:grpSpPr>
        <p:cxnSp>
          <p:nvCxnSpPr>
            <p:cNvPr id="155" name="Straight Connector 154"/>
            <p:cNvCxnSpPr/>
            <p:nvPr/>
          </p:nvCxnSpPr>
          <p:spPr>
            <a:xfrm flipH="1">
              <a:off x="4644190" y="23477797"/>
              <a:ext cx="48126" cy="3617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ounded Rectangle 155"/>
            <p:cNvSpPr/>
            <p:nvPr/>
          </p:nvSpPr>
          <p:spPr>
            <a:xfrm>
              <a:off x="3801979" y="22186232"/>
              <a:ext cx="1780674" cy="12915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116" dirty="0" err="1">
                  <a:solidFill>
                    <a:srgbClr val="FFC000"/>
                  </a:solidFill>
                </a:rPr>
                <a:t>Src</a:t>
              </a:r>
              <a:r>
                <a:rPr lang="en-US" sz="5116" dirty="0">
                  <a:solidFill>
                    <a:srgbClr val="FFC000"/>
                  </a:solidFill>
                </a:rPr>
                <a:t>. </a:t>
              </a:r>
              <a:r>
                <a:rPr lang="en-US" sz="5116" dirty="0">
                  <a:solidFill>
                    <a:srgbClr val="FFC000"/>
                  </a:solidFill>
                </a:rPr>
                <a:t>B</a:t>
              </a:r>
              <a:endParaRPr lang="en-US" sz="5116" dirty="0">
                <a:solidFill>
                  <a:srgbClr val="FFC000"/>
                </a:solidFill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 flipH="1">
              <a:off x="10090485" y="23477797"/>
              <a:ext cx="48126" cy="3617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9248274" y="22186232"/>
              <a:ext cx="1780674" cy="129156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116" dirty="0">
                  <a:solidFill>
                    <a:srgbClr val="00B050"/>
                  </a:solidFill>
                </a:rPr>
                <a:t>Des. A</a:t>
              </a:r>
              <a:endParaRPr lang="en-US" sz="5116" dirty="0">
                <a:solidFill>
                  <a:srgbClr val="00B050"/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3801979" y="27095116"/>
              <a:ext cx="1780674" cy="12915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116" dirty="0" err="1">
                  <a:ln>
                    <a:solidFill>
                      <a:srgbClr val="00B050"/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Src</a:t>
              </a:r>
              <a:r>
                <a:rPr lang="en-US" sz="5116" dirty="0">
                  <a:ln>
                    <a:solidFill>
                      <a:srgbClr val="00B050"/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. A</a:t>
              </a:r>
              <a:endParaRPr lang="en-US" sz="5116" dirty="0">
                <a:ln>
                  <a:solidFill>
                    <a:srgbClr val="00B050"/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9248274" y="27095116"/>
              <a:ext cx="1780674" cy="12915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116" dirty="0">
                  <a:solidFill>
                    <a:srgbClr val="FFC000"/>
                  </a:solidFill>
                </a:rPr>
                <a:t>Des. B</a:t>
              </a:r>
              <a:endParaRPr lang="en-US" sz="5116" dirty="0">
                <a:solidFill>
                  <a:srgbClr val="FFC000"/>
                </a:solidFill>
              </a:endParaRPr>
            </a:p>
          </p:txBody>
        </p:sp>
        <p:cxnSp>
          <p:nvCxnSpPr>
            <p:cNvPr id="161" name="Straight Connector 160"/>
            <p:cNvCxnSpPr>
              <a:stCxn id="156" idx="3"/>
              <a:endCxn id="158" idx="1"/>
            </p:cNvCxnSpPr>
            <p:nvPr/>
          </p:nvCxnSpPr>
          <p:spPr>
            <a:xfrm>
              <a:off x="5582653" y="22832015"/>
              <a:ext cx="36656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5582653" y="27740506"/>
              <a:ext cx="36656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240380" y="22247240"/>
              <a:ext cx="3007894" cy="455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32" dirty="0">
                  <a:solidFill>
                    <a:schemeClr val="accent5"/>
                  </a:solidFill>
                </a:rPr>
                <a:t>Eth @100Mbps</a:t>
              </a:r>
              <a:endParaRPr lang="en-US" sz="3032" dirty="0">
                <a:solidFill>
                  <a:schemeClr val="accent5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82269" y="27888036"/>
              <a:ext cx="3007894" cy="455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32" dirty="0">
                  <a:solidFill>
                    <a:schemeClr val="accent5"/>
                  </a:solidFill>
                </a:rPr>
                <a:t>Eth @100Mbps</a:t>
              </a:r>
              <a:endParaRPr lang="en-US" sz="3032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 rot="5400000">
              <a:off x="9104051" y="25042733"/>
              <a:ext cx="3007894" cy="48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32" dirty="0" err="1">
                  <a:solidFill>
                    <a:schemeClr val="accent5"/>
                  </a:solidFill>
                </a:rPr>
                <a:t>Wifi</a:t>
              </a:r>
              <a:r>
                <a:rPr lang="en-US" sz="3032" dirty="0">
                  <a:solidFill>
                    <a:schemeClr val="accent5"/>
                  </a:solidFill>
                </a:rPr>
                <a:t> </a:t>
              </a:r>
              <a:r>
                <a:rPr lang="en-US" sz="3032" dirty="0">
                  <a:solidFill>
                    <a:schemeClr val="accent5"/>
                  </a:solidFill>
                </a:rPr>
                <a:t>@100Mbps</a:t>
              </a:r>
              <a:endParaRPr lang="en-US" sz="3032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 rot="16200000">
              <a:off x="2787077" y="24846456"/>
              <a:ext cx="3007894" cy="48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32" dirty="0" err="1">
                  <a:solidFill>
                    <a:schemeClr val="accent5"/>
                  </a:solidFill>
                </a:rPr>
                <a:t>Wifi</a:t>
              </a:r>
              <a:r>
                <a:rPr lang="en-US" sz="3032" dirty="0">
                  <a:solidFill>
                    <a:schemeClr val="accent5"/>
                  </a:solidFill>
                </a:rPr>
                <a:t> </a:t>
              </a:r>
              <a:r>
                <a:rPr lang="en-US" sz="3032" dirty="0">
                  <a:solidFill>
                    <a:schemeClr val="accent5"/>
                  </a:solidFill>
                </a:rPr>
                <a:t>@100Mbps</a:t>
              </a:r>
              <a:endParaRPr lang="en-US" sz="3032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16399781" y="21699738"/>
            <a:ext cx="230645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6399781" y="21494567"/>
            <a:ext cx="23064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6523602" y="27638635"/>
            <a:ext cx="230645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16523602" y="27502357"/>
            <a:ext cx="23064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0706819" y="23144456"/>
            <a:ext cx="0" cy="183559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0524447" y="23144455"/>
            <a:ext cx="0" cy="1829195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14228762" y="23217856"/>
            <a:ext cx="0" cy="183559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14046390" y="23217856"/>
            <a:ext cx="0" cy="1829195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494447" y="23343368"/>
            <a:ext cx="2555086" cy="437442"/>
          </a:xfrm>
          <a:prstGeom prst="rect">
            <a:avLst/>
          </a:prstGeom>
          <a:noFill/>
        </p:spPr>
        <p:txBody>
          <a:bodyPr wrap="none" lIns="86627" tIns="43314" rIns="86627" bIns="43314">
            <a:spAutoFit/>
          </a:bodyPr>
          <a:lstStyle/>
          <a:p>
            <a:pPr algn="ctr"/>
            <a:r>
              <a:rPr lang="en-US" sz="2274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Possible Traffic Flow</a:t>
            </a:r>
            <a:endParaRPr lang="en-US" sz="2274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7693261" y="23785082"/>
            <a:ext cx="711603" cy="586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058190" y="28010420"/>
            <a:ext cx="4859673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11" i="1" dirty="0"/>
              <a:t>Figure 3</a:t>
            </a:r>
            <a:endParaRPr lang="en-US" sz="3411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5685805" y="26282636"/>
            <a:ext cx="3144252" cy="52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42" i="1" dirty="0"/>
              <a:t>Graph 2</a:t>
            </a:r>
            <a:endParaRPr lang="en-IN" sz="2842" i="1" dirty="0"/>
          </a:p>
        </p:txBody>
      </p:sp>
      <p:sp>
        <p:nvSpPr>
          <p:cNvPr id="260" name="TextBox 259"/>
          <p:cNvSpPr txBox="1"/>
          <p:nvPr/>
        </p:nvSpPr>
        <p:spPr>
          <a:xfrm flipH="1">
            <a:off x="31910908" y="12877559"/>
            <a:ext cx="9351384" cy="125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90" b="1" dirty="0"/>
              <a:t>*N sub-flows MPTCP v/s *N number of </a:t>
            </a:r>
            <a:r>
              <a:rPr lang="en-US" sz="3790" b="1" dirty="0"/>
              <a:t>TCP on Single Path</a:t>
            </a:r>
            <a:endParaRPr lang="en-US" sz="3032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79932" y="29011763"/>
            <a:ext cx="9351384" cy="184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790" dirty="0"/>
              <a:t>MPTCP utilized full capacity of the resources (i.e. throughput) on available paths as compared to TCP connection.</a:t>
            </a:r>
            <a:endParaRPr lang="en-US" sz="3790" dirty="0"/>
          </a:p>
        </p:txBody>
      </p:sp>
      <p:sp>
        <p:nvSpPr>
          <p:cNvPr id="79" name="TextBox 78"/>
          <p:cNvSpPr txBox="1"/>
          <p:nvPr/>
        </p:nvSpPr>
        <p:spPr>
          <a:xfrm>
            <a:off x="40633430" y="17484248"/>
            <a:ext cx="950903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7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137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Bps</a:t>
            </a:r>
            <a:endParaRPr lang="en-US" sz="132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633430" y="17682769"/>
            <a:ext cx="950903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7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137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Bps</a:t>
            </a:r>
            <a:endParaRPr lang="en-US" sz="113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67896" y="17858599"/>
            <a:ext cx="950903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7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KBps</a:t>
            </a:r>
            <a:endParaRPr lang="en-US" sz="113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</TotalTime>
  <Words>592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Heli U Modi</dc:creator>
  <cp:lastModifiedBy>Jayant Malani</cp:lastModifiedBy>
  <cp:revision>77</cp:revision>
  <dcterms:created xsi:type="dcterms:W3CDTF">2015-11-28T03:44:53Z</dcterms:created>
  <dcterms:modified xsi:type="dcterms:W3CDTF">2015-12-05T20:57:01Z</dcterms:modified>
</cp:coreProperties>
</file>