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FD18B-BE8C-4783-BFD9-E3E3296C5645}" v="1707" dt="2020-02-05T19:24:22.606"/>
    <p1510:client id="{0B00EB6A-58B1-49F6-852A-E20B698FF387}" v="585" dt="2020-02-06T03:59:16.913"/>
    <p1510:client id="{9B9EA28C-A033-422B-8BFF-7AC2A3F1B1A6}" v="1737" dt="2020-02-05T20:52:19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764A0D-C4C0-417E-B11E-BDFF3F8B6ED0}"/>
              </a:ext>
            </a:extLst>
          </p:cNvPr>
          <p:cNvSpPr txBox="1"/>
          <p:nvPr/>
        </p:nvSpPr>
        <p:spPr>
          <a:xfrm>
            <a:off x="4461164" y="221673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sz="4400" b="1" u="sng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18C6C-8CF0-49C4-BBE4-D1DB280DF911}"/>
              </a:ext>
            </a:extLst>
          </p:cNvPr>
          <p:cNvSpPr txBox="1"/>
          <p:nvPr/>
        </p:nvSpPr>
        <p:spPr>
          <a:xfrm>
            <a:off x="310552" y="224287"/>
            <a:ext cx="1155651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400" b="1" u="sng" dirty="0">
                <a:cs typeface="Calibri"/>
              </a:rPr>
              <a:t>VISVESVARAYA NATIONAL INSTITUTE OF TECHNOLOGY</a:t>
            </a:r>
            <a:endParaRPr lang="en-GB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11E7C-279F-4C16-B4F6-858669A057C2}"/>
              </a:ext>
            </a:extLst>
          </p:cNvPr>
          <p:cNvSpPr txBox="1"/>
          <p:nvPr/>
        </p:nvSpPr>
        <p:spPr>
          <a:xfrm>
            <a:off x="3285766" y="1862407"/>
            <a:ext cx="60787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cs typeface="Calibri"/>
              </a:rPr>
              <a:t>BTECH FINAL YEAR PROJECT</a:t>
            </a:r>
            <a:endParaRPr lang="en-GB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F4CA4-88EA-4278-82DC-FEEFAA9FC21F}"/>
              </a:ext>
            </a:extLst>
          </p:cNvPr>
          <p:cNvSpPr txBox="1"/>
          <p:nvPr/>
        </p:nvSpPr>
        <p:spPr>
          <a:xfrm>
            <a:off x="625058" y="3184225"/>
            <a:ext cx="1111082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b="1" u="sng" dirty="0">
                <a:cs typeface="Calibri"/>
              </a:rPr>
              <a:t>GEAR FAULT DIAGNOSIS USING ADVANCED SIGNAL PROCESSING AND TSA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F6716-9848-49D9-8265-321F16FAE74E}"/>
              </a:ext>
            </a:extLst>
          </p:cNvPr>
          <p:cNvSpPr txBox="1"/>
          <p:nvPr/>
        </p:nvSpPr>
        <p:spPr>
          <a:xfrm>
            <a:off x="7812838" y="4994874"/>
            <a:ext cx="525923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cs typeface="Calibri"/>
              </a:rPr>
              <a:t>PRESENTED BY</a:t>
            </a:r>
          </a:p>
          <a:p>
            <a:r>
              <a:rPr lang="en-GB" sz="2800" dirty="0">
                <a:cs typeface="Calibri"/>
              </a:rPr>
              <a:t>JAYANT SATHAWANE </a:t>
            </a:r>
          </a:p>
          <a:p>
            <a:r>
              <a:rPr lang="en-GB" sz="2800" dirty="0">
                <a:cs typeface="Calibri"/>
              </a:rPr>
              <a:t>PARIMAL GAJBHIYE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48C67-E38D-4A2B-ABAE-43011CB3FF60}"/>
              </a:ext>
            </a:extLst>
          </p:cNvPr>
          <p:cNvSpPr txBox="1"/>
          <p:nvPr/>
        </p:nvSpPr>
        <p:spPr>
          <a:xfrm>
            <a:off x="925183" y="4993975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cs typeface="Calibri"/>
              </a:rPr>
              <a:t>GUIDED BY </a:t>
            </a:r>
          </a:p>
          <a:p>
            <a:r>
              <a:rPr lang="en-GB" sz="2800" dirty="0" err="1">
                <a:cs typeface="Calibri"/>
              </a:rPr>
              <a:t>Dr.</a:t>
            </a:r>
            <a:r>
              <a:rPr lang="en-GB" sz="2800" dirty="0">
                <a:cs typeface="Calibri"/>
              </a:rPr>
              <a:t> P. V. KANE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E654-4543-4566-B014-820636B6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2" y="647989"/>
            <a:ext cx="10986654" cy="5875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For this wavelet analysis MORLET wavelet is used . 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     Other wavelets which can be used are </a:t>
            </a:r>
          </a:p>
          <a:p>
            <a:r>
              <a:rPr lang="en-GB" dirty="0">
                <a:cs typeface="Calibri" panose="020F0502020204030204"/>
              </a:rPr>
              <a:t>      </a:t>
            </a:r>
            <a:r>
              <a:rPr lang="en-GB" u="sng" dirty="0">
                <a:cs typeface="Calibri" panose="020F0502020204030204"/>
              </a:rPr>
              <a:t>HAAR</a:t>
            </a:r>
            <a:r>
              <a:rPr lang="en-GB" dirty="0">
                <a:cs typeface="Calibri" panose="020F0502020204030204"/>
              </a:rPr>
              <a:t> </a:t>
            </a:r>
          </a:p>
          <a:p>
            <a:r>
              <a:rPr lang="en-GB" dirty="0">
                <a:cs typeface="Calibri" panose="020F0502020204030204"/>
              </a:rPr>
              <a:t>      SYMLETS</a:t>
            </a:r>
          </a:p>
          <a:p>
            <a:r>
              <a:rPr lang="en-GB" dirty="0">
                <a:cs typeface="Calibri" panose="020F0502020204030204"/>
              </a:rPr>
              <a:t>      MEXICAN HAT</a:t>
            </a:r>
          </a:p>
          <a:p>
            <a:r>
              <a:rPr lang="en-GB" dirty="0">
                <a:cs typeface="Calibri" panose="020F0502020204030204"/>
              </a:rPr>
              <a:t>      MEYER</a:t>
            </a:r>
          </a:p>
          <a:p>
            <a:r>
              <a:rPr lang="en-GB" dirty="0">
                <a:cs typeface="Calibri" panose="020F0502020204030204"/>
              </a:rPr>
              <a:t>      COIFLETS</a:t>
            </a:r>
          </a:p>
        </p:txBody>
      </p:sp>
    </p:spTree>
    <p:extLst>
      <p:ext uri="{BB962C8B-B14F-4D97-AF65-F5344CB8AC3E}">
        <p14:creationId xmlns:p14="http://schemas.microsoft.com/office/powerpoint/2010/main" val="181434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1075-2177-4724-B103-102309536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22" y="445399"/>
            <a:ext cx="10875033" cy="59759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 dirty="0">
                <a:cs typeface="Calibri" panose="020F0502020204030204"/>
              </a:rPr>
              <a:t>WORK REMAINING</a:t>
            </a:r>
            <a:r>
              <a:rPr lang="en-GB" dirty="0"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457200" indent="-457200"/>
            <a:r>
              <a:rPr lang="en-GB" dirty="0">
                <a:cs typeface="Calibri" panose="020F0502020204030204"/>
              </a:rPr>
              <a:t>CEPSTRUM ANALYSIS OF THE SIGNAL</a:t>
            </a:r>
          </a:p>
          <a:p>
            <a:pPr marL="457200" indent="-457200"/>
            <a:r>
              <a:rPr lang="en-GB" dirty="0">
                <a:cs typeface="Calibri" panose="020F0502020204030204"/>
              </a:rPr>
              <a:t> USING OTHER TYPES OF WAVELETS AND FINDING BEST SUITABLE TYPE.</a:t>
            </a:r>
          </a:p>
          <a:p>
            <a:pPr marL="457200" indent="-457200"/>
            <a:r>
              <a:rPr lang="en-GB" dirty="0">
                <a:cs typeface="Calibri" panose="020F0502020204030204"/>
              </a:rPr>
              <a:t>PERFORMING ORDER ANALYSIS ON THE SIGNAL</a:t>
            </a:r>
          </a:p>
          <a:p>
            <a:pPr marL="457200" indent="-457200"/>
            <a:r>
              <a:rPr lang="en-GB" dirty="0">
                <a:cs typeface="Calibri" panose="020F0502020204030204"/>
              </a:rPr>
              <a:t>USING ANN METHOD FOR FAULT DETECTION . </a:t>
            </a:r>
          </a:p>
          <a:p>
            <a:pPr marL="457200" indent="-457200"/>
            <a:endParaRPr lang="en-GB" dirty="0"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1C30B-8378-46B9-8FAF-E0C67FB9C43C}"/>
              </a:ext>
            </a:extLst>
          </p:cNvPr>
          <p:cNvSpPr txBox="1"/>
          <p:nvPr/>
        </p:nvSpPr>
        <p:spPr>
          <a:xfrm>
            <a:off x="221673" y="3061854"/>
            <a:ext cx="11249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    </a:t>
            </a:r>
          </a:p>
        </p:txBody>
      </p:sp>
    </p:spTree>
    <p:extLst>
      <p:ext uri="{BB962C8B-B14F-4D97-AF65-F5344CB8AC3E}">
        <p14:creationId xmlns:p14="http://schemas.microsoft.com/office/powerpoint/2010/main" val="133240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51DB0-5B99-49F0-8477-7C1E93460E01}"/>
              </a:ext>
            </a:extLst>
          </p:cNvPr>
          <p:cNvSpPr txBox="1"/>
          <p:nvPr/>
        </p:nvSpPr>
        <p:spPr>
          <a:xfrm>
            <a:off x="3740728" y="2341418"/>
            <a:ext cx="428105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 b="1">
                <a:cs typeface="Calibri"/>
              </a:rPr>
              <a:t>THANK YOU</a:t>
            </a:r>
            <a:endParaRPr lang="en-GB" sz="4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991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E314-D246-40A1-BE59-498609BB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5" y="129598"/>
            <a:ext cx="10515600" cy="1325563"/>
          </a:xfrm>
        </p:spPr>
        <p:txBody>
          <a:bodyPr/>
          <a:lstStyle/>
          <a:p>
            <a:r>
              <a:rPr lang="en-GB" sz="3600" b="1" u="sng" dirty="0">
                <a:cs typeface="Calibri Light"/>
              </a:rPr>
              <a:t>DATA</a:t>
            </a:r>
            <a:r>
              <a:rPr lang="en-GB" sz="3600" b="1" dirty="0">
                <a:cs typeface="Calibri Light"/>
              </a:rPr>
              <a:t> </a:t>
            </a:r>
            <a:r>
              <a:rPr lang="en-GB" sz="3600" b="1" u="sng" dirty="0" err="1">
                <a:cs typeface="Calibri Light"/>
              </a:rPr>
              <a:t>ACQUISiTION</a:t>
            </a:r>
            <a:endParaRPr lang="en-GB" sz="3600" dirty="0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44FD-453F-418A-B27D-95AE15E06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6" y="1257588"/>
            <a:ext cx="11478883" cy="54301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   Setup consists of two identical pair of </a:t>
            </a:r>
            <a:endParaRPr lang="en-US" dirty="0"/>
          </a:p>
          <a:p>
            <a:pPr marL="0" indent="0">
              <a:buNone/>
            </a:pPr>
            <a:r>
              <a:rPr lang="en-GB" dirty="0">
                <a:cs typeface="Calibri"/>
              </a:rPr>
              <a:t>     shafts.</a:t>
            </a:r>
          </a:p>
          <a:p>
            <a:pPr marL="457200" indent="-457200">
              <a:buFont typeface="Arial"/>
            </a:pPr>
            <a:r>
              <a:rPr lang="en-GB" dirty="0">
                <a:cs typeface="Calibri"/>
              </a:rPr>
              <a:t>Number of teeth on gear is 46 and 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pinion has 21 </a:t>
            </a:r>
            <a:r>
              <a:rPr lang="en-GB" dirty="0" err="1">
                <a:cs typeface="Calibri"/>
              </a:rPr>
              <a:t>teeths</a:t>
            </a:r>
            <a:r>
              <a:rPr lang="en-GB" dirty="0">
                <a:cs typeface="Calibri"/>
              </a:rPr>
              <a:t> and gear is rotating with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720 rpm.</a:t>
            </a:r>
          </a:p>
          <a:p>
            <a:pPr marL="457200" indent="-457200"/>
            <a:r>
              <a:rPr lang="en-GB" dirty="0">
                <a:cs typeface="Calibri"/>
              </a:rPr>
              <a:t>Vibration and noise signal is acquired  for 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healthy and broken tooth condition.</a:t>
            </a:r>
          </a:p>
          <a:p>
            <a:pPr marL="457200" indent="-457200"/>
            <a:r>
              <a:rPr lang="en-GB" dirty="0">
                <a:cs typeface="Calibri"/>
              </a:rPr>
              <a:t>Data of vibration for healthy condition is 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taken with sampling frequency of 50 </a:t>
            </a:r>
            <a:r>
              <a:rPr lang="en-GB" dirty="0" err="1">
                <a:cs typeface="Calibri"/>
              </a:rPr>
              <a:t>KHz</a:t>
            </a:r>
            <a:r>
              <a:rPr lang="en-GB" dirty="0">
                <a:cs typeface="Calibri"/>
              </a:rPr>
              <a:t>  and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taken with sampling frequency of 25 </a:t>
            </a:r>
            <a:r>
              <a:rPr lang="en-GB" dirty="0" err="1">
                <a:cs typeface="Calibri"/>
              </a:rPr>
              <a:t>KHz</a:t>
            </a:r>
            <a:r>
              <a:rPr lang="en-GB" dirty="0">
                <a:cs typeface="Calibri"/>
              </a:rPr>
              <a:t> for broken tooth condition 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Whereas noise signal is taken with sampling frequency of 50 </a:t>
            </a:r>
            <a:r>
              <a:rPr lang="en-GB" dirty="0" err="1">
                <a:cs typeface="Calibri"/>
              </a:rPr>
              <a:t>KHz</a:t>
            </a:r>
            <a:r>
              <a:rPr lang="en-GB" dirty="0">
                <a:cs typeface="Calibri"/>
              </a:rPr>
              <a:t> .</a:t>
            </a:r>
          </a:p>
          <a:p>
            <a:pPr marL="457200" indent="-457200"/>
            <a:endParaRPr lang="en-GB" dirty="0">
              <a:cs typeface="Calibri"/>
            </a:endParaRPr>
          </a:p>
        </p:txBody>
      </p:sp>
      <p:pic>
        <p:nvPicPr>
          <p:cNvPr id="6" name="Picture 6" descr="A picture containing indoor, sitting, luggage, suitcase&#10;&#10;Description generated with very high confidence">
            <a:extLst>
              <a:ext uri="{FF2B5EF4-FFF2-40B4-BE49-F238E27FC236}">
                <a16:creationId xmlns:a16="http://schemas.microsoft.com/office/drawing/2014/main" id="{A315D027-268A-4D2C-8B4A-43A32A85C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570" y="1159636"/>
            <a:ext cx="3648970" cy="393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6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17CF-3786-4188-B424-8F412A69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82" y="260039"/>
            <a:ext cx="10515600" cy="980508"/>
          </a:xfrm>
        </p:spPr>
        <p:txBody>
          <a:bodyPr/>
          <a:lstStyle/>
          <a:p>
            <a:r>
              <a:rPr lang="en-GB" sz="4000" b="1" u="sng">
                <a:cs typeface="Calibri Light"/>
              </a:rPr>
              <a:t>TIME DOMAIN SIGNAL</a:t>
            </a:r>
            <a:endParaRPr lang="en-GB" b="1" u="sng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13F88-360B-4316-A574-DDBB5BD2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27" y="1106758"/>
            <a:ext cx="11162580" cy="56596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WAVEFORM OF VIBRATION SIGNAL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                                    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        </a:t>
            </a:r>
            <a:r>
              <a:rPr lang="en-GB" dirty="0">
                <a:ea typeface="+mn-lt"/>
                <a:cs typeface="+mn-lt"/>
              </a:rPr>
              <a:t> HEALTHY CONDITION </a:t>
            </a:r>
            <a:r>
              <a:rPr lang="en-GB" dirty="0">
                <a:cs typeface="Calibri"/>
              </a:rPr>
              <a:t>                             </a:t>
            </a:r>
            <a:r>
              <a:rPr lang="en-GB" dirty="0">
                <a:ea typeface="+mn-lt"/>
                <a:cs typeface="+mn-lt"/>
              </a:rPr>
              <a:t>BROKEN TOOTH</a:t>
            </a:r>
            <a:endParaRPr lang="en-GB" dirty="0"/>
          </a:p>
        </p:txBody>
      </p:sp>
      <p:pic>
        <p:nvPicPr>
          <p:cNvPr id="5" name="Picture 6" descr="A picture containing sitting, man, large, boat&#10;&#10;Description generated with very high confidence">
            <a:extLst>
              <a:ext uri="{FF2B5EF4-FFF2-40B4-BE49-F238E27FC236}">
                <a16:creationId xmlns:a16="http://schemas.microsoft.com/office/drawing/2014/main" id="{0B31591E-EA77-43F8-BB0E-89C3E230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" y="1653913"/>
            <a:ext cx="6653840" cy="4269040"/>
          </a:xfrm>
          <a:prstGeom prst="rect">
            <a:avLst/>
          </a:prstGeom>
        </p:spPr>
      </p:pic>
      <p:pic>
        <p:nvPicPr>
          <p:cNvPr id="8" name="Picture 8" descr="A picture containing sitting, covered, filled, standing&#10;&#10;Description generated with very high confidence">
            <a:extLst>
              <a:ext uri="{FF2B5EF4-FFF2-40B4-BE49-F238E27FC236}">
                <a16:creationId xmlns:a16="http://schemas.microsoft.com/office/drawing/2014/main" id="{C45C215E-657C-4CD4-84F8-085EF789C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901" y="1653913"/>
            <a:ext cx="6105099" cy="426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4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EA7A-E4CA-45F5-A10C-5EE7B949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80"/>
            <a:ext cx="10515600" cy="894243"/>
          </a:xfrm>
        </p:spPr>
        <p:txBody>
          <a:bodyPr/>
          <a:lstStyle/>
          <a:p>
            <a:r>
              <a:rPr lang="en-GB" sz="3200" dirty="0">
                <a:cs typeface="Calibri Light"/>
              </a:rPr>
              <a:t>WAVEFORM OF ACOUSTIC SIGNAL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380A-1082-4726-A3D3-E02E44AF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476"/>
            <a:ext cx="10515600" cy="578907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         HEALTHY CONDITION                                    BROKEN TOOTH</a:t>
            </a:r>
          </a:p>
        </p:txBody>
      </p:sp>
      <p:pic>
        <p:nvPicPr>
          <p:cNvPr id="10" name="Picture 10" descr="A picture containing sitting, water, large, clock&#10;&#10;Description generated with very high confidence">
            <a:extLst>
              <a:ext uri="{FF2B5EF4-FFF2-40B4-BE49-F238E27FC236}">
                <a16:creationId xmlns:a16="http://schemas.microsoft.com/office/drawing/2014/main" id="{5B01C930-421B-43A2-96FF-9F2A05BB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4" y="1452631"/>
            <a:ext cx="5877462" cy="4384060"/>
          </a:xfrm>
          <a:prstGeom prst="rect">
            <a:avLst/>
          </a:prstGeom>
        </p:spPr>
      </p:pic>
      <p:pic>
        <p:nvPicPr>
          <p:cNvPr id="18" name="Picture 18" descr="A picture containing sitting, large, group, water&#10;&#10;Description generated with very high confidence">
            <a:extLst>
              <a:ext uri="{FF2B5EF4-FFF2-40B4-BE49-F238E27FC236}">
                <a16:creationId xmlns:a16="http://schemas.microsoft.com/office/drawing/2014/main" id="{0173116A-2586-40FC-A2E2-C30A24E03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118" y="1452631"/>
            <a:ext cx="5978104" cy="43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1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6A41-6269-4F95-A904-0A566107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91" y="-224608"/>
            <a:ext cx="10515600" cy="1052394"/>
          </a:xfrm>
        </p:spPr>
        <p:txBody>
          <a:bodyPr>
            <a:normAutofit/>
          </a:bodyPr>
          <a:lstStyle/>
          <a:p>
            <a:r>
              <a:rPr lang="en-GB" sz="3600">
                <a:cs typeface="Calibri Light"/>
              </a:rPr>
              <a:t>SPECTRAL ANALYSIS (FFT SPECTRA)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973D-4C37-492D-A18D-524CE4A6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1421"/>
            <a:ext cx="10975675" cy="5701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FFT SPECTRA OF VIBRATION SIGNAL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>
                <a:cs typeface="Calibri"/>
              </a:rPr>
              <a:t>             HEALTHY CONDITION                              BROKEN TOOTH</a:t>
            </a:r>
            <a:endParaRPr lang="en-GB" dirty="0">
              <a:cs typeface="Calibri"/>
            </a:endParaRP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0851BE-254B-4763-8251-BFEA2E9C3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2" y="1308857"/>
            <a:ext cx="5978103" cy="4585342"/>
          </a:xfrm>
          <a:prstGeom prst="rect">
            <a:avLst/>
          </a:prstGeom>
        </p:spPr>
      </p:pic>
      <p:pic>
        <p:nvPicPr>
          <p:cNvPr id="10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A31B75FB-2523-4276-B2C9-529361D8F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199" y="1308857"/>
            <a:ext cx="5719312" cy="4574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43385B-0A45-4FAF-90B4-6DF7C8EDFCE3}"/>
              </a:ext>
            </a:extLst>
          </p:cNvPr>
          <p:cNvSpPr txBox="1"/>
          <p:nvPr/>
        </p:nvSpPr>
        <p:spPr>
          <a:xfrm>
            <a:off x="3699164" y="2563091"/>
            <a:ext cx="159327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cs typeface="Calibri"/>
              </a:rPr>
              <a:t>X 1372</a:t>
            </a:r>
          </a:p>
          <a:p>
            <a:r>
              <a:rPr lang="en-GB" sz="2400" b="1" dirty="0">
                <a:cs typeface="Calibri"/>
              </a:rPr>
              <a:t>Y 0.09751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A5F4D-9EF2-421B-BAF3-5FF23D199E55}"/>
              </a:ext>
            </a:extLst>
          </p:cNvPr>
          <p:cNvSpPr txBox="1"/>
          <p:nvPr/>
        </p:nvSpPr>
        <p:spPr>
          <a:xfrm>
            <a:off x="9162184" y="2415020"/>
            <a:ext cx="135774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cs typeface="Calibri"/>
              </a:rPr>
              <a:t>X 1810</a:t>
            </a:r>
          </a:p>
          <a:p>
            <a:r>
              <a:rPr lang="en-GB" sz="2400" b="1" dirty="0">
                <a:cs typeface="Calibri"/>
              </a:rPr>
              <a:t>Y 0.1397</a:t>
            </a:r>
          </a:p>
        </p:txBody>
      </p:sp>
    </p:spTree>
    <p:extLst>
      <p:ext uri="{BB962C8B-B14F-4D97-AF65-F5344CB8AC3E}">
        <p14:creationId xmlns:p14="http://schemas.microsoft.com/office/powerpoint/2010/main" val="419165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FB18-79B4-484E-AC92-8BD512089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118"/>
            <a:ext cx="10515600" cy="6349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FFT  SPECTRA OF ACOUSTIC SIGNAL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    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        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</a:t>
            </a:r>
            <a:r>
              <a:rPr lang="en-GB" dirty="0">
                <a:cs typeface="Calibri"/>
              </a:rPr>
              <a:t>             </a:t>
            </a:r>
            <a:r>
              <a:rPr lang="en-GB" dirty="0">
                <a:ea typeface="+mn-lt"/>
                <a:cs typeface="+mn-lt"/>
              </a:rPr>
              <a:t> HEALTHY CONDITION</a:t>
            </a:r>
            <a:r>
              <a:rPr lang="en-GB" dirty="0">
                <a:cs typeface="Calibri"/>
              </a:rPr>
              <a:t>                          BROKEN TOOTH</a:t>
            </a:r>
          </a:p>
        </p:txBody>
      </p:sp>
      <p:pic>
        <p:nvPicPr>
          <p:cNvPr id="2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556E339-FBCD-4103-A7B2-B441F458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7" y="719386"/>
            <a:ext cx="6093123" cy="4930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6F2BDD-16B3-4804-96F8-30E73B3A43D9}"/>
              </a:ext>
            </a:extLst>
          </p:cNvPr>
          <p:cNvSpPr txBox="1"/>
          <p:nvPr/>
        </p:nvSpPr>
        <p:spPr>
          <a:xfrm>
            <a:off x="3869748" y="1985530"/>
            <a:ext cx="15378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cs typeface="Calibri"/>
              </a:rPr>
              <a:t>X:411.3</a:t>
            </a:r>
          </a:p>
          <a:p>
            <a:r>
              <a:rPr lang="en-GB" sz="2400" b="1" dirty="0">
                <a:cs typeface="Calibri"/>
              </a:rPr>
              <a:t>Y:0.0131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424" y="721309"/>
            <a:ext cx="6241576" cy="4928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7669D-390C-4F8A-881A-076478BDD563}"/>
              </a:ext>
            </a:extLst>
          </p:cNvPr>
          <p:cNvSpPr txBox="1"/>
          <p:nvPr/>
        </p:nvSpPr>
        <p:spPr>
          <a:xfrm>
            <a:off x="9071212" y="1894594"/>
            <a:ext cx="189807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b="1" dirty="0">
                <a:cs typeface="Calibri"/>
              </a:rPr>
              <a:t>X:985.3</a:t>
            </a:r>
          </a:p>
          <a:p>
            <a:r>
              <a:rPr lang="en-GB" sz="2400" b="1" dirty="0">
                <a:cs typeface="Calibri"/>
              </a:rPr>
              <a:t>Y:0.01916</a:t>
            </a:r>
          </a:p>
        </p:txBody>
      </p:sp>
    </p:spTree>
    <p:extLst>
      <p:ext uri="{BB962C8B-B14F-4D97-AF65-F5344CB8AC3E}">
        <p14:creationId xmlns:p14="http://schemas.microsoft.com/office/powerpoint/2010/main" val="339953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86C8-3F03-43C3-A60C-D2FDBD69F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64" y="816073"/>
            <a:ext cx="10515600" cy="596657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GB"/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                                   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  </a:t>
            </a:r>
            <a:r>
              <a:rPr lang="en-GB" sz="3200" dirty="0">
                <a:cs typeface="Calibri"/>
              </a:rPr>
              <a:t>  </a:t>
            </a:r>
            <a:endParaRPr lang="en-GB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3200" dirty="0">
                <a:cs typeface="Calibri"/>
              </a:rPr>
              <a:t>     </a:t>
            </a:r>
            <a:r>
              <a:rPr lang="en-GB" sz="3200">
                <a:ea typeface="+mn-lt"/>
                <a:cs typeface="+mn-lt"/>
              </a:rPr>
              <a:t>WAVELET PLOT OF VIBRATION SIGNAL FOR </a:t>
            </a:r>
            <a:r>
              <a:rPr lang="en-GB" sz="3200" dirty="0">
                <a:cs typeface="Calibri"/>
              </a:rPr>
              <a:t>BROKEN TOOTH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0338AE85-89AA-4F69-8950-9D0361DD1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8" y="1190178"/>
            <a:ext cx="5474897" cy="4872889"/>
          </a:xfrm>
          <a:prstGeom prst="rect">
            <a:avLst/>
          </a:prstGeom>
        </p:spPr>
      </p:pic>
      <p:pic>
        <p:nvPicPr>
          <p:cNvPr id="5" name="Picture 5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6BB13872-F4C7-441F-A875-F3106BEC8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37" y="1190178"/>
            <a:ext cx="5043577" cy="4872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965E22-1281-4CC9-89FA-BBDC41363977}"/>
              </a:ext>
            </a:extLst>
          </p:cNvPr>
          <p:cNvSpPr txBox="1"/>
          <p:nvPr/>
        </p:nvSpPr>
        <p:spPr>
          <a:xfrm>
            <a:off x="626853" y="123645"/>
            <a:ext cx="93280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ea typeface="+mn-lt"/>
                <a:cs typeface="+mn-lt"/>
              </a:rPr>
              <a:t>WAVELET TRANSFORM ANALYSIS</a:t>
            </a:r>
          </a:p>
          <a:p>
            <a:pPr algn="l"/>
            <a:endParaRPr lang="en-GB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31534-D8F5-4482-A93D-E42DD79439CE}"/>
              </a:ext>
            </a:extLst>
          </p:cNvPr>
          <p:cNvSpPr txBox="1"/>
          <p:nvPr/>
        </p:nvSpPr>
        <p:spPr>
          <a:xfrm>
            <a:off x="789709" y="1108364"/>
            <a:ext cx="15378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b="1" dirty="0">
                <a:cs typeface="Calibri"/>
              </a:rPr>
              <a:t>X:1939</a:t>
            </a:r>
          </a:p>
          <a:p>
            <a:r>
              <a:rPr lang="en-GB" sz="2400" b="1" dirty="0">
                <a:cs typeface="Calibri"/>
              </a:rPr>
              <a:t>Y:981</a:t>
            </a:r>
          </a:p>
          <a:p>
            <a:r>
              <a:rPr lang="en-GB" sz="2400" b="1" dirty="0">
                <a:cs typeface="Calibri"/>
              </a:rPr>
              <a:t>Z:9327</a:t>
            </a:r>
          </a:p>
        </p:txBody>
      </p:sp>
    </p:spTree>
    <p:extLst>
      <p:ext uri="{BB962C8B-B14F-4D97-AF65-F5344CB8AC3E}">
        <p14:creationId xmlns:p14="http://schemas.microsoft.com/office/powerpoint/2010/main" val="376377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9D98-B8B5-4875-BCEE-BA30AC897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909" y="539244"/>
            <a:ext cx="11018807" cy="609099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sz="3600" dirty="0">
                <a:cs typeface="Calibri" panose="020F0502020204030204"/>
              </a:rPr>
              <a:t>WAVELET ANALYSIS OF ACOUSTIC SIGNAL 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sz="3600" dirty="0">
              <a:cs typeface="Calibri" panose="020F0502020204030204"/>
            </a:endParaRPr>
          </a:p>
          <a:p>
            <a:pPr marL="0" indent="0">
              <a:buNone/>
            </a:pPr>
            <a:endParaRPr lang="en-GB" sz="3600" dirty="0">
              <a:cs typeface="Calibri" panose="020F0502020204030204"/>
            </a:endParaRPr>
          </a:p>
          <a:p>
            <a:pPr marL="0" indent="0">
              <a:buNone/>
            </a:pPr>
            <a:endParaRPr lang="en-GB" sz="3600" dirty="0">
              <a:cs typeface="Calibri" panose="020F0502020204030204"/>
            </a:endParaRPr>
          </a:p>
          <a:p>
            <a:pPr marL="0" indent="0">
              <a:buNone/>
            </a:pPr>
            <a:endParaRPr lang="en-GB" sz="3600" dirty="0">
              <a:cs typeface="Calibri" panose="020F0502020204030204"/>
            </a:endParaRPr>
          </a:p>
          <a:p>
            <a:pPr marL="0" indent="0">
              <a:buNone/>
            </a:pPr>
            <a:endParaRPr lang="en-GB" sz="3600" dirty="0">
              <a:cs typeface="Calibri" panose="020F0502020204030204"/>
            </a:endParaRPr>
          </a:p>
          <a:p>
            <a:pPr marL="0" indent="0">
              <a:buNone/>
            </a:pPr>
            <a:endParaRPr lang="en-GB" sz="3600" dirty="0">
              <a:cs typeface="Calibri" panose="020F0502020204030204"/>
            </a:endParaRPr>
          </a:p>
          <a:p>
            <a:pPr marL="0" indent="0">
              <a:buNone/>
            </a:pPr>
            <a:endParaRPr lang="en-GB" sz="3600" dirty="0">
              <a:cs typeface="Calibri" panose="020F0502020204030204"/>
            </a:endParaRPr>
          </a:p>
          <a:p>
            <a:pPr marL="0" indent="0">
              <a:buNone/>
            </a:pPr>
            <a:endParaRPr lang="en-GB" sz="36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3600" dirty="0">
                <a:cs typeface="Calibri" panose="020F0502020204030204"/>
              </a:rPr>
              <a:t>       </a:t>
            </a:r>
            <a:r>
              <a:rPr lang="en-GB" sz="3200" dirty="0">
                <a:cs typeface="Calibri" panose="020F0502020204030204"/>
              </a:rPr>
              <a:t>                    </a:t>
            </a:r>
          </a:p>
          <a:p>
            <a:pPr marL="0" indent="0">
              <a:buNone/>
            </a:pPr>
            <a:r>
              <a:rPr lang="en-GB" sz="3200" dirty="0">
                <a:cs typeface="Calibri" panose="020F0502020204030204"/>
              </a:rPr>
              <a:t>  WAVELET PLOT OF ACOUSTIC SIGNAL FOR </a:t>
            </a:r>
            <a:r>
              <a:rPr lang="en-GB" sz="3200" dirty="0">
                <a:ea typeface="+mn-lt"/>
                <a:cs typeface="+mn-lt"/>
              </a:rPr>
              <a:t>HEALTHY CONDITION  </a:t>
            </a:r>
            <a:endParaRPr lang="en-GB" sz="3200" dirty="0">
              <a:cs typeface="Calibri" panose="020F0502020204030204"/>
            </a:endParaRPr>
          </a:p>
        </p:txBody>
      </p:sp>
      <p:pic>
        <p:nvPicPr>
          <p:cNvPr id="2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3AC79993-507A-45DD-B5AB-6C76C1DE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8" y="1035688"/>
            <a:ext cx="6165009" cy="4685984"/>
          </a:xfrm>
          <a:prstGeom prst="rect">
            <a:avLst/>
          </a:prstGeom>
        </p:spPr>
      </p:pic>
      <p:pic>
        <p:nvPicPr>
          <p:cNvPr id="5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D13018-FB00-435B-A5A1-4C4BB8F15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550" y="1035687"/>
            <a:ext cx="6091450" cy="4685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EFA05-2C58-4D43-B18C-431E5BA324BB}"/>
              </a:ext>
            </a:extLst>
          </p:cNvPr>
          <p:cNvSpPr txBox="1"/>
          <p:nvPr/>
        </p:nvSpPr>
        <p:spPr>
          <a:xfrm>
            <a:off x="323011" y="1035687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cs typeface="Calibri"/>
              </a:rPr>
              <a:t>X:4022</a:t>
            </a:r>
          </a:p>
          <a:p>
            <a:r>
              <a:rPr lang="en-GB" sz="2400" b="1" dirty="0">
                <a:cs typeface="Calibri"/>
              </a:rPr>
              <a:t>Y:981</a:t>
            </a:r>
          </a:p>
          <a:p>
            <a:r>
              <a:rPr lang="en-GB" sz="2400" b="1" dirty="0">
                <a:cs typeface="Calibri"/>
              </a:rPr>
              <a:t>Z:18530</a:t>
            </a:r>
          </a:p>
        </p:txBody>
      </p:sp>
    </p:spTree>
    <p:extLst>
      <p:ext uri="{BB962C8B-B14F-4D97-AF65-F5344CB8AC3E}">
        <p14:creationId xmlns:p14="http://schemas.microsoft.com/office/powerpoint/2010/main" val="119425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1543-FEE9-44C0-96D1-4078E28F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909" y="2684606"/>
            <a:ext cx="10515600" cy="417123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GB"/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       </a:t>
            </a:r>
            <a:r>
              <a:rPr lang="en-GB" sz="3200" dirty="0">
                <a:cs typeface="Calibri"/>
              </a:rPr>
              <a:t>WAVELET PLOT OF ACOUSTIC SIGNAL FOR  BROKEN TOOTH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2" y="643927"/>
            <a:ext cx="6564573" cy="5167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31" y="643928"/>
            <a:ext cx="6309814" cy="51675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199C78-1573-4E11-BCBF-DB631DB87681}"/>
              </a:ext>
            </a:extLst>
          </p:cNvPr>
          <p:cNvSpPr txBox="1"/>
          <p:nvPr/>
        </p:nvSpPr>
        <p:spPr>
          <a:xfrm>
            <a:off x="83597" y="780655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b="1" dirty="0">
                <a:cs typeface="Calibri"/>
              </a:rPr>
              <a:t>X:4019</a:t>
            </a:r>
          </a:p>
          <a:p>
            <a:r>
              <a:rPr lang="en-GB" sz="2400" b="1" dirty="0">
                <a:cs typeface="Calibri"/>
              </a:rPr>
              <a:t>Y:980</a:t>
            </a:r>
          </a:p>
          <a:p>
            <a:r>
              <a:rPr lang="en-GB" sz="2400" b="1" dirty="0">
                <a:cs typeface="Calibri"/>
              </a:rPr>
              <a:t>Z:18500</a:t>
            </a:r>
          </a:p>
        </p:txBody>
      </p:sp>
    </p:spTree>
    <p:extLst>
      <p:ext uri="{BB962C8B-B14F-4D97-AF65-F5344CB8AC3E}">
        <p14:creationId xmlns:p14="http://schemas.microsoft.com/office/powerpoint/2010/main" val="279817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91</Words>
  <Application>Microsoft Office PowerPoint</Application>
  <PresentationFormat>Widescreen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DATA ACQUISiTION</vt:lpstr>
      <vt:lpstr>TIME DOMAIN SIGNAL</vt:lpstr>
      <vt:lpstr>WAVEFORM OF ACOUSTIC SIGNAL</vt:lpstr>
      <vt:lpstr>SPECTRAL ANALYSIS (FFT SPECTRA)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1030</cp:revision>
  <dcterms:created xsi:type="dcterms:W3CDTF">2020-02-05T15:11:51Z</dcterms:created>
  <dcterms:modified xsi:type="dcterms:W3CDTF">2020-02-06T05:30:36Z</dcterms:modified>
</cp:coreProperties>
</file>