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7" r:id="rId10"/>
    <p:sldId id="269" r:id="rId11"/>
    <p:sldId id="268" r:id="rId12"/>
    <p:sldId id="270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49" autoAdjust="0"/>
    <p:restoredTop sz="94660"/>
  </p:normalViewPr>
  <p:slideViewPr>
    <p:cSldViewPr snapToGrid="0">
      <p:cViewPr varScale="1">
        <p:scale>
          <a:sx n="74" d="100"/>
          <a:sy n="74" d="100"/>
        </p:scale>
        <p:origin x="68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F52B9F-243E-4E0D-990C-0E8C85FF45E3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876DC3-4E52-4EA3-8E45-F1997585E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708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268E1E-0E44-426D-905E-8AD9B19D2182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29.03.2023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1B2431-D351-4C6E-A3CF-9DFAC0E3E050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29.03.2023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17256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29.03.2023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886449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29.03.2023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12</a:t>
            </a:fld>
            <a:endParaRPr lang="cs-CZ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29.03.2023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13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29.03.2023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29.03.2023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29.03.2023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29.03.2023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29.03.2023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29.03.2023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29.03.2023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967836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29.03.2023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7127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F70F1-2DB8-95D7-7DBC-0445C7ED0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A9BC55-EFFB-E578-5B1A-2BADB2BC3E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6A43E-08FC-29EE-F750-7FFE2A4E8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1FE1-7E22-429D-981B-AD22405FB3B6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54806-78AC-A9AC-90A6-3F004851E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BB3BA-3FD6-3156-D568-58607BAA7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07BB4-4304-480D-97D7-75BFE2B6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17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A169D-5C06-8871-6021-A6FBDE67D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0EC9EE-EC49-E1E7-0BD6-B9CB3FC734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46A64-A081-2784-8ADE-F3750590E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1FE1-7E22-429D-981B-AD22405FB3B6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EF413-C2FA-DAF6-75DE-8FC6FC64C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1241C-5D49-1809-BEEF-B8614D556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07BB4-4304-480D-97D7-75BFE2B6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55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339742-2148-2DA7-6989-899E1B3E9B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F86781-E597-0B85-EFA4-BC21A7E8F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D32D0-520F-6942-71A3-DBE216605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1FE1-7E22-429D-981B-AD22405FB3B6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50F1C-17F2-5BFF-3AAD-5B364665B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19FBE-E914-50D7-7ABB-26B80B5F2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07BB4-4304-480D-97D7-75BFE2B6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5062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20283"/>
            <a:ext cx="5181600" cy="9800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590800"/>
            <a:ext cx="42672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4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4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8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3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201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63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542" y="2937934"/>
            <a:ext cx="5181600" cy="908050"/>
          </a:xfrm>
        </p:spPr>
        <p:txBody>
          <a:bodyPr anchor="t"/>
          <a:lstStyle>
            <a:lvl1pPr algn="l">
              <a:defRPr sz="266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542" y="1937809"/>
            <a:ext cx="5181600" cy="1000125"/>
          </a:xfrm>
        </p:spPr>
        <p:txBody>
          <a:bodyPr anchor="b"/>
          <a:lstStyle>
            <a:lvl1pPr marL="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5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0883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23409"/>
            <a:ext cx="2693459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449917"/>
            <a:ext cx="2693459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6684" y="1023409"/>
            <a:ext cx="2694517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6684" y="1449917"/>
            <a:ext cx="2694517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149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7216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7767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2033"/>
            <a:ext cx="2005542" cy="774700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3367" y="182034"/>
            <a:ext cx="3407833" cy="3902075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956734"/>
            <a:ext cx="2005542" cy="31273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66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78DED-B64F-A4EA-AD9F-43F44DECE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2B428-AD1D-CACB-CA92-265C121FC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09583-D35F-6115-B2D8-4E4F68F6B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1FE1-7E22-429D-981B-AD22405FB3B6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6C13C-A270-C014-EFB8-96B76608E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6B882-42EB-7231-7198-AD65249D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07BB4-4304-480D-97D7-75BFE2B6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6257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59" y="3200400"/>
            <a:ext cx="3657600" cy="377825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94859" y="408517"/>
            <a:ext cx="3657600" cy="2743200"/>
          </a:xfrm>
        </p:spPr>
        <p:txBody>
          <a:bodyPr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59" y="3578225"/>
            <a:ext cx="3657600" cy="5365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463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5350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9600" y="183092"/>
            <a:ext cx="1371600" cy="39010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83092"/>
            <a:ext cx="4013200" cy="39010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177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6D00F-7AC6-A1B8-A36C-368AABFC0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E88609-8A59-1E2E-020A-F89C9F275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8519B-6552-66C6-4857-3737B5849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1FE1-7E22-429D-981B-AD22405FB3B6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C865E-867E-DF3F-75F5-836651D28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24A37-85E4-2C7E-BFD2-CFD51BA7F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07BB4-4304-480D-97D7-75BFE2B6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19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B6EF8-8DA0-39B3-B94F-9616F2A46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A11B5-C3BE-6BB7-3C56-28F177FF02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DAD402-B0DF-1566-6FAB-89DC8C14D0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8077C1-D123-FDEC-616C-AF54EC102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1FE1-7E22-429D-981B-AD22405FB3B6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E06A1-6DD4-4BA3-A85C-8C092A600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97774-AE3A-727D-61D7-7115866CE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07BB4-4304-480D-97D7-75BFE2B6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953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116DE-ECF3-A5F2-86E5-D60A65944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A9A978-6BF6-8DE2-05DA-218C3662A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E822D0-EBBE-1E7F-46DC-7ECBB29B6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B53043-91D8-DC3F-E638-0F65C9CF03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4A8DBD-D980-B372-4776-2AD0CDC2F8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D40D9A-50A0-5A22-A7B4-01FC36239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1FE1-7E22-429D-981B-AD22405FB3B6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400D6B-C34E-A682-C2C2-889ED8157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811E18-B40C-FB2A-5B62-4B901294D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07BB4-4304-480D-97D7-75BFE2B6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126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16DF2-1D6A-4B7B-5B6A-936FBB7EE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1E1F8D-5A76-CCD9-54DE-4F2C7B7F8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1FE1-7E22-429D-981B-AD22405FB3B6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86A40B-7244-EDE4-CCA4-510819BF1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C6B4A0-A161-2B15-FC50-85EB843B1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07BB4-4304-480D-97D7-75BFE2B6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748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A60207-96FF-6D0D-C5FD-779C0EF3A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1FE1-7E22-429D-981B-AD22405FB3B6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01FCB2-7242-A458-B73D-7922B3CC6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18E195-6AD0-8F0F-2D35-69BF49089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07BB4-4304-480D-97D7-75BFE2B6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557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DFD73-817B-F6B3-E47E-F051C5F8D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49494-5A13-24CA-3DC9-1F019F60B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2EF6A-98AA-8BD9-CC56-FB70E3500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07DD66-2AD6-17EA-1240-CF085969C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1FE1-7E22-429D-981B-AD22405FB3B6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AF0CAD-E47C-EF9F-D576-B03E88190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6E4F83-B30D-933F-464A-970302BF2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07BB4-4304-480D-97D7-75BFE2B6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5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B3E55-54F8-BC31-357B-AC46CB3F2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9785F-EDC0-E223-FFA7-491F1F2B44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CEAC92-C693-04DD-895B-A20C5C02AA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04806A-86E9-1965-23B0-D4F201EBD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1FE1-7E22-429D-981B-AD22405FB3B6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99343-6057-1939-90F2-14EFB226F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018C06-AB46-D985-06E5-2A5E35ACA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07BB4-4304-480D-97D7-75BFE2B6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710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BA5B94-AFF6-0BFC-581B-2210AFB9E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200EB-9839-6C51-0C84-63801B896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3A770-CF5E-2231-676A-76CEAFE880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F1FE1-7E22-429D-981B-AD22405FB3B6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AD8C8-ED5E-77CD-408C-A1EF278F6B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D4D7B-CA7E-544E-A6FC-BA96C3671D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07BB4-4304-480D-97D7-75BFE2B6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6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34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09630" rtl="0" eaLnBrk="1" latinLnBrk="0" hangingPunct="1"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60963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495325" indent="-190510" algn="l" defTabSz="609630" rtl="0" eaLnBrk="1" latinLnBrk="0" hangingPunct="1">
        <a:spcBef>
          <a:spcPct val="20000"/>
        </a:spcBef>
        <a:buFont typeface="Arial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spcBef>
          <a:spcPct val="20000"/>
        </a:spcBef>
        <a:buFont typeface="Arial" pitchFamily="34" charset="0"/>
        <a:buChar char="–"/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spcBef>
          <a:spcPct val="20000"/>
        </a:spcBef>
        <a:buFont typeface="Arial" pitchFamily="34" charset="0"/>
        <a:buChar char="»"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929821" y="0"/>
            <a:ext cx="1262179" cy="6858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4363823" y="270769"/>
            <a:ext cx="6695023" cy="6316462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736601" y="549524"/>
            <a:ext cx="5833895" cy="5545461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pPr defTabSz="609630"/>
                <a:endParaRPr lang="en-AU" sz="1200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1541583" y="2203566"/>
            <a:ext cx="3655332" cy="1897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defTabSz="609630">
              <a:lnSpc>
                <a:spcPts val="7373"/>
              </a:lnSpc>
            </a:pPr>
            <a:r>
              <a:rPr lang="en-US" sz="7022" spc="-70" dirty="0">
                <a:solidFill>
                  <a:srgbClr val="FFFFFF"/>
                </a:solidFill>
                <a:latin typeface="Franklin Gothic Heavy" panose="020B0903020102020204" pitchFamily="34" charset="0"/>
              </a:rPr>
              <a:t>Social Buzz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517586" y="473224"/>
            <a:ext cx="3090753" cy="820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400"/>
              </a:lnSpc>
            </a:pPr>
            <a:r>
              <a:rPr lang="en-US" sz="5334" spc="-53" dirty="0">
                <a:solidFill>
                  <a:srgbClr val="000000"/>
                </a:solidFill>
                <a:latin typeface="Franklin Gothic Heavy" panose="020B0903020102020204" pitchFamily="34" charset="0"/>
              </a:rPr>
              <a:t>Insights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B09E525-A854-1EC7-86D9-D66ACBA9A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402" y="578121"/>
            <a:ext cx="6934389" cy="6492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6822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517586" y="473224"/>
            <a:ext cx="3090753" cy="820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400"/>
              </a:lnSpc>
            </a:pPr>
            <a:r>
              <a:rPr lang="en-US" sz="5334" spc="-53" dirty="0">
                <a:solidFill>
                  <a:srgbClr val="000000"/>
                </a:solidFill>
                <a:latin typeface="Franklin Gothic Heavy" panose="020B0903020102020204" pitchFamily="34" charset="0"/>
              </a:rPr>
              <a:t>Insights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42B35D-E246-0612-C1E6-933DC577F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3916" y="584889"/>
            <a:ext cx="7916084" cy="592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760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304800" y="3026400"/>
            <a:ext cx="3135702" cy="8207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400"/>
              </a:lnSpc>
            </a:pPr>
            <a:r>
              <a:rPr lang="en-US" sz="5334" spc="-53" dirty="0">
                <a:solidFill>
                  <a:srgbClr val="000000"/>
                </a:solidFill>
                <a:latin typeface="Franklin Gothic Heavy" panose="020B0903020102020204" pitchFamily="34" charset="0"/>
              </a:rPr>
              <a:t>Summary</a:t>
            </a:r>
          </a:p>
        </p:txBody>
      </p:sp>
      <p:grpSp>
        <p:nvGrpSpPr>
          <p:cNvPr id="12" name="Group 12"/>
          <p:cNvGrpSpPr/>
          <p:nvPr/>
        </p:nvGrpSpPr>
        <p:grpSpPr>
          <a:xfrm rot="5400000">
            <a:off x="-3085894" y="2672570"/>
            <a:ext cx="6474225" cy="134471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7721222" y="1053620"/>
            <a:ext cx="3784978" cy="585828"/>
            <a:chOff x="0" y="-47625"/>
            <a:chExt cx="7569956" cy="1171657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320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773"/>
                </a:lnSpc>
              </a:pPr>
              <a:endParaRPr lang="en-US" sz="1267" spc="-13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794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960"/>
                </a:lnSpc>
              </a:pPr>
              <a:endParaRPr lang="en-US" sz="1400" spc="-14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7721222" y="4643246"/>
            <a:ext cx="3784978" cy="585828"/>
            <a:chOff x="0" y="-47625"/>
            <a:chExt cx="7569956" cy="1171657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320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773"/>
                </a:lnSpc>
              </a:pPr>
              <a:endParaRPr lang="en-US" sz="1267" spc="-13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794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960"/>
                </a:lnSpc>
              </a:pPr>
              <a:endParaRPr lang="en-US" sz="1400" spc="-14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1306F63-C6E6-9858-ED0F-C0B312B1742E}"/>
              </a:ext>
            </a:extLst>
          </p:cNvPr>
          <p:cNvSpPr txBox="1"/>
          <p:nvPr/>
        </p:nvSpPr>
        <p:spPr>
          <a:xfrm>
            <a:off x="4544545" y="612844"/>
            <a:ext cx="635335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>
                <a:latin typeface="Arial Rounded MT Bold" panose="020F0704030504030204" pitchFamily="34" charset="0"/>
              </a:rPr>
              <a:t>ANALYSIS </a:t>
            </a:r>
          </a:p>
          <a:p>
            <a:r>
              <a:rPr lang="en-US" sz="2400" dirty="0"/>
              <a:t>Animals and science are the two most popular categories of content, showing that people enjoy "real-life" and "factual" content the most. </a:t>
            </a:r>
          </a:p>
          <a:p>
            <a:r>
              <a:rPr lang="en-US" sz="2400" b="1" u="sng" dirty="0">
                <a:latin typeface="Arial Rounded MT Bold" panose="020F0704030504030204" pitchFamily="34" charset="0"/>
              </a:rPr>
              <a:t>INSIGHT </a:t>
            </a:r>
          </a:p>
          <a:p>
            <a:r>
              <a:rPr lang="en-US" sz="2400" dirty="0"/>
              <a:t>Food is a common theme with the top 5 categories with “Animals" ranking the highest. This may give an indication to the audience within your user base. You could use this insight to create a campaign and work with healthy eating brands to boost user engagement. </a:t>
            </a:r>
          </a:p>
          <a:p>
            <a:r>
              <a:rPr lang="en-US" sz="2400" b="1" u="sng" dirty="0">
                <a:latin typeface="Arial Rounded MT Bold" panose="020F0704030504030204" pitchFamily="34" charset="0"/>
              </a:rPr>
              <a:t>NEXT STEPS </a:t>
            </a:r>
          </a:p>
          <a:p>
            <a:r>
              <a:rPr lang="en-US" sz="2400" dirty="0"/>
              <a:t>This ad-hoc analysis is insightful, but it's time to take this analysis into large scale production for real-time understanding of your business.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614609" y="3701498"/>
            <a:ext cx="3590492" cy="2819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427"/>
              </a:lnSpc>
            </a:pPr>
            <a:r>
              <a:rPr lang="en-US" sz="1733" spc="-17" dirty="0">
                <a:latin typeface="Franklin Gothic Heavy" panose="020B0903020102020204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485619" y="2399483"/>
            <a:ext cx="2364397" cy="2247499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3112718" y="2785583"/>
            <a:ext cx="3819886" cy="820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6400"/>
              </a:lnSpc>
            </a:pPr>
            <a:r>
              <a:rPr lang="en-US" sz="5334" spc="-53" dirty="0">
                <a:latin typeface="Franklin Gothic Heavy" panose="020B0903020102020204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344742" y="-760204"/>
            <a:ext cx="11502517" cy="134471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344742" y="6262913"/>
            <a:ext cx="11502517" cy="134471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76985" y="1397001"/>
            <a:ext cx="8318431" cy="4645930"/>
            <a:chOff x="0" y="0"/>
            <a:chExt cx="11564591" cy="4890287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86390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400"/>
                </a:lnSpc>
              </a:pPr>
              <a:r>
                <a:rPr lang="en-US" sz="5334" spc="-53" dirty="0">
                  <a:solidFill>
                    <a:srgbClr val="000000"/>
                  </a:solidFill>
                  <a:latin typeface="Franklin Gothic Heavy" panose="020B0903020102020204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5921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71500" indent="-571500">
                <a:buFont typeface="+mj-lt"/>
                <a:buAutoNum type="romanUcPeriod"/>
              </a:pPr>
              <a:r>
                <a:rPr lang="en-US" sz="2667" spc="-13" dirty="0">
                  <a:solidFill>
                    <a:srgbClr val="000000"/>
                  </a:solidFill>
                  <a:latin typeface="+mj-lt"/>
                </a:rPr>
                <a:t>Project recap</a:t>
              </a:r>
            </a:p>
            <a:p>
              <a:pPr marL="571500" indent="-571500">
                <a:buFont typeface="+mj-lt"/>
                <a:buAutoNum type="romanUcPeriod"/>
              </a:pPr>
              <a:r>
                <a:rPr lang="en-US" sz="2667" spc="-13" dirty="0">
                  <a:solidFill>
                    <a:srgbClr val="000000"/>
                  </a:solidFill>
                  <a:latin typeface="+mj-lt"/>
                </a:rPr>
                <a:t>Problem</a:t>
              </a:r>
            </a:p>
            <a:p>
              <a:pPr marL="571500" indent="-571500">
                <a:buFont typeface="+mj-lt"/>
                <a:buAutoNum type="romanUcPeriod"/>
              </a:pPr>
              <a:r>
                <a:rPr lang="en-US" sz="2667" spc="-13" dirty="0">
                  <a:solidFill>
                    <a:srgbClr val="000000"/>
                  </a:solidFill>
                  <a:latin typeface="+mj-lt"/>
                </a:rPr>
                <a:t>The Analytics team</a:t>
              </a:r>
            </a:p>
            <a:p>
              <a:pPr marL="571500" indent="-571500">
                <a:buFont typeface="+mj-lt"/>
                <a:buAutoNum type="romanUcPeriod"/>
              </a:pPr>
              <a:r>
                <a:rPr lang="en-US" sz="2667" spc="-13" dirty="0">
                  <a:solidFill>
                    <a:srgbClr val="000000"/>
                  </a:solidFill>
                  <a:latin typeface="+mj-lt"/>
                </a:rPr>
                <a:t>Process</a:t>
              </a:r>
            </a:p>
            <a:p>
              <a:pPr marL="571500" indent="-571500">
                <a:buFont typeface="+mj-lt"/>
                <a:buAutoNum type="romanUcPeriod"/>
              </a:pPr>
              <a:r>
                <a:rPr lang="en-US" sz="2667" spc="-13" dirty="0">
                  <a:solidFill>
                    <a:srgbClr val="000000"/>
                  </a:solidFill>
                  <a:latin typeface="+mj-lt"/>
                </a:rPr>
                <a:t>Insights</a:t>
              </a:r>
            </a:p>
            <a:p>
              <a:pPr marL="571500" indent="-571500">
                <a:buFont typeface="+mj-lt"/>
                <a:buAutoNum type="romanUcPeriod"/>
              </a:pPr>
              <a:r>
                <a:rPr lang="en-US" sz="2667" spc="-13" dirty="0">
                  <a:solidFill>
                    <a:srgbClr val="000000"/>
                  </a:solidFill>
                  <a:latin typeface="+mj-lt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04828" y="-1123434"/>
            <a:ext cx="2363672" cy="2246868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9073380" y="2305566"/>
            <a:ext cx="2363672" cy="2246868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7941932" y="5734566"/>
            <a:ext cx="2363672" cy="2246868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618371" y="270769"/>
            <a:ext cx="1502533" cy="6316462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44742" y="389734"/>
            <a:ext cx="11502517" cy="6078533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519302" y="1352593"/>
            <a:ext cx="7561522" cy="3397207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marL="609630" indent="-609630" algn="just">
              <a:lnSpc>
                <a:spcPct val="150000"/>
              </a:lnSpc>
              <a:buFont typeface="+mj-lt"/>
              <a:buAutoNum type="arabicPeriod"/>
            </a:pPr>
            <a:r>
              <a:rPr lang="en-IN" sz="2933" dirty="0">
                <a:solidFill>
                  <a:srgbClr val="000000"/>
                </a:solidFill>
                <a:latin typeface="+mj-lt"/>
              </a:rPr>
              <a:t>An audit of their big data practice </a:t>
            </a:r>
          </a:p>
          <a:p>
            <a:pPr marL="609630" indent="-609630" algn="just">
              <a:lnSpc>
                <a:spcPct val="150000"/>
              </a:lnSpc>
              <a:buFont typeface="+mj-lt"/>
              <a:buAutoNum type="arabicPeriod"/>
            </a:pPr>
            <a:r>
              <a:rPr lang="en-IN" sz="2933" dirty="0">
                <a:solidFill>
                  <a:srgbClr val="000000"/>
                </a:solidFill>
                <a:latin typeface="+mj-lt"/>
              </a:rPr>
              <a:t>Recommendations for a successful IPO </a:t>
            </a:r>
          </a:p>
          <a:p>
            <a:pPr marL="609630" indent="-609630" algn="just">
              <a:lnSpc>
                <a:spcPct val="150000"/>
              </a:lnSpc>
              <a:buFont typeface="+mj-lt"/>
              <a:buAutoNum type="arabicPeriod"/>
            </a:pPr>
            <a:r>
              <a:rPr lang="en-IN" sz="2933" dirty="0">
                <a:solidFill>
                  <a:srgbClr val="000000"/>
                </a:solidFill>
                <a:latin typeface="+mj-lt"/>
              </a:rPr>
              <a:t>An analysis of their content categories that highlights the top 5 categories with the largest aggregate popularity </a:t>
            </a:r>
            <a:endParaRPr lang="en-US" sz="2933" dirty="0">
              <a:latin typeface="+mj-lt"/>
            </a:endParaRPr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28590" y="1062095"/>
            <a:ext cx="4302602" cy="4311775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785899" y="2491653"/>
            <a:ext cx="2987982" cy="164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sz="5334" spc="-53" dirty="0">
                <a:solidFill>
                  <a:srgbClr val="FFFFFF"/>
                </a:solidFill>
                <a:latin typeface="Franklin Gothic Heavy" panose="020B0903020102020204" pitchFamily="34" charset="0"/>
              </a:rPr>
              <a:t>Project Recap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096000" y="5463797"/>
            <a:ext cx="2363672" cy="2246868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6642988" cy="6858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sz="1200" dirty="0"/>
          </a:p>
        </p:txBody>
      </p:sp>
      <p:grpSp>
        <p:nvGrpSpPr>
          <p:cNvPr id="7" name="Group 7"/>
          <p:cNvGrpSpPr/>
          <p:nvPr/>
        </p:nvGrpSpPr>
        <p:grpSpPr>
          <a:xfrm>
            <a:off x="-97519" y="270769"/>
            <a:ext cx="1502533" cy="6316462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865792" y="976372"/>
            <a:ext cx="2292409" cy="2198067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sz="1200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0657511" y="-707565"/>
            <a:ext cx="2363672" cy="2246868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1" name="TextBox 21"/>
          <p:cNvSpPr txBox="1"/>
          <p:nvPr/>
        </p:nvSpPr>
        <p:spPr>
          <a:xfrm>
            <a:off x="2046492" y="1539302"/>
            <a:ext cx="3857913" cy="820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400"/>
              </a:lnSpc>
            </a:pPr>
            <a:r>
              <a:rPr lang="en-US" sz="5334" spc="-53" dirty="0">
                <a:solidFill>
                  <a:srgbClr val="FFFFFF"/>
                </a:solidFill>
                <a:latin typeface="Franklin Gothic Heavy" panose="020B0903020102020204" pitchFamily="34" charset="0"/>
              </a:rPr>
              <a:t>Problem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C6F116A-32FE-0B1E-170F-E7A6770D1F23}"/>
              </a:ext>
            </a:extLst>
          </p:cNvPr>
          <p:cNvSpPr txBox="1"/>
          <p:nvPr/>
        </p:nvSpPr>
        <p:spPr>
          <a:xfrm>
            <a:off x="7284467" y="2231462"/>
            <a:ext cx="4673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To Determine Top 5 Content Categories For “Social Buzz”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37816" y="270769"/>
            <a:ext cx="6626562" cy="6316462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1407164" y="1217019"/>
            <a:ext cx="4500543" cy="4423963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7883865" y="847155"/>
            <a:ext cx="1390091" cy="1390091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7883865" y="2814632"/>
            <a:ext cx="1390091" cy="1390091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sz="1200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7570082" y="2668049"/>
            <a:ext cx="1458223" cy="1415388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7883865" y="4782109"/>
            <a:ext cx="1390091" cy="1390091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sz="1200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7553804" y="4611259"/>
            <a:ext cx="1449361" cy="1443699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sz="1200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1780339" y="2221200"/>
            <a:ext cx="3741515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sz="5334" spc="-53" dirty="0">
                <a:solidFill>
                  <a:srgbClr val="000000"/>
                </a:solidFill>
                <a:latin typeface="Franklin Gothic Heavy" panose="020B0903020102020204" pitchFamily="34" charset="0"/>
              </a:rPr>
              <a:t>The Analytics team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143A00-D79C-814E-4C74-091DB5CD9E1E}"/>
              </a:ext>
            </a:extLst>
          </p:cNvPr>
          <p:cNvSpPr txBox="1"/>
          <p:nvPr/>
        </p:nvSpPr>
        <p:spPr>
          <a:xfrm>
            <a:off x="9448800" y="4953934"/>
            <a:ext cx="2405385" cy="10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Andrew Fleming (Chief Technical Architect)</a:t>
            </a:r>
            <a:endParaRPr lang="en-US" sz="2133" dirty="0">
              <a:latin typeface="+mj-l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75F9A4D-E80D-CEC8-59B3-0350348EEB11}"/>
              </a:ext>
            </a:extLst>
          </p:cNvPr>
          <p:cNvSpPr txBox="1"/>
          <p:nvPr/>
        </p:nvSpPr>
        <p:spPr>
          <a:xfrm>
            <a:off x="9372600" y="3069927"/>
            <a:ext cx="2286000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Marcus Rompton (Senior Principle)</a:t>
            </a:r>
            <a:endParaRPr lang="en-US" sz="3200" dirty="0">
              <a:latin typeface="+mj-lt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8F84B9-6ACC-84AC-EC24-19AA0C32F05C}"/>
              </a:ext>
            </a:extLst>
          </p:cNvPr>
          <p:cNvSpPr txBox="1"/>
          <p:nvPr/>
        </p:nvSpPr>
        <p:spPr>
          <a:xfrm>
            <a:off x="9448800" y="1049193"/>
            <a:ext cx="2540000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Jayant Singh Jhala</a:t>
            </a:r>
          </a:p>
          <a:p>
            <a:r>
              <a:rPr lang="en-US" sz="2133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(Data Analyst)</a:t>
            </a:r>
            <a:endParaRPr lang="en-US" sz="2133" dirty="0">
              <a:latin typeface="+mj-lt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6C42D44-BD71-A37D-54FC-1A90A556EE19}"/>
              </a:ext>
            </a:extLst>
          </p:cNvPr>
          <p:cNvGrpSpPr/>
          <p:nvPr/>
        </p:nvGrpSpPr>
        <p:grpSpPr>
          <a:xfrm>
            <a:off x="7570084" y="710068"/>
            <a:ext cx="1458223" cy="1415388"/>
            <a:chOff x="7586261" y="854613"/>
            <a:chExt cx="1458223" cy="1415388"/>
          </a:xfrm>
        </p:grpSpPr>
        <p:grpSp>
          <p:nvGrpSpPr>
            <p:cNvPr id="41" name="Group 23">
              <a:extLst>
                <a:ext uri="{FF2B5EF4-FFF2-40B4-BE49-F238E27FC236}">
                  <a16:creationId xmlns:a16="http://schemas.microsoft.com/office/drawing/2014/main" id="{019ADA53-D750-BBDB-70E9-6303A4FDB5F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586261" y="854613"/>
              <a:ext cx="1458223" cy="1415388"/>
              <a:chOff x="-23042" y="66269"/>
              <a:chExt cx="6542158" cy="6349987"/>
            </a:xfrm>
          </p:grpSpPr>
          <p:sp>
            <p:nvSpPr>
              <p:cNvPr id="42" name="Freeform 24">
                <a:extLst>
                  <a:ext uri="{FF2B5EF4-FFF2-40B4-BE49-F238E27FC236}">
                    <a16:creationId xmlns:a16="http://schemas.microsoft.com/office/drawing/2014/main" id="{A9F7F5A8-B3EC-5C7E-ED5F-FAE8397198AC}"/>
                  </a:ext>
                </a:extLst>
              </p:cNvPr>
              <p:cNvSpPr/>
              <p:nvPr/>
            </p:nvSpPr>
            <p:spPr>
              <a:xfrm>
                <a:off x="-23042" y="119185"/>
                <a:ext cx="6542158" cy="6244242"/>
              </a:xfrm>
              <a:custGeom>
                <a:avLst/>
                <a:gdLst/>
                <a:ahLst/>
                <a:cxnLst/>
                <a:rect l="l" t="t" r="r" b="b"/>
                <a:pathLst>
                  <a:path w="6542159" h="6244242">
                    <a:moveTo>
                      <a:pt x="3271080" y="4996"/>
                    </a:moveTo>
                    <a:cubicBezTo>
                      <a:pt x="2154117" y="0"/>
                      <a:pt x="1119857" y="593026"/>
                      <a:pt x="559929" y="1559521"/>
                    </a:cubicBezTo>
                    <a:cubicBezTo>
                      <a:pt x="0" y="2526015"/>
                      <a:pt x="0" y="3718228"/>
                      <a:pt x="559929" y="4684723"/>
                    </a:cubicBezTo>
                    <a:cubicBezTo>
                      <a:pt x="1119857" y="5651217"/>
                      <a:pt x="2154117" y="6244243"/>
                      <a:pt x="3271080" y="6239248"/>
                    </a:cubicBezTo>
                    <a:cubicBezTo>
                      <a:pt x="4388043" y="6244243"/>
                      <a:pt x="5422303" y="5651217"/>
                      <a:pt x="5982231" y="4684723"/>
                    </a:cubicBezTo>
                    <a:cubicBezTo>
                      <a:pt x="6542160" y="3718229"/>
                      <a:pt x="6542160" y="2526015"/>
                      <a:pt x="5982231" y="1559521"/>
                    </a:cubicBezTo>
                    <a:cubicBezTo>
                      <a:pt x="5422303" y="593027"/>
                      <a:pt x="4388043" y="1"/>
                      <a:pt x="3271080" y="4996"/>
                    </a:cubicBezTo>
                    <a:close/>
                  </a:path>
                </a:pathLst>
              </a:custGeom>
              <a:blipFill>
                <a:blip r:embed="rId5"/>
                <a:stretch>
                  <a:fillRect l="-162891" t="-16684" r="-160683" b="-166629"/>
                </a:stretch>
              </a:blipFill>
              <a:ln>
                <a:solidFill>
                  <a:srgbClr val="00BAFF"/>
                </a:solidFill>
              </a:ln>
            </p:spPr>
          </p:sp>
          <p:sp>
            <p:nvSpPr>
              <p:cNvPr id="43" name="Freeform 25">
                <a:extLst>
                  <a:ext uri="{FF2B5EF4-FFF2-40B4-BE49-F238E27FC236}">
                    <a16:creationId xmlns:a16="http://schemas.microsoft.com/office/drawing/2014/main" id="{0D30D658-3ED1-4253-990E-F3FF8331120D}"/>
                  </a:ext>
                </a:extLst>
              </p:cNvPr>
              <p:cNvSpPr/>
              <p:nvPr/>
            </p:nvSpPr>
            <p:spPr>
              <a:xfrm>
                <a:off x="73038" y="66269"/>
                <a:ext cx="6350000" cy="6349987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49987">
                    <a:moveTo>
                      <a:pt x="3175000" y="6349987"/>
                    </a:moveTo>
                    <a:cubicBezTo>
                      <a:pt x="1424279" y="6349987"/>
                      <a:pt x="0" y="4925733"/>
                      <a:pt x="0" y="3175038"/>
                    </a:cubicBezTo>
                    <a:cubicBezTo>
                      <a:pt x="0" y="1424317"/>
                      <a:pt x="1424292" y="0"/>
                      <a:pt x="3175000" y="0"/>
                    </a:cubicBezTo>
                    <a:cubicBezTo>
                      <a:pt x="4925733" y="0"/>
                      <a:pt x="6350000" y="1424330"/>
                      <a:pt x="6350000" y="3175038"/>
                    </a:cubicBezTo>
                    <a:cubicBezTo>
                      <a:pt x="6350000" y="4925720"/>
                      <a:pt x="4925733" y="6349987"/>
                      <a:pt x="3175000" y="6349987"/>
                    </a:cubicBezTo>
                    <a:close/>
                    <a:moveTo>
                      <a:pt x="3175000" y="115760"/>
                    </a:moveTo>
                    <a:cubicBezTo>
                      <a:pt x="1488135" y="115760"/>
                      <a:pt x="115760" y="1488148"/>
                      <a:pt x="115760" y="3175038"/>
                    </a:cubicBezTo>
                    <a:cubicBezTo>
                      <a:pt x="115760" y="4861915"/>
                      <a:pt x="1488135" y="6234265"/>
                      <a:pt x="3175000" y="6234265"/>
                    </a:cubicBezTo>
                    <a:cubicBezTo>
                      <a:pt x="4861852" y="6234265"/>
                      <a:pt x="6234265" y="4861890"/>
                      <a:pt x="6234265" y="3175038"/>
                    </a:cubicBezTo>
                    <a:cubicBezTo>
                      <a:pt x="6234265" y="1488148"/>
                      <a:pt x="4861852" y="115760"/>
                      <a:pt x="3175000" y="115760"/>
                    </a:cubicBezTo>
                    <a:close/>
                  </a:path>
                </a:pathLst>
              </a:custGeom>
              <a:solidFill>
                <a:srgbClr val="2E44D8"/>
              </a:solidFill>
            </p:spPr>
          </p:sp>
        </p:grp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D7BE5ECF-A970-9D1B-DF86-E72466ABAF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993" b="9993"/>
            <a:stretch/>
          </p:blipFill>
          <p:spPr>
            <a:xfrm>
              <a:off x="7627579" y="888528"/>
              <a:ext cx="1375585" cy="1375585"/>
            </a:xfrm>
            <a:prstGeom prst="flowChartConnector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6864" y="270769"/>
            <a:ext cx="6695023" cy="6316462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268928" y="685261"/>
            <a:ext cx="1236641" cy="1187499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2505836" y="1759987"/>
            <a:ext cx="1236641" cy="1187499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3742745" y="2834712"/>
            <a:ext cx="1236641" cy="1187499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4979654" y="3909437"/>
            <a:ext cx="1236641" cy="1187499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6216562" y="4984163"/>
            <a:ext cx="1236641" cy="1187499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7558474" y="-13479"/>
            <a:ext cx="4428363" cy="820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6400"/>
              </a:lnSpc>
            </a:pPr>
            <a:r>
              <a:rPr lang="en-US" sz="5334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anklin Gothic Heavy" panose="020B0903020102020204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753963" y="914906"/>
            <a:ext cx="819658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95"/>
              </a:lnSpc>
            </a:pPr>
            <a:r>
              <a:rPr lang="en-US" sz="4795" spc="-427" dirty="0">
                <a:solidFill>
                  <a:srgbClr val="FFFFFF"/>
                </a:solidFill>
                <a:latin typeface="Franklin Gothic Heavy" panose="020B0903020102020204" pitchFamily="34" charset="0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3023098" y="1989362"/>
            <a:ext cx="819658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95"/>
              </a:lnSpc>
            </a:pPr>
            <a:r>
              <a:rPr lang="en-US" sz="4795" spc="-427" dirty="0">
                <a:solidFill>
                  <a:srgbClr val="FFFFFF"/>
                </a:solidFill>
                <a:latin typeface="Franklin Gothic Heavy" panose="020B0903020102020204" pitchFamily="34" charset="0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6738816" y="5219080"/>
            <a:ext cx="819658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95"/>
              </a:lnSpc>
            </a:pPr>
            <a:r>
              <a:rPr lang="en-US" sz="4795" spc="-427" dirty="0">
                <a:solidFill>
                  <a:srgbClr val="FFFFFF"/>
                </a:solidFill>
                <a:latin typeface="Franklin Gothic Heavy" panose="020B0903020102020204" pitchFamily="34" charset="0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5462587" y="4136511"/>
            <a:ext cx="819658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95"/>
              </a:lnSpc>
            </a:pPr>
            <a:r>
              <a:rPr lang="en-US" sz="4795" spc="-427" dirty="0">
                <a:solidFill>
                  <a:srgbClr val="FFFFFF"/>
                </a:solidFill>
                <a:latin typeface="Franklin Gothic Heavy" panose="020B0903020102020204" pitchFamily="34" charset="0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4264500" y="3070168"/>
            <a:ext cx="819658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95"/>
              </a:lnSpc>
            </a:pPr>
            <a:r>
              <a:rPr lang="en-US" sz="4795" spc="-427" dirty="0">
                <a:solidFill>
                  <a:srgbClr val="FFFFFF"/>
                </a:solidFill>
                <a:latin typeface="Franklin Gothic Heavy" panose="020B0903020102020204" pitchFamily="34" charset="0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BECD504-C4C3-360E-03A4-274DF50E9CAF}"/>
              </a:ext>
            </a:extLst>
          </p:cNvPr>
          <p:cNvSpPr txBox="1"/>
          <p:nvPr/>
        </p:nvSpPr>
        <p:spPr>
          <a:xfrm>
            <a:off x="2582916" y="750216"/>
            <a:ext cx="65256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Selected Relevant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Data Sets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(Reactions, ReactionsType and Content)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C15AC61-671D-08D2-4A02-AC9459E7087E}"/>
              </a:ext>
            </a:extLst>
          </p:cNvPr>
          <p:cNvSpPr txBox="1"/>
          <p:nvPr/>
        </p:nvSpPr>
        <p:spPr>
          <a:xfrm>
            <a:off x="3842756" y="1985791"/>
            <a:ext cx="5284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Cleaned</a:t>
            </a:r>
            <a:r>
              <a:rPr lang="en-US" dirty="0">
                <a:latin typeface="Arial Rounded MT Bold" panose="020F0704030504030204" pitchFamily="34" charset="0"/>
              </a:rPr>
              <a:t> and Preprocessed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the Data Sets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E365840-62D3-5534-1942-CAE247C79E04}"/>
              </a:ext>
            </a:extLst>
          </p:cNvPr>
          <p:cNvSpPr txBox="1"/>
          <p:nvPr/>
        </p:nvSpPr>
        <p:spPr>
          <a:xfrm>
            <a:off x="5072656" y="3137302"/>
            <a:ext cx="533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Merged The Data Sets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0730223-927F-722B-9622-6DD28134642D}"/>
              </a:ext>
            </a:extLst>
          </p:cNvPr>
          <p:cNvSpPr txBox="1"/>
          <p:nvPr/>
        </p:nvSpPr>
        <p:spPr>
          <a:xfrm>
            <a:off x="6354024" y="4139480"/>
            <a:ext cx="5336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Grouped Data by Categories 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and Summed the Scores Accordingly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C4F3908-F923-9365-48FF-A43C629F2DEC}"/>
              </a:ext>
            </a:extLst>
          </p:cNvPr>
          <p:cNvSpPr txBox="1"/>
          <p:nvPr/>
        </p:nvSpPr>
        <p:spPr>
          <a:xfrm>
            <a:off x="7547157" y="5189876"/>
            <a:ext cx="4439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Obtained Top 5 Popular Categories By Visualizing the Valuable Insights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517586" y="473224"/>
            <a:ext cx="3090753" cy="820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400"/>
              </a:lnSpc>
            </a:pPr>
            <a:r>
              <a:rPr lang="en-US" sz="5334" spc="-53" dirty="0">
                <a:solidFill>
                  <a:srgbClr val="000000"/>
                </a:solidFill>
                <a:latin typeface="Franklin Gothic Heavy" panose="020B0903020102020204" pitchFamily="34" charset="0"/>
              </a:rPr>
              <a:t>Insights</a:t>
            </a:r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6C6EBD76-8916-81D8-F4D8-A34CDD9A2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747" y="1859246"/>
            <a:ext cx="8416505" cy="4998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E3E0BA-8677-0A42-E0DA-CBA2B3293BB0}"/>
              </a:ext>
            </a:extLst>
          </p:cNvPr>
          <p:cNvSpPr txBox="1"/>
          <p:nvPr/>
        </p:nvSpPr>
        <p:spPr>
          <a:xfrm>
            <a:off x="517586" y="1293962"/>
            <a:ext cx="111568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Arial Rounded MT Bold" panose="020F0704030504030204" pitchFamily="34" charset="0"/>
              </a:rPr>
              <a:t>Unique categories ?</a:t>
            </a:r>
          </a:p>
          <a:p>
            <a:pPr algn="ctr"/>
            <a:r>
              <a:rPr lang="en-US" sz="2000" dirty="0">
                <a:latin typeface="Arial Rounded MT Bold" panose="020F0704030504030204" pitchFamily="34" charset="0"/>
                <a:sym typeface="Wingdings" panose="05000000000000000000" pitchFamily="2" charset="2"/>
              </a:rPr>
              <a:t></a:t>
            </a:r>
            <a:r>
              <a:rPr lang="en-US" sz="2000" dirty="0">
                <a:latin typeface="Arial Rounded MT Bold" panose="020F0704030504030204" pitchFamily="34" charset="0"/>
              </a:rPr>
              <a:t>16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517586" y="473224"/>
            <a:ext cx="3090753" cy="820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400"/>
              </a:lnSpc>
            </a:pPr>
            <a:r>
              <a:rPr lang="en-US" sz="5334" spc="-53" dirty="0">
                <a:solidFill>
                  <a:srgbClr val="000000"/>
                </a:solidFill>
                <a:latin typeface="Franklin Gothic Heavy" panose="020B0903020102020204" pitchFamily="34" charset="0"/>
              </a:rPr>
              <a:t>Insights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DDCA7D-BB07-A34F-3C50-361958A39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1156" y="2915944"/>
            <a:ext cx="4850891" cy="24928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57611E-7CD2-B98C-C03C-855D769487A9}"/>
              </a:ext>
            </a:extLst>
          </p:cNvPr>
          <p:cNvSpPr txBox="1"/>
          <p:nvPr/>
        </p:nvSpPr>
        <p:spPr>
          <a:xfrm>
            <a:off x="875642" y="1812565"/>
            <a:ext cx="10161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  <a:ea typeface="Times New Roman" panose="02020603050405020304" pitchFamily="18" charset="0"/>
              </a:rPr>
              <a:t>Reactions </a:t>
            </a:r>
            <a:r>
              <a:rPr lang="en-US" sz="3200" dirty="0">
                <a:solidFill>
                  <a:srgbClr val="000000"/>
                </a:solidFill>
                <a:latin typeface="Arial Rounded MT Bold" panose="020F0704030504030204" pitchFamily="34" charset="0"/>
                <a:ea typeface="Times New Roman" panose="02020603050405020304" pitchFamily="18" charset="0"/>
              </a:rPr>
              <a:t>on </a:t>
            </a:r>
            <a:r>
              <a:rPr lang="en-US" sz="320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  <a:ea typeface="Times New Roman" panose="02020603050405020304" pitchFamily="18" charset="0"/>
              </a:rPr>
              <a:t>the most popular category?</a:t>
            </a:r>
            <a:endParaRPr lang="en-US" sz="32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754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517586" y="473224"/>
            <a:ext cx="3090753" cy="820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400"/>
              </a:lnSpc>
            </a:pPr>
            <a:r>
              <a:rPr lang="en-US" sz="5334" spc="-53" dirty="0">
                <a:solidFill>
                  <a:srgbClr val="000000"/>
                </a:solidFill>
                <a:latin typeface="Franklin Gothic Heavy" panose="020B0903020102020204" pitchFamily="34" charset="0"/>
              </a:rPr>
              <a:t>Insights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9A8BEF-FFCA-6033-DB1B-E8B340F88358}"/>
              </a:ext>
            </a:extLst>
          </p:cNvPr>
          <p:cNvSpPr txBox="1"/>
          <p:nvPr/>
        </p:nvSpPr>
        <p:spPr>
          <a:xfrm>
            <a:off x="1949569" y="1613139"/>
            <a:ext cx="8557404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  <a:ea typeface="Times New Roman" panose="02020603050405020304" pitchFamily="18" charset="0"/>
              </a:rPr>
              <a:t>The month with the most posts?</a:t>
            </a:r>
          </a:p>
          <a:p>
            <a:pPr algn="ctr"/>
            <a:endParaRPr lang="en-US" sz="4000" dirty="0">
              <a:solidFill>
                <a:srgbClr val="000000"/>
              </a:solidFill>
              <a:latin typeface="Helvetica" panose="020B0604020202020204" pitchFamily="34" charset="0"/>
              <a:sym typeface="Wingdings" panose="05000000000000000000" pitchFamily="2" charset="2"/>
            </a:endParaRPr>
          </a:p>
          <a:p>
            <a:pPr algn="ctr"/>
            <a:endParaRPr lang="en-US" sz="4000" dirty="0">
              <a:solidFill>
                <a:srgbClr val="000000"/>
              </a:solidFill>
              <a:latin typeface="Helvetica" panose="020B0604020202020204" pitchFamily="34" charset="0"/>
              <a:sym typeface="Wingdings" panose="05000000000000000000" pitchFamily="2" charset="2"/>
            </a:endParaRPr>
          </a:p>
          <a:p>
            <a:pPr algn="ctr"/>
            <a:r>
              <a:rPr lang="en-US" sz="4000" dirty="0">
                <a:solidFill>
                  <a:srgbClr val="000000"/>
                </a:solidFill>
                <a:latin typeface="Helvetica" panose="020B0604020202020204" pitchFamily="34" charset="0"/>
                <a:sym typeface="Wingdings" panose="05000000000000000000" pitchFamily="2" charset="2"/>
              </a:rPr>
              <a:t></a:t>
            </a:r>
            <a:r>
              <a:rPr lang="en-US" sz="4000" dirty="0">
                <a:solidFill>
                  <a:srgbClr val="000000"/>
                </a:solidFill>
                <a:latin typeface="Helvetica" panose="020B0604020202020204" pitchFamily="34" charset="0"/>
              </a:rPr>
              <a:t>May</a:t>
            </a:r>
            <a:r>
              <a:rPr lang="en-US" sz="4000" dirty="0">
                <a:solidFill>
                  <a:srgbClr val="000000"/>
                </a:solidFill>
                <a:latin typeface="Helvetica" panose="020B0604020202020204" pitchFamily="34" charset="0"/>
                <a:sym typeface="Wingdings" panose="05000000000000000000" pitchFamily="2" charset="2"/>
              </a:rPr>
              <a:t>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822896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291</Words>
  <Application>Microsoft Office PowerPoint</Application>
  <PresentationFormat>Widescreen</PresentationFormat>
  <Paragraphs>81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Arial Rounded MT Bold</vt:lpstr>
      <vt:lpstr>Calibri</vt:lpstr>
      <vt:lpstr>Calibri Light</vt:lpstr>
      <vt:lpstr>Franklin Gothic Heavy</vt:lpstr>
      <vt:lpstr>Graphik Regular</vt:lpstr>
      <vt:lpstr>Helvetica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Jayant Singh Jhala</dc:creator>
  <cp:lastModifiedBy>Jayant Singh Jhala</cp:lastModifiedBy>
  <cp:revision>20</cp:revision>
  <dcterms:created xsi:type="dcterms:W3CDTF">2023-03-28T17:46:08Z</dcterms:created>
  <dcterms:modified xsi:type="dcterms:W3CDTF">2023-03-29T10:11:45Z</dcterms:modified>
</cp:coreProperties>
</file>