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4"/>
  </p:notesMasterIdLst>
  <p:sldIdLst>
    <p:sldId id="256" r:id="rId3"/>
  </p:sldIdLst>
  <p:sldSz cx="9144000" cy="5143500" type="screen16x9"/>
  <p:notesSz cx="20104100" cy="11315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jMShRr40viYnbsLIDUd61241Mq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81FF6F-0787-41C0-8746-92D3E9F21056}">
  <a:tblStyle styleId="{5981FF6F-0787-41C0-8746-92D3E9F210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99" d="100"/>
          <a:sy n="99" d="100"/>
        </p:scale>
        <p:origin x="3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67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6388" y="1414463"/>
            <a:ext cx="6791325"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8963"/>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8963"/>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6:notes"/>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i="1" dirty="0">
                <a:solidFill>
                  <a:srgbClr val="FF0000"/>
                </a:solidFill>
              </a:rPr>
              <a:t>Explanation: Slide alignment, font, and colors match Tata’s Style Guide. The slide title addresses where in the PowerPoint this slide should be (towards the end). All Tata Sustainability and Technology solutions are mapped out in relation to the 5 biggest sustainability challenges faced by DUU. There is no need to explore these solutions in depth because we can assume this has been or will be done on other slides: this slide focuses on the matrix and the solutions. </a:t>
            </a:r>
            <a:endParaRPr i="1" dirty="0">
              <a:solidFill>
                <a:srgbClr val="FF0000"/>
              </a:solidFill>
            </a:endParaRPr>
          </a:p>
        </p:txBody>
      </p:sp>
      <p:sp>
        <p:nvSpPr>
          <p:cNvPr id="45" name="Google Shape;45;p16:notes"/>
          <p:cNvSpPr>
            <a:spLocks noGrp="1" noRot="1" noChangeAspect="1"/>
          </p:cNvSpPr>
          <p:nvPr>
            <p:ph type="sldImg" idx="2"/>
          </p:nvPr>
        </p:nvSpPr>
        <p:spPr>
          <a:xfrm>
            <a:off x="6656388" y="1414463"/>
            <a:ext cx="6791325"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42"/>
          <p:cNvSpPr txBox="1">
            <a:spLocks noGrp="1"/>
          </p:cNvSpPr>
          <p:nvPr>
            <p:ph type="title"/>
          </p:nvPr>
        </p:nvSpPr>
        <p:spPr>
          <a:xfrm>
            <a:off x="281239" y="1276352"/>
            <a:ext cx="4042988" cy="381515"/>
          </a:xfrm>
          <a:prstGeom prst="rect">
            <a:avLst/>
          </a:prstGeom>
          <a:noFill/>
          <a:ln>
            <a:noFill/>
          </a:ln>
        </p:spPr>
        <p:txBody>
          <a:bodyPr spcFirstLastPara="1" wrap="square" lIns="0" tIns="12050" rIns="0" bIns="0" anchor="t" anchorCtr="0">
            <a:noAutofit/>
          </a:bodyPr>
          <a:lstStyle>
            <a:lvl1pPr lvl="0" algn="l">
              <a:lnSpc>
                <a:spcPct val="100000"/>
              </a:lnSpc>
              <a:spcBef>
                <a:spcPts val="0"/>
              </a:spcBef>
              <a:spcAft>
                <a:spcPts val="0"/>
              </a:spcAft>
              <a:buClr>
                <a:srgbClr val="F4F3F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2"/>
          <p:cNvSpPr txBox="1">
            <a:spLocks noGrp="1"/>
          </p:cNvSpPr>
          <p:nvPr>
            <p:ph type="body" idx="1"/>
          </p:nvPr>
        </p:nvSpPr>
        <p:spPr>
          <a:xfrm>
            <a:off x="287191" y="2136844"/>
            <a:ext cx="4042988" cy="263534"/>
          </a:xfrm>
          <a:prstGeom prst="rect">
            <a:avLst/>
          </a:prstGeom>
          <a:noFill/>
          <a:ln>
            <a:noFill/>
          </a:ln>
        </p:spPr>
        <p:txBody>
          <a:bodyPr spcFirstLastPara="1" wrap="square" lIns="0" tIns="17125" rIns="0" bIns="0" anchor="t" anchorCtr="0">
            <a:spAutoFit/>
          </a:bodyPr>
          <a:lstStyle>
            <a:lvl1pPr marL="457200" lvl="0" indent="-228600" algn="l">
              <a:lnSpc>
                <a:spcPct val="100000"/>
              </a:lnSpc>
              <a:spcBef>
                <a:spcPts val="0"/>
              </a:spcBef>
              <a:spcAft>
                <a:spcPts val="0"/>
              </a:spcAft>
              <a:buClr>
                <a:srgbClr val="E41165"/>
              </a:buClr>
              <a:buSzPts val="1600"/>
              <a:buNone/>
              <a:defRPr/>
            </a:lvl1pPr>
            <a:lvl2pPr marL="914400" lvl="1" indent="-228600" algn="l">
              <a:lnSpc>
                <a:spcPct val="90000"/>
              </a:lnSpc>
              <a:spcBef>
                <a:spcPts val="500"/>
              </a:spcBef>
              <a:spcAft>
                <a:spcPts val="0"/>
              </a:spcAft>
              <a:buClr>
                <a:schemeClr val="lt1"/>
              </a:buClr>
              <a:buSzPts val="2400"/>
              <a:buNone/>
              <a:defRPr/>
            </a:lvl2pPr>
            <a:lvl3pPr marL="1371600" lvl="2" indent="-355600" algn="l">
              <a:lnSpc>
                <a:spcPct val="90000"/>
              </a:lnSpc>
              <a:spcBef>
                <a:spcPts val="500"/>
              </a:spcBef>
              <a:spcAft>
                <a:spcPts val="0"/>
              </a:spcAft>
              <a:buClr>
                <a:schemeClr val="lt1"/>
              </a:buClr>
              <a:buSzPts val="20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42"/>
          <p:cNvSpPr txBox="1">
            <a:spLocks noGrp="1"/>
          </p:cNvSpPr>
          <p:nvPr>
            <p:ph type="body" idx="2"/>
          </p:nvPr>
        </p:nvSpPr>
        <p:spPr>
          <a:xfrm>
            <a:off x="281238" y="4364870"/>
            <a:ext cx="1331610" cy="15388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rgbClr val="F4F3F9"/>
              </a:buClr>
              <a:buSzPts val="1000"/>
              <a:buFont typeface="Arial"/>
              <a:buNone/>
              <a:defRPr sz="1000">
                <a:solidFill>
                  <a:srgbClr val="F4F3F9"/>
                </a:solidFill>
              </a:defRPr>
            </a:lvl1pPr>
            <a:lvl2pPr marL="914400" lvl="1" indent="-304800" algn="l">
              <a:lnSpc>
                <a:spcPct val="90000"/>
              </a:lnSpc>
              <a:spcBef>
                <a:spcPts val="500"/>
              </a:spcBef>
              <a:spcAft>
                <a:spcPts val="0"/>
              </a:spcAft>
              <a:buClr>
                <a:srgbClr val="3F3F3F"/>
              </a:buClr>
              <a:buSzPts val="1200"/>
              <a:buChar char="•"/>
              <a:defRPr sz="1200">
                <a:solidFill>
                  <a:srgbClr val="3F3F3F"/>
                </a:solidFill>
              </a:defRPr>
            </a:lvl2pPr>
            <a:lvl3pPr marL="1371600" lvl="2" indent="-304800" algn="l">
              <a:lnSpc>
                <a:spcPct val="90000"/>
              </a:lnSpc>
              <a:spcBef>
                <a:spcPts val="500"/>
              </a:spcBef>
              <a:spcAft>
                <a:spcPts val="0"/>
              </a:spcAft>
              <a:buClr>
                <a:srgbClr val="3F3F3F"/>
              </a:buClr>
              <a:buSzPts val="1200"/>
              <a:buChar char="•"/>
              <a:defRPr sz="1200">
                <a:solidFill>
                  <a:srgbClr val="3F3F3F"/>
                </a:solidFill>
              </a:defRPr>
            </a:lvl3pPr>
            <a:lvl4pPr marL="1828800" lvl="3" indent="-304800" algn="l">
              <a:lnSpc>
                <a:spcPct val="90000"/>
              </a:lnSpc>
              <a:spcBef>
                <a:spcPts val="500"/>
              </a:spcBef>
              <a:spcAft>
                <a:spcPts val="0"/>
              </a:spcAft>
              <a:buClr>
                <a:srgbClr val="3F3F3F"/>
              </a:buClr>
              <a:buSzPts val="1200"/>
              <a:buChar char="•"/>
              <a:defRPr sz="1200">
                <a:solidFill>
                  <a:srgbClr val="3F3F3F"/>
                </a:solidFill>
              </a:defRPr>
            </a:lvl4pPr>
            <a:lvl5pPr marL="2286000" lvl="4" indent="-304800" algn="l">
              <a:lnSpc>
                <a:spcPct val="90000"/>
              </a:lnSpc>
              <a:spcBef>
                <a:spcPts val="500"/>
              </a:spcBef>
              <a:spcAft>
                <a:spcPts val="0"/>
              </a:spcAft>
              <a:buClr>
                <a:srgbClr val="3F3F3F"/>
              </a:buClr>
              <a:buSzPts val="1200"/>
              <a:buChar char="•"/>
              <a:defRPr sz="12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E4116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4"/>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65"/>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E4116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5"/>
          <p:cNvSpPr txBox="1">
            <a:spLocks noGrp="1"/>
          </p:cNvSpPr>
          <p:nvPr>
            <p:ph type="body" idx="1"/>
          </p:nvPr>
        </p:nvSpPr>
        <p:spPr>
          <a:xfrm>
            <a:off x="287359" y="839933"/>
            <a:ext cx="8572737" cy="3263034"/>
          </a:xfrm>
          <a:prstGeom prst="rect">
            <a:avLst/>
          </a:prstGeom>
          <a:noFill/>
          <a:ln>
            <a:noFill/>
          </a:ln>
        </p:spPr>
        <p:txBody>
          <a:bodyPr spcFirstLastPara="1" wrap="square" lIns="0" tIns="45700" rIns="0" bIns="45700" anchor="t" anchorCtr="0">
            <a:normAutofit/>
          </a:bodyPr>
          <a:lstStyle>
            <a:lvl1pPr marL="457200" lvl="0" indent="-304800" algn="l">
              <a:lnSpc>
                <a:spcPct val="90000"/>
              </a:lnSpc>
              <a:spcBef>
                <a:spcPts val="1000"/>
              </a:spcBef>
              <a:spcAft>
                <a:spcPts val="0"/>
              </a:spcAft>
              <a:buSzPts val="1200"/>
              <a:buChar char="•"/>
              <a:defRPr/>
            </a:lvl1pPr>
            <a:lvl2pPr marL="914400" lvl="1" indent="-304800" algn="l">
              <a:lnSpc>
                <a:spcPct val="90000"/>
              </a:lnSpc>
              <a:spcBef>
                <a:spcPts val="500"/>
              </a:spcBef>
              <a:spcAft>
                <a:spcPts val="0"/>
              </a:spcAft>
              <a:buSzPts val="1200"/>
              <a:buChar char="•"/>
              <a:defRPr/>
            </a:lvl2pPr>
            <a:lvl3pPr marL="1371600" lvl="2" indent="-304800" algn="l">
              <a:lnSpc>
                <a:spcPct val="90000"/>
              </a:lnSpc>
              <a:spcBef>
                <a:spcPts val="500"/>
              </a:spcBef>
              <a:spcAft>
                <a:spcPts val="0"/>
              </a:spcAft>
              <a:buSzPts val="1200"/>
              <a:buChar char="•"/>
              <a:defRPr/>
            </a:lvl3pPr>
            <a:lvl4pPr marL="1828800" lvl="3" indent="-304800" algn="l">
              <a:lnSpc>
                <a:spcPct val="90000"/>
              </a:lnSpc>
              <a:spcBef>
                <a:spcPts val="500"/>
              </a:spcBef>
              <a:spcAft>
                <a:spcPts val="0"/>
              </a:spcAft>
              <a:buSzPts val="1200"/>
              <a:buChar char="•"/>
              <a:defRPr/>
            </a:lvl4pPr>
            <a:lvl5pPr marL="2286000" lvl="4" indent="-304800" algn="l">
              <a:lnSpc>
                <a:spcPct val="90000"/>
              </a:lnSpc>
              <a:spcBef>
                <a:spcPts val="500"/>
              </a:spcBef>
              <a:spcAft>
                <a:spcPts val="0"/>
              </a:spcAft>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5"/>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78"/>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281239" y="1276352"/>
            <a:ext cx="4042988" cy="381515"/>
          </a:xfrm>
          <a:prstGeom prst="rect">
            <a:avLst/>
          </a:prstGeom>
          <a:noFill/>
          <a:ln>
            <a:noFill/>
          </a:ln>
        </p:spPr>
        <p:txBody>
          <a:bodyPr spcFirstLastPara="1" wrap="square" lIns="0" tIns="12050" rIns="0" bIns="0" anchor="t" anchorCtr="0">
            <a:noAutofit/>
          </a:bodyPr>
          <a:lstStyle>
            <a:lvl1pPr marR="0" lvl="0" algn="l" rtl="0">
              <a:lnSpc>
                <a:spcPct val="100000"/>
              </a:lnSpc>
              <a:spcBef>
                <a:spcPts val="0"/>
              </a:spcBef>
              <a:spcAft>
                <a:spcPts val="0"/>
              </a:spcAft>
              <a:buClr>
                <a:srgbClr val="F4F3F9"/>
              </a:buClr>
              <a:buSzPts val="2400"/>
              <a:buFont typeface="Calibri"/>
              <a:buNone/>
              <a:defRPr sz="2400" b="0" i="0" u="none" strike="noStrike" cap="none">
                <a:solidFill>
                  <a:srgbClr val="F4F3F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1"/>
          <p:cNvSpPr txBox="1">
            <a:spLocks noGrp="1"/>
          </p:cNvSpPr>
          <p:nvPr>
            <p:ph type="body" idx="1"/>
          </p:nvPr>
        </p:nvSpPr>
        <p:spPr>
          <a:xfrm>
            <a:off x="287191" y="2136844"/>
            <a:ext cx="4042988" cy="263534"/>
          </a:xfrm>
          <a:prstGeom prst="rect">
            <a:avLst/>
          </a:prstGeom>
          <a:noFill/>
          <a:ln>
            <a:noFill/>
          </a:ln>
        </p:spPr>
        <p:txBody>
          <a:bodyPr spcFirstLastPara="1" wrap="square" lIns="0" tIns="17125" rIns="0" bIns="0" anchor="t" anchorCtr="0">
            <a:spAutoFit/>
          </a:bodyPr>
          <a:lstStyle>
            <a:lvl1pPr marL="457200" marR="0" lvl="0" indent="-228600" algn="l" rtl="0">
              <a:lnSpc>
                <a:spcPct val="100000"/>
              </a:lnSpc>
              <a:spcBef>
                <a:spcPts val="0"/>
              </a:spcBef>
              <a:spcAft>
                <a:spcPts val="0"/>
              </a:spcAft>
              <a:buClr>
                <a:srgbClr val="E41165"/>
              </a:buClr>
              <a:buSzPts val="1600"/>
              <a:buFont typeface="Arial"/>
              <a:buNone/>
              <a:defRPr sz="1600" b="0" i="0" u="none" strike="noStrike" cap="none">
                <a:solidFill>
                  <a:srgbClr val="E41165"/>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Google Shape;12;p41"/>
          <p:cNvPicPr preferRelativeResize="0"/>
          <p:nvPr/>
        </p:nvPicPr>
        <p:blipFill rotWithShape="1">
          <a:blip r:embed="rId3">
            <a:alphaModFix/>
          </a:blip>
          <a:srcRect/>
          <a:stretch/>
        </p:blipFill>
        <p:spPr>
          <a:xfrm>
            <a:off x="7764863" y="471477"/>
            <a:ext cx="1100528" cy="144727"/>
          </a:xfrm>
          <a:prstGeom prst="rect">
            <a:avLst/>
          </a:prstGeom>
          <a:noFill/>
          <a:ln>
            <a:noFill/>
          </a:ln>
        </p:spPr>
      </p:pic>
      <p:sp>
        <p:nvSpPr>
          <p:cNvPr id="13" name="Google Shape;13;p41"/>
          <p:cNvSpPr/>
          <p:nvPr/>
        </p:nvSpPr>
        <p:spPr>
          <a:xfrm>
            <a:off x="70640" y="100727"/>
            <a:ext cx="148437" cy="145788"/>
          </a:xfrm>
          <a:prstGeom prst="rect">
            <a:avLst/>
          </a:prstGeom>
          <a:solidFill>
            <a:srgbClr val="E4116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cxnSp>
        <p:nvCxnSpPr>
          <p:cNvPr id="14" name="Google Shape;14;p41"/>
          <p:cNvCxnSpPr/>
          <p:nvPr/>
        </p:nvCxnSpPr>
        <p:spPr>
          <a:xfrm>
            <a:off x="91079" y="273502"/>
            <a:ext cx="107556" cy="0"/>
          </a:xfrm>
          <a:prstGeom prst="straightConnector1">
            <a:avLst/>
          </a:prstGeom>
          <a:noFill/>
          <a:ln w="9525" cap="flat" cmpd="sng">
            <a:solidFill>
              <a:srgbClr val="E41165"/>
            </a:solidFill>
            <a:prstDash val="solid"/>
            <a:miter lim="800000"/>
            <a:headEnd type="none" w="sm" len="sm"/>
            <a:tailEnd type="none" w="sm" len="sm"/>
          </a:ln>
        </p:spPr>
      </p:cxnSp>
      <p:sp>
        <p:nvSpPr>
          <p:cNvPr id="15" name="Google Shape;15;p41"/>
          <p:cNvSpPr txBox="1"/>
          <p:nvPr/>
        </p:nvSpPr>
        <p:spPr>
          <a:xfrm>
            <a:off x="70640" y="330802"/>
            <a:ext cx="148437" cy="14578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6" name="Google Shape;16;p41"/>
          <p:cNvSpPr/>
          <p:nvPr/>
        </p:nvSpPr>
        <p:spPr>
          <a:xfrm>
            <a:off x="37301" y="63763"/>
            <a:ext cx="215112" cy="39566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91"/>
              <a:buFont typeface="Arial"/>
              <a:buNone/>
            </a:pPr>
            <a:endParaRPr sz="1091" b="0" i="0" u="none" strike="noStrike" cap="none">
              <a:solidFill>
                <a:schemeClr val="lt1"/>
              </a:solidFill>
              <a:latin typeface="Calibri"/>
              <a:ea typeface="Calibri"/>
              <a:cs typeface="Calibri"/>
              <a:sym typeface="Calibri"/>
            </a:endParaRPr>
          </a:p>
        </p:txBody>
      </p:sp>
      <p:pic>
        <p:nvPicPr>
          <p:cNvPr id="17" name="Google Shape;17;p41"/>
          <p:cNvPicPr preferRelativeResize="0"/>
          <p:nvPr/>
        </p:nvPicPr>
        <p:blipFill rotWithShape="1">
          <a:blip r:embed="rId4">
            <a:alphaModFix/>
          </a:blip>
          <a:srcRect l="5201" t="38245" r="4369" b="37400"/>
          <a:stretch/>
        </p:blipFill>
        <p:spPr>
          <a:xfrm>
            <a:off x="288868" y="174345"/>
            <a:ext cx="1546282" cy="41645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1620">
          <p15:clr>
            <a:srgbClr val="F26B43"/>
          </p15:clr>
        </p15:guide>
        <p15:guide id="5" pos="180">
          <p15:clr>
            <a:srgbClr val="F26B43"/>
          </p15:clr>
        </p15:guide>
        <p15:guide id="6" pos="55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63"/>
          <p:cNvSpPr/>
          <p:nvPr/>
        </p:nvSpPr>
        <p:spPr>
          <a:xfrm>
            <a:off x="70640" y="100727"/>
            <a:ext cx="148437" cy="145788"/>
          </a:xfrm>
          <a:prstGeom prst="rect">
            <a:avLst/>
          </a:prstGeom>
          <a:solidFill>
            <a:srgbClr val="E4116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 name="Google Shape;24;p63"/>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E41165"/>
              </a:buClr>
              <a:buSzPts val="2100"/>
              <a:buFont typeface="Calibri"/>
              <a:buNone/>
              <a:defRPr sz="2100" b="0" i="0" u="none" strike="noStrike" cap="none">
                <a:solidFill>
                  <a:srgbClr val="E41165"/>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 name="Google Shape;25;p63"/>
          <p:cNvSpPr txBox="1">
            <a:spLocks noGrp="1"/>
          </p:cNvSpPr>
          <p:nvPr>
            <p:ph type="body" idx="1"/>
          </p:nvPr>
        </p:nvSpPr>
        <p:spPr>
          <a:xfrm>
            <a:off x="293665" y="839933"/>
            <a:ext cx="8572737" cy="3263034"/>
          </a:xfrm>
          <a:prstGeom prst="rect">
            <a:avLst/>
          </a:prstGeom>
          <a:noFill/>
          <a:ln>
            <a:noFill/>
          </a:ln>
        </p:spPr>
        <p:txBody>
          <a:bodyPr spcFirstLastPara="1" wrap="square" lIns="0" tIns="45700" rIns="0" bIns="45700" anchor="t" anchorCtr="0">
            <a:normAutofit/>
          </a:bodyPr>
          <a:lstStyle>
            <a:lvl1pPr marL="457200" marR="0" lvl="0" indent="-304800" algn="l" rtl="0">
              <a:lnSpc>
                <a:spcPct val="90000"/>
              </a:lnSpc>
              <a:spcBef>
                <a:spcPts val="10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1pPr>
            <a:lvl2pPr marL="914400" marR="0" lvl="1"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2pPr>
            <a:lvl3pPr marL="1371600" marR="0" lvl="2"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6" name="Google Shape;26;p63"/>
          <p:cNvCxnSpPr/>
          <p:nvPr/>
        </p:nvCxnSpPr>
        <p:spPr>
          <a:xfrm>
            <a:off x="4565002" y="4942596"/>
            <a:ext cx="0" cy="127170"/>
          </a:xfrm>
          <a:prstGeom prst="straightConnector1">
            <a:avLst/>
          </a:prstGeom>
          <a:noFill/>
          <a:ln w="9525" cap="flat" cmpd="sng">
            <a:solidFill>
              <a:srgbClr val="808285"/>
            </a:solidFill>
            <a:prstDash val="solid"/>
            <a:miter lim="800000"/>
            <a:headEnd type="none" w="sm" len="sm"/>
            <a:tailEnd type="none" w="sm" len="sm"/>
          </a:ln>
        </p:spPr>
      </p:cxnSp>
      <p:sp>
        <p:nvSpPr>
          <p:cNvPr id="27" name="Google Shape;27;p63"/>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28" name="Google Shape;28;p63"/>
          <p:cNvSpPr txBox="1"/>
          <p:nvPr/>
        </p:nvSpPr>
        <p:spPr>
          <a:xfrm>
            <a:off x="4299348" y="4942596"/>
            <a:ext cx="300588" cy="12717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7F7F7F"/>
              </a:buClr>
              <a:buSzPts val="700"/>
              <a:buFont typeface="Calibri"/>
              <a:buNone/>
            </a:pPr>
            <a:fld id="{00000000-1234-1234-1234-123412341234}" type="slidenum">
              <a:rPr lang="en-US" sz="700" b="1" i="0" u="none" strike="noStrike" cap="none">
                <a:solidFill>
                  <a:srgbClr val="7F7F7F"/>
                </a:solidFill>
                <a:latin typeface="Calibri"/>
                <a:ea typeface="Calibri"/>
                <a:cs typeface="Calibri"/>
                <a:sym typeface="Calibri"/>
              </a:rPr>
              <a:t>‹#›</a:t>
            </a:fld>
            <a:r>
              <a:rPr lang="en-US" sz="700" b="1" i="0" u="none" strike="noStrike" cap="none">
                <a:solidFill>
                  <a:srgbClr val="7F7F7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29" name="Google Shape;29;p63"/>
          <p:cNvCxnSpPr/>
          <p:nvPr/>
        </p:nvCxnSpPr>
        <p:spPr>
          <a:xfrm>
            <a:off x="91079" y="273502"/>
            <a:ext cx="107556" cy="0"/>
          </a:xfrm>
          <a:prstGeom prst="straightConnector1">
            <a:avLst/>
          </a:prstGeom>
          <a:noFill/>
          <a:ln w="9525" cap="flat" cmpd="sng">
            <a:solidFill>
              <a:srgbClr val="E41165"/>
            </a:solidFill>
            <a:prstDash val="solid"/>
            <a:miter lim="800000"/>
            <a:headEnd type="none" w="sm" len="sm"/>
            <a:tailEnd type="none" w="sm" len="sm"/>
          </a:ln>
        </p:spPr>
      </p:cxnSp>
      <p:sp>
        <p:nvSpPr>
          <p:cNvPr id="30" name="Google Shape;30;p63"/>
          <p:cNvSpPr txBox="1"/>
          <p:nvPr/>
        </p:nvSpPr>
        <p:spPr>
          <a:xfrm>
            <a:off x="70640" y="330802"/>
            <a:ext cx="148437" cy="14578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pic>
        <p:nvPicPr>
          <p:cNvPr id="31" name="Google Shape;31;p63"/>
          <p:cNvPicPr preferRelativeResize="0"/>
          <p:nvPr/>
        </p:nvPicPr>
        <p:blipFill rotWithShape="1">
          <a:blip r:embed="rId5">
            <a:alphaModFix/>
          </a:blip>
          <a:srcRect/>
          <a:stretch/>
        </p:blipFill>
        <p:spPr>
          <a:xfrm>
            <a:off x="7962479" y="4935086"/>
            <a:ext cx="903923" cy="118872"/>
          </a:xfrm>
          <a:prstGeom prst="rect">
            <a:avLst/>
          </a:prstGeom>
          <a:noFill/>
          <a:ln>
            <a:noFill/>
          </a:ln>
        </p:spPr>
      </p:pic>
      <p:sp>
        <p:nvSpPr>
          <p:cNvPr id="32" name="Google Shape;32;p63"/>
          <p:cNvSpPr/>
          <p:nvPr/>
        </p:nvSpPr>
        <p:spPr>
          <a:xfrm>
            <a:off x="37301" y="63763"/>
            <a:ext cx="215112" cy="3956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91"/>
              <a:buFont typeface="Arial"/>
              <a:buNone/>
            </a:pPr>
            <a:endParaRPr sz="1091" b="0" i="0" u="none" strike="noStrike" cap="none">
              <a:solidFill>
                <a:schemeClr val="lt1"/>
              </a:solidFill>
              <a:latin typeface="Calibri"/>
              <a:ea typeface="Calibri"/>
              <a:cs typeface="Calibri"/>
              <a:sym typeface="Calibri"/>
            </a:endParaRPr>
          </a:p>
        </p:txBody>
      </p:sp>
      <p:pic>
        <p:nvPicPr>
          <p:cNvPr id="33" name="Google Shape;33;p63"/>
          <p:cNvPicPr preferRelativeResize="0"/>
          <p:nvPr/>
        </p:nvPicPr>
        <p:blipFill rotWithShape="1">
          <a:blip r:embed="rId6">
            <a:alphaModFix/>
          </a:blip>
          <a:srcRect l="5200" t="38871" r="5199" b="38799"/>
          <a:stretch/>
        </p:blipFill>
        <p:spPr>
          <a:xfrm>
            <a:off x="294752" y="4737736"/>
            <a:ext cx="1195187" cy="29784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7" pos="5585">
          <p15:clr>
            <a:srgbClr val="F26B43"/>
          </p15:clr>
        </p15:guide>
        <p15:guide id="8" pos="180">
          <p15:clr>
            <a:srgbClr val="F26B43"/>
          </p15:clr>
        </p15:guide>
        <p15:guide id="9" orient="horz" pos="3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6"/>
          <p:cNvSpPr txBox="1">
            <a:spLocks noGrp="1"/>
          </p:cNvSpPr>
          <p:nvPr>
            <p:ph type="title"/>
          </p:nvPr>
        </p:nvSpPr>
        <p:spPr>
          <a:xfrm>
            <a:off x="192992" y="107915"/>
            <a:ext cx="7886195" cy="553027"/>
          </a:xfrm>
          <a:prstGeom prst="rect">
            <a:avLst/>
          </a:prstGeom>
          <a:noFill/>
          <a:ln>
            <a:solidFill>
              <a:schemeClr val="tx2"/>
            </a:solidFill>
          </a:ln>
        </p:spPr>
        <p:txBody>
          <a:bodyPr spcFirstLastPara="1" wrap="square" lIns="91425" tIns="45700" rIns="91425" bIns="45700" anchor="t" anchorCtr="0">
            <a:noAutofit/>
            <a:scene3d>
              <a:camera prst="orthographicFront"/>
              <a:lightRig rig="soft" dir="t">
                <a:rot lat="0" lon="0" rev="15600000"/>
              </a:lightRig>
            </a:scene3d>
            <a:sp3d extrusionH="57150" prstMaterial="softEdge">
              <a:bevelT w="25400" h="38100"/>
            </a:sp3d>
          </a:bodyPr>
          <a:lstStyle/>
          <a:p>
            <a:pPr marL="0" lvl="0" indent="0" algn="l" rtl="0">
              <a:lnSpc>
                <a:spcPct val="90000"/>
              </a:lnSpc>
              <a:spcBef>
                <a:spcPts val="0"/>
              </a:spcBef>
              <a:spcAft>
                <a:spcPts val="0"/>
              </a:spcAft>
              <a:buClr>
                <a:srgbClr val="E41165"/>
              </a:buClr>
              <a:buSzPts val="2100"/>
              <a:buFont typeface="Calibri"/>
              <a:buNone/>
            </a:pPr>
            <a:r>
              <a:rPr lang="en-US" b="1" dirty="0">
                <a:ln/>
                <a:solidFill>
                  <a:schemeClr val="accent4"/>
                </a:solidFill>
              </a:rPr>
              <a:t>Down Under University Proposition: Tata Sustainability Solutions</a:t>
            </a:r>
            <a:endParaRPr b="1" dirty="0">
              <a:ln/>
              <a:solidFill>
                <a:schemeClr val="accent4"/>
              </a:solidFill>
            </a:endParaRPr>
          </a:p>
        </p:txBody>
      </p:sp>
      <p:sp>
        <p:nvSpPr>
          <p:cNvPr id="48" name="Google Shape;48;p16"/>
          <p:cNvSpPr txBox="1">
            <a:spLocks noGrp="1"/>
          </p:cNvSpPr>
          <p:nvPr>
            <p:ph type="body" idx="1"/>
          </p:nvPr>
        </p:nvSpPr>
        <p:spPr>
          <a:xfrm>
            <a:off x="285928" y="839925"/>
            <a:ext cx="8536500" cy="3263100"/>
          </a:xfrm>
          <a:prstGeom prst="rect">
            <a:avLst/>
          </a:prstGeom>
          <a:noFill/>
          <a:ln>
            <a:noFill/>
          </a:ln>
        </p:spPr>
        <p:txBody>
          <a:bodyPr spcFirstLastPara="1" wrap="square" lIns="0" tIns="45700" rIns="0" bIns="45700" anchor="t" anchorCtr="0">
            <a:normAutofit/>
          </a:bodyPr>
          <a:lstStyle/>
          <a:p>
            <a:pPr marL="288927" marR="2310" lvl="0" indent="-285750" algn="l" rtl="0">
              <a:lnSpc>
                <a:spcPct val="90000"/>
              </a:lnSpc>
              <a:spcBef>
                <a:spcPts val="0"/>
              </a:spcBef>
              <a:spcAft>
                <a:spcPts val="0"/>
              </a:spcAft>
              <a:buSzPts val="1600"/>
              <a:buFont typeface="Wingdings" panose="05000000000000000000" pitchFamily="2" charset="2"/>
              <a:buChar char="q"/>
            </a:pPr>
            <a:r>
              <a:rPr lang="en-US" sz="1600" dirty="0"/>
              <a:t>Tata Consultancy Services is delighted to provide solutions to address the most crucial sustainability challenges that Down Under University faces </a:t>
            </a:r>
            <a:endParaRPr sz="1600" dirty="0"/>
          </a:p>
          <a:p>
            <a:pPr marL="869950" marR="2310" lvl="1" indent="-285750">
              <a:spcBef>
                <a:spcPts val="0"/>
              </a:spcBef>
              <a:buSzPts val="1600"/>
              <a:buFont typeface="Wingdings" panose="05000000000000000000" pitchFamily="2" charset="2"/>
              <a:buChar char="ü"/>
            </a:pPr>
            <a:r>
              <a:rPr lang="en-US" sz="1600" dirty="0"/>
              <a:t>With flexible solutions and employing technology to make measurement easy and effortless</a:t>
            </a:r>
            <a:endParaRPr lang="en-IN" sz="1600" dirty="0"/>
          </a:p>
          <a:p>
            <a:pPr marL="869950" marR="2310" lvl="1" indent="-285750">
              <a:spcBef>
                <a:spcPts val="0"/>
              </a:spcBef>
              <a:buSzPts val="1600"/>
              <a:buFont typeface="Wingdings" panose="05000000000000000000" pitchFamily="2" charset="2"/>
              <a:buChar char="ü"/>
            </a:pPr>
            <a:r>
              <a:rPr lang="en-IN" sz="1600" dirty="0"/>
              <a:t>All of our products help make complex data entry, collection, and analysis easier through easy-to-use user interfaces</a:t>
            </a:r>
          </a:p>
        </p:txBody>
      </p:sp>
      <p:graphicFrame>
        <p:nvGraphicFramePr>
          <p:cNvPr id="3" name="Table 2">
            <a:extLst>
              <a:ext uri="{FF2B5EF4-FFF2-40B4-BE49-F238E27FC236}">
                <a16:creationId xmlns:a16="http://schemas.microsoft.com/office/drawing/2014/main" id="{AFC6F21B-88B4-37AE-0164-148FE917E269}"/>
              </a:ext>
            </a:extLst>
          </p:cNvPr>
          <p:cNvGraphicFramePr>
            <a:graphicFrameLocks noGrp="1"/>
          </p:cNvGraphicFramePr>
          <p:nvPr>
            <p:extLst>
              <p:ext uri="{D42A27DB-BD31-4B8C-83A1-F6EECF244321}">
                <p14:modId xmlns:p14="http://schemas.microsoft.com/office/powerpoint/2010/main" val="989107538"/>
              </p:ext>
            </p:extLst>
          </p:nvPr>
        </p:nvGraphicFramePr>
        <p:xfrm>
          <a:off x="321572" y="2749550"/>
          <a:ext cx="8572500" cy="1607723"/>
        </p:xfrm>
        <a:graphic>
          <a:graphicData uri="http://schemas.openxmlformats.org/drawingml/2006/table">
            <a:tbl>
              <a:tblPr>
                <a:tableStyleId>{5981FF6F-0787-41C0-8746-92D3E9F21056}</a:tableStyleId>
              </a:tblPr>
              <a:tblGrid>
                <a:gridCol w="2717818">
                  <a:extLst>
                    <a:ext uri="{9D8B030D-6E8A-4147-A177-3AD203B41FA5}">
                      <a16:colId xmlns:a16="http://schemas.microsoft.com/office/drawing/2014/main" val="3798053613"/>
                    </a:ext>
                  </a:extLst>
                </a:gridCol>
                <a:gridCol w="1364895">
                  <a:extLst>
                    <a:ext uri="{9D8B030D-6E8A-4147-A177-3AD203B41FA5}">
                      <a16:colId xmlns:a16="http://schemas.microsoft.com/office/drawing/2014/main" val="427965620"/>
                    </a:ext>
                  </a:extLst>
                </a:gridCol>
                <a:gridCol w="1364895">
                  <a:extLst>
                    <a:ext uri="{9D8B030D-6E8A-4147-A177-3AD203B41FA5}">
                      <a16:colId xmlns:a16="http://schemas.microsoft.com/office/drawing/2014/main" val="3274530913"/>
                    </a:ext>
                  </a:extLst>
                </a:gridCol>
                <a:gridCol w="634557">
                  <a:extLst>
                    <a:ext uri="{9D8B030D-6E8A-4147-A177-3AD203B41FA5}">
                      <a16:colId xmlns:a16="http://schemas.microsoft.com/office/drawing/2014/main" val="305537167"/>
                    </a:ext>
                  </a:extLst>
                </a:gridCol>
                <a:gridCol w="1233195">
                  <a:extLst>
                    <a:ext uri="{9D8B030D-6E8A-4147-A177-3AD203B41FA5}">
                      <a16:colId xmlns:a16="http://schemas.microsoft.com/office/drawing/2014/main" val="1045978565"/>
                    </a:ext>
                  </a:extLst>
                </a:gridCol>
                <a:gridCol w="1257140">
                  <a:extLst>
                    <a:ext uri="{9D8B030D-6E8A-4147-A177-3AD203B41FA5}">
                      <a16:colId xmlns:a16="http://schemas.microsoft.com/office/drawing/2014/main" val="3942483615"/>
                    </a:ext>
                  </a:extLst>
                </a:gridCol>
              </a:tblGrid>
              <a:tr h="359183">
                <a:tc>
                  <a:txBody>
                    <a:bodyPr/>
                    <a:lstStyle/>
                    <a:p>
                      <a:pPr algn="ctr" fontAlgn="b"/>
                      <a:r>
                        <a:rPr lang="en-US" sz="1300" u="none" strike="noStrike" dirty="0">
                          <a:effectLst/>
                        </a:rPr>
                        <a:t>[Challenges] ↓ || [Solutions] →</a:t>
                      </a:r>
                      <a:endParaRPr lang="en-US" sz="1300" b="1" i="1"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rtl="0" fontAlgn="ctr"/>
                      <a:r>
                        <a:rPr lang="en-US" sz="1100" u="none" strike="noStrike">
                          <a:effectLst/>
                        </a:rPr>
                        <a:t>TCS ESG Integration Solution</a:t>
                      </a:r>
                      <a:endParaRPr lang="en-US" sz="1100" b="1" i="0" u="none" strike="noStrike">
                        <a:solidFill>
                          <a:srgbClr val="000000"/>
                        </a:solidFill>
                        <a:effectLst/>
                        <a:latin typeface="Times New Roman" panose="02020603050405020304" pitchFamily="18" charset="0"/>
                      </a:endParaRPr>
                    </a:p>
                  </a:txBody>
                  <a:tcPr marL="5986" marR="5986" marT="5986" marB="0" anchor="ctr"/>
                </a:tc>
                <a:tc>
                  <a:txBody>
                    <a:bodyPr/>
                    <a:lstStyle/>
                    <a:p>
                      <a:pPr algn="ctr" rtl="0" fontAlgn="ctr"/>
                      <a:r>
                        <a:rPr lang="en-US" sz="1100" u="none" strike="noStrike">
                          <a:effectLst/>
                        </a:rPr>
                        <a:t>TCS Circle4Life</a:t>
                      </a:r>
                      <a:endParaRPr lang="en-US" sz="1100" b="1" i="0" u="none" strike="noStrike">
                        <a:solidFill>
                          <a:srgbClr val="000000"/>
                        </a:solidFill>
                        <a:effectLst/>
                        <a:latin typeface="Times New Roman" panose="02020603050405020304" pitchFamily="18" charset="0"/>
                      </a:endParaRPr>
                    </a:p>
                  </a:txBody>
                  <a:tcPr marL="5986" marR="5986" marT="5986" marB="0" anchor="ctr"/>
                </a:tc>
                <a:tc>
                  <a:txBody>
                    <a:bodyPr/>
                    <a:lstStyle/>
                    <a:p>
                      <a:pPr algn="ctr" rtl="0" fontAlgn="ctr"/>
                      <a:r>
                        <a:rPr lang="en-US" sz="1100" u="none" strike="noStrike">
                          <a:effectLst/>
                        </a:rPr>
                        <a:t>TCS iON</a:t>
                      </a:r>
                      <a:endParaRPr lang="en-US" sz="1100" b="1" i="0" u="none" strike="noStrike">
                        <a:solidFill>
                          <a:srgbClr val="000000"/>
                        </a:solidFill>
                        <a:effectLst/>
                        <a:latin typeface="Times New Roman" panose="02020603050405020304" pitchFamily="18" charset="0"/>
                      </a:endParaRPr>
                    </a:p>
                  </a:txBody>
                  <a:tcPr marL="5986" marR="5986" marT="5986" marB="0" anchor="ctr"/>
                </a:tc>
                <a:tc>
                  <a:txBody>
                    <a:bodyPr/>
                    <a:lstStyle/>
                    <a:p>
                      <a:pPr algn="ctr" rtl="0" fontAlgn="ctr"/>
                      <a:r>
                        <a:rPr lang="en-US" sz="1100" u="none" strike="noStrike">
                          <a:effectLst/>
                        </a:rPr>
                        <a:t>TCS Zero Carbon Platform</a:t>
                      </a:r>
                      <a:endParaRPr lang="en-US" sz="1100" b="1" i="0" u="none" strike="noStrike">
                        <a:solidFill>
                          <a:srgbClr val="000000"/>
                        </a:solidFill>
                        <a:effectLst/>
                        <a:latin typeface="Times New Roman" panose="02020603050405020304" pitchFamily="18" charset="0"/>
                      </a:endParaRPr>
                    </a:p>
                  </a:txBody>
                  <a:tcPr marL="5986" marR="5986" marT="5986" marB="0" anchor="ctr"/>
                </a:tc>
                <a:tc>
                  <a:txBody>
                    <a:bodyPr/>
                    <a:lstStyle/>
                    <a:p>
                      <a:pPr algn="ctr" rtl="0" fontAlgn="ctr"/>
                      <a:r>
                        <a:rPr lang="en-US" sz="1100" u="none" strike="noStrike">
                          <a:effectLst/>
                        </a:rPr>
                        <a:t>TCS Clever Energy</a:t>
                      </a:r>
                      <a:endParaRPr lang="en-US" sz="1100" b="1" i="0" u="none" strike="noStrike">
                        <a:solidFill>
                          <a:srgbClr val="000000"/>
                        </a:solidFill>
                        <a:effectLst/>
                        <a:latin typeface="Times New Roman" panose="02020603050405020304" pitchFamily="18" charset="0"/>
                      </a:endParaRPr>
                    </a:p>
                  </a:txBody>
                  <a:tcPr marL="5986" marR="5986" marT="5986" marB="0" anchor="ctr"/>
                </a:tc>
                <a:extLst>
                  <a:ext uri="{0D108BD9-81ED-4DB2-BD59-A6C34878D82A}">
                    <a16:rowId xmlns:a16="http://schemas.microsoft.com/office/drawing/2014/main" val="2692274714"/>
                  </a:ext>
                </a:extLst>
              </a:tr>
              <a:tr h="371156">
                <a:tc>
                  <a:txBody>
                    <a:bodyPr/>
                    <a:lstStyle/>
                    <a:p>
                      <a:pPr algn="ctr" rtl="0" fontAlgn="ctr"/>
                      <a:r>
                        <a:rPr lang="en-US" sz="1100" u="none" strike="noStrike" dirty="0">
                          <a:effectLst/>
                        </a:rPr>
                        <a:t>CLIMATE ADAPTATION and RESILIENCE</a:t>
                      </a:r>
                      <a:endParaRPr lang="en-US" sz="1100" b="0" i="1" u="none" strike="noStrike" dirty="0">
                        <a:solidFill>
                          <a:srgbClr val="000000"/>
                        </a:solidFill>
                        <a:effectLst/>
                        <a:latin typeface="Times New Roman" panose="02020603050405020304" pitchFamily="18" charset="0"/>
                      </a:endParaRPr>
                    </a:p>
                  </a:txBody>
                  <a:tcPr marL="5986" marR="5986" marT="5986" marB="0" anchor="ctr"/>
                </a:tc>
                <a:tc>
                  <a:txBody>
                    <a:bodyPr/>
                    <a:lstStyle/>
                    <a:p>
                      <a:pPr algn="ctr" fontAlgn="b"/>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5986" marR="5986" marT="5986" marB="0" anchor="b"/>
                </a:tc>
                <a:extLst>
                  <a:ext uri="{0D108BD9-81ED-4DB2-BD59-A6C34878D82A}">
                    <a16:rowId xmlns:a16="http://schemas.microsoft.com/office/drawing/2014/main" val="2232687633"/>
                  </a:ext>
                </a:extLst>
              </a:tr>
              <a:tr h="185578">
                <a:tc>
                  <a:txBody>
                    <a:bodyPr/>
                    <a:lstStyle/>
                    <a:p>
                      <a:pPr algn="ctr" rtl="0" fontAlgn="ctr"/>
                      <a:r>
                        <a:rPr lang="en-US" sz="1100" u="none" strike="noStrike">
                          <a:effectLst/>
                        </a:rPr>
                        <a:t>Achieving CARBON neutrality</a:t>
                      </a:r>
                      <a:endParaRPr lang="en-US" sz="1100" b="0" i="1" u="none" strike="noStrike">
                        <a:solidFill>
                          <a:srgbClr val="000000"/>
                        </a:solidFill>
                        <a:effectLst/>
                        <a:latin typeface="Times New Roman" panose="02020603050405020304" pitchFamily="18" charset="0"/>
                      </a:endParaRPr>
                    </a:p>
                  </a:txBody>
                  <a:tcPr marL="5986" marR="5986" marT="5986" marB="0" anchor="ctr"/>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 🟢</a:t>
                      </a: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extLst>
                  <a:ext uri="{0D108BD9-81ED-4DB2-BD59-A6C34878D82A}">
                    <a16:rowId xmlns:a16="http://schemas.microsoft.com/office/drawing/2014/main" val="2495454474"/>
                  </a:ext>
                </a:extLst>
              </a:tr>
              <a:tr h="185578">
                <a:tc>
                  <a:txBody>
                    <a:bodyPr/>
                    <a:lstStyle/>
                    <a:p>
                      <a:pPr algn="ctr" rtl="0" fontAlgn="ctr"/>
                      <a:r>
                        <a:rPr lang="en-US" sz="1100" u="none" strike="noStrike" dirty="0">
                          <a:effectLst/>
                        </a:rPr>
                        <a:t>Reducing ENERGY consumption</a:t>
                      </a:r>
                      <a:endParaRPr lang="en-US" sz="1100" b="0" i="1" u="none" strike="noStrike" dirty="0">
                        <a:solidFill>
                          <a:srgbClr val="000000"/>
                        </a:solidFill>
                        <a:effectLst/>
                        <a:latin typeface="Times New Roman" panose="02020603050405020304" pitchFamily="18" charset="0"/>
                      </a:endParaRPr>
                    </a:p>
                  </a:txBody>
                  <a:tcPr marL="5986" marR="5986" marT="5986" marB="0" anchor="ctr"/>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extLst>
                  <a:ext uri="{0D108BD9-81ED-4DB2-BD59-A6C34878D82A}">
                    <a16:rowId xmlns:a16="http://schemas.microsoft.com/office/drawing/2014/main" val="260549254"/>
                  </a:ext>
                </a:extLst>
              </a:tr>
              <a:tr h="185578">
                <a:tc>
                  <a:txBody>
                    <a:bodyPr/>
                    <a:lstStyle/>
                    <a:p>
                      <a:pPr algn="ctr" rtl="0" fontAlgn="ctr"/>
                      <a:r>
                        <a:rPr lang="en-US" sz="1100" u="none" strike="noStrike" dirty="0">
                          <a:effectLst/>
                        </a:rPr>
                        <a:t>Reducing WATER consumption</a:t>
                      </a:r>
                      <a:endParaRPr lang="en-US" sz="1100" b="0" i="1" u="none" strike="noStrike" dirty="0">
                        <a:solidFill>
                          <a:srgbClr val="000000"/>
                        </a:solidFill>
                        <a:effectLst/>
                        <a:latin typeface="Times New Roman" panose="02020603050405020304" pitchFamily="18" charset="0"/>
                      </a:endParaRPr>
                    </a:p>
                  </a:txBody>
                  <a:tcPr marL="5986" marR="5986" marT="5986" marB="0" anchor="ctr"/>
                </a:tc>
                <a:tc>
                  <a:txBody>
                    <a:bodyPr/>
                    <a:lstStyle/>
                    <a:p>
                      <a:pPr algn="ctr" fontAlgn="b"/>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p>
                  </a:txBody>
                  <a:tcPr marL="5986" marR="5986" marT="5986"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5986" marR="5986" marT="5986" marB="0" anchor="b"/>
                </a:tc>
                <a:extLst>
                  <a:ext uri="{0D108BD9-81ED-4DB2-BD59-A6C34878D82A}">
                    <a16:rowId xmlns:a16="http://schemas.microsoft.com/office/drawing/2014/main" val="4097866830"/>
                  </a:ext>
                </a:extLst>
              </a:tr>
              <a:tr h="185578">
                <a:tc>
                  <a:txBody>
                    <a:bodyPr/>
                    <a:lstStyle/>
                    <a:p>
                      <a:pPr algn="ctr" rtl="0" fontAlgn="ctr"/>
                      <a:r>
                        <a:rPr lang="en-US" sz="1100" u="none" strike="noStrike" dirty="0">
                          <a:effectLst/>
                        </a:rPr>
                        <a:t>SUSTAINABLE BUILDINGS</a:t>
                      </a:r>
                      <a:endParaRPr lang="en-US" sz="1100" b="0" i="1" u="none" strike="noStrike" dirty="0">
                        <a:solidFill>
                          <a:srgbClr val="000000"/>
                        </a:solidFill>
                        <a:effectLst/>
                        <a:latin typeface="Times New Roman" panose="02020603050405020304" pitchFamily="18" charset="0"/>
                      </a:endParaRPr>
                    </a:p>
                  </a:txBody>
                  <a:tcPr marL="5986" marR="5986" marT="5986" marB="0" anchor="ctr"/>
                </a:tc>
                <a:tc>
                  <a:txBody>
                    <a:bodyPr/>
                    <a:lstStyle/>
                    <a:p>
                      <a:pPr algn="ctr" fontAlgn="b"/>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tc>
                  <a:txBody>
                    <a:bodyPr/>
                    <a:lstStyle/>
                    <a:p>
                      <a:pPr algn="ctr" fontAlgn="b"/>
                      <a:r>
                        <a:rPr lang="en-US" sz="1400" b="0" i="0" u="none" strike="noStrike" cap="none" dirty="0">
                          <a:solidFill>
                            <a:srgbClr val="000000"/>
                          </a:solidFill>
                          <a:effectLst/>
                          <a:latin typeface="Arial"/>
                          <a:ea typeface="Arial"/>
                          <a:cs typeface="Arial"/>
                          <a:sym typeface="Arial"/>
                        </a:rPr>
                        <a:t>🟢</a:t>
                      </a:r>
                      <a:endParaRPr lang="en-US" sz="1100" b="0" i="0" u="none" strike="noStrike" dirty="0">
                        <a:solidFill>
                          <a:srgbClr val="000000"/>
                        </a:solidFill>
                        <a:effectLst/>
                        <a:latin typeface="Times New Roman" panose="02020603050405020304" pitchFamily="18" charset="0"/>
                      </a:endParaRPr>
                    </a:p>
                  </a:txBody>
                  <a:tcPr marL="5986" marR="5986" marT="5986" marB="0" anchor="b"/>
                </a:tc>
                <a:extLst>
                  <a:ext uri="{0D108BD9-81ED-4DB2-BD59-A6C34878D82A}">
                    <a16:rowId xmlns:a16="http://schemas.microsoft.com/office/drawing/2014/main" val="3618690558"/>
                  </a:ext>
                </a:extLst>
              </a:tr>
            </a:tbl>
          </a:graphicData>
        </a:graphic>
      </p:graphicFrame>
    </p:spTree>
  </p:cSld>
  <p:clrMapOvr>
    <a:masterClrMapping/>
  </p:clrMapOvr>
</p:sld>
</file>

<file path=ppt/theme/theme1.xml><?xml version="1.0" encoding="utf-8"?>
<a:theme xmlns:a="http://schemas.openxmlformats.org/drawingml/2006/main" name="Title Slide_Black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211</Words>
  <Application>Microsoft Office PowerPoint</Application>
  <PresentationFormat>On-screen Show (16:9)</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Wingdings</vt:lpstr>
      <vt:lpstr>Title Slide_Black Without Image</vt:lpstr>
      <vt:lpstr>Content Slide_White</vt:lpstr>
      <vt:lpstr>Down Under University Proposition: Tata Sustainability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DUU Proposition: Tata Sustainability Solutions</dc:title>
  <dc:creator>Teodora Borikic</dc:creator>
  <cp:lastModifiedBy>Jayant Singh Jhala</cp:lastModifiedBy>
  <cp:revision>3</cp:revision>
  <dcterms:created xsi:type="dcterms:W3CDTF">2022-03-06T07:59:06Z</dcterms:created>
  <dcterms:modified xsi:type="dcterms:W3CDTF">2023-03-26T14:02:28Z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0x010100236F523A6C56F1468F43C0DA3994B574</vt:lpwstr>
  </property>
</Properties>
</file>