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4" r:id="rId1"/>
  </p:sldMasterIdLst>
  <p:notesMasterIdLst>
    <p:notesMasterId r:id="rId18"/>
  </p:notesMasterIdLst>
  <p:sldIdLst>
    <p:sldId id="263" r:id="rId2"/>
    <p:sldId id="265" r:id="rId3"/>
    <p:sldId id="272" r:id="rId4"/>
    <p:sldId id="260" r:id="rId5"/>
    <p:sldId id="270" r:id="rId6"/>
    <p:sldId id="262" r:id="rId7"/>
    <p:sldId id="269" r:id="rId8"/>
    <p:sldId id="264" r:id="rId9"/>
    <p:sldId id="257" r:id="rId10"/>
    <p:sldId id="259" r:id="rId11"/>
    <p:sldId id="273" r:id="rId12"/>
    <p:sldId id="268" r:id="rId13"/>
    <p:sldId id="271" r:id="rId14"/>
    <p:sldId id="261" r:id="rId15"/>
    <p:sldId id="266" r:id="rId16"/>
    <p:sldId id="267"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362191D6-77A2-4643-9A12-C45EC90992EB}">
          <p14:sldIdLst>
            <p14:sldId id="263"/>
            <p14:sldId id="265"/>
            <p14:sldId id="272"/>
            <p14:sldId id="260"/>
            <p14:sldId id="270"/>
            <p14:sldId id="262"/>
            <p14:sldId id="269"/>
            <p14:sldId id="264"/>
            <p14:sldId id="257"/>
            <p14:sldId id="259"/>
            <p14:sldId id="273"/>
            <p14:sldId id="268"/>
            <p14:sldId id="271"/>
            <p14:sldId id="261"/>
            <p14:sldId id="266"/>
            <p14:sldId id="26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763" autoAdjust="0"/>
    <p:restoredTop sz="94660"/>
  </p:normalViewPr>
  <p:slideViewPr>
    <p:cSldViewPr snapToGrid="0">
      <p:cViewPr varScale="1">
        <p:scale>
          <a:sx n="74" d="100"/>
          <a:sy n="74" d="100"/>
        </p:scale>
        <p:origin x="540"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FFC5690-2CDB-479C-BB44-1A397A67A97D}" type="datetimeFigureOut">
              <a:rPr lang="en-IN" smtClean="0"/>
              <a:t>11-02-2022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4658A26-F958-4F02-A113-FDBD09DB499B}" type="slidenum">
              <a:rPr lang="en-IN" smtClean="0"/>
              <a:t>‹#›</a:t>
            </a:fld>
            <a:endParaRPr lang="en-IN"/>
          </a:p>
        </p:txBody>
      </p:sp>
    </p:spTree>
    <p:extLst>
      <p:ext uri="{BB962C8B-B14F-4D97-AF65-F5344CB8AC3E}">
        <p14:creationId xmlns:p14="http://schemas.microsoft.com/office/powerpoint/2010/main" val="24015367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4658A26-F958-4F02-A113-FDBD09DB499B}" type="slidenum">
              <a:rPr lang="en-IN" smtClean="0"/>
              <a:t>5</a:t>
            </a:fld>
            <a:endParaRPr lang="en-IN"/>
          </a:p>
        </p:txBody>
      </p:sp>
    </p:spTree>
    <p:extLst>
      <p:ext uri="{BB962C8B-B14F-4D97-AF65-F5344CB8AC3E}">
        <p14:creationId xmlns:p14="http://schemas.microsoft.com/office/powerpoint/2010/main" val="8705301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4658A26-F958-4F02-A113-FDBD09DB499B}" type="slidenum">
              <a:rPr lang="en-IN" smtClean="0"/>
              <a:t>9</a:t>
            </a:fld>
            <a:endParaRPr lang="en-IN"/>
          </a:p>
        </p:txBody>
      </p:sp>
    </p:spTree>
    <p:extLst>
      <p:ext uri="{BB962C8B-B14F-4D97-AF65-F5344CB8AC3E}">
        <p14:creationId xmlns:p14="http://schemas.microsoft.com/office/powerpoint/2010/main" val="24707869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4658A26-F958-4F02-A113-FDBD09DB499B}" type="slidenum">
              <a:rPr lang="en-IN" smtClean="0"/>
              <a:t>13</a:t>
            </a:fld>
            <a:endParaRPr lang="en-IN"/>
          </a:p>
        </p:txBody>
      </p:sp>
    </p:spTree>
    <p:extLst>
      <p:ext uri="{BB962C8B-B14F-4D97-AF65-F5344CB8AC3E}">
        <p14:creationId xmlns:p14="http://schemas.microsoft.com/office/powerpoint/2010/main" val="11365214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201EB5C-3FD9-44C3-BF1F-FABBF7F8209A}" type="datetimeFigureOut">
              <a:rPr lang="en-IN" smtClean="0"/>
              <a:t>11-02-2022</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9CBA3653-65F5-45CD-BC20-068EFB13ABC6}" type="slidenum">
              <a:rPr lang="en-IN" smtClean="0"/>
              <a:t>‹#›</a:t>
            </a:fld>
            <a:endParaRPr lang="en-IN"/>
          </a:p>
        </p:txBody>
      </p:sp>
    </p:spTree>
    <p:extLst>
      <p:ext uri="{BB962C8B-B14F-4D97-AF65-F5344CB8AC3E}">
        <p14:creationId xmlns:p14="http://schemas.microsoft.com/office/powerpoint/2010/main" val="23000552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01EB5C-3FD9-44C3-BF1F-FABBF7F8209A}" type="datetimeFigureOut">
              <a:rPr lang="en-IN" smtClean="0"/>
              <a:t>11-02-2022</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CBA3653-65F5-45CD-BC20-068EFB13ABC6}" type="slidenum">
              <a:rPr lang="en-IN" smtClean="0"/>
              <a:t>‹#›</a:t>
            </a:fld>
            <a:endParaRPr lang="en-IN"/>
          </a:p>
        </p:txBody>
      </p:sp>
    </p:spTree>
    <p:extLst>
      <p:ext uri="{BB962C8B-B14F-4D97-AF65-F5344CB8AC3E}">
        <p14:creationId xmlns:p14="http://schemas.microsoft.com/office/powerpoint/2010/main" val="31124602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01EB5C-3FD9-44C3-BF1F-FABBF7F8209A}" type="datetimeFigureOut">
              <a:rPr lang="en-IN" smtClean="0"/>
              <a:t>11-02-2022</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CBA3653-65F5-45CD-BC20-068EFB13ABC6}"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0965454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7201EB5C-3FD9-44C3-BF1F-FABBF7F8209A}" type="datetimeFigureOut">
              <a:rPr lang="en-IN" smtClean="0"/>
              <a:t>11-02-2022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CBA3653-65F5-45CD-BC20-068EFB13ABC6}" type="slidenum">
              <a:rPr lang="en-IN" smtClean="0"/>
              <a:t>‹#›</a:t>
            </a:fld>
            <a:endParaRPr lang="en-IN"/>
          </a:p>
        </p:txBody>
      </p:sp>
    </p:spTree>
    <p:extLst>
      <p:ext uri="{BB962C8B-B14F-4D97-AF65-F5344CB8AC3E}">
        <p14:creationId xmlns:p14="http://schemas.microsoft.com/office/powerpoint/2010/main" val="26892078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7201EB5C-3FD9-44C3-BF1F-FABBF7F8209A}" type="datetimeFigureOut">
              <a:rPr lang="en-IN" smtClean="0"/>
              <a:t>11-02-2022</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CBA3653-65F5-45CD-BC20-068EFB13ABC6}"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7591072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7201EB5C-3FD9-44C3-BF1F-FABBF7F8209A}" type="datetimeFigureOut">
              <a:rPr lang="en-IN" smtClean="0"/>
              <a:t>11-02-2022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CBA3653-65F5-45CD-BC20-068EFB13ABC6}" type="slidenum">
              <a:rPr lang="en-IN" smtClean="0"/>
              <a:t>‹#›</a:t>
            </a:fld>
            <a:endParaRPr lang="en-IN"/>
          </a:p>
        </p:txBody>
      </p:sp>
    </p:spTree>
    <p:extLst>
      <p:ext uri="{BB962C8B-B14F-4D97-AF65-F5344CB8AC3E}">
        <p14:creationId xmlns:p14="http://schemas.microsoft.com/office/powerpoint/2010/main" val="9123310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01EB5C-3FD9-44C3-BF1F-FABBF7F8209A}" type="datetimeFigureOut">
              <a:rPr lang="en-IN" smtClean="0"/>
              <a:t>11-02-2022</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CBA3653-65F5-45CD-BC20-068EFB13ABC6}" type="slidenum">
              <a:rPr lang="en-IN" smtClean="0"/>
              <a:t>‹#›</a:t>
            </a:fld>
            <a:endParaRPr lang="en-IN"/>
          </a:p>
        </p:txBody>
      </p:sp>
    </p:spTree>
    <p:extLst>
      <p:ext uri="{BB962C8B-B14F-4D97-AF65-F5344CB8AC3E}">
        <p14:creationId xmlns:p14="http://schemas.microsoft.com/office/powerpoint/2010/main" val="30540024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01EB5C-3FD9-44C3-BF1F-FABBF7F8209A}" type="datetimeFigureOut">
              <a:rPr lang="en-IN" smtClean="0"/>
              <a:t>11-02-2022</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CBA3653-65F5-45CD-BC20-068EFB13ABC6}" type="slidenum">
              <a:rPr lang="en-IN" smtClean="0"/>
              <a:t>‹#›</a:t>
            </a:fld>
            <a:endParaRPr lang="en-IN"/>
          </a:p>
        </p:txBody>
      </p:sp>
    </p:spTree>
    <p:extLst>
      <p:ext uri="{BB962C8B-B14F-4D97-AF65-F5344CB8AC3E}">
        <p14:creationId xmlns:p14="http://schemas.microsoft.com/office/powerpoint/2010/main" val="28547871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01EB5C-3FD9-44C3-BF1F-FABBF7F8209A}" type="datetimeFigureOut">
              <a:rPr lang="en-IN" smtClean="0"/>
              <a:t>11-02-2022</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CBA3653-65F5-45CD-BC20-068EFB13ABC6}" type="slidenum">
              <a:rPr lang="en-IN" smtClean="0"/>
              <a:t>‹#›</a:t>
            </a:fld>
            <a:endParaRPr lang="en-IN"/>
          </a:p>
        </p:txBody>
      </p:sp>
    </p:spTree>
    <p:extLst>
      <p:ext uri="{BB962C8B-B14F-4D97-AF65-F5344CB8AC3E}">
        <p14:creationId xmlns:p14="http://schemas.microsoft.com/office/powerpoint/2010/main" val="35133823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01EB5C-3FD9-44C3-BF1F-FABBF7F8209A}" type="datetimeFigureOut">
              <a:rPr lang="en-IN" smtClean="0"/>
              <a:t>11-02-2022</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CBA3653-65F5-45CD-BC20-068EFB13ABC6}" type="slidenum">
              <a:rPr lang="en-IN" smtClean="0"/>
              <a:t>‹#›</a:t>
            </a:fld>
            <a:endParaRPr lang="en-IN"/>
          </a:p>
        </p:txBody>
      </p:sp>
    </p:spTree>
    <p:extLst>
      <p:ext uri="{BB962C8B-B14F-4D97-AF65-F5344CB8AC3E}">
        <p14:creationId xmlns:p14="http://schemas.microsoft.com/office/powerpoint/2010/main" val="13523352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201EB5C-3FD9-44C3-BF1F-FABBF7F8209A}" type="datetimeFigureOut">
              <a:rPr lang="en-IN" smtClean="0"/>
              <a:t>11-02-2022</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9CBA3653-65F5-45CD-BC20-068EFB13ABC6}" type="slidenum">
              <a:rPr lang="en-IN" smtClean="0"/>
              <a:t>‹#›</a:t>
            </a:fld>
            <a:endParaRPr lang="en-IN"/>
          </a:p>
        </p:txBody>
      </p:sp>
    </p:spTree>
    <p:extLst>
      <p:ext uri="{BB962C8B-B14F-4D97-AF65-F5344CB8AC3E}">
        <p14:creationId xmlns:p14="http://schemas.microsoft.com/office/powerpoint/2010/main" val="18471833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201EB5C-3FD9-44C3-BF1F-FABBF7F8209A}" type="datetimeFigureOut">
              <a:rPr lang="en-IN" smtClean="0"/>
              <a:t>11-02-2022</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9CBA3653-65F5-45CD-BC20-068EFB13ABC6}" type="slidenum">
              <a:rPr lang="en-IN" smtClean="0"/>
              <a:t>‹#›</a:t>
            </a:fld>
            <a:endParaRPr lang="en-IN"/>
          </a:p>
        </p:txBody>
      </p:sp>
    </p:spTree>
    <p:extLst>
      <p:ext uri="{BB962C8B-B14F-4D97-AF65-F5344CB8AC3E}">
        <p14:creationId xmlns:p14="http://schemas.microsoft.com/office/powerpoint/2010/main" val="35168516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201EB5C-3FD9-44C3-BF1F-FABBF7F8209A}" type="datetimeFigureOut">
              <a:rPr lang="en-IN" smtClean="0"/>
              <a:t>11-02-2022</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9CBA3653-65F5-45CD-BC20-068EFB13ABC6}" type="slidenum">
              <a:rPr lang="en-IN" smtClean="0"/>
              <a:t>‹#›</a:t>
            </a:fld>
            <a:endParaRPr lang="en-IN"/>
          </a:p>
        </p:txBody>
      </p:sp>
    </p:spTree>
    <p:extLst>
      <p:ext uri="{BB962C8B-B14F-4D97-AF65-F5344CB8AC3E}">
        <p14:creationId xmlns:p14="http://schemas.microsoft.com/office/powerpoint/2010/main" val="40764484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01EB5C-3FD9-44C3-BF1F-FABBF7F8209A}" type="datetimeFigureOut">
              <a:rPr lang="en-IN" smtClean="0"/>
              <a:t>11-02-2022</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9CBA3653-65F5-45CD-BC20-068EFB13ABC6}" type="slidenum">
              <a:rPr lang="en-IN" smtClean="0"/>
              <a:t>‹#›</a:t>
            </a:fld>
            <a:endParaRPr lang="en-IN"/>
          </a:p>
        </p:txBody>
      </p:sp>
    </p:spTree>
    <p:extLst>
      <p:ext uri="{BB962C8B-B14F-4D97-AF65-F5344CB8AC3E}">
        <p14:creationId xmlns:p14="http://schemas.microsoft.com/office/powerpoint/2010/main" val="2946912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201EB5C-3FD9-44C3-BF1F-FABBF7F8209A}" type="datetimeFigureOut">
              <a:rPr lang="en-IN" smtClean="0"/>
              <a:t>11-02-2022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9CBA3653-65F5-45CD-BC20-068EFB13ABC6}" type="slidenum">
              <a:rPr lang="en-IN" smtClean="0"/>
              <a:t>‹#›</a:t>
            </a:fld>
            <a:endParaRPr lang="en-IN"/>
          </a:p>
        </p:txBody>
      </p:sp>
    </p:spTree>
    <p:extLst>
      <p:ext uri="{BB962C8B-B14F-4D97-AF65-F5344CB8AC3E}">
        <p14:creationId xmlns:p14="http://schemas.microsoft.com/office/powerpoint/2010/main" val="32235549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201EB5C-3FD9-44C3-BF1F-FABBF7F8209A}" type="datetimeFigureOut">
              <a:rPr lang="en-IN" smtClean="0"/>
              <a:t>11-02-2022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CBA3653-65F5-45CD-BC20-068EFB13ABC6}" type="slidenum">
              <a:rPr lang="en-IN" smtClean="0"/>
              <a:t>‹#›</a:t>
            </a:fld>
            <a:endParaRPr lang="en-IN"/>
          </a:p>
        </p:txBody>
      </p:sp>
    </p:spTree>
    <p:extLst>
      <p:ext uri="{BB962C8B-B14F-4D97-AF65-F5344CB8AC3E}">
        <p14:creationId xmlns:p14="http://schemas.microsoft.com/office/powerpoint/2010/main" val="38857148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7201EB5C-3FD9-44C3-BF1F-FABBF7F8209A}" type="datetimeFigureOut">
              <a:rPr lang="en-IN" smtClean="0"/>
              <a:t>11-02-2022</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9CBA3653-65F5-45CD-BC20-068EFB13ABC6}" type="slidenum">
              <a:rPr lang="en-IN" smtClean="0"/>
              <a:t>‹#›</a:t>
            </a:fld>
            <a:endParaRPr lang="en-IN"/>
          </a:p>
        </p:txBody>
      </p:sp>
    </p:spTree>
    <p:extLst>
      <p:ext uri="{BB962C8B-B14F-4D97-AF65-F5344CB8AC3E}">
        <p14:creationId xmlns:p14="http://schemas.microsoft.com/office/powerpoint/2010/main" val="1245988423"/>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 id="2147483708" r:id="rId14"/>
    <p:sldLayoutId id="2147483709" r:id="rId15"/>
    <p:sldLayoutId id="2147483710"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www.geeksforgeeks.org/" TargetMode="External"/><Relationship Id="rId2" Type="http://schemas.openxmlformats.org/officeDocument/2006/relationships/hyperlink" Target="https://www.nirfindia.org/2021/Ranking.html" TargetMode="External"/><Relationship Id="rId1" Type="http://schemas.openxmlformats.org/officeDocument/2006/relationships/slideLayout" Target="../slideLayouts/slideLayout2.xml"/><Relationship Id="rId5" Type="http://schemas.openxmlformats.org/officeDocument/2006/relationships/hyperlink" Target="https://github.com/" TargetMode="External"/><Relationship Id="rId4" Type="http://schemas.openxmlformats.org/officeDocument/2006/relationships/hyperlink" Target="https://www.javatpoint.co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A5963CB-8217-44A4-98F5-C3B404D48DEC}"/>
              </a:ext>
            </a:extLst>
          </p:cNvPr>
          <p:cNvSpPr txBox="1"/>
          <p:nvPr/>
        </p:nvSpPr>
        <p:spPr>
          <a:xfrm>
            <a:off x="1660355" y="2828835"/>
            <a:ext cx="9394257" cy="1200329"/>
          </a:xfrm>
          <a:prstGeom prst="rect">
            <a:avLst/>
          </a:prstGeom>
          <a:noFill/>
          <a:scene3d>
            <a:camera prst="orthographicFront"/>
            <a:lightRig rig="threePt" dir="t"/>
          </a:scene3d>
          <a:sp3d>
            <a:bevelT prst="angle"/>
          </a:sp3d>
        </p:spPr>
        <p:txBody>
          <a:bodyPr wrap="square" rtlCol="0">
            <a:spAutoFit/>
            <a:sp3d extrusionH="57150">
              <a:bevelT w="38100" h="38100" prst="angle"/>
            </a:sp3d>
          </a:bodyPr>
          <a:lstStyle/>
          <a:p>
            <a:r>
              <a:rPr lang="en-US" sz="7200" b="1" dirty="0">
                <a:ln w="10160">
                  <a:solidFill>
                    <a:schemeClr val="tx1"/>
                  </a:solidFill>
                  <a:prstDash val="solid"/>
                </a:ln>
                <a:solidFill>
                  <a:srgbClr val="FFFF00"/>
                </a:solidFill>
                <a:effectLst>
                  <a:glow rad="139700">
                    <a:schemeClr val="accent1">
                      <a:satMod val="175000"/>
                      <a:alpha val="40000"/>
                    </a:schemeClr>
                  </a:glow>
                  <a:outerShdw blurRad="38100" dist="22860" dir="5400000" algn="tl" rotWithShape="0">
                    <a:srgbClr val="000000">
                      <a:alpha val="30000"/>
                    </a:srgbClr>
                  </a:outerShdw>
                </a:effectLst>
                <a:latin typeface="Algerian" panose="04020705040A02060702" pitchFamily="82" charset="0"/>
              </a:rPr>
              <a:t>INSTITUTE SEARCHER</a:t>
            </a:r>
            <a:endParaRPr lang="en-IN" sz="7200" b="1" dirty="0">
              <a:ln w="10160">
                <a:solidFill>
                  <a:schemeClr val="tx1"/>
                </a:solidFill>
                <a:prstDash val="solid"/>
              </a:ln>
              <a:solidFill>
                <a:srgbClr val="FFFF00"/>
              </a:solidFill>
              <a:effectLst>
                <a:glow rad="139700">
                  <a:schemeClr val="accent1">
                    <a:satMod val="175000"/>
                    <a:alpha val="40000"/>
                  </a:schemeClr>
                </a:glow>
                <a:outerShdw blurRad="38100" dist="22860" dir="5400000" algn="tl" rotWithShape="0">
                  <a:srgbClr val="000000">
                    <a:alpha val="30000"/>
                  </a:srgbClr>
                </a:outerShdw>
              </a:effectLst>
              <a:latin typeface="Algerian" panose="04020705040A02060702" pitchFamily="82" charset="0"/>
            </a:endParaRPr>
          </a:p>
        </p:txBody>
      </p:sp>
      <p:sp>
        <p:nvSpPr>
          <p:cNvPr id="4" name="TextBox 3">
            <a:extLst>
              <a:ext uri="{FF2B5EF4-FFF2-40B4-BE49-F238E27FC236}">
                <a16:creationId xmlns:a16="http://schemas.microsoft.com/office/drawing/2014/main" id="{9459D416-3762-436E-A873-A201EECE971F}"/>
              </a:ext>
            </a:extLst>
          </p:cNvPr>
          <p:cNvSpPr txBox="1"/>
          <p:nvPr/>
        </p:nvSpPr>
        <p:spPr>
          <a:xfrm>
            <a:off x="1886550" y="4217824"/>
            <a:ext cx="3660235" cy="2308324"/>
          </a:xfrm>
          <a:prstGeom prst="rect">
            <a:avLst/>
          </a:prstGeom>
          <a:noFill/>
        </p:spPr>
        <p:txBody>
          <a:bodyPr wrap="square" rtlCol="0">
            <a:spAutoFit/>
          </a:bodyPr>
          <a:lstStyle/>
          <a:p>
            <a:r>
              <a:rPr lang="en-US" b="1" dirty="0">
                <a:latin typeface="Century Gothic (Body)"/>
              </a:rPr>
              <a:t>SUBMITTED  BY:</a:t>
            </a:r>
          </a:p>
          <a:p>
            <a:r>
              <a:rPr lang="en-US" dirty="0">
                <a:latin typeface="Century Gothic (Body)"/>
              </a:rPr>
              <a:t>	</a:t>
            </a:r>
            <a:r>
              <a:rPr lang="en-US" b="1" dirty="0">
                <a:latin typeface="Century Gothic (Body)"/>
              </a:rPr>
              <a:t>1. Jayant Singh Jhala</a:t>
            </a:r>
          </a:p>
          <a:p>
            <a:r>
              <a:rPr lang="en-US" dirty="0">
                <a:latin typeface="Century Gothic (Body)"/>
              </a:rPr>
              <a:t>		20CS002272</a:t>
            </a:r>
          </a:p>
          <a:p>
            <a:endParaRPr lang="en-US" dirty="0">
              <a:latin typeface="Century Gothic (Body)"/>
            </a:endParaRPr>
          </a:p>
          <a:p>
            <a:r>
              <a:rPr lang="en-US" dirty="0">
                <a:latin typeface="Century Gothic (Body)"/>
              </a:rPr>
              <a:t>	</a:t>
            </a:r>
            <a:r>
              <a:rPr lang="en-US" b="1" dirty="0">
                <a:latin typeface="Century Gothic (Body)"/>
              </a:rPr>
              <a:t>2. Nitesh Agrawal</a:t>
            </a:r>
          </a:p>
          <a:p>
            <a:r>
              <a:rPr lang="en-US" dirty="0">
                <a:latin typeface="Century Gothic (Body)"/>
              </a:rPr>
              <a:t>		20CS002278</a:t>
            </a:r>
          </a:p>
          <a:p>
            <a:r>
              <a:rPr lang="en-US" dirty="0">
                <a:latin typeface="Century Gothic (Body)"/>
              </a:rPr>
              <a:t>	</a:t>
            </a:r>
          </a:p>
          <a:p>
            <a:r>
              <a:rPr lang="en-US" dirty="0">
                <a:latin typeface="Century Gothic (Body)"/>
              </a:rPr>
              <a:t>	B.Tech(CSE AI&amp;ML) 4</a:t>
            </a:r>
            <a:r>
              <a:rPr lang="en-US" baseline="30000" dirty="0">
                <a:latin typeface="Century Gothic (Body)"/>
              </a:rPr>
              <a:t>th</a:t>
            </a:r>
            <a:r>
              <a:rPr lang="en-US" dirty="0">
                <a:latin typeface="Century Gothic (Body)"/>
              </a:rPr>
              <a:t> Sem</a:t>
            </a:r>
            <a:endParaRPr lang="en-IN" dirty="0">
              <a:latin typeface="Century Gothic (Body)"/>
            </a:endParaRPr>
          </a:p>
        </p:txBody>
      </p:sp>
      <p:sp>
        <p:nvSpPr>
          <p:cNvPr id="5" name="TextBox 4">
            <a:extLst>
              <a:ext uri="{FF2B5EF4-FFF2-40B4-BE49-F238E27FC236}">
                <a16:creationId xmlns:a16="http://schemas.microsoft.com/office/drawing/2014/main" id="{BC6CAD31-7BA3-4FEF-93FD-18CB31F3AF8D}"/>
              </a:ext>
            </a:extLst>
          </p:cNvPr>
          <p:cNvSpPr txBox="1"/>
          <p:nvPr/>
        </p:nvSpPr>
        <p:spPr>
          <a:xfrm>
            <a:off x="7353702" y="4217824"/>
            <a:ext cx="4427621" cy="1200329"/>
          </a:xfrm>
          <a:prstGeom prst="rect">
            <a:avLst/>
          </a:prstGeom>
          <a:noFill/>
        </p:spPr>
        <p:txBody>
          <a:bodyPr wrap="square" rtlCol="0">
            <a:spAutoFit/>
          </a:bodyPr>
          <a:lstStyle/>
          <a:p>
            <a:r>
              <a:rPr lang="en-IN" b="1"/>
              <a:t>SUPERVISED </a:t>
            </a:r>
            <a:r>
              <a:rPr lang="en-IN" b="1" dirty="0"/>
              <a:t>BY:</a:t>
            </a:r>
          </a:p>
          <a:p>
            <a:pPr marL="742950" lvl="1" indent="-285750">
              <a:buFont typeface="Wingdings" panose="05000000000000000000" pitchFamily="2" charset="2"/>
              <a:buChar char="q"/>
            </a:pPr>
            <a:r>
              <a:rPr lang="en-IN" b="1" dirty="0"/>
              <a:t>	Dr. Amit Jain</a:t>
            </a:r>
          </a:p>
          <a:p>
            <a:r>
              <a:rPr lang="en-IN" b="1" dirty="0"/>
              <a:t>	 	</a:t>
            </a:r>
            <a:r>
              <a:rPr lang="en-IN" dirty="0"/>
              <a:t>Assistant Professor</a:t>
            </a:r>
          </a:p>
          <a:p>
            <a:r>
              <a:rPr lang="en-IN" dirty="0"/>
              <a:t>		(</a:t>
            </a:r>
            <a:r>
              <a:rPr lang="en-IN" b="0" i="0" dirty="0">
                <a:solidFill>
                  <a:srgbClr val="000000"/>
                </a:solidFill>
                <a:effectLst/>
                <a:latin typeface="open sans" panose="020B0606030504020204" pitchFamily="34" charset="0"/>
              </a:rPr>
              <a:t>School of Engineering</a:t>
            </a:r>
            <a:r>
              <a:rPr lang="en-IN" dirty="0"/>
              <a:t>)</a:t>
            </a:r>
            <a:endParaRPr lang="en-US" dirty="0"/>
          </a:p>
        </p:txBody>
      </p:sp>
      <p:sp>
        <p:nvSpPr>
          <p:cNvPr id="6" name="TextBox 5">
            <a:extLst>
              <a:ext uri="{FF2B5EF4-FFF2-40B4-BE49-F238E27FC236}">
                <a16:creationId xmlns:a16="http://schemas.microsoft.com/office/drawing/2014/main" id="{DD05DAB1-0258-4FB5-81F0-462A6FA85273}"/>
              </a:ext>
            </a:extLst>
          </p:cNvPr>
          <p:cNvSpPr txBox="1"/>
          <p:nvPr/>
        </p:nvSpPr>
        <p:spPr>
          <a:xfrm>
            <a:off x="2284392" y="1703715"/>
            <a:ext cx="7623209" cy="954107"/>
          </a:xfrm>
          <a:prstGeom prst="rect">
            <a:avLst/>
          </a:prstGeom>
          <a:noFill/>
        </p:spPr>
        <p:txBody>
          <a:bodyPr wrap="square" rtlCol="0">
            <a:spAutoFit/>
          </a:bodyPr>
          <a:lstStyle/>
          <a:p>
            <a:pPr algn="ctr"/>
            <a:r>
              <a:rPr lang="en-US" sz="2800" b="1" dirty="0"/>
              <a:t>Project Synopsis</a:t>
            </a:r>
          </a:p>
          <a:p>
            <a:pPr algn="ctr"/>
            <a:r>
              <a:rPr lang="en-US" sz="2800" b="1" dirty="0"/>
              <a:t>on</a:t>
            </a:r>
            <a:endParaRPr lang="en-IN" sz="2800" b="1" dirty="0"/>
          </a:p>
        </p:txBody>
      </p:sp>
      <p:pic>
        <p:nvPicPr>
          <p:cNvPr id="1026" name="Picture 2" descr="Welcome to SPSU - SPS">
            <a:extLst>
              <a:ext uri="{FF2B5EF4-FFF2-40B4-BE49-F238E27FC236}">
                <a16:creationId xmlns:a16="http://schemas.microsoft.com/office/drawing/2014/main" id="{2425461E-3C81-40B2-B92C-0B77971F60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7142" y="-618541"/>
            <a:ext cx="11194181" cy="30046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48866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F17A543D-A5F1-4654-AA02-F5124C4E2880}"/>
              </a:ext>
            </a:extLst>
          </p:cNvPr>
          <p:cNvSpPr/>
          <p:nvPr/>
        </p:nvSpPr>
        <p:spPr>
          <a:xfrm>
            <a:off x="5834434" y="3284625"/>
            <a:ext cx="1412312" cy="1416233"/>
          </a:xfrm>
          <a:custGeom>
            <a:avLst/>
            <a:gdLst>
              <a:gd name="connsiteX0" fmla="*/ 0 w 1424781"/>
              <a:gd name="connsiteY0" fmla="*/ 712391 h 1424781"/>
              <a:gd name="connsiteX1" fmla="*/ 712391 w 1424781"/>
              <a:gd name="connsiteY1" fmla="*/ 0 h 1424781"/>
              <a:gd name="connsiteX2" fmla="*/ 1424782 w 1424781"/>
              <a:gd name="connsiteY2" fmla="*/ 712391 h 1424781"/>
              <a:gd name="connsiteX3" fmla="*/ 712391 w 1424781"/>
              <a:gd name="connsiteY3" fmla="*/ 1424782 h 1424781"/>
              <a:gd name="connsiteX4" fmla="*/ 0 w 1424781"/>
              <a:gd name="connsiteY4" fmla="*/ 712391 h 14247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4781" h="1424781">
                <a:moveTo>
                  <a:pt x="0" y="712391"/>
                </a:moveTo>
                <a:cubicBezTo>
                  <a:pt x="0" y="318948"/>
                  <a:pt x="318948" y="0"/>
                  <a:pt x="712391" y="0"/>
                </a:cubicBezTo>
                <a:cubicBezTo>
                  <a:pt x="1105834" y="0"/>
                  <a:pt x="1424782" y="318948"/>
                  <a:pt x="1424782" y="712391"/>
                </a:cubicBezTo>
                <a:cubicBezTo>
                  <a:pt x="1424782" y="1105834"/>
                  <a:pt x="1105834" y="1424782"/>
                  <a:pt x="712391" y="1424782"/>
                </a:cubicBezTo>
                <a:cubicBezTo>
                  <a:pt x="318948" y="1424782"/>
                  <a:pt x="0" y="1105834"/>
                  <a:pt x="0" y="712391"/>
                </a:cubicBezTo>
                <a:close/>
              </a:path>
            </a:pathLst>
          </a:custGeom>
          <a:ln>
            <a:noFill/>
          </a:ln>
          <a:effectLst>
            <a:glow rad="139700">
              <a:schemeClr val="accent5">
                <a:satMod val="175000"/>
                <a:alpha val="40000"/>
              </a:scheme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4214" tIns="244214" rIns="244214" bIns="244214" numCol="1" spcCol="1270" anchor="ctr" anchorCtr="0">
            <a:noAutofit/>
          </a:bodyPr>
          <a:lstStyle/>
          <a:p>
            <a:pPr marL="0" lvl="0" indent="0" algn="ctr" defTabSz="1244600">
              <a:lnSpc>
                <a:spcPct val="90000"/>
              </a:lnSpc>
              <a:spcBef>
                <a:spcPct val="0"/>
              </a:spcBef>
              <a:spcAft>
                <a:spcPct val="35000"/>
              </a:spcAft>
              <a:buNone/>
            </a:pPr>
            <a:r>
              <a:rPr lang="en-US" sz="1600" kern="1200" dirty="0"/>
              <a:t>Institute Searcher</a:t>
            </a:r>
            <a:endParaRPr lang="en-IN" sz="1600" kern="1200" dirty="0"/>
          </a:p>
        </p:txBody>
      </p:sp>
      <p:sp>
        <p:nvSpPr>
          <p:cNvPr id="8" name="Freeform: Shape 7">
            <a:extLst>
              <a:ext uri="{FF2B5EF4-FFF2-40B4-BE49-F238E27FC236}">
                <a16:creationId xmlns:a16="http://schemas.microsoft.com/office/drawing/2014/main" id="{3D2EF6C4-75C5-4F65-B147-D5EC7BF5C416}"/>
              </a:ext>
            </a:extLst>
          </p:cNvPr>
          <p:cNvSpPr/>
          <p:nvPr/>
        </p:nvSpPr>
        <p:spPr>
          <a:xfrm rot="14080701">
            <a:off x="5854889" y="2915789"/>
            <a:ext cx="299850" cy="480186"/>
          </a:xfrm>
          <a:custGeom>
            <a:avLst/>
            <a:gdLst>
              <a:gd name="connsiteX0" fmla="*/ 0 w 301660"/>
              <a:gd name="connsiteY0" fmla="*/ 96885 h 484425"/>
              <a:gd name="connsiteX1" fmla="*/ 150830 w 301660"/>
              <a:gd name="connsiteY1" fmla="*/ 96885 h 484425"/>
              <a:gd name="connsiteX2" fmla="*/ 150830 w 301660"/>
              <a:gd name="connsiteY2" fmla="*/ 0 h 484425"/>
              <a:gd name="connsiteX3" fmla="*/ 301660 w 301660"/>
              <a:gd name="connsiteY3" fmla="*/ 242213 h 484425"/>
              <a:gd name="connsiteX4" fmla="*/ 150830 w 301660"/>
              <a:gd name="connsiteY4" fmla="*/ 484425 h 484425"/>
              <a:gd name="connsiteX5" fmla="*/ 150830 w 301660"/>
              <a:gd name="connsiteY5" fmla="*/ 387540 h 484425"/>
              <a:gd name="connsiteX6" fmla="*/ 0 w 301660"/>
              <a:gd name="connsiteY6" fmla="*/ 387540 h 484425"/>
              <a:gd name="connsiteX7" fmla="*/ 0 w 301660"/>
              <a:gd name="connsiteY7" fmla="*/ 96885 h 484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1660" h="484425">
                <a:moveTo>
                  <a:pt x="0" y="96885"/>
                </a:moveTo>
                <a:lnTo>
                  <a:pt x="150830" y="96885"/>
                </a:lnTo>
                <a:lnTo>
                  <a:pt x="150830" y="0"/>
                </a:lnTo>
                <a:lnTo>
                  <a:pt x="301660" y="242213"/>
                </a:lnTo>
                <a:lnTo>
                  <a:pt x="150830" y="484425"/>
                </a:lnTo>
                <a:lnTo>
                  <a:pt x="150830" y="387540"/>
                </a:lnTo>
                <a:lnTo>
                  <a:pt x="0" y="387540"/>
                </a:lnTo>
                <a:lnTo>
                  <a:pt x="0" y="96885"/>
                </a:lnTo>
                <a:close/>
              </a:path>
            </a:pathLst>
          </a:custGeom>
          <a:scene3d>
            <a:camera prst="orthographicFront"/>
            <a:lightRig rig="threePt" dir="t"/>
          </a:scene3d>
          <a:sp3d>
            <a:bevelT prst="angle"/>
          </a:sp3d>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1" tIns="96884" rIns="90498" bIns="96885" numCol="1" spcCol="1270" anchor="ctr" anchorCtr="0">
            <a:noAutofit/>
          </a:bodyPr>
          <a:lstStyle/>
          <a:p>
            <a:pPr marL="0" lvl="0" indent="0" algn="ctr" defTabSz="889000">
              <a:lnSpc>
                <a:spcPct val="90000"/>
              </a:lnSpc>
              <a:spcBef>
                <a:spcPct val="0"/>
              </a:spcBef>
              <a:spcAft>
                <a:spcPct val="35000"/>
              </a:spcAft>
              <a:buNone/>
            </a:pPr>
            <a:endParaRPr lang="en-IN" sz="2000" kern="1200" dirty="0"/>
          </a:p>
        </p:txBody>
      </p:sp>
      <p:sp>
        <p:nvSpPr>
          <p:cNvPr id="9" name="Freeform: Shape 8">
            <a:extLst>
              <a:ext uri="{FF2B5EF4-FFF2-40B4-BE49-F238E27FC236}">
                <a16:creationId xmlns:a16="http://schemas.microsoft.com/office/drawing/2014/main" id="{E7AAEEB9-0CCB-4A28-8296-304E57D5CEF0}"/>
              </a:ext>
            </a:extLst>
          </p:cNvPr>
          <p:cNvSpPr/>
          <p:nvPr/>
        </p:nvSpPr>
        <p:spPr>
          <a:xfrm>
            <a:off x="4767282" y="1380297"/>
            <a:ext cx="1412312" cy="1416233"/>
          </a:xfrm>
          <a:custGeom>
            <a:avLst/>
            <a:gdLst>
              <a:gd name="connsiteX0" fmla="*/ 0 w 1424781"/>
              <a:gd name="connsiteY0" fmla="*/ 712391 h 1424781"/>
              <a:gd name="connsiteX1" fmla="*/ 712391 w 1424781"/>
              <a:gd name="connsiteY1" fmla="*/ 0 h 1424781"/>
              <a:gd name="connsiteX2" fmla="*/ 1424782 w 1424781"/>
              <a:gd name="connsiteY2" fmla="*/ 712391 h 1424781"/>
              <a:gd name="connsiteX3" fmla="*/ 712391 w 1424781"/>
              <a:gd name="connsiteY3" fmla="*/ 1424782 h 1424781"/>
              <a:gd name="connsiteX4" fmla="*/ 0 w 1424781"/>
              <a:gd name="connsiteY4" fmla="*/ 712391 h 14247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4781" h="1424781">
                <a:moveTo>
                  <a:pt x="0" y="712391"/>
                </a:moveTo>
                <a:cubicBezTo>
                  <a:pt x="0" y="318948"/>
                  <a:pt x="318948" y="0"/>
                  <a:pt x="712391" y="0"/>
                </a:cubicBezTo>
                <a:cubicBezTo>
                  <a:pt x="1105834" y="0"/>
                  <a:pt x="1424782" y="318948"/>
                  <a:pt x="1424782" y="712391"/>
                </a:cubicBezTo>
                <a:cubicBezTo>
                  <a:pt x="1424782" y="1105834"/>
                  <a:pt x="1105834" y="1424782"/>
                  <a:pt x="712391" y="1424782"/>
                </a:cubicBezTo>
                <a:cubicBezTo>
                  <a:pt x="318948" y="1424782"/>
                  <a:pt x="0" y="1105834"/>
                  <a:pt x="0" y="712391"/>
                </a:cubicBezTo>
                <a:close/>
              </a:path>
            </a:pathLst>
          </a:cu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4214" tIns="244214" rIns="244214" bIns="244214" numCol="1" spcCol="1270" anchor="ctr" anchorCtr="0">
            <a:noAutofit/>
          </a:bodyPr>
          <a:lstStyle/>
          <a:p>
            <a:pPr marL="0" lvl="0" indent="0" algn="ctr" defTabSz="1244600">
              <a:lnSpc>
                <a:spcPct val="90000"/>
              </a:lnSpc>
              <a:spcBef>
                <a:spcPct val="0"/>
              </a:spcBef>
              <a:spcAft>
                <a:spcPct val="35000"/>
              </a:spcAft>
              <a:buNone/>
            </a:pPr>
            <a:r>
              <a:rPr lang="en-US" kern="1200" dirty="0"/>
              <a:t>Institute ID</a:t>
            </a:r>
            <a:endParaRPr lang="en-IN" kern="1200" dirty="0"/>
          </a:p>
        </p:txBody>
      </p:sp>
      <p:sp>
        <p:nvSpPr>
          <p:cNvPr id="10" name="Freeform: Shape 9">
            <a:extLst>
              <a:ext uri="{FF2B5EF4-FFF2-40B4-BE49-F238E27FC236}">
                <a16:creationId xmlns:a16="http://schemas.microsoft.com/office/drawing/2014/main" id="{08767CA0-A962-4D7C-ABAD-CD141ADD2B2D}"/>
              </a:ext>
            </a:extLst>
          </p:cNvPr>
          <p:cNvSpPr/>
          <p:nvPr/>
        </p:nvSpPr>
        <p:spPr>
          <a:xfrm>
            <a:off x="7370868" y="3751982"/>
            <a:ext cx="299020" cy="481519"/>
          </a:xfrm>
          <a:custGeom>
            <a:avLst/>
            <a:gdLst>
              <a:gd name="connsiteX0" fmla="*/ 0 w 301660"/>
              <a:gd name="connsiteY0" fmla="*/ 96885 h 484425"/>
              <a:gd name="connsiteX1" fmla="*/ 150830 w 301660"/>
              <a:gd name="connsiteY1" fmla="*/ 96885 h 484425"/>
              <a:gd name="connsiteX2" fmla="*/ 150830 w 301660"/>
              <a:gd name="connsiteY2" fmla="*/ 0 h 484425"/>
              <a:gd name="connsiteX3" fmla="*/ 301660 w 301660"/>
              <a:gd name="connsiteY3" fmla="*/ 242213 h 484425"/>
              <a:gd name="connsiteX4" fmla="*/ 150830 w 301660"/>
              <a:gd name="connsiteY4" fmla="*/ 484425 h 484425"/>
              <a:gd name="connsiteX5" fmla="*/ 150830 w 301660"/>
              <a:gd name="connsiteY5" fmla="*/ 387540 h 484425"/>
              <a:gd name="connsiteX6" fmla="*/ 0 w 301660"/>
              <a:gd name="connsiteY6" fmla="*/ 387540 h 484425"/>
              <a:gd name="connsiteX7" fmla="*/ 0 w 301660"/>
              <a:gd name="connsiteY7" fmla="*/ 96885 h 484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1660" h="484425">
                <a:moveTo>
                  <a:pt x="0" y="96885"/>
                </a:moveTo>
                <a:lnTo>
                  <a:pt x="150830" y="96885"/>
                </a:lnTo>
                <a:lnTo>
                  <a:pt x="150830" y="0"/>
                </a:lnTo>
                <a:lnTo>
                  <a:pt x="301660" y="242213"/>
                </a:lnTo>
                <a:lnTo>
                  <a:pt x="150830" y="484425"/>
                </a:lnTo>
                <a:lnTo>
                  <a:pt x="150830" y="387540"/>
                </a:lnTo>
                <a:lnTo>
                  <a:pt x="0" y="387540"/>
                </a:lnTo>
                <a:lnTo>
                  <a:pt x="0" y="96885"/>
                </a:lnTo>
                <a:close/>
              </a:path>
            </a:pathLst>
          </a:custGeom>
          <a:scene3d>
            <a:camera prst="orthographicFront"/>
            <a:lightRig rig="threePt" dir="t"/>
          </a:scene3d>
          <a:sp3d>
            <a:bevelT prst="angle"/>
          </a:sp3d>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96885" rIns="90498" bIns="96885" numCol="1" spcCol="1270" anchor="ctr" anchorCtr="0">
            <a:noAutofit/>
          </a:bodyPr>
          <a:lstStyle/>
          <a:p>
            <a:pPr marL="0" lvl="0" indent="0" algn="ctr" defTabSz="889000">
              <a:lnSpc>
                <a:spcPct val="90000"/>
              </a:lnSpc>
              <a:spcBef>
                <a:spcPct val="0"/>
              </a:spcBef>
              <a:spcAft>
                <a:spcPct val="35000"/>
              </a:spcAft>
              <a:buNone/>
            </a:pPr>
            <a:endParaRPr lang="en-IN" sz="2000" kern="1200"/>
          </a:p>
        </p:txBody>
      </p:sp>
      <p:sp>
        <p:nvSpPr>
          <p:cNvPr id="11" name="Freeform: Shape 10">
            <a:extLst>
              <a:ext uri="{FF2B5EF4-FFF2-40B4-BE49-F238E27FC236}">
                <a16:creationId xmlns:a16="http://schemas.microsoft.com/office/drawing/2014/main" id="{74C563D7-8EDA-4A9F-92E5-410BDF93E6C7}"/>
              </a:ext>
            </a:extLst>
          </p:cNvPr>
          <p:cNvSpPr/>
          <p:nvPr/>
        </p:nvSpPr>
        <p:spPr>
          <a:xfrm>
            <a:off x="8298340" y="3284623"/>
            <a:ext cx="1412312" cy="1416233"/>
          </a:xfrm>
          <a:custGeom>
            <a:avLst/>
            <a:gdLst>
              <a:gd name="connsiteX0" fmla="*/ 0 w 1424781"/>
              <a:gd name="connsiteY0" fmla="*/ 712391 h 1424781"/>
              <a:gd name="connsiteX1" fmla="*/ 712391 w 1424781"/>
              <a:gd name="connsiteY1" fmla="*/ 0 h 1424781"/>
              <a:gd name="connsiteX2" fmla="*/ 1424782 w 1424781"/>
              <a:gd name="connsiteY2" fmla="*/ 712391 h 1424781"/>
              <a:gd name="connsiteX3" fmla="*/ 712391 w 1424781"/>
              <a:gd name="connsiteY3" fmla="*/ 1424782 h 1424781"/>
              <a:gd name="connsiteX4" fmla="*/ 0 w 1424781"/>
              <a:gd name="connsiteY4" fmla="*/ 712391 h 14247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4781" h="1424781">
                <a:moveTo>
                  <a:pt x="0" y="712391"/>
                </a:moveTo>
                <a:cubicBezTo>
                  <a:pt x="0" y="318948"/>
                  <a:pt x="318948" y="0"/>
                  <a:pt x="712391" y="0"/>
                </a:cubicBezTo>
                <a:cubicBezTo>
                  <a:pt x="1105834" y="0"/>
                  <a:pt x="1424782" y="318948"/>
                  <a:pt x="1424782" y="712391"/>
                </a:cubicBezTo>
                <a:cubicBezTo>
                  <a:pt x="1424782" y="1105834"/>
                  <a:pt x="1105834" y="1424782"/>
                  <a:pt x="712391" y="1424782"/>
                </a:cubicBezTo>
                <a:cubicBezTo>
                  <a:pt x="318948" y="1424782"/>
                  <a:pt x="0" y="1105834"/>
                  <a:pt x="0" y="712391"/>
                </a:cubicBezTo>
                <a:close/>
              </a:path>
            </a:pathLst>
          </a:cu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4214" tIns="244214" rIns="244214" bIns="244214" numCol="1" spcCol="1270" anchor="ctr" anchorCtr="0">
            <a:noAutofit/>
          </a:bodyPr>
          <a:lstStyle/>
          <a:p>
            <a:pPr marL="0" lvl="0" indent="0" algn="ctr" defTabSz="1244600">
              <a:lnSpc>
                <a:spcPct val="90000"/>
              </a:lnSpc>
              <a:spcBef>
                <a:spcPct val="0"/>
              </a:spcBef>
              <a:spcAft>
                <a:spcPct val="35000"/>
              </a:spcAft>
              <a:buNone/>
            </a:pPr>
            <a:r>
              <a:rPr lang="en-US" sz="2800" kern="1200" dirty="0"/>
              <a:t>City</a:t>
            </a:r>
            <a:endParaRPr lang="en-IN" sz="2800" kern="1200" dirty="0"/>
          </a:p>
        </p:txBody>
      </p:sp>
      <p:sp>
        <p:nvSpPr>
          <p:cNvPr id="12" name="Freeform: Shape 11">
            <a:extLst>
              <a:ext uri="{FF2B5EF4-FFF2-40B4-BE49-F238E27FC236}">
                <a16:creationId xmlns:a16="http://schemas.microsoft.com/office/drawing/2014/main" id="{00CA52FA-FE82-4861-8CC3-0C028C1EF999}"/>
              </a:ext>
            </a:extLst>
          </p:cNvPr>
          <p:cNvSpPr/>
          <p:nvPr/>
        </p:nvSpPr>
        <p:spPr>
          <a:xfrm rot="7081385">
            <a:off x="5962168" y="4635965"/>
            <a:ext cx="299850" cy="480186"/>
          </a:xfrm>
          <a:custGeom>
            <a:avLst/>
            <a:gdLst>
              <a:gd name="connsiteX0" fmla="*/ 0 w 301660"/>
              <a:gd name="connsiteY0" fmla="*/ 96885 h 484425"/>
              <a:gd name="connsiteX1" fmla="*/ 150830 w 301660"/>
              <a:gd name="connsiteY1" fmla="*/ 96885 h 484425"/>
              <a:gd name="connsiteX2" fmla="*/ 150830 w 301660"/>
              <a:gd name="connsiteY2" fmla="*/ 0 h 484425"/>
              <a:gd name="connsiteX3" fmla="*/ 301660 w 301660"/>
              <a:gd name="connsiteY3" fmla="*/ 242213 h 484425"/>
              <a:gd name="connsiteX4" fmla="*/ 150830 w 301660"/>
              <a:gd name="connsiteY4" fmla="*/ 484425 h 484425"/>
              <a:gd name="connsiteX5" fmla="*/ 150830 w 301660"/>
              <a:gd name="connsiteY5" fmla="*/ 387540 h 484425"/>
              <a:gd name="connsiteX6" fmla="*/ 0 w 301660"/>
              <a:gd name="connsiteY6" fmla="*/ 387540 h 484425"/>
              <a:gd name="connsiteX7" fmla="*/ 0 w 301660"/>
              <a:gd name="connsiteY7" fmla="*/ 96885 h 484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1660" h="484425">
                <a:moveTo>
                  <a:pt x="0" y="96885"/>
                </a:moveTo>
                <a:lnTo>
                  <a:pt x="150830" y="96885"/>
                </a:lnTo>
                <a:lnTo>
                  <a:pt x="150830" y="0"/>
                </a:lnTo>
                <a:lnTo>
                  <a:pt x="301660" y="242213"/>
                </a:lnTo>
                <a:lnTo>
                  <a:pt x="150830" y="484425"/>
                </a:lnTo>
                <a:lnTo>
                  <a:pt x="150830" y="387540"/>
                </a:lnTo>
                <a:lnTo>
                  <a:pt x="0" y="387540"/>
                </a:lnTo>
                <a:lnTo>
                  <a:pt x="0" y="96885"/>
                </a:lnTo>
                <a:close/>
              </a:path>
            </a:pathLst>
          </a:custGeom>
          <a:scene3d>
            <a:camera prst="orthographicFront"/>
            <a:lightRig rig="threePt" dir="t"/>
          </a:scene3d>
          <a:sp3d>
            <a:bevelT prst="angle"/>
          </a:sp3d>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96884" rIns="90497" bIns="96885" numCol="1" spcCol="1270" anchor="ctr" anchorCtr="0">
            <a:noAutofit/>
          </a:bodyPr>
          <a:lstStyle/>
          <a:p>
            <a:pPr marL="0" lvl="0" indent="0" algn="ctr" defTabSz="889000">
              <a:lnSpc>
                <a:spcPct val="90000"/>
              </a:lnSpc>
              <a:spcBef>
                <a:spcPct val="0"/>
              </a:spcBef>
              <a:spcAft>
                <a:spcPct val="35000"/>
              </a:spcAft>
              <a:buNone/>
            </a:pPr>
            <a:endParaRPr lang="en-IN" sz="2000" kern="1200"/>
          </a:p>
        </p:txBody>
      </p:sp>
      <p:sp>
        <p:nvSpPr>
          <p:cNvPr id="13" name="Freeform: Shape 12">
            <a:extLst>
              <a:ext uri="{FF2B5EF4-FFF2-40B4-BE49-F238E27FC236}">
                <a16:creationId xmlns:a16="http://schemas.microsoft.com/office/drawing/2014/main" id="{0D04EC39-5BDD-4748-878F-DFB155CD2472}"/>
              </a:ext>
            </a:extLst>
          </p:cNvPr>
          <p:cNvSpPr/>
          <p:nvPr/>
        </p:nvSpPr>
        <p:spPr>
          <a:xfrm>
            <a:off x="4888184" y="5429710"/>
            <a:ext cx="1412312" cy="1416233"/>
          </a:xfrm>
          <a:custGeom>
            <a:avLst/>
            <a:gdLst>
              <a:gd name="connsiteX0" fmla="*/ 0 w 1424781"/>
              <a:gd name="connsiteY0" fmla="*/ 712391 h 1424781"/>
              <a:gd name="connsiteX1" fmla="*/ 712391 w 1424781"/>
              <a:gd name="connsiteY1" fmla="*/ 0 h 1424781"/>
              <a:gd name="connsiteX2" fmla="*/ 1424782 w 1424781"/>
              <a:gd name="connsiteY2" fmla="*/ 712391 h 1424781"/>
              <a:gd name="connsiteX3" fmla="*/ 712391 w 1424781"/>
              <a:gd name="connsiteY3" fmla="*/ 1424782 h 1424781"/>
              <a:gd name="connsiteX4" fmla="*/ 0 w 1424781"/>
              <a:gd name="connsiteY4" fmla="*/ 712391 h 14247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4781" h="1424781">
                <a:moveTo>
                  <a:pt x="0" y="712391"/>
                </a:moveTo>
                <a:cubicBezTo>
                  <a:pt x="0" y="318948"/>
                  <a:pt x="318948" y="0"/>
                  <a:pt x="712391" y="0"/>
                </a:cubicBezTo>
                <a:cubicBezTo>
                  <a:pt x="1105834" y="0"/>
                  <a:pt x="1424782" y="318948"/>
                  <a:pt x="1424782" y="712391"/>
                </a:cubicBezTo>
                <a:cubicBezTo>
                  <a:pt x="1424782" y="1105834"/>
                  <a:pt x="1105834" y="1424782"/>
                  <a:pt x="712391" y="1424782"/>
                </a:cubicBezTo>
                <a:cubicBezTo>
                  <a:pt x="318948" y="1424782"/>
                  <a:pt x="0" y="1105834"/>
                  <a:pt x="0" y="712391"/>
                </a:cubicBezTo>
                <a:close/>
              </a:path>
            </a:pathLst>
          </a:cu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4214" tIns="244214" rIns="244214" bIns="244214" numCol="1" spcCol="1270" anchor="ctr" anchorCtr="0">
            <a:noAutofit/>
          </a:bodyPr>
          <a:lstStyle/>
          <a:p>
            <a:pPr marL="0" lvl="0" indent="0" algn="ctr" defTabSz="1244600">
              <a:lnSpc>
                <a:spcPct val="90000"/>
              </a:lnSpc>
              <a:spcBef>
                <a:spcPct val="0"/>
              </a:spcBef>
              <a:spcAft>
                <a:spcPct val="35000"/>
              </a:spcAft>
              <a:buNone/>
            </a:pPr>
            <a:r>
              <a:rPr lang="en-US" sz="2400" kern="1200" dirty="0"/>
              <a:t>Score</a:t>
            </a:r>
            <a:endParaRPr lang="en-IN" sz="2400" kern="1200" dirty="0"/>
          </a:p>
        </p:txBody>
      </p:sp>
      <p:sp>
        <p:nvSpPr>
          <p:cNvPr id="14" name="Freeform: Shape 13">
            <a:extLst>
              <a:ext uri="{FF2B5EF4-FFF2-40B4-BE49-F238E27FC236}">
                <a16:creationId xmlns:a16="http://schemas.microsoft.com/office/drawing/2014/main" id="{EAF7E8D1-F3FF-43E8-B9A4-29C869C895D5}"/>
              </a:ext>
            </a:extLst>
          </p:cNvPr>
          <p:cNvSpPr/>
          <p:nvPr/>
        </p:nvSpPr>
        <p:spPr>
          <a:xfrm>
            <a:off x="5411291" y="3751981"/>
            <a:ext cx="299021" cy="481520"/>
          </a:xfrm>
          <a:custGeom>
            <a:avLst/>
            <a:gdLst>
              <a:gd name="connsiteX0" fmla="*/ 0 w 301660"/>
              <a:gd name="connsiteY0" fmla="*/ 96885 h 484425"/>
              <a:gd name="connsiteX1" fmla="*/ 150830 w 301660"/>
              <a:gd name="connsiteY1" fmla="*/ 96885 h 484425"/>
              <a:gd name="connsiteX2" fmla="*/ 150830 w 301660"/>
              <a:gd name="connsiteY2" fmla="*/ 0 h 484425"/>
              <a:gd name="connsiteX3" fmla="*/ 301660 w 301660"/>
              <a:gd name="connsiteY3" fmla="*/ 242213 h 484425"/>
              <a:gd name="connsiteX4" fmla="*/ 150830 w 301660"/>
              <a:gd name="connsiteY4" fmla="*/ 484425 h 484425"/>
              <a:gd name="connsiteX5" fmla="*/ 150830 w 301660"/>
              <a:gd name="connsiteY5" fmla="*/ 387540 h 484425"/>
              <a:gd name="connsiteX6" fmla="*/ 0 w 301660"/>
              <a:gd name="connsiteY6" fmla="*/ 387540 h 484425"/>
              <a:gd name="connsiteX7" fmla="*/ 0 w 301660"/>
              <a:gd name="connsiteY7" fmla="*/ 96885 h 484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1660" h="484425">
                <a:moveTo>
                  <a:pt x="301660" y="387540"/>
                </a:moveTo>
                <a:lnTo>
                  <a:pt x="150830" y="387540"/>
                </a:lnTo>
                <a:lnTo>
                  <a:pt x="150830" y="484425"/>
                </a:lnTo>
                <a:lnTo>
                  <a:pt x="0" y="242212"/>
                </a:lnTo>
                <a:lnTo>
                  <a:pt x="150830" y="0"/>
                </a:lnTo>
                <a:lnTo>
                  <a:pt x="150830" y="96885"/>
                </a:lnTo>
                <a:lnTo>
                  <a:pt x="301660" y="96885"/>
                </a:lnTo>
                <a:lnTo>
                  <a:pt x="301660" y="387540"/>
                </a:lnTo>
                <a:close/>
              </a:path>
            </a:pathLst>
          </a:custGeom>
          <a:scene3d>
            <a:camera prst="orthographicFront"/>
            <a:lightRig rig="threePt" dir="t"/>
          </a:scene3d>
          <a:sp3d>
            <a:bevelT prst="angle"/>
          </a:sp3d>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90498" tIns="96886" rIns="1" bIns="96885" numCol="1" spcCol="1270" anchor="ctr" anchorCtr="0">
            <a:noAutofit/>
          </a:bodyPr>
          <a:lstStyle/>
          <a:p>
            <a:pPr marL="0" lvl="0" indent="0" algn="ctr" defTabSz="889000">
              <a:lnSpc>
                <a:spcPct val="90000"/>
              </a:lnSpc>
              <a:spcBef>
                <a:spcPct val="0"/>
              </a:spcBef>
              <a:spcAft>
                <a:spcPct val="35000"/>
              </a:spcAft>
              <a:buNone/>
            </a:pPr>
            <a:endParaRPr lang="en-IN" sz="2000" kern="1200"/>
          </a:p>
        </p:txBody>
      </p:sp>
      <p:sp>
        <p:nvSpPr>
          <p:cNvPr id="15" name="Freeform: Shape 14">
            <a:extLst>
              <a:ext uri="{FF2B5EF4-FFF2-40B4-BE49-F238E27FC236}">
                <a16:creationId xmlns:a16="http://schemas.microsoft.com/office/drawing/2014/main" id="{C9FB78E2-521D-4728-B9E4-E041076F4BAD}"/>
              </a:ext>
            </a:extLst>
          </p:cNvPr>
          <p:cNvSpPr/>
          <p:nvPr/>
        </p:nvSpPr>
        <p:spPr>
          <a:xfrm>
            <a:off x="3528927" y="3284623"/>
            <a:ext cx="1412312" cy="1416233"/>
          </a:xfrm>
          <a:custGeom>
            <a:avLst/>
            <a:gdLst>
              <a:gd name="connsiteX0" fmla="*/ 0 w 1424781"/>
              <a:gd name="connsiteY0" fmla="*/ 712391 h 1424781"/>
              <a:gd name="connsiteX1" fmla="*/ 712391 w 1424781"/>
              <a:gd name="connsiteY1" fmla="*/ 0 h 1424781"/>
              <a:gd name="connsiteX2" fmla="*/ 1424782 w 1424781"/>
              <a:gd name="connsiteY2" fmla="*/ 712391 h 1424781"/>
              <a:gd name="connsiteX3" fmla="*/ 712391 w 1424781"/>
              <a:gd name="connsiteY3" fmla="*/ 1424782 h 1424781"/>
              <a:gd name="connsiteX4" fmla="*/ 0 w 1424781"/>
              <a:gd name="connsiteY4" fmla="*/ 712391 h 14247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4781" h="1424781">
                <a:moveTo>
                  <a:pt x="0" y="712391"/>
                </a:moveTo>
                <a:cubicBezTo>
                  <a:pt x="0" y="318948"/>
                  <a:pt x="318948" y="0"/>
                  <a:pt x="712391" y="0"/>
                </a:cubicBezTo>
                <a:cubicBezTo>
                  <a:pt x="1105834" y="0"/>
                  <a:pt x="1424782" y="318948"/>
                  <a:pt x="1424782" y="712391"/>
                </a:cubicBezTo>
                <a:cubicBezTo>
                  <a:pt x="1424782" y="1105834"/>
                  <a:pt x="1105834" y="1424782"/>
                  <a:pt x="712391" y="1424782"/>
                </a:cubicBezTo>
                <a:cubicBezTo>
                  <a:pt x="318948" y="1424782"/>
                  <a:pt x="0" y="1105834"/>
                  <a:pt x="0" y="712391"/>
                </a:cubicBezTo>
                <a:close/>
              </a:path>
            </a:pathLst>
          </a:cu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4214" tIns="244214" rIns="244214" bIns="244214" numCol="1" spcCol="1270" anchor="ctr" anchorCtr="0">
            <a:noAutofit/>
          </a:bodyPr>
          <a:lstStyle/>
          <a:p>
            <a:pPr marL="0" lvl="0" indent="0" algn="ctr" defTabSz="1244600">
              <a:lnSpc>
                <a:spcPct val="90000"/>
              </a:lnSpc>
              <a:spcBef>
                <a:spcPct val="0"/>
              </a:spcBef>
              <a:spcAft>
                <a:spcPct val="35000"/>
              </a:spcAft>
              <a:buNone/>
            </a:pPr>
            <a:r>
              <a:rPr lang="en-US" sz="2000" kern="1200" dirty="0"/>
              <a:t>Rank</a:t>
            </a:r>
            <a:endParaRPr lang="en-IN" sz="2000" kern="1200" dirty="0"/>
          </a:p>
        </p:txBody>
      </p:sp>
      <p:sp>
        <p:nvSpPr>
          <p:cNvPr id="16" name="Freeform: Shape 15">
            <a:extLst>
              <a:ext uri="{FF2B5EF4-FFF2-40B4-BE49-F238E27FC236}">
                <a16:creationId xmlns:a16="http://schemas.microsoft.com/office/drawing/2014/main" id="{0A5D2D12-1F0A-444B-8E82-80D4EFA2589A}"/>
              </a:ext>
            </a:extLst>
          </p:cNvPr>
          <p:cNvSpPr/>
          <p:nvPr/>
        </p:nvSpPr>
        <p:spPr>
          <a:xfrm>
            <a:off x="7052035" y="1380297"/>
            <a:ext cx="1412312" cy="1416233"/>
          </a:xfrm>
          <a:custGeom>
            <a:avLst/>
            <a:gdLst>
              <a:gd name="connsiteX0" fmla="*/ 0 w 1424781"/>
              <a:gd name="connsiteY0" fmla="*/ 712391 h 1424781"/>
              <a:gd name="connsiteX1" fmla="*/ 712391 w 1424781"/>
              <a:gd name="connsiteY1" fmla="*/ 0 h 1424781"/>
              <a:gd name="connsiteX2" fmla="*/ 1424782 w 1424781"/>
              <a:gd name="connsiteY2" fmla="*/ 712391 h 1424781"/>
              <a:gd name="connsiteX3" fmla="*/ 712391 w 1424781"/>
              <a:gd name="connsiteY3" fmla="*/ 1424782 h 1424781"/>
              <a:gd name="connsiteX4" fmla="*/ 0 w 1424781"/>
              <a:gd name="connsiteY4" fmla="*/ 712391 h 14247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4781" h="1424781">
                <a:moveTo>
                  <a:pt x="0" y="712391"/>
                </a:moveTo>
                <a:cubicBezTo>
                  <a:pt x="0" y="318948"/>
                  <a:pt x="318948" y="0"/>
                  <a:pt x="712391" y="0"/>
                </a:cubicBezTo>
                <a:cubicBezTo>
                  <a:pt x="1105834" y="0"/>
                  <a:pt x="1424782" y="318948"/>
                  <a:pt x="1424782" y="712391"/>
                </a:cubicBezTo>
                <a:cubicBezTo>
                  <a:pt x="1424782" y="1105834"/>
                  <a:pt x="1105834" y="1424782"/>
                  <a:pt x="712391" y="1424782"/>
                </a:cubicBezTo>
                <a:cubicBezTo>
                  <a:pt x="318948" y="1424782"/>
                  <a:pt x="0" y="1105834"/>
                  <a:pt x="0" y="712391"/>
                </a:cubicBezTo>
                <a:close/>
              </a:path>
            </a:pathLst>
          </a:cu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4214" tIns="244214" rIns="244214" bIns="244214" numCol="1" spcCol="1270" anchor="ctr" anchorCtr="0">
            <a:noAutofit/>
          </a:bodyPr>
          <a:lstStyle/>
          <a:p>
            <a:pPr marL="0" lvl="0" indent="0" algn="ctr" defTabSz="1244600">
              <a:lnSpc>
                <a:spcPct val="90000"/>
              </a:lnSpc>
              <a:spcBef>
                <a:spcPct val="0"/>
              </a:spcBef>
              <a:spcAft>
                <a:spcPct val="35000"/>
              </a:spcAft>
              <a:buNone/>
            </a:pPr>
            <a:r>
              <a:rPr lang="en-US" sz="1600" dirty="0"/>
              <a:t>Name of Institution</a:t>
            </a:r>
            <a:endParaRPr lang="en-IN" sz="1600" kern="1200" dirty="0"/>
          </a:p>
        </p:txBody>
      </p:sp>
      <p:sp>
        <p:nvSpPr>
          <p:cNvPr id="17" name="Freeform: Shape 16">
            <a:extLst>
              <a:ext uri="{FF2B5EF4-FFF2-40B4-BE49-F238E27FC236}">
                <a16:creationId xmlns:a16="http://schemas.microsoft.com/office/drawing/2014/main" id="{8C87C4BA-B239-4874-B232-DE1EFFE1A3F1}"/>
              </a:ext>
            </a:extLst>
          </p:cNvPr>
          <p:cNvSpPr/>
          <p:nvPr/>
        </p:nvSpPr>
        <p:spPr>
          <a:xfrm>
            <a:off x="7052035" y="5429711"/>
            <a:ext cx="1412312" cy="1416233"/>
          </a:xfrm>
          <a:custGeom>
            <a:avLst/>
            <a:gdLst>
              <a:gd name="connsiteX0" fmla="*/ 0 w 1424781"/>
              <a:gd name="connsiteY0" fmla="*/ 712391 h 1424781"/>
              <a:gd name="connsiteX1" fmla="*/ 712391 w 1424781"/>
              <a:gd name="connsiteY1" fmla="*/ 0 h 1424781"/>
              <a:gd name="connsiteX2" fmla="*/ 1424782 w 1424781"/>
              <a:gd name="connsiteY2" fmla="*/ 712391 h 1424781"/>
              <a:gd name="connsiteX3" fmla="*/ 712391 w 1424781"/>
              <a:gd name="connsiteY3" fmla="*/ 1424782 h 1424781"/>
              <a:gd name="connsiteX4" fmla="*/ 0 w 1424781"/>
              <a:gd name="connsiteY4" fmla="*/ 712391 h 14247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4781" h="1424781">
                <a:moveTo>
                  <a:pt x="0" y="712391"/>
                </a:moveTo>
                <a:cubicBezTo>
                  <a:pt x="0" y="318948"/>
                  <a:pt x="318948" y="0"/>
                  <a:pt x="712391" y="0"/>
                </a:cubicBezTo>
                <a:cubicBezTo>
                  <a:pt x="1105834" y="0"/>
                  <a:pt x="1424782" y="318948"/>
                  <a:pt x="1424782" y="712391"/>
                </a:cubicBezTo>
                <a:cubicBezTo>
                  <a:pt x="1424782" y="1105834"/>
                  <a:pt x="1105834" y="1424782"/>
                  <a:pt x="712391" y="1424782"/>
                </a:cubicBezTo>
                <a:cubicBezTo>
                  <a:pt x="318948" y="1424782"/>
                  <a:pt x="0" y="1105834"/>
                  <a:pt x="0" y="712391"/>
                </a:cubicBezTo>
                <a:close/>
              </a:path>
            </a:pathLst>
          </a:cu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4214" tIns="244214" rIns="244214" bIns="244214" numCol="1" spcCol="1270" anchor="ctr" anchorCtr="0">
            <a:noAutofit/>
          </a:bodyPr>
          <a:lstStyle/>
          <a:p>
            <a:pPr marL="0" lvl="0" indent="0" algn="ctr" defTabSz="1244600">
              <a:lnSpc>
                <a:spcPct val="90000"/>
              </a:lnSpc>
              <a:spcBef>
                <a:spcPct val="0"/>
              </a:spcBef>
              <a:spcAft>
                <a:spcPct val="35000"/>
              </a:spcAft>
              <a:buNone/>
            </a:pPr>
            <a:r>
              <a:rPr lang="en-US" sz="2800" kern="1200" dirty="0"/>
              <a:t>State</a:t>
            </a:r>
            <a:endParaRPr lang="en-IN" sz="2800" kern="1200" dirty="0"/>
          </a:p>
        </p:txBody>
      </p:sp>
      <p:sp>
        <p:nvSpPr>
          <p:cNvPr id="18" name="Freeform: Shape 17">
            <a:extLst>
              <a:ext uri="{FF2B5EF4-FFF2-40B4-BE49-F238E27FC236}">
                <a16:creationId xmlns:a16="http://schemas.microsoft.com/office/drawing/2014/main" id="{9DD9541A-DBDB-4F44-8E4B-C8A65BF90FF2}"/>
              </a:ext>
            </a:extLst>
          </p:cNvPr>
          <p:cNvSpPr/>
          <p:nvPr/>
        </p:nvSpPr>
        <p:spPr>
          <a:xfrm rot="3455784">
            <a:off x="6913505" y="4609387"/>
            <a:ext cx="299020" cy="481519"/>
          </a:xfrm>
          <a:custGeom>
            <a:avLst/>
            <a:gdLst>
              <a:gd name="connsiteX0" fmla="*/ 0 w 301660"/>
              <a:gd name="connsiteY0" fmla="*/ 96885 h 484425"/>
              <a:gd name="connsiteX1" fmla="*/ 150830 w 301660"/>
              <a:gd name="connsiteY1" fmla="*/ 96885 h 484425"/>
              <a:gd name="connsiteX2" fmla="*/ 150830 w 301660"/>
              <a:gd name="connsiteY2" fmla="*/ 0 h 484425"/>
              <a:gd name="connsiteX3" fmla="*/ 301660 w 301660"/>
              <a:gd name="connsiteY3" fmla="*/ 242213 h 484425"/>
              <a:gd name="connsiteX4" fmla="*/ 150830 w 301660"/>
              <a:gd name="connsiteY4" fmla="*/ 484425 h 484425"/>
              <a:gd name="connsiteX5" fmla="*/ 150830 w 301660"/>
              <a:gd name="connsiteY5" fmla="*/ 387540 h 484425"/>
              <a:gd name="connsiteX6" fmla="*/ 0 w 301660"/>
              <a:gd name="connsiteY6" fmla="*/ 387540 h 484425"/>
              <a:gd name="connsiteX7" fmla="*/ 0 w 301660"/>
              <a:gd name="connsiteY7" fmla="*/ 96885 h 484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1660" h="484425">
                <a:moveTo>
                  <a:pt x="0" y="96885"/>
                </a:moveTo>
                <a:lnTo>
                  <a:pt x="150830" y="96885"/>
                </a:lnTo>
                <a:lnTo>
                  <a:pt x="150830" y="0"/>
                </a:lnTo>
                <a:lnTo>
                  <a:pt x="301660" y="242213"/>
                </a:lnTo>
                <a:lnTo>
                  <a:pt x="150830" y="484425"/>
                </a:lnTo>
                <a:lnTo>
                  <a:pt x="150830" y="387540"/>
                </a:lnTo>
                <a:lnTo>
                  <a:pt x="0" y="387540"/>
                </a:lnTo>
                <a:lnTo>
                  <a:pt x="0" y="96885"/>
                </a:lnTo>
                <a:close/>
              </a:path>
            </a:pathLst>
          </a:custGeom>
          <a:scene3d>
            <a:camera prst="orthographicFront"/>
            <a:lightRig rig="threePt" dir="t"/>
          </a:scene3d>
          <a:sp3d>
            <a:bevelT prst="angle"/>
          </a:sp3d>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96885" rIns="90498" bIns="96885" numCol="1" spcCol="1270" anchor="ctr" anchorCtr="0">
            <a:noAutofit/>
          </a:bodyPr>
          <a:lstStyle/>
          <a:p>
            <a:pPr marL="0" lvl="0" indent="0" algn="ctr" defTabSz="889000">
              <a:lnSpc>
                <a:spcPct val="90000"/>
              </a:lnSpc>
              <a:spcBef>
                <a:spcPct val="0"/>
              </a:spcBef>
              <a:spcAft>
                <a:spcPct val="35000"/>
              </a:spcAft>
              <a:buNone/>
            </a:pPr>
            <a:endParaRPr lang="en-IN" sz="2000" kern="1200" dirty="0"/>
          </a:p>
        </p:txBody>
      </p:sp>
      <p:sp>
        <p:nvSpPr>
          <p:cNvPr id="19" name="Freeform: Shape 18">
            <a:extLst>
              <a:ext uri="{FF2B5EF4-FFF2-40B4-BE49-F238E27FC236}">
                <a16:creationId xmlns:a16="http://schemas.microsoft.com/office/drawing/2014/main" id="{312ACAEC-E49B-4EB5-B0F8-BE7D6E192400}"/>
              </a:ext>
            </a:extLst>
          </p:cNvPr>
          <p:cNvSpPr/>
          <p:nvPr/>
        </p:nvSpPr>
        <p:spPr>
          <a:xfrm rot="18657258">
            <a:off x="6975896" y="2942430"/>
            <a:ext cx="299850" cy="480186"/>
          </a:xfrm>
          <a:custGeom>
            <a:avLst/>
            <a:gdLst>
              <a:gd name="connsiteX0" fmla="*/ 0 w 301660"/>
              <a:gd name="connsiteY0" fmla="*/ 96885 h 484425"/>
              <a:gd name="connsiteX1" fmla="*/ 150830 w 301660"/>
              <a:gd name="connsiteY1" fmla="*/ 96885 h 484425"/>
              <a:gd name="connsiteX2" fmla="*/ 150830 w 301660"/>
              <a:gd name="connsiteY2" fmla="*/ 0 h 484425"/>
              <a:gd name="connsiteX3" fmla="*/ 301660 w 301660"/>
              <a:gd name="connsiteY3" fmla="*/ 242213 h 484425"/>
              <a:gd name="connsiteX4" fmla="*/ 150830 w 301660"/>
              <a:gd name="connsiteY4" fmla="*/ 484425 h 484425"/>
              <a:gd name="connsiteX5" fmla="*/ 150830 w 301660"/>
              <a:gd name="connsiteY5" fmla="*/ 387540 h 484425"/>
              <a:gd name="connsiteX6" fmla="*/ 0 w 301660"/>
              <a:gd name="connsiteY6" fmla="*/ 387540 h 484425"/>
              <a:gd name="connsiteX7" fmla="*/ 0 w 301660"/>
              <a:gd name="connsiteY7" fmla="*/ 96885 h 484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1660" h="484425">
                <a:moveTo>
                  <a:pt x="0" y="96885"/>
                </a:moveTo>
                <a:lnTo>
                  <a:pt x="150830" y="96885"/>
                </a:lnTo>
                <a:lnTo>
                  <a:pt x="150830" y="0"/>
                </a:lnTo>
                <a:lnTo>
                  <a:pt x="301660" y="242213"/>
                </a:lnTo>
                <a:lnTo>
                  <a:pt x="150830" y="484425"/>
                </a:lnTo>
                <a:lnTo>
                  <a:pt x="150830" y="387540"/>
                </a:lnTo>
                <a:lnTo>
                  <a:pt x="0" y="387540"/>
                </a:lnTo>
                <a:lnTo>
                  <a:pt x="0" y="96885"/>
                </a:lnTo>
                <a:close/>
              </a:path>
            </a:pathLst>
          </a:custGeom>
          <a:scene3d>
            <a:camera prst="orthographicFront"/>
            <a:lightRig rig="threePt" dir="t"/>
          </a:scene3d>
          <a:sp3d>
            <a:bevelT prst="angle"/>
          </a:sp3d>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96885" rIns="90498" bIns="96885" numCol="1" spcCol="1270" anchor="ctr" anchorCtr="0">
            <a:noAutofit/>
          </a:bodyPr>
          <a:lstStyle/>
          <a:p>
            <a:pPr marL="0" lvl="0" indent="0" algn="ctr" defTabSz="889000">
              <a:lnSpc>
                <a:spcPct val="90000"/>
              </a:lnSpc>
              <a:spcBef>
                <a:spcPct val="0"/>
              </a:spcBef>
              <a:spcAft>
                <a:spcPct val="35000"/>
              </a:spcAft>
              <a:buNone/>
            </a:pPr>
            <a:endParaRPr lang="en-IN" sz="2000" kern="1200" dirty="0"/>
          </a:p>
        </p:txBody>
      </p:sp>
      <p:sp>
        <p:nvSpPr>
          <p:cNvPr id="2" name="TextBox 1">
            <a:extLst>
              <a:ext uri="{FF2B5EF4-FFF2-40B4-BE49-F238E27FC236}">
                <a16:creationId xmlns:a16="http://schemas.microsoft.com/office/drawing/2014/main" id="{AFCF20F5-A971-4A58-98DF-30EE41FBE72F}"/>
              </a:ext>
            </a:extLst>
          </p:cNvPr>
          <p:cNvSpPr txBox="1"/>
          <p:nvPr/>
        </p:nvSpPr>
        <p:spPr>
          <a:xfrm>
            <a:off x="1611805" y="233044"/>
            <a:ext cx="10222302" cy="1323439"/>
          </a:xfrm>
          <a:prstGeom prst="rect">
            <a:avLst/>
          </a:prstGeom>
          <a:noFill/>
        </p:spPr>
        <p:txBody>
          <a:bodyPr wrap="square" rtlCol="0">
            <a:spAutoFit/>
          </a:bodyPr>
          <a:lstStyle/>
          <a:p>
            <a:r>
              <a:rPr lang="en-US" sz="8000" b="1" dirty="0"/>
              <a:t>Relationship Chart</a:t>
            </a:r>
            <a:endParaRPr lang="en-IN" sz="8000" b="1" dirty="0"/>
          </a:p>
        </p:txBody>
      </p:sp>
    </p:spTree>
    <p:extLst>
      <p:ext uri="{BB962C8B-B14F-4D97-AF65-F5344CB8AC3E}">
        <p14:creationId xmlns:p14="http://schemas.microsoft.com/office/powerpoint/2010/main" val="3689452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repeatCount="indefinite" accel="50000" decel="50000" fill="hold" grpId="0" nodeType="withEffect">
                                  <p:stCondLst>
                                    <p:cond delay="0"/>
                                  </p:stCondLst>
                                  <p:endCondLst>
                                    <p:cond evt="onNext" delay="0">
                                      <p:tgtEl>
                                        <p:sldTgt/>
                                      </p:tgtEl>
                                    </p:cond>
                                  </p:endCondLst>
                                  <p:childTnLst>
                                    <p:animMotion origin="layout" path="M 0.00208 0.00509 L -0.01432 -0.04004 " pathEditMode="relative" rAng="0" ptsTypes="AA">
                                      <p:cBhvr>
                                        <p:cTn id="6" dur="500" fill="hold"/>
                                        <p:tgtEl>
                                          <p:spTgt spid="8"/>
                                        </p:tgtEl>
                                        <p:attrNameLst>
                                          <p:attrName>ppt_x</p:attrName>
                                          <p:attrName>ppt_y</p:attrName>
                                        </p:attrNameLst>
                                      </p:cBhvr>
                                      <p:rCtr x="-820" y="-2269"/>
                                    </p:animMotion>
                                  </p:childTnLst>
                                </p:cTn>
                              </p:par>
                              <p:par>
                                <p:cTn id="7" presetID="0" presetClass="path" presetSubtype="0" repeatCount="indefinite" accel="50000" decel="50000" fill="hold" grpId="0" nodeType="withEffect">
                                  <p:stCondLst>
                                    <p:cond delay="0"/>
                                  </p:stCondLst>
                                  <p:endCondLst>
                                    <p:cond evt="onNext" delay="0">
                                      <p:tgtEl>
                                        <p:sldTgt/>
                                      </p:tgtEl>
                                    </p:cond>
                                  </p:endCondLst>
                                  <p:childTnLst>
                                    <p:animMotion origin="layout" path="M -0.00235 0.00532 L 0.02656 -0.04746 " pathEditMode="relative" ptsTypes="AA">
                                      <p:cBhvr>
                                        <p:cTn id="8" dur="500" fill="hold"/>
                                        <p:tgtEl>
                                          <p:spTgt spid="19"/>
                                        </p:tgtEl>
                                        <p:attrNameLst>
                                          <p:attrName>ppt_x</p:attrName>
                                          <p:attrName>ppt_y</p:attrName>
                                        </p:attrNameLst>
                                      </p:cBhvr>
                                    </p:animMotion>
                                  </p:childTnLst>
                                </p:cTn>
                              </p:par>
                              <p:par>
                                <p:cTn id="9" presetID="0" presetClass="path" presetSubtype="0" repeatCount="indefinite" accel="50000" decel="50000" fill="hold" grpId="0" nodeType="withEffect">
                                  <p:stCondLst>
                                    <p:cond delay="0"/>
                                  </p:stCondLst>
                                  <p:endCondLst>
                                    <p:cond evt="onNext" delay="0">
                                      <p:tgtEl>
                                        <p:sldTgt/>
                                      </p:tgtEl>
                                    </p:cond>
                                  </p:endCondLst>
                                  <p:childTnLst>
                                    <p:animMotion origin="layout" path="M -0.00274 0.00116 L 0.05273 -0.00023 " pathEditMode="relative" ptsTypes="AA">
                                      <p:cBhvr>
                                        <p:cTn id="10" dur="500" fill="hold"/>
                                        <p:tgtEl>
                                          <p:spTgt spid="10"/>
                                        </p:tgtEl>
                                        <p:attrNameLst>
                                          <p:attrName>ppt_x</p:attrName>
                                          <p:attrName>ppt_y</p:attrName>
                                        </p:attrNameLst>
                                      </p:cBhvr>
                                    </p:animMotion>
                                  </p:childTnLst>
                                </p:cTn>
                              </p:par>
                              <p:par>
                                <p:cTn id="11" presetID="0" presetClass="path" presetSubtype="0" repeatCount="indefinite" accel="50000" decel="50000" fill="hold" grpId="0" nodeType="withEffect">
                                  <p:stCondLst>
                                    <p:cond delay="0"/>
                                  </p:stCondLst>
                                  <p:endCondLst>
                                    <p:cond evt="onNext" delay="0">
                                      <p:tgtEl>
                                        <p:sldTgt/>
                                      </p:tgtEl>
                                    </p:cond>
                                  </p:endCondLst>
                                  <p:childTnLst>
                                    <p:animMotion origin="layout" path="M 1.875E-6 -0.00208 L 0.02682 0.07593 " pathEditMode="relative" ptsTypes="AA">
                                      <p:cBhvr>
                                        <p:cTn id="12" dur="500" fill="hold"/>
                                        <p:tgtEl>
                                          <p:spTgt spid="18"/>
                                        </p:tgtEl>
                                        <p:attrNameLst>
                                          <p:attrName>ppt_x</p:attrName>
                                          <p:attrName>ppt_y</p:attrName>
                                        </p:attrNameLst>
                                      </p:cBhvr>
                                    </p:animMotion>
                                  </p:childTnLst>
                                </p:cTn>
                              </p:par>
                              <p:par>
                                <p:cTn id="13" presetID="0" presetClass="path" presetSubtype="0" repeatCount="indefinite" accel="50000" decel="50000" fill="hold" grpId="0" nodeType="withEffect">
                                  <p:stCondLst>
                                    <p:cond delay="0"/>
                                  </p:stCondLst>
                                  <p:endCondLst>
                                    <p:cond evt="onNext" delay="0">
                                      <p:tgtEl>
                                        <p:sldTgt/>
                                      </p:tgtEl>
                                    </p:cond>
                                  </p:endCondLst>
                                  <p:childTnLst>
                                    <p:animMotion origin="layout" path="M 0.00026 -0.00278 L -0.01692 0.06875 " pathEditMode="relative" rAng="0" ptsTypes="AA">
                                      <p:cBhvr>
                                        <p:cTn id="14" dur="500" fill="hold"/>
                                        <p:tgtEl>
                                          <p:spTgt spid="12"/>
                                        </p:tgtEl>
                                        <p:attrNameLst>
                                          <p:attrName>ppt_x</p:attrName>
                                          <p:attrName>ppt_y</p:attrName>
                                        </p:attrNameLst>
                                      </p:cBhvr>
                                      <p:rCtr x="-859" y="3565"/>
                                    </p:animMotion>
                                  </p:childTnLst>
                                </p:cTn>
                              </p:par>
                              <p:par>
                                <p:cTn id="15" presetID="0" presetClass="path" presetSubtype="0" repeatCount="indefinite" accel="50000" decel="50000" fill="hold" grpId="0" nodeType="withEffect">
                                  <p:stCondLst>
                                    <p:cond delay="0"/>
                                  </p:stCondLst>
                                  <p:endCondLst>
                                    <p:cond evt="onNext" delay="0">
                                      <p:tgtEl>
                                        <p:sldTgt/>
                                      </p:tgtEl>
                                    </p:cond>
                                  </p:endCondLst>
                                  <p:childTnLst>
                                    <p:animMotion origin="layout" path="M 0.00248 0.00116 L -0.04062 0.00023 " pathEditMode="relative" rAng="0" ptsTypes="AA">
                                      <p:cBhvr>
                                        <p:cTn id="16" dur="500" fill="hold"/>
                                        <p:tgtEl>
                                          <p:spTgt spid="14"/>
                                        </p:tgtEl>
                                        <p:attrNameLst>
                                          <p:attrName>ppt_x</p:attrName>
                                          <p:attrName>ppt_y</p:attrName>
                                        </p:attrNameLst>
                                      </p:cBhvr>
                                      <p:rCtr x="-2161" y="-4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P spid="12" grpId="0" animBg="1"/>
      <p:bldP spid="14" grpId="0" animBg="1"/>
      <p:bldP spid="18" grpId="0" animBg="1"/>
      <p:bldP spid="1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3E0C6C0-5307-40DC-A786-EFC46AB062C2}"/>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35997186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65E8385-7431-4620-BA4E-A18E41BC3E40}"/>
              </a:ext>
            </a:extLst>
          </p:cNvPr>
          <p:cNvSpPr>
            <a:spLocks noGrp="1"/>
          </p:cNvSpPr>
          <p:nvPr>
            <p:ph idx="1"/>
          </p:nvPr>
        </p:nvSpPr>
        <p:spPr>
          <a:xfrm>
            <a:off x="1605655" y="1482779"/>
            <a:ext cx="9981483" cy="5375221"/>
          </a:xfrm>
        </p:spPr>
        <p:txBody>
          <a:bodyPr>
            <a:normAutofit/>
          </a:bodyPr>
          <a:lstStyle/>
          <a:p>
            <a:pPr algn="just"/>
            <a:r>
              <a:rPr lang="en-US" sz="2800" dirty="0">
                <a:solidFill>
                  <a:schemeClr val="tx1"/>
                </a:solidFill>
                <a:latin typeface="Source Serif Pro" panose="02040603050405020204" pitchFamily="18" charset="0"/>
                <a:ea typeface="Source Serif Pro" panose="02040603050405020204" pitchFamily="18" charset="0"/>
              </a:rPr>
              <a:t>During the past several decades, “ranking system” became an important factor of the way to measure people’s success or failure in India. </a:t>
            </a:r>
          </a:p>
          <a:p>
            <a:pPr algn="just"/>
            <a:r>
              <a:rPr lang="en-US" sz="2800" dirty="0">
                <a:solidFill>
                  <a:schemeClr val="tx1"/>
                </a:solidFill>
                <a:latin typeface="Source Serif Pro" panose="02040603050405020204" pitchFamily="18" charset="0"/>
                <a:ea typeface="Source Serif Pro" panose="02040603050405020204" pitchFamily="18" charset="0"/>
              </a:rPr>
              <a:t>As people know, institute searching can provide more information to student and their parents. Also, institution searching make students be able to consider their future Institute based on the facts they need. Those data of institution rankings are collected by trustable survey agencies, independent third parties, or Government agencies such as NIRF. Therefore, the resources of the based information are trustworthy.</a:t>
            </a:r>
          </a:p>
        </p:txBody>
      </p:sp>
      <p:sp>
        <p:nvSpPr>
          <p:cNvPr id="4" name="TextBox 3">
            <a:extLst>
              <a:ext uri="{FF2B5EF4-FFF2-40B4-BE49-F238E27FC236}">
                <a16:creationId xmlns:a16="http://schemas.microsoft.com/office/drawing/2014/main" id="{F134DEF9-2F6B-4E2A-8177-A536E1D50776}"/>
              </a:ext>
            </a:extLst>
          </p:cNvPr>
          <p:cNvSpPr txBox="1"/>
          <p:nvPr/>
        </p:nvSpPr>
        <p:spPr>
          <a:xfrm>
            <a:off x="1638299" y="374783"/>
            <a:ext cx="9981482" cy="1107996"/>
          </a:xfrm>
          <a:prstGeom prst="rect">
            <a:avLst/>
          </a:prstGeom>
          <a:noFill/>
        </p:spPr>
        <p:txBody>
          <a:bodyPr wrap="square" rtlCol="0">
            <a:spAutoFit/>
          </a:bodyPr>
          <a:lstStyle/>
          <a:p>
            <a:r>
              <a:rPr lang="en-US" sz="6600" b="1" dirty="0"/>
              <a:t>Literature</a:t>
            </a:r>
          </a:p>
        </p:txBody>
      </p:sp>
    </p:spTree>
    <p:extLst>
      <p:ext uri="{BB962C8B-B14F-4D97-AF65-F5344CB8AC3E}">
        <p14:creationId xmlns:p14="http://schemas.microsoft.com/office/powerpoint/2010/main" val="3353401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15ACB7F-5180-47BE-A726-BFA33D8A042F}"/>
              </a:ext>
            </a:extLst>
          </p:cNvPr>
          <p:cNvSpPr>
            <a:spLocks noGrp="1"/>
          </p:cNvSpPr>
          <p:nvPr>
            <p:ph idx="1"/>
          </p:nvPr>
        </p:nvSpPr>
        <p:spPr>
          <a:xfrm>
            <a:off x="1638300" y="1502254"/>
            <a:ext cx="9981482" cy="5355746"/>
          </a:xfrm>
        </p:spPr>
        <p:txBody>
          <a:bodyPr>
            <a:noAutofit/>
          </a:bodyPr>
          <a:lstStyle/>
          <a:p>
            <a:pPr algn="just"/>
            <a:r>
              <a:rPr lang="en-US" sz="2800" b="0" i="0" dirty="0">
                <a:solidFill>
                  <a:schemeClr val="tx1"/>
                </a:solidFill>
                <a:effectLst/>
                <a:latin typeface="Source Serif Pro" panose="02040603050405020204" pitchFamily="18" charset="0"/>
                <a:ea typeface="Source Serif Pro" panose="02040603050405020204" pitchFamily="18" charset="0"/>
              </a:rPr>
              <a:t>Various rankings mostly evaluating on institutional output by research. Some rankings evaluate institutions within the country, while others assess institutions worldwide. The subject has produced much debate about institute exploration’s usefulness and accuracy. </a:t>
            </a:r>
          </a:p>
          <a:p>
            <a:pPr algn="just"/>
            <a:r>
              <a:rPr lang="en-US" sz="2800" i="0" dirty="0">
                <a:solidFill>
                  <a:schemeClr val="tx1"/>
                </a:solidFill>
                <a:effectLst/>
                <a:latin typeface="Source Serif Pro" panose="02040603050405020204" pitchFamily="18" charset="0"/>
                <a:ea typeface="Source Serif Pro" panose="02040603050405020204" pitchFamily="18" charset="0"/>
              </a:rPr>
              <a:t>Institution Searching helps students, parents, and education industry organizations who are looking for details on the higher education sector in India. It provides relevant information about courses, ranking of different Institutes, admission procedure for different courses and much more. To help students who give various competitive exams like NEET, JEE Main etc. to select the best colleges.</a:t>
            </a:r>
            <a:endParaRPr lang="en-IN" sz="2800" dirty="0">
              <a:solidFill>
                <a:schemeClr val="tx1"/>
              </a:solidFill>
              <a:latin typeface="Source Serif Pro" panose="02040603050405020204" pitchFamily="18" charset="0"/>
              <a:ea typeface="Source Serif Pro" panose="02040603050405020204" pitchFamily="18" charset="0"/>
            </a:endParaRPr>
          </a:p>
          <a:p>
            <a:pPr algn="just"/>
            <a:endParaRPr lang="en-IN" sz="2800" dirty="0"/>
          </a:p>
        </p:txBody>
      </p:sp>
      <p:sp>
        <p:nvSpPr>
          <p:cNvPr id="6" name="TextBox 5">
            <a:extLst>
              <a:ext uri="{FF2B5EF4-FFF2-40B4-BE49-F238E27FC236}">
                <a16:creationId xmlns:a16="http://schemas.microsoft.com/office/drawing/2014/main" id="{93947B1A-9A8C-4C8E-B357-22DF0AE55873}"/>
              </a:ext>
            </a:extLst>
          </p:cNvPr>
          <p:cNvSpPr txBox="1"/>
          <p:nvPr/>
        </p:nvSpPr>
        <p:spPr>
          <a:xfrm>
            <a:off x="1638299" y="301925"/>
            <a:ext cx="9981482" cy="1200329"/>
          </a:xfrm>
          <a:prstGeom prst="rect">
            <a:avLst/>
          </a:prstGeom>
          <a:noFill/>
        </p:spPr>
        <p:txBody>
          <a:bodyPr wrap="square" rtlCol="0">
            <a:spAutoFit/>
          </a:bodyPr>
          <a:lstStyle/>
          <a:p>
            <a:r>
              <a:rPr lang="en-US" sz="6600" b="1" dirty="0"/>
              <a:t>Literature</a:t>
            </a:r>
            <a:r>
              <a:rPr lang="en-US" sz="7200" b="1" dirty="0"/>
              <a:t> </a:t>
            </a:r>
            <a:r>
              <a:rPr lang="en-US" sz="4800" b="1" dirty="0"/>
              <a:t>(Cont’d)</a:t>
            </a:r>
          </a:p>
        </p:txBody>
      </p:sp>
    </p:spTree>
    <p:extLst>
      <p:ext uri="{BB962C8B-B14F-4D97-AF65-F5344CB8AC3E}">
        <p14:creationId xmlns:p14="http://schemas.microsoft.com/office/powerpoint/2010/main" val="540800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88333-1ACE-4FA6-A2ED-2441BF4BDF14}"/>
              </a:ext>
            </a:extLst>
          </p:cNvPr>
          <p:cNvSpPr>
            <a:spLocks noGrp="1"/>
          </p:cNvSpPr>
          <p:nvPr>
            <p:ph type="title"/>
          </p:nvPr>
        </p:nvSpPr>
        <p:spPr>
          <a:xfrm>
            <a:off x="1640156" y="332250"/>
            <a:ext cx="8911687" cy="1280890"/>
          </a:xfrm>
        </p:spPr>
        <p:txBody>
          <a:bodyPr>
            <a:normAutofit/>
          </a:bodyPr>
          <a:lstStyle/>
          <a:p>
            <a:r>
              <a:rPr lang="en-US" sz="6600" b="1" dirty="0"/>
              <a:t>Timeline</a:t>
            </a:r>
            <a:endParaRPr lang="en-IN" sz="6600" b="1" dirty="0"/>
          </a:p>
        </p:txBody>
      </p:sp>
      <p:sp>
        <p:nvSpPr>
          <p:cNvPr id="3" name="Content Placeholder 2">
            <a:extLst>
              <a:ext uri="{FF2B5EF4-FFF2-40B4-BE49-F238E27FC236}">
                <a16:creationId xmlns:a16="http://schemas.microsoft.com/office/drawing/2014/main" id="{36AADC7A-0534-4191-8643-64EEF0E4AAD6}"/>
              </a:ext>
            </a:extLst>
          </p:cNvPr>
          <p:cNvSpPr>
            <a:spLocks noGrp="1"/>
          </p:cNvSpPr>
          <p:nvPr>
            <p:ph idx="1"/>
          </p:nvPr>
        </p:nvSpPr>
        <p:spPr>
          <a:xfrm>
            <a:off x="1640156" y="1613140"/>
            <a:ext cx="10538454" cy="5244860"/>
          </a:xfrm>
        </p:spPr>
        <p:txBody>
          <a:bodyPr>
            <a:noAutofit/>
          </a:bodyPr>
          <a:lstStyle/>
          <a:p>
            <a:pPr algn="just"/>
            <a:r>
              <a:rPr lang="en-US" sz="3600" b="1" dirty="0">
                <a:latin typeface="FSBrabo"/>
              </a:rPr>
              <a:t>January:</a:t>
            </a:r>
          </a:p>
          <a:p>
            <a:pPr lvl="2" algn="just">
              <a:buFont typeface="Wingdings" panose="05000000000000000000" pitchFamily="2" charset="2"/>
              <a:buChar char="ü"/>
            </a:pPr>
            <a:r>
              <a:rPr lang="en-US" sz="2800" b="1" dirty="0">
                <a:latin typeface="FSBrabo"/>
              </a:rPr>
              <a:t>		</a:t>
            </a:r>
            <a:r>
              <a:rPr lang="en-US" sz="2800" dirty="0">
                <a:latin typeface="FSBrabo"/>
              </a:rPr>
              <a:t>Institution data Collection</a:t>
            </a:r>
          </a:p>
          <a:p>
            <a:pPr lvl="2" algn="just">
              <a:buFont typeface="Wingdings" panose="05000000000000000000" pitchFamily="2" charset="2"/>
              <a:buChar char="ü"/>
            </a:pPr>
            <a:r>
              <a:rPr lang="en-US" sz="2800" dirty="0">
                <a:latin typeface="FSBrabo"/>
              </a:rPr>
              <a:t>		Cleaning of Data</a:t>
            </a:r>
          </a:p>
          <a:p>
            <a:pPr algn="just"/>
            <a:r>
              <a:rPr lang="en-US" sz="3600" b="1" dirty="0">
                <a:latin typeface="FSBrabo"/>
              </a:rPr>
              <a:t>February &amp; March:</a:t>
            </a:r>
          </a:p>
          <a:p>
            <a:pPr lvl="2" algn="just">
              <a:buFont typeface="Wingdings" panose="05000000000000000000" pitchFamily="2" charset="2"/>
              <a:buChar char="ü"/>
            </a:pPr>
            <a:r>
              <a:rPr lang="en-US" sz="2800" b="1" dirty="0">
                <a:latin typeface="FSBrabo"/>
              </a:rPr>
              <a:t>		</a:t>
            </a:r>
            <a:r>
              <a:rPr lang="en-US" sz="2800" dirty="0">
                <a:latin typeface="FSBrabo"/>
              </a:rPr>
              <a:t>Collection of required programming knowledge</a:t>
            </a:r>
          </a:p>
          <a:p>
            <a:pPr lvl="2" algn="just">
              <a:buFont typeface="Wingdings" panose="05000000000000000000" pitchFamily="2" charset="2"/>
              <a:buChar char="ü"/>
            </a:pPr>
            <a:r>
              <a:rPr lang="en-US" sz="2800" dirty="0">
                <a:latin typeface="FSBrabo"/>
              </a:rPr>
              <a:t>		Writing the required code with revisable 								functions</a:t>
            </a:r>
          </a:p>
          <a:p>
            <a:pPr lvl="2" algn="just">
              <a:buFont typeface="Wingdings" panose="05000000000000000000" pitchFamily="2" charset="2"/>
              <a:buChar char="ü"/>
            </a:pPr>
            <a:r>
              <a:rPr lang="en-US" sz="2800" dirty="0">
                <a:latin typeface="FSBrabo"/>
              </a:rPr>
              <a:t>		debugging alongside programming the system</a:t>
            </a:r>
          </a:p>
        </p:txBody>
      </p:sp>
    </p:spTree>
    <p:extLst>
      <p:ext uri="{BB962C8B-B14F-4D97-AF65-F5344CB8AC3E}">
        <p14:creationId xmlns:p14="http://schemas.microsoft.com/office/powerpoint/2010/main" val="1283131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F10A0A0-D30E-4EBC-9223-FDD1C0D6FC9A}"/>
              </a:ext>
            </a:extLst>
          </p:cNvPr>
          <p:cNvSpPr>
            <a:spLocks noGrp="1"/>
          </p:cNvSpPr>
          <p:nvPr>
            <p:ph idx="1"/>
          </p:nvPr>
        </p:nvSpPr>
        <p:spPr>
          <a:xfrm>
            <a:off x="1640156" y="1613140"/>
            <a:ext cx="9695063" cy="5054574"/>
          </a:xfrm>
        </p:spPr>
        <p:txBody>
          <a:bodyPr>
            <a:normAutofit/>
          </a:bodyPr>
          <a:lstStyle/>
          <a:p>
            <a:pPr algn="just"/>
            <a:r>
              <a:rPr lang="en-US" sz="3600" b="1" dirty="0">
                <a:latin typeface="FSBrabo"/>
              </a:rPr>
              <a:t>April:</a:t>
            </a:r>
            <a:r>
              <a:rPr lang="en-US" sz="2800" b="1" dirty="0">
                <a:latin typeface="FSBrabo"/>
              </a:rPr>
              <a:t>	</a:t>
            </a:r>
          </a:p>
          <a:p>
            <a:pPr lvl="2" algn="just">
              <a:buFont typeface="Wingdings" panose="05000000000000000000" pitchFamily="2" charset="2"/>
              <a:buChar char="ü"/>
            </a:pPr>
            <a:r>
              <a:rPr lang="en-US" sz="2800" b="1" dirty="0">
                <a:latin typeface="FSBrabo"/>
              </a:rPr>
              <a:t>		</a:t>
            </a:r>
            <a:r>
              <a:rPr lang="en-US" sz="2800" dirty="0">
                <a:latin typeface="FSBrabo"/>
              </a:rPr>
              <a:t>Removing possible unnoticed flaws in the code</a:t>
            </a:r>
          </a:p>
          <a:p>
            <a:pPr lvl="2" algn="just">
              <a:buFont typeface="Wingdings" panose="05000000000000000000" pitchFamily="2" charset="2"/>
              <a:buChar char="ü"/>
            </a:pPr>
            <a:r>
              <a:rPr lang="en-US" sz="2800" dirty="0">
                <a:latin typeface="FSBrabo"/>
              </a:rPr>
              <a:t>		Final compilation of the Package</a:t>
            </a:r>
          </a:p>
          <a:p>
            <a:pPr algn="just"/>
            <a:r>
              <a:rPr lang="en-US" sz="3600" b="1" dirty="0">
                <a:latin typeface="FSBrabo"/>
              </a:rPr>
              <a:t>May:</a:t>
            </a:r>
            <a:r>
              <a:rPr lang="en-IN" sz="3600" b="1" dirty="0">
                <a:latin typeface="FSBrabo"/>
              </a:rPr>
              <a:t> </a:t>
            </a:r>
          </a:p>
          <a:p>
            <a:pPr lvl="2" algn="just">
              <a:buFont typeface="Wingdings" panose="05000000000000000000" pitchFamily="2" charset="2"/>
              <a:buChar char="ü"/>
            </a:pPr>
            <a:r>
              <a:rPr lang="en-IN" sz="2800" b="1" dirty="0">
                <a:latin typeface="FSBrabo"/>
              </a:rPr>
              <a:t>		</a:t>
            </a:r>
            <a:r>
              <a:rPr lang="en-IN" sz="2800" dirty="0">
                <a:latin typeface="FSBrabo"/>
              </a:rPr>
              <a:t>Final Submission Of the Project</a:t>
            </a:r>
            <a:endParaRPr lang="en-US" sz="2800" dirty="0">
              <a:latin typeface="FSBrabo"/>
            </a:endParaRPr>
          </a:p>
        </p:txBody>
      </p:sp>
      <p:sp>
        <p:nvSpPr>
          <p:cNvPr id="5" name="Title 1">
            <a:extLst>
              <a:ext uri="{FF2B5EF4-FFF2-40B4-BE49-F238E27FC236}">
                <a16:creationId xmlns:a16="http://schemas.microsoft.com/office/drawing/2014/main" id="{598EDC9C-FA05-448A-8EF8-CA158BC3CFFC}"/>
              </a:ext>
            </a:extLst>
          </p:cNvPr>
          <p:cNvSpPr>
            <a:spLocks noGrp="1"/>
          </p:cNvSpPr>
          <p:nvPr>
            <p:ph type="title"/>
          </p:nvPr>
        </p:nvSpPr>
        <p:spPr>
          <a:xfrm>
            <a:off x="1640156" y="332250"/>
            <a:ext cx="8911687" cy="1280890"/>
          </a:xfrm>
        </p:spPr>
        <p:txBody>
          <a:bodyPr>
            <a:normAutofit/>
          </a:bodyPr>
          <a:lstStyle/>
          <a:p>
            <a:r>
              <a:rPr lang="en-US" sz="6600" b="1" dirty="0"/>
              <a:t>Timeline </a:t>
            </a:r>
            <a:r>
              <a:rPr lang="en-US" sz="4800" b="1" dirty="0"/>
              <a:t>(Cont’d)</a:t>
            </a:r>
            <a:endParaRPr lang="en-IN" sz="4800" b="1" dirty="0"/>
          </a:p>
        </p:txBody>
      </p:sp>
    </p:spTree>
    <p:extLst>
      <p:ext uri="{BB962C8B-B14F-4D97-AF65-F5344CB8AC3E}">
        <p14:creationId xmlns:p14="http://schemas.microsoft.com/office/powerpoint/2010/main" val="1050238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B769F-BC1C-48CD-99CD-70308E672511}"/>
              </a:ext>
            </a:extLst>
          </p:cNvPr>
          <p:cNvSpPr>
            <a:spLocks noGrp="1"/>
          </p:cNvSpPr>
          <p:nvPr>
            <p:ph type="title"/>
          </p:nvPr>
        </p:nvSpPr>
        <p:spPr>
          <a:xfrm>
            <a:off x="1640156" y="383478"/>
            <a:ext cx="8911687" cy="1280890"/>
          </a:xfrm>
        </p:spPr>
        <p:txBody>
          <a:bodyPr>
            <a:normAutofit/>
          </a:bodyPr>
          <a:lstStyle/>
          <a:p>
            <a:r>
              <a:rPr lang="en-US" sz="6600" b="1" dirty="0"/>
              <a:t>References  </a:t>
            </a:r>
            <a:endParaRPr lang="en-IN" sz="6600" b="1" dirty="0"/>
          </a:p>
        </p:txBody>
      </p:sp>
      <p:sp>
        <p:nvSpPr>
          <p:cNvPr id="3" name="Content Placeholder 2">
            <a:extLst>
              <a:ext uri="{FF2B5EF4-FFF2-40B4-BE49-F238E27FC236}">
                <a16:creationId xmlns:a16="http://schemas.microsoft.com/office/drawing/2014/main" id="{0FD983CC-8B5C-463A-95A9-4BD30370DBF5}"/>
              </a:ext>
            </a:extLst>
          </p:cNvPr>
          <p:cNvSpPr>
            <a:spLocks noGrp="1"/>
          </p:cNvSpPr>
          <p:nvPr>
            <p:ph idx="1"/>
          </p:nvPr>
        </p:nvSpPr>
        <p:spPr>
          <a:xfrm>
            <a:off x="1636443" y="1664368"/>
            <a:ext cx="8915400" cy="3777622"/>
          </a:xfrm>
        </p:spPr>
        <p:txBody>
          <a:bodyPr/>
          <a:lstStyle/>
          <a:p>
            <a:r>
              <a:rPr lang="en-IN" dirty="0">
                <a:hlinkClick r:id="rId2"/>
              </a:rPr>
              <a:t>https://www.nirfindia.org/2021/Ranking.html</a:t>
            </a:r>
            <a:endParaRPr lang="en-IN" dirty="0"/>
          </a:p>
          <a:p>
            <a:r>
              <a:rPr lang="en-IN" dirty="0">
                <a:hlinkClick r:id="rId3"/>
              </a:rPr>
              <a:t>https://www.geeksforgeeks.org/</a:t>
            </a:r>
            <a:endParaRPr lang="en-IN" dirty="0"/>
          </a:p>
          <a:p>
            <a:r>
              <a:rPr lang="en-IN" dirty="0">
                <a:hlinkClick r:id="rId4"/>
              </a:rPr>
              <a:t>https://www.javatpoint.com/</a:t>
            </a:r>
            <a:endParaRPr lang="en-IN" dirty="0"/>
          </a:p>
          <a:p>
            <a:r>
              <a:rPr lang="en-IN" dirty="0">
                <a:hlinkClick r:id="rId5"/>
              </a:rPr>
              <a:t>https://github.com/</a:t>
            </a:r>
            <a:endParaRPr lang="en-IN" dirty="0"/>
          </a:p>
          <a:p>
            <a:pPr marL="0" indent="0">
              <a:buNone/>
            </a:pPr>
            <a:endParaRPr lang="en-IN" dirty="0"/>
          </a:p>
          <a:p>
            <a:pPr marL="0" indent="0">
              <a:buNone/>
            </a:pPr>
            <a:endParaRPr lang="en-IN" dirty="0"/>
          </a:p>
          <a:p>
            <a:pPr marL="0" indent="0">
              <a:buNone/>
            </a:pPr>
            <a:endParaRPr lang="en-IN" dirty="0"/>
          </a:p>
        </p:txBody>
      </p:sp>
    </p:spTree>
    <p:extLst>
      <p:ext uri="{BB962C8B-B14F-4D97-AF65-F5344CB8AC3E}">
        <p14:creationId xmlns:p14="http://schemas.microsoft.com/office/powerpoint/2010/main" val="3166559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1A667-0EFD-4678-99E8-AE4A405546AA}"/>
              </a:ext>
            </a:extLst>
          </p:cNvPr>
          <p:cNvSpPr>
            <a:spLocks noGrp="1"/>
          </p:cNvSpPr>
          <p:nvPr>
            <p:ph type="title"/>
          </p:nvPr>
        </p:nvSpPr>
        <p:spPr>
          <a:xfrm>
            <a:off x="1774777" y="405948"/>
            <a:ext cx="8911687" cy="1280890"/>
          </a:xfrm>
        </p:spPr>
        <p:txBody>
          <a:bodyPr>
            <a:normAutofit/>
          </a:bodyPr>
          <a:lstStyle/>
          <a:p>
            <a:r>
              <a:rPr lang="en-US" sz="6600" b="1" dirty="0"/>
              <a:t>Introduction</a:t>
            </a:r>
            <a:endParaRPr lang="en-IN" sz="6600" b="1" dirty="0"/>
          </a:p>
        </p:txBody>
      </p:sp>
      <p:sp>
        <p:nvSpPr>
          <p:cNvPr id="3" name="Content Placeholder 2">
            <a:extLst>
              <a:ext uri="{FF2B5EF4-FFF2-40B4-BE49-F238E27FC236}">
                <a16:creationId xmlns:a16="http://schemas.microsoft.com/office/drawing/2014/main" id="{591DAFEF-514C-41E4-B121-AD83199F957E}"/>
              </a:ext>
            </a:extLst>
          </p:cNvPr>
          <p:cNvSpPr>
            <a:spLocks noGrp="1"/>
          </p:cNvSpPr>
          <p:nvPr>
            <p:ph idx="1"/>
          </p:nvPr>
        </p:nvSpPr>
        <p:spPr>
          <a:xfrm>
            <a:off x="1774776" y="1686838"/>
            <a:ext cx="9732861" cy="5188415"/>
          </a:xfrm>
        </p:spPr>
        <p:txBody>
          <a:bodyPr>
            <a:noAutofit/>
          </a:bodyPr>
          <a:lstStyle/>
          <a:p>
            <a:pPr marL="342900" lvl="0" indent="-342900" algn="just">
              <a:lnSpc>
                <a:spcPct val="107000"/>
              </a:lnSpc>
              <a:spcAft>
                <a:spcPts val="800"/>
              </a:spcAft>
              <a:buFont typeface="Wingdings" panose="05000000000000000000" pitchFamily="2" charset="2"/>
              <a:buChar char=""/>
            </a:pPr>
            <a:r>
              <a:rPr lang="en-IN" sz="2800" spc="-10" dirty="0">
                <a:solidFill>
                  <a:schemeClr val="tx1"/>
                </a:solidFill>
                <a:effectLst/>
                <a:latin typeface="Source Serif Pro" panose="02040603050405020204" pitchFamily="18" charset="0"/>
                <a:ea typeface="Calibri" panose="020F0502020204030204" pitchFamily="34" charset="0"/>
                <a:cs typeface="Times New Roman" panose="02020603050405020304" pitchFamily="18" charset="0"/>
              </a:rPr>
              <a:t>It is undoubtedly true that college education is an investment, whereby the student together with their parents spent money, time and energy for years with the intention that this ‘intellectual’ investment would be profitable. </a:t>
            </a:r>
          </a:p>
          <a:p>
            <a:pPr marL="342900" lvl="0" indent="-342900" algn="just">
              <a:lnSpc>
                <a:spcPct val="107000"/>
              </a:lnSpc>
              <a:spcAft>
                <a:spcPts val="800"/>
              </a:spcAft>
              <a:buFont typeface="Wingdings" panose="05000000000000000000" pitchFamily="2" charset="2"/>
              <a:buChar char=""/>
            </a:pPr>
            <a:r>
              <a:rPr lang="en-IN" sz="2800" spc="-10" dirty="0">
                <a:solidFill>
                  <a:schemeClr val="tx1"/>
                </a:solidFill>
                <a:latin typeface="Source Serif Pro" panose="02040603050405020204" pitchFamily="18" charset="0"/>
                <a:ea typeface="Calibri" panose="020F0502020204030204" pitchFamily="34" charset="0"/>
                <a:cs typeface="Times New Roman" panose="02020603050405020304" pitchFamily="18" charset="0"/>
              </a:rPr>
              <a:t>Therefore, the</a:t>
            </a:r>
            <a:r>
              <a:rPr lang="en-IN" sz="2800" spc="-10" dirty="0">
                <a:solidFill>
                  <a:schemeClr val="tx1"/>
                </a:solidFill>
                <a:effectLst/>
                <a:latin typeface="Source Serif Pro" panose="02040603050405020204" pitchFamily="18" charset="0"/>
                <a:ea typeface="Calibri" panose="020F0502020204030204" pitchFamily="34" charset="0"/>
                <a:cs typeface="Times New Roman" panose="02020603050405020304" pitchFamily="18" charset="0"/>
              </a:rPr>
              <a:t> people take huge interest in knowing where the top institutes stacks up in comparison to the other </a:t>
            </a:r>
            <a:r>
              <a:rPr lang="en-IN" sz="2800" spc="-10" dirty="0">
                <a:solidFill>
                  <a:schemeClr val="tx1"/>
                </a:solidFill>
                <a:latin typeface="Source Serif Pro" panose="02040603050405020204" pitchFamily="18" charset="0"/>
                <a:ea typeface="Calibri" panose="020F0502020204030204" pitchFamily="34" charset="0"/>
                <a:cs typeface="Times New Roman" panose="02020603050405020304" pitchFamily="18" charset="0"/>
              </a:rPr>
              <a:t>Institutes</a:t>
            </a:r>
            <a:r>
              <a:rPr lang="en-IN" sz="2800" spc="-10" dirty="0">
                <a:solidFill>
                  <a:schemeClr val="tx1"/>
                </a:solidFill>
                <a:effectLst/>
                <a:latin typeface="Source Serif Pro" panose="02040603050405020204" pitchFamily="18" charset="0"/>
                <a:ea typeface="Calibri" panose="020F0502020204030204" pitchFamily="34" charset="0"/>
                <a:cs typeface="Times New Roman" panose="02020603050405020304" pitchFamily="18" charset="0"/>
              </a:rPr>
              <a:t>, therefore making the Institute ranking useful to many people.</a:t>
            </a:r>
          </a:p>
        </p:txBody>
      </p:sp>
    </p:spTree>
    <p:extLst>
      <p:ext uri="{BB962C8B-B14F-4D97-AF65-F5344CB8AC3E}">
        <p14:creationId xmlns:p14="http://schemas.microsoft.com/office/powerpoint/2010/main" val="1043870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04EF808-6DB7-48B9-A00C-32D81E1B5E57}"/>
              </a:ext>
            </a:extLst>
          </p:cNvPr>
          <p:cNvSpPr>
            <a:spLocks noGrp="1"/>
          </p:cNvSpPr>
          <p:nvPr>
            <p:ph idx="1"/>
          </p:nvPr>
        </p:nvSpPr>
        <p:spPr>
          <a:xfrm>
            <a:off x="1774777" y="1686838"/>
            <a:ext cx="9672476" cy="3777622"/>
          </a:xfrm>
        </p:spPr>
        <p:txBody>
          <a:bodyPr>
            <a:normAutofit/>
          </a:bodyPr>
          <a:lstStyle/>
          <a:p>
            <a:pPr marL="342900" lvl="0" indent="-342900" algn="just">
              <a:lnSpc>
                <a:spcPct val="107000"/>
              </a:lnSpc>
              <a:spcAft>
                <a:spcPts val="800"/>
              </a:spcAft>
              <a:buFont typeface="Wingdings" panose="05000000000000000000" pitchFamily="2" charset="2"/>
              <a:buChar char=""/>
            </a:pPr>
            <a:r>
              <a:rPr lang="en-IN" sz="2800" spc="-10" dirty="0">
                <a:solidFill>
                  <a:schemeClr val="tx1"/>
                </a:solidFill>
                <a:latin typeface="Source Serif Pro" panose="02040603050405020204" pitchFamily="18" charset="0"/>
                <a:ea typeface="Calibri" panose="020F0502020204030204" pitchFamily="34" charset="0"/>
                <a:cs typeface="Times New Roman" panose="02020603050405020304" pitchFamily="18" charset="0"/>
              </a:rPr>
              <a:t>Thereby, there are various software to choose from, most of which are hard to navigate and with ton of confusing and irrelevant data.</a:t>
            </a:r>
          </a:p>
          <a:p>
            <a:pPr marL="342900" lvl="0" indent="-342900" algn="just">
              <a:lnSpc>
                <a:spcPct val="107000"/>
              </a:lnSpc>
              <a:spcAft>
                <a:spcPts val="800"/>
              </a:spcAft>
              <a:buFont typeface="Wingdings" panose="05000000000000000000" pitchFamily="2" charset="2"/>
              <a:buChar char=""/>
            </a:pPr>
            <a:r>
              <a:rPr lang="en-IN" sz="2800" spc="-10" dirty="0">
                <a:solidFill>
                  <a:schemeClr val="tx1"/>
                </a:solidFill>
                <a:latin typeface="Source Serif Pro" panose="02040603050405020204" pitchFamily="18" charset="0"/>
                <a:ea typeface="Calibri" panose="020F0502020204030204" pitchFamily="34" charset="0"/>
                <a:cs typeface="Times New Roman" panose="02020603050405020304" pitchFamily="18" charset="0"/>
              </a:rPr>
              <a:t>Whereas, our software serves with as basic as possible navigation options made available  in one single system.</a:t>
            </a:r>
            <a:endParaRPr lang="en-IN" sz="2800" spc="-1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2800" dirty="0"/>
          </a:p>
        </p:txBody>
      </p:sp>
      <p:sp>
        <p:nvSpPr>
          <p:cNvPr id="5" name="Title 1">
            <a:extLst>
              <a:ext uri="{FF2B5EF4-FFF2-40B4-BE49-F238E27FC236}">
                <a16:creationId xmlns:a16="http://schemas.microsoft.com/office/drawing/2014/main" id="{046ABFE7-9950-4622-8B6D-FCC60B1FE389}"/>
              </a:ext>
            </a:extLst>
          </p:cNvPr>
          <p:cNvSpPr>
            <a:spLocks noGrp="1"/>
          </p:cNvSpPr>
          <p:nvPr>
            <p:ph type="title"/>
          </p:nvPr>
        </p:nvSpPr>
        <p:spPr>
          <a:xfrm>
            <a:off x="1774777" y="405948"/>
            <a:ext cx="8911687" cy="1280890"/>
          </a:xfrm>
        </p:spPr>
        <p:txBody>
          <a:bodyPr>
            <a:normAutofit/>
          </a:bodyPr>
          <a:lstStyle/>
          <a:p>
            <a:r>
              <a:rPr lang="en-US" sz="6600" b="1" dirty="0"/>
              <a:t>Introduction </a:t>
            </a:r>
            <a:r>
              <a:rPr lang="en-US" sz="4800" b="1" dirty="0"/>
              <a:t>(Cont’d)</a:t>
            </a:r>
            <a:endParaRPr lang="en-IN" sz="4800" b="1" dirty="0"/>
          </a:p>
        </p:txBody>
      </p:sp>
    </p:spTree>
    <p:extLst>
      <p:ext uri="{BB962C8B-B14F-4D97-AF65-F5344CB8AC3E}">
        <p14:creationId xmlns:p14="http://schemas.microsoft.com/office/powerpoint/2010/main" val="38036936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D0A8D1-64EA-455E-BF25-F1C5DC9C4675}"/>
              </a:ext>
            </a:extLst>
          </p:cNvPr>
          <p:cNvSpPr>
            <a:spLocks noGrp="1"/>
          </p:cNvSpPr>
          <p:nvPr>
            <p:ph type="title"/>
          </p:nvPr>
        </p:nvSpPr>
        <p:spPr>
          <a:xfrm>
            <a:off x="1640156" y="450583"/>
            <a:ext cx="8911687" cy="1170184"/>
          </a:xfrm>
        </p:spPr>
        <p:txBody>
          <a:bodyPr>
            <a:normAutofit/>
          </a:bodyPr>
          <a:lstStyle/>
          <a:p>
            <a:r>
              <a:rPr lang="en-US" sz="6600" b="1" dirty="0"/>
              <a:t>Current System</a:t>
            </a:r>
            <a:endParaRPr lang="en-IN" sz="6600" b="1" dirty="0"/>
          </a:p>
        </p:txBody>
      </p:sp>
      <p:sp>
        <p:nvSpPr>
          <p:cNvPr id="3" name="Content Placeholder 2">
            <a:extLst>
              <a:ext uri="{FF2B5EF4-FFF2-40B4-BE49-F238E27FC236}">
                <a16:creationId xmlns:a16="http://schemas.microsoft.com/office/drawing/2014/main" id="{72AA3E44-A41E-49BB-9C08-2EF8BDB78841}"/>
              </a:ext>
            </a:extLst>
          </p:cNvPr>
          <p:cNvSpPr>
            <a:spLocks noGrp="1"/>
          </p:cNvSpPr>
          <p:nvPr>
            <p:ph idx="1"/>
          </p:nvPr>
        </p:nvSpPr>
        <p:spPr>
          <a:xfrm>
            <a:off x="1640156" y="1620767"/>
            <a:ext cx="9789844" cy="5167223"/>
          </a:xfrm>
        </p:spPr>
        <p:txBody>
          <a:bodyPr>
            <a:normAutofit/>
          </a:bodyPr>
          <a:lstStyle/>
          <a:p>
            <a:pPr algn="just"/>
            <a:r>
              <a:rPr lang="en-US" sz="2800" b="0" i="0" dirty="0">
                <a:solidFill>
                  <a:srgbClr val="000000"/>
                </a:solidFill>
                <a:effectLst/>
                <a:latin typeface="Source Serif Pro" panose="02040603050405020204" pitchFamily="18" charset="0"/>
                <a:ea typeface="Source Serif Pro" panose="02040603050405020204" pitchFamily="18" charset="0"/>
              </a:rPr>
              <a:t>Today, there are several well-known National ranking lists for ranking Institutes in India. While some of them ranked a enormous amount of thousands of best and most influential institutes as clai</a:t>
            </a:r>
            <a:r>
              <a:rPr lang="en-US" sz="2800" dirty="0">
                <a:solidFill>
                  <a:srgbClr val="000000"/>
                </a:solidFill>
                <a:latin typeface="Source Serif Pro" panose="02040603050405020204" pitchFamily="18" charset="0"/>
                <a:ea typeface="Source Serif Pro" panose="02040603050405020204" pitchFamily="18" charset="0"/>
              </a:rPr>
              <a:t>med by those sites.</a:t>
            </a:r>
          </a:p>
          <a:p>
            <a:pPr algn="just"/>
            <a:r>
              <a:rPr lang="en-US" sz="2800" b="0" i="0" dirty="0">
                <a:solidFill>
                  <a:srgbClr val="000000"/>
                </a:solidFill>
                <a:effectLst/>
                <a:latin typeface="Source Serif Pro" panose="02040603050405020204" pitchFamily="18" charset="0"/>
                <a:ea typeface="Source Serif Pro" panose="02040603050405020204" pitchFamily="18" charset="0"/>
              </a:rPr>
              <a:t>those include a much larger number of ranking scientific institutions.</a:t>
            </a:r>
          </a:p>
          <a:p>
            <a:pPr algn="just"/>
            <a:r>
              <a:rPr lang="en-US" sz="2800" b="0" i="0" dirty="0">
                <a:solidFill>
                  <a:srgbClr val="000000"/>
                </a:solidFill>
                <a:effectLst/>
                <a:latin typeface="Source Serif Pro" panose="02040603050405020204" pitchFamily="18" charset="0"/>
                <a:ea typeface="Source Serif Pro" panose="02040603050405020204" pitchFamily="18" charset="0"/>
              </a:rPr>
              <a:t>In such a complex IT system of exploring an extremely large number of institutions, this system shows some disadvantages by being less user friendly and moreover confusing.</a:t>
            </a:r>
          </a:p>
        </p:txBody>
      </p:sp>
    </p:spTree>
    <p:extLst>
      <p:ext uri="{BB962C8B-B14F-4D97-AF65-F5344CB8AC3E}">
        <p14:creationId xmlns:p14="http://schemas.microsoft.com/office/powerpoint/2010/main" val="276631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5A66EE9-CF86-4876-8AE5-C3066F4E36BD}"/>
              </a:ext>
            </a:extLst>
          </p:cNvPr>
          <p:cNvSpPr>
            <a:spLocks noGrp="1"/>
          </p:cNvSpPr>
          <p:nvPr>
            <p:ph idx="1"/>
          </p:nvPr>
        </p:nvSpPr>
        <p:spPr>
          <a:xfrm>
            <a:off x="1640156" y="1620767"/>
            <a:ext cx="9874220" cy="3777622"/>
          </a:xfrm>
        </p:spPr>
        <p:txBody>
          <a:bodyPr>
            <a:normAutofit/>
          </a:bodyPr>
          <a:lstStyle/>
          <a:p>
            <a:pPr algn="just"/>
            <a:r>
              <a:rPr lang="en-US" sz="2800" dirty="0">
                <a:solidFill>
                  <a:srgbClr val="000000"/>
                </a:solidFill>
                <a:latin typeface="Source Serif Pro" panose="02040603050405020204" pitchFamily="18" charset="0"/>
                <a:ea typeface="Source Serif Pro" panose="02040603050405020204" pitchFamily="18" charset="0"/>
              </a:rPr>
              <a:t>Which </a:t>
            </a:r>
            <a:r>
              <a:rPr lang="en-US" sz="2800" b="0" i="0" dirty="0">
                <a:solidFill>
                  <a:srgbClr val="000000"/>
                </a:solidFill>
                <a:effectLst/>
                <a:latin typeface="Source Serif Pro" panose="02040603050405020204" pitchFamily="18" charset="0"/>
                <a:ea typeface="Source Serif Pro" panose="02040603050405020204" pitchFamily="18" charset="0"/>
              </a:rPr>
              <a:t>of course can be overcome by introducing certain improvements within the system of </a:t>
            </a:r>
            <a:r>
              <a:rPr lang="en-US" sz="2800" dirty="0">
                <a:solidFill>
                  <a:srgbClr val="000000"/>
                </a:solidFill>
                <a:latin typeface="Source Serif Pro" panose="02040603050405020204" pitchFamily="18" charset="0"/>
                <a:ea typeface="Source Serif Pro" panose="02040603050405020204" pitchFamily="18" charset="0"/>
              </a:rPr>
              <a:t>exploring the options</a:t>
            </a:r>
            <a:r>
              <a:rPr lang="en-US" sz="2800" b="0" i="0" dirty="0">
                <a:solidFill>
                  <a:srgbClr val="000000"/>
                </a:solidFill>
                <a:effectLst/>
                <a:latin typeface="Source Serif Pro" panose="02040603050405020204" pitchFamily="18" charset="0"/>
                <a:ea typeface="Source Serif Pro" panose="02040603050405020204" pitchFamily="18" charset="0"/>
              </a:rPr>
              <a:t>.</a:t>
            </a:r>
          </a:p>
          <a:p>
            <a:pPr algn="just"/>
            <a:r>
              <a:rPr lang="en-US" sz="2800" b="0" i="0" dirty="0">
                <a:solidFill>
                  <a:srgbClr val="000000"/>
                </a:solidFill>
                <a:effectLst/>
                <a:latin typeface="Source Serif Pro" panose="02040603050405020204" pitchFamily="18" charset="0"/>
                <a:ea typeface="Source Serif Pro" panose="02040603050405020204" pitchFamily="18" charset="0"/>
              </a:rPr>
              <a:t>Among other things, we will consider the possible solutions which would improve the and prevent possible confusion among the user</a:t>
            </a:r>
            <a:endParaRPr lang="en-IN" sz="2000" dirty="0">
              <a:latin typeface="Source Serif Pro" panose="02040603050405020204" pitchFamily="18" charset="0"/>
              <a:ea typeface="Source Serif Pro" panose="02040603050405020204" pitchFamily="18" charset="0"/>
            </a:endParaRPr>
          </a:p>
          <a:p>
            <a:pPr algn="just"/>
            <a:endParaRPr lang="en-IN" sz="2800" dirty="0"/>
          </a:p>
        </p:txBody>
      </p:sp>
      <p:sp>
        <p:nvSpPr>
          <p:cNvPr id="6" name="Title 1">
            <a:extLst>
              <a:ext uri="{FF2B5EF4-FFF2-40B4-BE49-F238E27FC236}">
                <a16:creationId xmlns:a16="http://schemas.microsoft.com/office/drawing/2014/main" id="{E371E68E-F478-40EA-AC15-1280CE006712}"/>
              </a:ext>
            </a:extLst>
          </p:cNvPr>
          <p:cNvSpPr>
            <a:spLocks noGrp="1"/>
          </p:cNvSpPr>
          <p:nvPr>
            <p:ph type="title"/>
          </p:nvPr>
        </p:nvSpPr>
        <p:spPr>
          <a:xfrm>
            <a:off x="1640156" y="450583"/>
            <a:ext cx="9712206" cy="1170184"/>
          </a:xfrm>
        </p:spPr>
        <p:txBody>
          <a:bodyPr>
            <a:normAutofit/>
          </a:bodyPr>
          <a:lstStyle/>
          <a:p>
            <a:r>
              <a:rPr lang="en-US" sz="6600" b="1" dirty="0"/>
              <a:t>Current System </a:t>
            </a:r>
            <a:r>
              <a:rPr lang="en-US" sz="4800" b="1" dirty="0"/>
              <a:t>(Cont’d)</a:t>
            </a:r>
            <a:endParaRPr lang="en-IN" sz="4800" b="1" dirty="0"/>
          </a:p>
        </p:txBody>
      </p:sp>
    </p:spTree>
    <p:extLst>
      <p:ext uri="{BB962C8B-B14F-4D97-AF65-F5344CB8AC3E}">
        <p14:creationId xmlns:p14="http://schemas.microsoft.com/office/powerpoint/2010/main" val="11699273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9FA334-B9D0-4A5C-95CB-A01267183C13}"/>
              </a:ext>
            </a:extLst>
          </p:cNvPr>
          <p:cNvSpPr>
            <a:spLocks noGrp="1"/>
          </p:cNvSpPr>
          <p:nvPr>
            <p:ph type="title"/>
          </p:nvPr>
        </p:nvSpPr>
        <p:spPr>
          <a:xfrm>
            <a:off x="1773415" y="408449"/>
            <a:ext cx="8911687" cy="1280890"/>
          </a:xfrm>
        </p:spPr>
        <p:txBody>
          <a:bodyPr>
            <a:normAutofit/>
          </a:bodyPr>
          <a:lstStyle/>
          <a:p>
            <a:r>
              <a:rPr lang="en-US" sz="6600" b="1" dirty="0"/>
              <a:t>Proposed System</a:t>
            </a:r>
            <a:endParaRPr lang="en-IN" sz="6600" b="1" dirty="0"/>
          </a:p>
        </p:txBody>
      </p:sp>
      <p:sp>
        <p:nvSpPr>
          <p:cNvPr id="3" name="Content Placeholder 2">
            <a:extLst>
              <a:ext uri="{FF2B5EF4-FFF2-40B4-BE49-F238E27FC236}">
                <a16:creationId xmlns:a16="http://schemas.microsoft.com/office/drawing/2014/main" id="{8D1568FE-5E33-4657-B78E-AACB9E1D2DCA}"/>
              </a:ext>
            </a:extLst>
          </p:cNvPr>
          <p:cNvSpPr>
            <a:spLocks noGrp="1"/>
          </p:cNvSpPr>
          <p:nvPr>
            <p:ph idx="1"/>
          </p:nvPr>
        </p:nvSpPr>
        <p:spPr>
          <a:xfrm>
            <a:off x="1773414" y="1689339"/>
            <a:ext cx="9656585" cy="4986068"/>
          </a:xfrm>
        </p:spPr>
        <p:txBody>
          <a:bodyPr>
            <a:noAutofit/>
          </a:bodyPr>
          <a:lstStyle/>
          <a:p>
            <a:pPr algn="just"/>
            <a:r>
              <a:rPr lang="en-US" sz="2800" b="0" i="0" dirty="0">
                <a:solidFill>
                  <a:srgbClr val="000000"/>
                </a:solidFill>
                <a:effectLst/>
                <a:latin typeface="Source Serif Pro" panose="02040603050405020204" pitchFamily="18" charset="0"/>
                <a:ea typeface="Source Serif Pro" panose="02040603050405020204" pitchFamily="18" charset="0"/>
              </a:rPr>
              <a:t>For an analysis of the system of exploring of Institutes, Institute Searcher, the most important parts of it’s methodology would be providing user with ability to search through various top institutions in India, with help of ample amount of search options available</a:t>
            </a:r>
            <a:r>
              <a:rPr lang="en-US" sz="2800" dirty="0">
                <a:solidFill>
                  <a:srgbClr val="000000"/>
                </a:solidFill>
                <a:latin typeface="Source Serif Pro" panose="02040603050405020204" pitchFamily="18" charset="0"/>
                <a:ea typeface="Source Serif Pro" panose="02040603050405020204" pitchFamily="18" charset="0"/>
              </a:rPr>
              <a:t>.</a:t>
            </a:r>
            <a:endParaRPr lang="en-US" sz="2800" b="0" i="0" dirty="0">
              <a:solidFill>
                <a:srgbClr val="000000"/>
              </a:solidFill>
              <a:effectLst/>
              <a:latin typeface="Source Serif Pro" panose="02040603050405020204" pitchFamily="18" charset="0"/>
              <a:ea typeface="Source Serif Pro" panose="02040603050405020204" pitchFamily="18" charset="0"/>
            </a:endParaRPr>
          </a:p>
          <a:p>
            <a:pPr algn="just"/>
            <a:r>
              <a:rPr lang="en-US" sz="2800" b="0" i="0" dirty="0">
                <a:solidFill>
                  <a:srgbClr val="000000"/>
                </a:solidFill>
                <a:effectLst/>
                <a:latin typeface="Source Serif Pro" panose="02040603050405020204" pitchFamily="18" charset="0"/>
                <a:ea typeface="Source Serif Pro" panose="02040603050405020204" pitchFamily="18" charset="0"/>
              </a:rPr>
              <a:t>i.e., A survey of ways in which relevant information, for e.g. </a:t>
            </a:r>
            <a:r>
              <a:rPr lang="en-US" sz="2800" dirty="0">
                <a:solidFill>
                  <a:srgbClr val="000000"/>
                </a:solidFill>
                <a:latin typeface="Source Serif Pro" panose="02040603050405020204" pitchFamily="18" charset="0"/>
                <a:ea typeface="Source Serif Pro" panose="02040603050405020204" pitchFamily="18" charset="0"/>
              </a:rPr>
              <a:t>Scores, their rankings etc.</a:t>
            </a:r>
            <a:r>
              <a:rPr lang="en-US" sz="2800" b="0" i="0" dirty="0">
                <a:solidFill>
                  <a:srgbClr val="000000"/>
                </a:solidFill>
                <a:effectLst/>
                <a:latin typeface="Source Serif Pro" panose="02040603050405020204" pitchFamily="18" charset="0"/>
                <a:ea typeface="Source Serif Pro" panose="02040603050405020204" pitchFamily="18" charset="0"/>
              </a:rPr>
              <a:t> that are obtained by the ranking process of Institutions according to the National Institution </a:t>
            </a:r>
            <a:r>
              <a:rPr lang="en-US" sz="2800" dirty="0">
                <a:solidFill>
                  <a:srgbClr val="000000"/>
                </a:solidFill>
                <a:latin typeface="Source Serif Pro" panose="02040603050405020204" pitchFamily="18" charset="0"/>
                <a:ea typeface="Source Serif Pro" panose="02040603050405020204" pitchFamily="18" charset="0"/>
              </a:rPr>
              <a:t>R</a:t>
            </a:r>
            <a:r>
              <a:rPr lang="en-US" sz="2800" b="0" i="0" dirty="0">
                <a:solidFill>
                  <a:srgbClr val="000000"/>
                </a:solidFill>
                <a:effectLst/>
                <a:latin typeface="Source Serif Pro" panose="02040603050405020204" pitchFamily="18" charset="0"/>
                <a:ea typeface="Source Serif Pro" panose="02040603050405020204" pitchFamily="18" charset="0"/>
              </a:rPr>
              <a:t>anking methodology may be obtained. </a:t>
            </a:r>
          </a:p>
        </p:txBody>
      </p:sp>
    </p:spTree>
    <p:extLst>
      <p:ext uri="{BB962C8B-B14F-4D97-AF65-F5344CB8AC3E}">
        <p14:creationId xmlns:p14="http://schemas.microsoft.com/office/powerpoint/2010/main" val="2935953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68D449F-EFC3-43AA-941F-E2DD4E691996}"/>
              </a:ext>
            </a:extLst>
          </p:cNvPr>
          <p:cNvSpPr>
            <a:spLocks noGrp="1"/>
          </p:cNvSpPr>
          <p:nvPr>
            <p:ph idx="1"/>
          </p:nvPr>
        </p:nvSpPr>
        <p:spPr>
          <a:xfrm>
            <a:off x="1773413" y="1689338"/>
            <a:ext cx="9630707" cy="5168661"/>
          </a:xfrm>
        </p:spPr>
        <p:txBody>
          <a:bodyPr>
            <a:normAutofit/>
          </a:bodyPr>
          <a:lstStyle/>
          <a:p>
            <a:pPr algn="just"/>
            <a:r>
              <a:rPr lang="en-US" sz="2800" b="0" i="0" dirty="0">
                <a:solidFill>
                  <a:srgbClr val="000000"/>
                </a:solidFill>
                <a:effectLst/>
                <a:latin typeface="Source Serif Pro" panose="02040603050405020204" pitchFamily="18" charset="0"/>
                <a:ea typeface="Source Serif Pro" panose="02040603050405020204" pitchFamily="18" charset="0"/>
              </a:rPr>
              <a:t>This System serves as a corrective to the national evaluation of a wide range of Institutions in India.</a:t>
            </a:r>
          </a:p>
          <a:p>
            <a:pPr algn="just"/>
            <a:r>
              <a:rPr lang="en-US" sz="2800" b="0" i="0" dirty="0">
                <a:solidFill>
                  <a:srgbClr val="000000"/>
                </a:solidFill>
                <a:effectLst/>
                <a:latin typeface="Source Serif Pro" panose="02040603050405020204" pitchFamily="18" charset="0"/>
                <a:ea typeface="Source Serif Pro" panose="02040603050405020204" pitchFamily="18" charset="0"/>
              </a:rPr>
              <a:t>Our System performs the collection, analysis of dat</a:t>
            </a:r>
            <a:r>
              <a:rPr lang="en-US" sz="2800" dirty="0">
                <a:solidFill>
                  <a:srgbClr val="000000"/>
                </a:solidFill>
                <a:latin typeface="Source Serif Pro" panose="02040603050405020204" pitchFamily="18" charset="0"/>
                <a:ea typeface="Source Serif Pro" panose="02040603050405020204" pitchFamily="18" charset="0"/>
              </a:rPr>
              <a:t>a</a:t>
            </a:r>
            <a:r>
              <a:rPr lang="en-US" sz="2800" b="0" i="0" dirty="0">
                <a:solidFill>
                  <a:srgbClr val="000000"/>
                </a:solidFill>
                <a:effectLst/>
                <a:latin typeface="Source Serif Pro" panose="02040603050405020204" pitchFamily="18" charset="0"/>
                <a:ea typeface="Source Serif Pro" panose="02040603050405020204" pitchFamily="18" charset="0"/>
              </a:rPr>
              <a:t> and Feed that data into a pre-structured database.</a:t>
            </a:r>
          </a:p>
          <a:p>
            <a:pPr algn="just"/>
            <a:r>
              <a:rPr lang="en-US" sz="2800" dirty="0">
                <a:solidFill>
                  <a:srgbClr val="000000"/>
                </a:solidFill>
                <a:latin typeface="Source Serif Pro" panose="02040603050405020204" pitchFamily="18" charset="0"/>
                <a:ea typeface="Source Serif Pro" panose="02040603050405020204" pitchFamily="18" charset="0"/>
              </a:rPr>
              <a:t>Then as per the user requirement it searches the specific results using very basic although easy to redraft programming framework.</a:t>
            </a:r>
            <a:endParaRPr lang="en-US" sz="2800" b="0" i="0" dirty="0">
              <a:solidFill>
                <a:srgbClr val="000000"/>
              </a:solidFill>
              <a:effectLst/>
              <a:latin typeface="Source Serif Pro" panose="02040603050405020204" pitchFamily="18" charset="0"/>
              <a:ea typeface="Source Serif Pro" panose="02040603050405020204" pitchFamily="18" charset="0"/>
            </a:endParaRPr>
          </a:p>
          <a:p>
            <a:pPr marL="0" indent="0">
              <a:buNone/>
            </a:pPr>
            <a:endParaRPr lang="en-IN" sz="2800" dirty="0"/>
          </a:p>
        </p:txBody>
      </p:sp>
      <p:sp>
        <p:nvSpPr>
          <p:cNvPr id="6" name="Title 1">
            <a:extLst>
              <a:ext uri="{FF2B5EF4-FFF2-40B4-BE49-F238E27FC236}">
                <a16:creationId xmlns:a16="http://schemas.microsoft.com/office/drawing/2014/main" id="{738A2FF7-E3A6-4D11-98A7-EB9168498760}"/>
              </a:ext>
            </a:extLst>
          </p:cNvPr>
          <p:cNvSpPr>
            <a:spLocks noGrp="1"/>
          </p:cNvSpPr>
          <p:nvPr>
            <p:ph type="title"/>
          </p:nvPr>
        </p:nvSpPr>
        <p:spPr>
          <a:xfrm>
            <a:off x="1773414" y="408449"/>
            <a:ext cx="10418585" cy="1280890"/>
          </a:xfrm>
        </p:spPr>
        <p:txBody>
          <a:bodyPr>
            <a:noAutofit/>
          </a:bodyPr>
          <a:lstStyle/>
          <a:p>
            <a:r>
              <a:rPr lang="en-US" sz="6600" b="1" dirty="0"/>
              <a:t>Proposed System </a:t>
            </a:r>
            <a:r>
              <a:rPr lang="en-US" sz="4800" b="1" dirty="0"/>
              <a:t>(Cont’d)</a:t>
            </a:r>
            <a:endParaRPr lang="en-IN" sz="6600" b="1" dirty="0"/>
          </a:p>
        </p:txBody>
      </p:sp>
    </p:spTree>
    <p:extLst>
      <p:ext uri="{BB962C8B-B14F-4D97-AF65-F5344CB8AC3E}">
        <p14:creationId xmlns:p14="http://schemas.microsoft.com/office/powerpoint/2010/main" val="13489050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8D1C82BE-925E-44B2-B145-64502114E1FC}"/>
              </a:ext>
            </a:extLst>
          </p:cNvPr>
          <p:cNvGraphicFramePr>
            <a:graphicFrameLocks noGrp="1"/>
          </p:cNvGraphicFramePr>
          <p:nvPr>
            <p:extLst>
              <p:ext uri="{D42A27DB-BD31-4B8C-83A1-F6EECF244321}">
                <p14:modId xmlns:p14="http://schemas.microsoft.com/office/powerpoint/2010/main" val="3014385910"/>
              </p:ext>
            </p:extLst>
          </p:nvPr>
        </p:nvGraphicFramePr>
        <p:xfrm>
          <a:off x="1742537" y="2543250"/>
          <a:ext cx="9687464" cy="4314749"/>
        </p:xfrm>
        <a:graphic>
          <a:graphicData uri="http://schemas.openxmlformats.org/drawingml/2006/table">
            <a:tbl>
              <a:tblPr firstRow="1" bandRow="1">
                <a:tableStyleId>{5C22544A-7EE6-4342-B048-85BDC9FD1C3A}</a:tableStyleId>
              </a:tblPr>
              <a:tblGrid>
                <a:gridCol w="2224816">
                  <a:extLst>
                    <a:ext uri="{9D8B030D-6E8A-4147-A177-3AD203B41FA5}">
                      <a16:colId xmlns:a16="http://schemas.microsoft.com/office/drawing/2014/main" val="1598817998"/>
                    </a:ext>
                  </a:extLst>
                </a:gridCol>
                <a:gridCol w="3731324">
                  <a:extLst>
                    <a:ext uri="{9D8B030D-6E8A-4147-A177-3AD203B41FA5}">
                      <a16:colId xmlns:a16="http://schemas.microsoft.com/office/drawing/2014/main" val="1450164688"/>
                    </a:ext>
                  </a:extLst>
                </a:gridCol>
                <a:gridCol w="3731324">
                  <a:extLst>
                    <a:ext uri="{9D8B030D-6E8A-4147-A177-3AD203B41FA5}">
                      <a16:colId xmlns:a16="http://schemas.microsoft.com/office/drawing/2014/main" val="3433551814"/>
                    </a:ext>
                  </a:extLst>
                </a:gridCol>
              </a:tblGrid>
              <a:tr h="676345">
                <a:tc>
                  <a:txBody>
                    <a:bodyPr/>
                    <a:lstStyle/>
                    <a:p>
                      <a:endParaRPr lang="en-IN" sz="2800" dirty="0"/>
                    </a:p>
                  </a:txBody>
                  <a:tcPr/>
                </a:tc>
                <a:tc>
                  <a:txBody>
                    <a:bodyPr/>
                    <a:lstStyle/>
                    <a:p>
                      <a:r>
                        <a:rPr lang="en-US" sz="2800" dirty="0"/>
                        <a:t>MINIMUM</a:t>
                      </a:r>
                      <a:endParaRPr lang="en-IN" sz="2800" dirty="0"/>
                    </a:p>
                  </a:txBody>
                  <a:tcPr/>
                </a:tc>
                <a:tc>
                  <a:txBody>
                    <a:bodyPr/>
                    <a:lstStyle/>
                    <a:p>
                      <a:r>
                        <a:rPr lang="en-US" sz="2800" dirty="0"/>
                        <a:t>RECOMMENDED</a:t>
                      </a:r>
                      <a:endParaRPr lang="en-IN" sz="2800" dirty="0"/>
                    </a:p>
                  </a:txBody>
                  <a:tcPr/>
                </a:tc>
                <a:extLst>
                  <a:ext uri="{0D108BD9-81ED-4DB2-BD59-A6C34878D82A}">
                    <a16:rowId xmlns:a16="http://schemas.microsoft.com/office/drawing/2014/main" val="2051558508"/>
                  </a:ext>
                </a:extLst>
              </a:tr>
              <a:tr h="1233336">
                <a:tc>
                  <a:txBody>
                    <a:bodyPr/>
                    <a:lstStyle/>
                    <a:p>
                      <a:r>
                        <a:rPr lang="en-US" sz="2800" dirty="0"/>
                        <a:t>CPU</a:t>
                      </a:r>
                      <a:endParaRPr lang="en-IN" sz="2800" dirty="0"/>
                    </a:p>
                  </a:txBody>
                  <a:tcPr/>
                </a:tc>
                <a:tc>
                  <a:txBody>
                    <a:bodyPr/>
                    <a:lstStyle/>
                    <a:p>
                      <a:r>
                        <a:rPr lang="en-US" sz="2800" dirty="0"/>
                        <a:t>64bit x64 CPU</a:t>
                      </a:r>
                      <a:endParaRPr lang="en-IN" sz="2800" dirty="0"/>
                    </a:p>
                  </a:txBody>
                  <a:tcPr/>
                </a:tc>
                <a:tc>
                  <a:txBody>
                    <a:bodyPr/>
                    <a:lstStyle/>
                    <a:p>
                      <a:r>
                        <a:rPr lang="en-US" sz="2800" dirty="0"/>
                        <a:t>Multicore 64bit x64 CPU</a:t>
                      </a:r>
                      <a:endParaRPr lang="en-IN" sz="2800" dirty="0"/>
                    </a:p>
                  </a:txBody>
                  <a:tcPr/>
                </a:tc>
                <a:extLst>
                  <a:ext uri="{0D108BD9-81ED-4DB2-BD59-A6C34878D82A}">
                    <a16:rowId xmlns:a16="http://schemas.microsoft.com/office/drawing/2014/main" val="3959311754"/>
                  </a:ext>
                </a:extLst>
              </a:tr>
              <a:tr h="1202534">
                <a:tc>
                  <a:txBody>
                    <a:bodyPr/>
                    <a:lstStyle/>
                    <a:p>
                      <a:r>
                        <a:rPr lang="en-US" sz="2800" dirty="0"/>
                        <a:t>RAM</a:t>
                      </a:r>
                      <a:endParaRPr lang="en-IN" sz="2800" dirty="0"/>
                    </a:p>
                  </a:txBody>
                  <a:tcPr/>
                </a:tc>
                <a:tc>
                  <a:txBody>
                    <a:bodyPr/>
                    <a:lstStyle/>
                    <a:p>
                      <a:r>
                        <a:rPr lang="en-US" sz="2800" dirty="0"/>
                        <a:t>4 Gigabytes</a:t>
                      </a:r>
                      <a:endParaRPr lang="en-IN" sz="2800" dirty="0"/>
                    </a:p>
                  </a:txBody>
                  <a:tcPr/>
                </a:tc>
                <a:tc>
                  <a:txBody>
                    <a:bodyPr/>
                    <a:lstStyle/>
                    <a:p>
                      <a:r>
                        <a:rPr lang="en-US" sz="2800" dirty="0"/>
                        <a:t>8 Gigabytes</a:t>
                      </a:r>
                      <a:endParaRPr lang="en-IN" sz="2800" dirty="0"/>
                    </a:p>
                  </a:txBody>
                  <a:tcPr/>
                </a:tc>
                <a:extLst>
                  <a:ext uri="{0D108BD9-81ED-4DB2-BD59-A6C34878D82A}">
                    <a16:rowId xmlns:a16="http://schemas.microsoft.com/office/drawing/2014/main" val="605536944"/>
                  </a:ext>
                </a:extLst>
              </a:tr>
              <a:tr h="1202534">
                <a:tc>
                  <a:txBody>
                    <a:bodyPr/>
                    <a:lstStyle/>
                    <a:p>
                      <a:r>
                        <a:rPr lang="en-US" sz="2800" dirty="0"/>
                        <a:t>DISPLAY</a:t>
                      </a:r>
                      <a:endParaRPr lang="en-IN" sz="2800" dirty="0"/>
                    </a:p>
                  </a:txBody>
                  <a:tcPr/>
                </a:tc>
                <a:tc>
                  <a:txBody>
                    <a:bodyPr/>
                    <a:lstStyle/>
                    <a:p>
                      <a:r>
                        <a:rPr lang="en-US" sz="2800" dirty="0"/>
                        <a:t>1024x76</a:t>
                      </a:r>
                      <a:endParaRPr lang="en-IN" sz="2800" dirty="0"/>
                    </a:p>
                  </a:txBody>
                  <a:tcPr/>
                </a:tc>
                <a:tc>
                  <a:txBody>
                    <a:bodyPr/>
                    <a:lstStyle/>
                    <a:p>
                      <a:r>
                        <a:rPr lang="en-US" sz="2800" dirty="0"/>
                        <a:t>1920x1200</a:t>
                      </a:r>
                      <a:endParaRPr lang="en-IN" sz="2800" dirty="0"/>
                    </a:p>
                  </a:txBody>
                  <a:tcPr/>
                </a:tc>
                <a:extLst>
                  <a:ext uri="{0D108BD9-81ED-4DB2-BD59-A6C34878D82A}">
                    <a16:rowId xmlns:a16="http://schemas.microsoft.com/office/drawing/2014/main" val="536734113"/>
                  </a:ext>
                </a:extLst>
              </a:tr>
            </a:tbl>
          </a:graphicData>
        </a:graphic>
      </p:graphicFrame>
      <p:sp>
        <p:nvSpPr>
          <p:cNvPr id="7" name="TextBox 6">
            <a:extLst>
              <a:ext uri="{FF2B5EF4-FFF2-40B4-BE49-F238E27FC236}">
                <a16:creationId xmlns:a16="http://schemas.microsoft.com/office/drawing/2014/main" id="{D3BF9C5B-E009-443D-B81F-BA1EAB0ADE77}"/>
              </a:ext>
            </a:extLst>
          </p:cNvPr>
          <p:cNvSpPr txBox="1"/>
          <p:nvPr/>
        </p:nvSpPr>
        <p:spPr>
          <a:xfrm>
            <a:off x="1742536" y="327260"/>
            <a:ext cx="9687464" cy="2215991"/>
          </a:xfrm>
          <a:prstGeom prst="rect">
            <a:avLst/>
          </a:prstGeom>
          <a:noFill/>
        </p:spPr>
        <p:txBody>
          <a:bodyPr wrap="square" rtlCol="0">
            <a:spAutoFit/>
          </a:bodyPr>
          <a:lstStyle/>
          <a:p>
            <a:r>
              <a:rPr lang="en-US" sz="6600" b="1" dirty="0"/>
              <a:t>Hardware</a:t>
            </a:r>
            <a:r>
              <a:rPr lang="en-US" sz="7200" b="1" dirty="0"/>
              <a:t> </a:t>
            </a:r>
            <a:r>
              <a:rPr lang="en-US" sz="6600" b="1" dirty="0"/>
              <a:t>Requirements</a:t>
            </a:r>
            <a:endParaRPr lang="en-IN" sz="6600" b="1" dirty="0"/>
          </a:p>
        </p:txBody>
      </p:sp>
    </p:spTree>
    <p:extLst>
      <p:ext uri="{BB962C8B-B14F-4D97-AF65-F5344CB8AC3E}">
        <p14:creationId xmlns:p14="http://schemas.microsoft.com/office/powerpoint/2010/main" val="318808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81E0D20-6DCD-4976-B078-E07600C76002}"/>
              </a:ext>
            </a:extLst>
          </p:cNvPr>
          <p:cNvSpPr txBox="1"/>
          <p:nvPr/>
        </p:nvSpPr>
        <p:spPr>
          <a:xfrm>
            <a:off x="1742537" y="404056"/>
            <a:ext cx="9582524" cy="2123658"/>
          </a:xfrm>
          <a:prstGeom prst="rect">
            <a:avLst/>
          </a:prstGeom>
          <a:noFill/>
        </p:spPr>
        <p:txBody>
          <a:bodyPr wrap="square" rtlCol="0">
            <a:spAutoFit/>
          </a:bodyPr>
          <a:lstStyle/>
          <a:p>
            <a:r>
              <a:rPr lang="en-US" sz="6600" b="1" dirty="0"/>
              <a:t>Software </a:t>
            </a:r>
          </a:p>
          <a:p>
            <a:r>
              <a:rPr lang="en-US" sz="6600" b="1" dirty="0"/>
              <a:t>Requirement</a:t>
            </a:r>
            <a:endParaRPr lang="en-IN" sz="6600" b="1" dirty="0"/>
          </a:p>
        </p:txBody>
      </p:sp>
      <p:graphicFrame>
        <p:nvGraphicFramePr>
          <p:cNvPr id="2" name="Table 2">
            <a:extLst>
              <a:ext uri="{FF2B5EF4-FFF2-40B4-BE49-F238E27FC236}">
                <a16:creationId xmlns:a16="http://schemas.microsoft.com/office/drawing/2014/main" id="{0DCFFECA-78DE-4C7A-BDA3-20C731382097}"/>
              </a:ext>
            </a:extLst>
          </p:cNvPr>
          <p:cNvGraphicFramePr>
            <a:graphicFrameLocks noGrp="1"/>
          </p:cNvGraphicFramePr>
          <p:nvPr>
            <p:extLst>
              <p:ext uri="{D42A27DB-BD31-4B8C-83A1-F6EECF244321}">
                <p14:modId xmlns:p14="http://schemas.microsoft.com/office/powerpoint/2010/main" val="1867207923"/>
              </p:ext>
            </p:extLst>
          </p:nvPr>
        </p:nvGraphicFramePr>
        <p:xfrm>
          <a:off x="1742537" y="3098880"/>
          <a:ext cx="9687464" cy="3759120"/>
        </p:xfrm>
        <a:graphic>
          <a:graphicData uri="http://schemas.openxmlformats.org/drawingml/2006/table">
            <a:tbl>
              <a:tblPr firstRow="1" bandRow="1">
                <a:tableStyleId>{5C22544A-7EE6-4342-B048-85BDC9FD1C3A}</a:tableStyleId>
              </a:tblPr>
              <a:tblGrid>
                <a:gridCol w="9687464">
                  <a:extLst>
                    <a:ext uri="{9D8B030D-6E8A-4147-A177-3AD203B41FA5}">
                      <a16:colId xmlns:a16="http://schemas.microsoft.com/office/drawing/2014/main" val="1162763506"/>
                    </a:ext>
                  </a:extLst>
                </a:gridCol>
              </a:tblGrid>
              <a:tr h="1253040">
                <a:tc>
                  <a:txBody>
                    <a:bodyPr/>
                    <a:lstStyle/>
                    <a:p>
                      <a:pPr marL="0" marR="0" lvl="0" indent="0" algn="just" defTabSz="457200" rtl="0" eaLnBrk="1" fontAlgn="auto" latinLnBrk="0" hangingPunct="1">
                        <a:lnSpc>
                          <a:spcPct val="100000"/>
                        </a:lnSpc>
                        <a:spcBef>
                          <a:spcPts val="0"/>
                        </a:spcBef>
                        <a:spcAft>
                          <a:spcPts val="0"/>
                        </a:spcAft>
                        <a:buClrTx/>
                        <a:buSzTx/>
                        <a:buFontTx/>
                        <a:buNone/>
                        <a:tabLst/>
                        <a:defRPr/>
                      </a:pPr>
                      <a:r>
                        <a:rPr lang="en-US" sz="2800" b="0" dirty="0"/>
                        <a:t>Windows 7 or Later (64-bit)</a:t>
                      </a:r>
                    </a:p>
                    <a:p>
                      <a:pPr algn="just"/>
                      <a:endParaRPr lang="en-IN" sz="2800" dirty="0"/>
                    </a:p>
                  </a:txBody>
                  <a:tcPr/>
                </a:tc>
                <a:extLst>
                  <a:ext uri="{0D108BD9-81ED-4DB2-BD59-A6C34878D82A}">
                    <a16:rowId xmlns:a16="http://schemas.microsoft.com/office/drawing/2014/main" val="1108816101"/>
                  </a:ext>
                </a:extLst>
              </a:tr>
              <a:tr h="1253040">
                <a:tc>
                  <a:txBody>
                    <a:bodyPr/>
                    <a:lstStyle/>
                    <a:p>
                      <a:pPr marL="0" marR="0" lvl="0" indent="0" algn="just" defTabSz="457200" rtl="0" eaLnBrk="1" fontAlgn="auto" latinLnBrk="0" hangingPunct="1">
                        <a:lnSpc>
                          <a:spcPct val="100000"/>
                        </a:lnSpc>
                        <a:spcBef>
                          <a:spcPts val="0"/>
                        </a:spcBef>
                        <a:spcAft>
                          <a:spcPts val="0"/>
                        </a:spcAft>
                        <a:buClrTx/>
                        <a:buSzTx/>
                        <a:buFontTx/>
                        <a:buNone/>
                        <a:tabLst/>
                        <a:defRPr/>
                      </a:pPr>
                      <a:r>
                        <a:rPr lang="en-US" sz="2800" dirty="0"/>
                        <a:t>Python 3.9(Recommended)</a:t>
                      </a:r>
                    </a:p>
                    <a:p>
                      <a:pPr algn="just"/>
                      <a:endParaRPr lang="en-IN" sz="2800" dirty="0"/>
                    </a:p>
                  </a:txBody>
                  <a:tcPr/>
                </a:tc>
                <a:extLst>
                  <a:ext uri="{0D108BD9-81ED-4DB2-BD59-A6C34878D82A}">
                    <a16:rowId xmlns:a16="http://schemas.microsoft.com/office/drawing/2014/main" val="1569280508"/>
                  </a:ext>
                </a:extLst>
              </a:tr>
              <a:tr h="1253040">
                <a:tc>
                  <a:txBody>
                    <a:bodyPr/>
                    <a:lstStyle/>
                    <a:p>
                      <a:pPr marL="0" marR="0" lvl="0" indent="0" algn="just" defTabSz="457200" rtl="0" eaLnBrk="1" fontAlgn="auto" latinLnBrk="0" hangingPunct="1">
                        <a:lnSpc>
                          <a:spcPct val="100000"/>
                        </a:lnSpc>
                        <a:spcBef>
                          <a:spcPts val="0"/>
                        </a:spcBef>
                        <a:spcAft>
                          <a:spcPts val="0"/>
                        </a:spcAft>
                        <a:buClrTx/>
                        <a:buSzTx/>
                        <a:buFontTx/>
                        <a:buNone/>
                        <a:tabLst/>
                        <a:defRPr/>
                      </a:pPr>
                      <a:r>
                        <a:rPr lang="en-US" sz="2800" dirty="0"/>
                        <a:t>MySQL 8.0.28 or Later</a:t>
                      </a:r>
                      <a:endParaRPr lang="en-IN" sz="2800" dirty="0"/>
                    </a:p>
                    <a:p>
                      <a:pPr algn="just"/>
                      <a:endParaRPr lang="en-IN" sz="2800" dirty="0"/>
                    </a:p>
                  </a:txBody>
                  <a:tcPr/>
                </a:tc>
                <a:extLst>
                  <a:ext uri="{0D108BD9-81ED-4DB2-BD59-A6C34878D82A}">
                    <a16:rowId xmlns:a16="http://schemas.microsoft.com/office/drawing/2014/main" val="2290308915"/>
                  </a:ext>
                </a:extLst>
              </a:tr>
            </a:tbl>
          </a:graphicData>
        </a:graphic>
      </p:graphicFrame>
    </p:spTree>
    <p:extLst>
      <p:ext uri="{BB962C8B-B14F-4D97-AF65-F5344CB8AC3E}">
        <p14:creationId xmlns:p14="http://schemas.microsoft.com/office/powerpoint/2010/main" val="921711277"/>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427</TotalTime>
  <Words>831</Words>
  <Application>Microsoft Office PowerPoint</Application>
  <PresentationFormat>Widescreen</PresentationFormat>
  <Paragraphs>89</Paragraphs>
  <Slides>16</Slides>
  <Notes>3</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16</vt:i4>
      </vt:variant>
    </vt:vector>
  </HeadingPairs>
  <TitlesOfParts>
    <vt:vector size="27" baseType="lpstr">
      <vt:lpstr>Algerian</vt:lpstr>
      <vt:lpstr>Arial</vt:lpstr>
      <vt:lpstr>Calibri</vt:lpstr>
      <vt:lpstr>Century Gothic</vt:lpstr>
      <vt:lpstr>Century Gothic (Body)</vt:lpstr>
      <vt:lpstr>FSBrabo</vt:lpstr>
      <vt:lpstr>open sans</vt:lpstr>
      <vt:lpstr>Source Serif Pro</vt:lpstr>
      <vt:lpstr>Wingdings</vt:lpstr>
      <vt:lpstr>Wingdings 3</vt:lpstr>
      <vt:lpstr>Wisp</vt:lpstr>
      <vt:lpstr>PowerPoint Presentation</vt:lpstr>
      <vt:lpstr>Introduction</vt:lpstr>
      <vt:lpstr>Introduction (Cont’d)</vt:lpstr>
      <vt:lpstr>Current System</vt:lpstr>
      <vt:lpstr>Current System (Cont’d)</vt:lpstr>
      <vt:lpstr>Proposed System</vt:lpstr>
      <vt:lpstr>Proposed System (Cont’d)</vt:lpstr>
      <vt:lpstr>PowerPoint Presentation</vt:lpstr>
      <vt:lpstr>PowerPoint Presentation</vt:lpstr>
      <vt:lpstr>PowerPoint Presentation</vt:lpstr>
      <vt:lpstr>PowerPoint Presentation</vt:lpstr>
      <vt:lpstr>PowerPoint Presentation</vt:lpstr>
      <vt:lpstr>PowerPoint Presentation</vt:lpstr>
      <vt:lpstr>Timeline</vt:lpstr>
      <vt:lpstr>Timeline (Cont’d)</vt:lpstr>
      <vt:lpstr>References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Abstract</dc:title>
  <dc:creator>Jayant</dc:creator>
  <cp:lastModifiedBy>Jayant</cp:lastModifiedBy>
  <cp:revision>38</cp:revision>
  <dcterms:created xsi:type="dcterms:W3CDTF">2022-01-29T13:05:32Z</dcterms:created>
  <dcterms:modified xsi:type="dcterms:W3CDTF">2022-02-11T06:47:32Z</dcterms:modified>
</cp:coreProperties>
</file>