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2"/>
  </p:notesMasterIdLst>
  <p:sldIdLst>
    <p:sldId id="263" r:id="rId2"/>
    <p:sldId id="265" r:id="rId3"/>
    <p:sldId id="260" r:id="rId4"/>
    <p:sldId id="262" r:id="rId5"/>
    <p:sldId id="264" r:id="rId6"/>
    <p:sldId id="257" r:id="rId7"/>
    <p:sldId id="259" r:id="rId8"/>
    <p:sldId id="284" r:id="rId9"/>
    <p:sldId id="278" r:id="rId10"/>
    <p:sldId id="283" r:id="rId11"/>
    <p:sldId id="276" r:id="rId12"/>
    <p:sldId id="275" r:id="rId13"/>
    <p:sldId id="274" r:id="rId14"/>
    <p:sldId id="277" r:id="rId15"/>
    <p:sldId id="279" r:id="rId16"/>
    <p:sldId id="280" r:id="rId17"/>
    <p:sldId id="281" r:id="rId18"/>
    <p:sldId id="261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2191D6-77A2-4643-9A12-C45EC90992EB}">
          <p14:sldIdLst>
            <p14:sldId id="263"/>
            <p14:sldId id="265"/>
            <p14:sldId id="260"/>
            <p14:sldId id="262"/>
            <p14:sldId id="264"/>
            <p14:sldId id="257"/>
            <p14:sldId id="259"/>
            <p14:sldId id="284"/>
            <p14:sldId id="278"/>
            <p14:sldId id="283"/>
            <p14:sldId id="276"/>
            <p14:sldId id="275"/>
            <p14:sldId id="274"/>
            <p14:sldId id="277"/>
            <p14:sldId id="279"/>
            <p14:sldId id="280"/>
            <p14:sldId id="281"/>
            <p14:sldId id="26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C5690-2CDB-479C-BB44-1A397A67A97D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8A26-F958-4F02-A113-FDBD09DB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3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8A26-F958-4F02-A113-FDBD09DB499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5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5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2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201EB5C-3FD9-44C3-BF1F-FABBF7F8209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BA3653-65F5-45CD-BC20-068EFB13A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3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nirfindia.org/2021/Rank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javatpoin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963CB-8217-44A4-98F5-C3B404D48DEC}"/>
              </a:ext>
            </a:extLst>
          </p:cNvPr>
          <p:cNvSpPr txBox="1"/>
          <p:nvPr/>
        </p:nvSpPr>
        <p:spPr>
          <a:xfrm>
            <a:off x="1398867" y="2869932"/>
            <a:ext cx="939425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r>
              <a:rPr lang="en-US" sz="7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INSTITUTE SEARCHER</a:t>
            </a:r>
            <a:endParaRPr lang="en-IN" sz="7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9D416-3762-436E-A873-A201EECE971F}"/>
              </a:ext>
            </a:extLst>
          </p:cNvPr>
          <p:cNvSpPr txBox="1"/>
          <p:nvPr/>
        </p:nvSpPr>
        <p:spPr>
          <a:xfrm>
            <a:off x="1886550" y="4217824"/>
            <a:ext cx="3660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 (Body)"/>
              </a:rPr>
              <a:t>SUBMITTED  BY:</a:t>
            </a:r>
          </a:p>
          <a:p>
            <a:r>
              <a:rPr lang="en-US" dirty="0">
                <a:latin typeface="Century Gothic (Body)"/>
              </a:rPr>
              <a:t>	</a:t>
            </a:r>
            <a:r>
              <a:rPr lang="en-US" b="1" dirty="0">
                <a:latin typeface="Century Gothic (Body)"/>
              </a:rPr>
              <a:t>1. Jayant Singh Jhala</a:t>
            </a:r>
          </a:p>
          <a:p>
            <a:r>
              <a:rPr lang="en-US" dirty="0">
                <a:latin typeface="Century Gothic (Body)"/>
              </a:rPr>
              <a:t>		20CS002272</a:t>
            </a:r>
          </a:p>
          <a:p>
            <a:endParaRPr lang="en-US" dirty="0">
              <a:latin typeface="Century Gothic (Body)"/>
            </a:endParaRPr>
          </a:p>
          <a:p>
            <a:r>
              <a:rPr lang="en-US" dirty="0">
                <a:latin typeface="Century Gothic (Body)"/>
              </a:rPr>
              <a:t>	</a:t>
            </a:r>
            <a:r>
              <a:rPr lang="en-US" b="1" dirty="0">
                <a:latin typeface="Century Gothic (Body)"/>
              </a:rPr>
              <a:t>2. Nitesh Agrawal</a:t>
            </a:r>
          </a:p>
          <a:p>
            <a:r>
              <a:rPr lang="en-US" dirty="0">
                <a:latin typeface="Century Gothic (Body)"/>
              </a:rPr>
              <a:t>		20CS002278</a:t>
            </a:r>
          </a:p>
          <a:p>
            <a:r>
              <a:rPr lang="en-US" dirty="0">
                <a:latin typeface="Century Gothic (Body)"/>
              </a:rPr>
              <a:t>	</a:t>
            </a:r>
          </a:p>
          <a:p>
            <a:r>
              <a:rPr lang="en-US" dirty="0">
                <a:latin typeface="Century Gothic (Body)"/>
              </a:rPr>
              <a:t>	B.Tech(CSE AI&amp;ML) 4</a:t>
            </a:r>
            <a:r>
              <a:rPr lang="en-US" baseline="30000" dirty="0">
                <a:latin typeface="Century Gothic (Body)"/>
              </a:rPr>
              <a:t>th</a:t>
            </a:r>
            <a:r>
              <a:rPr lang="en-US" dirty="0">
                <a:latin typeface="Century Gothic (Body)"/>
              </a:rPr>
              <a:t> Sem</a:t>
            </a:r>
            <a:endParaRPr lang="en-IN" dirty="0">
              <a:latin typeface="Century Gothic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CAD31-7BA3-4FEF-93FD-18CB31F3AF8D}"/>
              </a:ext>
            </a:extLst>
          </p:cNvPr>
          <p:cNvSpPr txBox="1"/>
          <p:nvPr/>
        </p:nvSpPr>
        <p:spPr>
          <a:xfrm>
            <a:off x="7077657" y="4554120"/>
            <a:ext cx="442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SUPERVISED BY: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b="1" dirty="0"/>
              <a:t>	Dr. Amit Jain</a:t>
            </a:r>
          </a:p>
          <a:p>
            <a:r>
              <a:rPr lang="en-IN" b="1" dirty="0"/>
              <a:t>	 	</a:t>
            </a:r>
            <a:r>
              <a:rPr lang="en-IN" dirty="0"/>
              <a:t>Assistant Professor</a:t>
            </a:r>
          </a:p>
          <a:p>
            <a:r>
              <a:rPr lang="en-IN" dirty="0"/>
              <a:t>		(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School of Engineering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5DAB1-0258-4FB5-81F0-462A6FA85273}"/>
              </a:ext>
            </a:extLst>
          </p:cNvPr>
          <p:cNvSpPr txBox="1"/>
          <p:nvPr/>
        </p:nvSpPr>
        <p:spPr>
          <a:xfrm>
            <a:off x="2284392" y="1703715"/>
            <a:ext cx="7623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 Status</a:t>
            </a:r>
          </a:p>
          <a:p>
            <a:pPr algn="ctr"/>
            <a:r>
              <a:rPr lang="en-US" sz="2800" b="1" dirty="0"/>
              <a:t>of</a:t>
            </a:r>
          </a:p>
        </p:txBody>
      </p:sp>
      <p:pic>
        <p:nvPicPr>
          <p:cNvPr id="1026" name="Picture 2" descr="Welcome to SPSU - SPS">
            <a:extLst>
              <a:ext uri="{FF2B5EF4-FFF2-40B4-BE49-F238E27FC236}">
                <a16:creationId xmlns:a16="http://schemas.microsoft.com/office/drawing/2014/main" id="{2425461E-3C81-40B2-B92C-0B77971F6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2" y="-618541"/>
            <a:ext cx="11194181" cy="30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8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CABD6-51EB-4C76-A544-58855D614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5" t="35347" r="43397" b="12704"/>
          <a:stretch/>
        </p:blipFill>
        <p:spPr>
          <a:xfrm>
            <a:off x="1293961" y="1319841"/>
            <a:ext cx="9368288" cy="55381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B0FF22-9A9A-448A-9DD2-9ACA6BDFAF92}"/>
              </a:ext>
            </a:extLst>
          </p:cNvPr>
          <p:cNvSpPr txBox="1">
            <a:spLocks/>
          </p:cNvSpPr>
          <p:nvPr/>
        </p:nvSpPr>
        <p:spPr>
          <a:xfrm>
            <a:off x="1293961" y="207033"/>
            <a:ext cx="8911687" cy="12808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Transferring Data to Relation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92537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07196-C9F4-4CEC-8FDC-E6A35DFB1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5" r="44485"/>
          <a:stretch/>
        </p:blipFill>
        <p:spPr>
          <a:xfrm>
            <a:off x="880533" y="1202312"/>
            <a:ext cx="9264131" cy="56556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5DFEC8-CB4F-43FC-8BE1-463FAA93DD36}"/>
              </a:ext>
            </a:extLst>
          </p:cNvPr>
          <p:cNvSpPr txBox="1">
            <a:spLocks/>
          </p:cNvSpPr>
          <p:nvPr/>
        </p:nvSpPr>
        <p:spPr>
          <a:xfrm>
            <a:off x="1773415" y="408449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MAIN Menu Program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36903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1492C9-B868-4A46-8F4B-8468D9B5328F}"/>
              </a:ext>
            </a:extLst>
          </p:cNvPr>
          <p:cNvSpPr txBox="1">
            <a:spLocks/>
          </p:cNvSpPr>
          <p:nvPr/>
        </p:nvSpPr>
        <p:spPr>
          <a:xfrm>
            <a:off x="1781882" y="256049"/>
            <a:ext cx="8911687" cy="128089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Specific Field Function</a:t>
            </a:r>
            <a:endParaRPr lang="en-IN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A164A-8E2F-4B0A-8C91-8244A1877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3" t="31321" r="38302" b="13836"/>
          <a:stretch/>
        </p:blipFill>
        <p:spPr>
          <a:xfrm>
            <a:off x="1213449" y="1407543"/>
            <a:ext cx="9765102" cy="53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734F4-2029-49C5-BE7C-D8516D27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1" t="1584" b="-1"/>
          <a:stretch/>
        </p:blipFill>
        <p:spPr>
          <a:xfrm>
            <a:off x="838199" y="1286933"/>
            <a:ext cx="10600267" cy="54948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42CC58-E403-40BF-8B01-1D34091D4535}"/>
              </a:ext>
            </a:extLst>
          </p:cNvPr>
          <p:cNvSpPr txBox="1">
            <a:spLocks/>
          </p:cNvSpPr>
          <p:nvPr/>
        </p:nvSpPr>
        <p:spPr>
          <a:xfrm>
            <a:off x="1773415" y="408449"/>
            <a:ext cx="8911687" cy="128089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Type of Search Function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53400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D918-F9CF-4980-8A7D-3E91B057F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6" r="11717"/>
          <a:stretch/>
        </p:blipFill>
        <p:spPr>
          <a:xfrm>
            <a:off x="812799" y="1511201"/>
            <a:ext cx="10436045" cy="53467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52DC86-B38D-42DB-B18D-44F2CF842A51}"/>
              </a:ext>
            </a:extLst>
          </p:cNvPr>
          <p:cNvSpPr txBox="1">
            <a:spLocks/>
          </p:cNvSpPr>
          <p:nvPr/>
        </p:nvSpPr>
        <p:spPr>
          <a:xfrm>
            <a:off x="1773415" y="408449"/>
            <a:ext cx="8911687" cy="128089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Running generated Query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869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D4A64-0111-45FB-A74D-AD67A0209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 r="65542" b="6290"/>
          <a:stretch/>
        </p:blipFill>
        <p:spPr>
          <a:xfrm>
            <a:off x="1967542" y="1095555"/>
            <a:ext cx="8256916" cy="56589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693385-DDFC-4A8D-B63D-8F19F5485D69}"/>
              </a:ext>
            </a:extLst>
          </p:cNvPr>
          <p:cNvSpPr txBox="1">
            <a:spLocks/>
          </p:cNvSpPr>
          <p:nvPr/>
        </p:nvSpPr>
        <p:spPr>
          <a:xfrm>
            <a:off x="1799294" y="192788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Sample Run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19384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3753B-64CE-4A94-8D74-9C806591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r="66179" b="7296"/>
          <a:stretch/>
        </p:blipFill>
        <p:spPr>
          <a:xfrm>
            <a:off x="1949570" y="776377"/>
            <a:ext cx="8082951" cy="59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B78BE5-928B-4D84-B0BF-D8415B0D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" r="66348" b="28854"/>
          <a:stretch/>
        </p:blipFill>
        <p:spPr>
          <a:xfrm>
            <a:off x="1820175" y="1121433"/>
            <a:ext cx="8410754" cy="55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8333-1ACE-4FA6-A2ED-2441BF4B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32250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Timeline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DC7A-0534-4191-8643-64EEF0E4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613140"/>
            <a:ext cx="10538454" cy="524486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>
                <a:latin typeface="FSBrabo"/>
              </a:rPr>
              <a:t>January: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FSBrabo"/>
              </a:rPr>
              <a:t>		</a:t>
            </a:r>
            <a:r>
              <a:rPr lang="en-US" sz="2800" dirty="0">
                <a:latin typeface="FSBrabo"/>
              </a:rPr>
              <a:t>Institution data Collection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FSBrabo"/>
              </a:rPr>
              <a:t>		Cleaning of Data</a:t>
            </a:r>
          </a:p>
          <a:p>
            <a:pPr algn="just"/>
            <a:r>
              <a:rPr lang="en-US" sz="3600" b="1" dirty="0">
                <a:latin typeface="FSBrabo"/>
              </a:rPr>
              <a:t>February &amp; March: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FSBrabo"/>
              </a:rPr>
              <a:t>		</a:t>
            </a:r>
            <a:r>
              <a:rPr lang="en-US" sz="2800" dirty="0">
                <a:latin typeface="FSBrabo"/>
              </a:rPr>
              <a:t>Collection of required programming knowledge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FSBrabo"/>
              </a:rPr>
              <a:t>		Writing the required code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FSBrabo"/>
              </a:rPr>
              <a:t>		debugging alongside programming the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42E156-F828-45BA-890A-A3B4F68BF7B1}"/>
              </a:ext>
            </a:extLst>
          </p:cNvPr>
          <p:cNvCxnSpPr/>
          <p:nvPr/>
        </p:nvCxnSpPr>
        <p:spPr>
          <a:xfrm>
            <a:off x="3459192" y="2406770"/>
            <a:ext cx="3881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27CC7-7C63-419F-9786-826991960375}"/>
              </a:ext>
            </a:extLst>
          </p:cNvPr>
          <p:cNvCxnSpPr>
            <a:cxnSpLocks/>
          </p:cNvCxnSpPr>
          <p:nvPr/>
        </p:nvCxnSpPr>
        <p:spPr>
          <a:xfrm>
            <a:off x="3459192" y="2861095"/>
            <a:ext cx="256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58E46F-CBFF-4407-8D6A-A5E7F9D66CD9}"/>
              </a:ext>
            </a:extLst>
          </p:cNvPr>
          <p:cNvCxnSpPr>
            <a:cxnSpLocks/>
          </p:cNvCxnSpPr>
          <p:nvPr/>
        </p:nvCxnSpPr>
        <p:spPr>
          <a:xfrm>
            <a:off x="3459192" y="3962401"/>
            <a:ext cx="7092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08B6A-5FE2-4CC9-9558-25DC4B96AA9F}"/>
              </a:ext>
            </a:extLst>
          </p:cNvPr>
          <p:cNvCxnSpPr>
            <a:cxnSpLocks/>
          </p:cNvCxnSpPr>
          <p:nvPr/>
        </p:nvCxnSpPr>
        <p:spPr>
          <a:xfrm>
            <a:off x="3459192" y="4433977"/>
            <a:ext cx="4071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F8D056-EDD1-453C-8893-7E3EFF0C1597}"/>
              </a:ext>
            </a:extLst>
          </p:cNvPr>
          <p:cNvCxnSpPr>
            <a:cxnSpLocks/>
          </p:cNvCxnSpPr>
          <p:nvPr/>
        </p:nvCxnSpPr>
        <p:spPr>
          <a:xfrm>
            <a:off x="3459192" y="4896929"/>
            <a:ext cx="7092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8EDC9C-FA05-448A-8EF8-CA158BC3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32250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Timeline </a:t>
            </a:r>
            <a:r>
              <a:rPr lang="en-US" sz="4800" b="1" dirty="0"/>
              <a:t>(Cont’d)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0A0-D30E-4EBC-9223-FDD1C0D6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613140"/>
            <a:ext cx="9695063" cy="505457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FSBrabo"/>
              </a:rPr>
              <a:t>April:</a:t>
            </a:r>
            <a:r>
              <a:rPr lang="en-US" sz="2800" b="1" dirty="0">
                <a:latin typeface="FSBrabo"/>
              </a:rPr>
              <a:t>	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FSBrabo"/>
              </a:rPr>
              <a:t>		</a:t>
            </a:r>
            <a:r>
              <a:rPr lang="en-US" sz="2800" dirty="0">
                <a:latin typeface="FSBrabo"/>
              </a:rPr>
              <a:t>Removing possible unnoticed flaws in the code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FSBrabo"/>
              </a:rPr>
              <a:t>		Final compilation of the Package</a:t>
            </a:r>
          </a:p>
          <a:p>
            <a:pPr algn="just"/>
            <a:r>
              <a:rPr lang="en-US" sz="3600" b="1" dirty="0">
                <a:latin typeface="FSBrabo"/>
              </a:rPr>
              <a:t>May:</a:t>
            </a:r>
            <a:r>
              <a:rPr lang="en-IN" sz="3600" b="1" dirty="0">
                <a:latin typeface="FSBrabo"/>
              </a:rPr>
              <a:t>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IN" sz="2800" b="1" dirty="0">
                <a:latin typeface="FSBrabo"/>
              </a:rPr>
              <a:t>		</a:t>
            </a:r>
            <a:r>
              <a:rPr lang="en-IN" sz="2800" dirty="0">
                <a:latin typeface="FSBrabo"/>
              </a:rPr>
              <a:t>Final Submission Of the Project</a:t>
            </a:r>
            <a:endParaRPr lang="en-US" sz="2800" dirty="0">
              <a:latin typeface="FSBrab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E23E7-F7E6-4B90-89DB-9D15349AAD76}"/>
              </a:ext>
            </a:extLst>
          </p:cNvPr>
          <p:cNvCxnSpPr>
            <a:cxnSpLocks/>
          </p:cNvCxnSpPr>
          <p:nvPr/>
        </p:nvCxnSpPr>
        <p:spPr>
          <a:xfrm>
            <a:off x="3464942" y="2403895"/>
            <a:ext cx="687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A667-0EFD-4678-99E8-AE4A405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7" y="40594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Introduction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AFEF-514C-41E4-B121-AD83199F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76" y="1686838"/>
            <a:ext cx="9732861" cy="5188415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800" spc="-10" dirty="0">
                <a:solidFill>
                  <a:schemeClr val="tx1"/>
                </a:solidFill>
                <a:effectLst/>
                <a:latin typeface="Source Serif Pro" panose="020406030504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our project as initially set by us, was making the Institute ranking useful to people those who are searching for various top institute options in India.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800" spc="-10" dirty="0">
                <a:latin typeface="Source Serif Pro" panose="020406030504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Thereby, Cutting the need of hectic Systems available, most of which are hard to navigate and with ton of confusing and irrelevant data.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800" spc="-10" dirty="0">
                <a:latin typeface="Source Serif Pro" panose="020406030504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Developed our software to serve with as basic as possible navigation options made available  in one single system.</a:t>
            </a:r>
            <a:endParaRPr lang="en-IN" sz="2800" spc="-1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IN" sz="2800" spc="-10" dirty="0">
              <a:latin typeface="Source Serif Pro" panose="020406030504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769F-BC1C-48CD-99CD-70308E67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8347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References  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83CC-8B5C-463A-95A9-4BD30370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64368"/>
            <a:ext cx="8915400" cy="377762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https://www.nirfindia.org/2021/Ranking.html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</a:t>
            </a:r>
            <a:endParaRPr lang="en-IN" dirty="0"/>
          </a:p>
          <a:p>
            <a:r>
              <a:rPr lang="en-IN" dirty="0">
                <a:hlinkClick r:id="rId4"/>
              </a:rPr>
              <a:t>https://www.javatpoint.com/</a:t>
            </a:r>
            <a:endParaRPr lang="en-IN" dirty="0"/>
          </a:p>
          <a:p>
            <a:r>
              <a:rPr lang="en-IN" dirty="0">
                <a:hlinkClick r:id="rId5"/>
              </a:rPr>
              <a:t>https://github.com/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5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8D1-64EA-455E-BF25-F1C5DC9C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50583"/>
            <a:ext cx="8911687" cy="1170184"/>
          </a:xfrm>
        </p:spPr>
        <p:txBody>
          <a:bodyPr>
            <a:normAutofit/>
          </a:bodyPr>
          <a:lstStyle/>
          <a:p>
            <a:r>
              <a:rPr lang="en-US" sz="6600" b="1" dirty="0"/>
              <a:t>Current System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3E44-A41E-49BB-9C08-2EF8BDB7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620767"/>
            <a:ext cx="9789844" cy="516722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arger number of ranking scientific institutions.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isadvantages by being less user friendly and moreover confusing.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Overcome by introducing certain improvements within the system of exploring the options.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Improve Current System and prevent possible confusion among the users.</a:t>
            </a:r>
            <a:endParaRPr lang="en-IN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A334-B9D0-4A5C-95CB-A0126718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415" y="408449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Proposed System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68FE-5E33-4657-B78E-AACB9E1D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414" y="1689339"/>
            <a:ext cx="9656585" cy="4986068"/>
          </a:xfrm>
        </p:spPr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providing user with ability to search through various top institutions in India.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mple amount of search options available</a:t>
            </a:r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.</a:t>
            </a:r>
            <a:endParaRPr lang="en-US" sz="2800" b="0" i="0" dirty="0">
              <a:solidFill>
                <a:srgbClr val="000000"/>
              </a:solidFill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Scores, their rankings etc. that are obtained by the ranking process of Institutions according to the National Institution Ranking.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</a:t>
            </a:r>
            <a:r>
              <a:rPr lang="en-US" sz="280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ollection</a:t>
            </a:r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, analysis of data and Feed that data into a pre-structured database.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easy to redraft programming framework.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1C82BE-925E-44B2-B145-64502114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85910"/>
              </p:ext>
            </p:extLst>
          </p:nvPr>
        </p:nvGraphicFramePr>
        <p:xfrm>
          <a:off x="1742537" y="2543250"/>
          <a:ext cx="9687464" cy="431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16">
                  <a:extLst>
                    <a:ext uri="{9D8B030D-6E8A-4147-A177-3AD203B41FA5}">
                      <a16:colId xmlns:a16="http://schemas.microsoft.com/office/drawing/2014/main" val="1598817998"/>
                    </a:ext>
                  </a:extLst>
                </a:gridCol>
                <a:gridCol w="3731324">
                  <a:extLst>
                    <a:ext uri="{9D8B030D-6E8A-4147-A177-3AD203B41FA5}">
                      <a16:colId xmlns:a16="http://schemas.microsoft.com/office/drawing/2014/main" val="1450164688"/>
                    </a:ext>
                  </a:extLst>
                </a:gridCol>
                <a:gridCol w="3731324">
                  <a:extLst>
                    <a:ext uri="{9D8B030D-6E8A-4147-A177-3AD203B41FA5}">
                      <a16:colId xmlns:a16="http://schemas.microsoft.com/office/drawing/2014/main" val="3433551814"/>
                    </a:ext>
                  </a:extLst>
                </a:gridCol>
              </a:tblGrid>
              <a:tr h="676345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MINIMUM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RECOMMENDED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8508"/>
                  </a:ext>
                </a:extLst>
              </a:tr>
              <a:tr h="1233336">
                <a:tc>
                  <a:txBody>
                    <a:bodyPr/>
                    <a:lstStyle/>
                    <a:p>
                      <a:r>
                        <a:rPr lang="en-US" sz="2800" dirty="0"/>
                        <a:t>CPU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64bit x64 CPU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Multicore 64bit x64 CPU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11754"/>
                  </a:ext>
                </a:extLst>
              </a:tr>
              <a:tr h="1202534">
                <a:tc>
                  <a:txBody>
                    <a:bodyPr/>
                    <a:lstStyle/>
                    <a:p>
                      <a:r>
                        <a:rPr lang="en-US" sz="2800" dirty="0"/>
                        <a:t>RAM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 Gigabytes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 Gigabytes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36944"/>
                  </a:ext>
                </a:extLst>
              </a:tr>
              <a:tr h="1202534">
                <a:tc>
                  <a:txBody>
                    <a:bodyPr/>
                    <a:lstStyle/>
                    <a:p>
                      <a:r>
                        <a:rPr lang="en-US" sz="2800" dirty="0"/>
                        <a:t>DISPLAY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1024x76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1920x1200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1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BF9C5B-E009-443D-B81F-BA1EAB0ADE77}"/>
              </a:ext>
            </a:extLst>
          </p:cNvPr>
          <p:cNvSpPr txBox="1"/>
          <p:nvPr/>
        </p:nvSpPr>
        <p:spPr>
          <a:xfrm>
            <a:off x="1742536" y="327260"/>
            <a:ext cx="96874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Hardware</a:t>
            </a:r>
            <a:r>
              <a:rPr lang="en-US" sz="7200" b="1" dirty="0"/>
              <a:t> </a:t>
            </a:r>
            <a:r>
              <a:rPr lang="en-US" sz="6600" b="1" dirty="0"/>
              <a:t>Requirements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188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E0D20-6DCD-4976-B078-E07600C76002}"/>
              </a:ext>
            </a:extLst>
          </p:cNvPr>
          <p:cNvSpPr txBox="1"/>
          <p:nvPr/>
        </p:nvSpPr>
        <p:spPr>
          <a:xfrm>
            <a:off x="1742537" y="404056"/>
            <a:ext cx="95825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Software </a:t>
            </a:r>
          </a:p>
          <a:p>
            <a:r>
              <a:rPr lang="en-US" sz="6600" b="1" dirty="0"/>
              <a:t>Requirement</a:t>
            </a:r>
            <a:endParaRPr lang="en-IN" sz="66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CFFECA-78DE-4C7A-BDA3-20C731382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07923"/>
              </p:ext>
            </p:extLst>
          </p:nvPr>
        </p:nvGraphicFramePr>
        <p:xfrm>
          <a:off x="1742537" y="3098880"/>
          <a:ext cx="9687464" cy="375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464">
                  <a:extLst>
                    <a:ext uri="{9D8B030D-6E8A-4147-A177-3AD203B41FA5}">
                      <a16:colId xmlns:a16="http://schemas.microsoft.com/office/drawing/2014/main" val="1162763506"/>
                    </a:ext>
                  </a:extLst>
                </a:gridCol>
              </a:tblGrid>
              <a:tr h="125304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Windows 7 or Later (64-bit)</a:t>
                      </a:r>
                    </a:p>
                    <a:p>
                      <a:pPr algn="just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16101"/>
                  </a:ext>
                </a:extLst>
              </a:tr>
              <a:tr h="125304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Python 3.9(Recommended)</a:t>
                      </a:r>
                    </a:p>
                    <a:p>
                      <a:pPr algn="just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80508"/>
                  </a:ext>
                </a:extLst>
              </a:tr>
              <a:tr h="125304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MySQL 8.0.28 or Later</a:t>
                      </a:r>
                      <a:endParaRPr lang="en-IN" sz="2800" dirty="0"/>
                    </a:p>
                    <a:p>
                      <a:pPr algn="just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0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1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>
            <a:extLst>
              <a:ext uri="{FF2B5EF4-FFF2-40B4-BE49-F238E27FC236}">
                <a16:creationId xmlns:a16="http://schemas.microsoft.com/office/drawing/2014/main" id="{31A96112-96AC-48DE-803B-7DB3C3DB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17" y="-66422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           Flow Chart</a:t>
            </a:r>
            <a:endParaRPr lang="en-IN" sz="6600" b="1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2514EA9-40ED-4FCC-83EC-5E1511BD44B8}"/>
              </a:ext>
            </a:extLst>
          </p:cNvPr>
          <p:cNvGrpSpPr/>
          <p:nvPr/>
        </p:nvGrpSpPr>
        <p:grpSpPr>
          <a:xfrm>
            <a:off x="1266791" y="965200"/>
            <a:ext cx="8408395" cy="5832578"/>
            <a:chOff x="1266791" y="965200"/>
            <a:chExt cx="8408395" cy="5832578"/>
          </a:xfrm>
        </p:grpSpPr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5CA74EDA-006B-4597-B573-146B7F246AFE}"/>
                </a:ext>
              </a:extLst>
            </p:cNvPr>
            <p:cNvSpPr/>
            <p:nvPr/>
          </p:nvSpPr>
          <p:spPr>
            <a:xfrm>
              <a:off x="2126769" y="965200"/>
              <a:ext cx="2142468" cy="436847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  <a:endParaRPr lang="en-IN" sz="1600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0A1487B-26D8-4111-866B-0BBBDFFB6C33}"/>
                </a:ext>
              </a:extLst>
            </p:cNvPr>
            <p:cNvSpPr/>
            <p:nvPr/>
          </p:nvSpPr>
          <p:spPr>
            <a:xfrm>
              <a:off x="2126769" y="1645646"/>
              <a:ext cx="2142468" cy="602548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 </a:t>
              </a:r>
            </a:p>
            <a:p>
              <a:pPr algn="ctr"/>
              <a:r>
                <a:rPr lang="en-US" sz="1600" dirty="0"/>
                <a:t>Table Choice </a:t>
              </a:r>
              <a:endParaRPr lang="en-IN" sz="1600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9AD4E93-9F39-4B40-92AE-4A00188D60C7}"/>
                </a:ext>
              </a:extLst>
            </p:cNvPr>
            <p:cNvSpPr/>
            <p:nvPr/>
          </p:nvSpPr>
          <p:spPr>
            <a:xfrm>
              <a:off x="2119135" y="4334866"/>
              <a:ext cx="2154679" cy="602548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 </a:t>
              </a:r>
            </a:p>
            <a:p>
              <a:pPr algn="ctr"/>
              <a:r>
                <a:rPr lang="en-US" sz="1600" dirty="0"/>
                <a:t>Search Type 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E6BC632D-E726-4041-ADD5-0C4FF27008EF}"/>
                </a:ext>
              </a:extLst>
            </p:cNvPr>
            <p:cNvSpPr/>
            <p:nvPr/>
          </p:nvSpPr>
          <p:spPr>
            <a:xfrm>
              <a:off x="7336517" y="1272214"/>
              <a:ext cx="2295893" cy="690419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 </a:t>
              </a:r>
            </a:p>
            <a:p>
              <a:pPr algn="ctr"/>
              <a:r>
                <a:rPr lang="en-US" sz="1600" dirty="0"/>
                <a:t>Search Filter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00B78E-8354-47FD-B19A-F7593154152B}"/>
                </a:ext>
              </a:extLst>
            </p:cNvPr>
            <p:cNvSpPr/>
            <p:nvPr/>
          </p:nvSpPr>
          <p:spPr>
            <a:xfrm>
              <a:off x="7302636" y="2336065"/>
              <a:ext cx="2372550" cy="690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Generate Query</a:t>
              </a:r>
              <a:endParaRPr lang="en-IN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C7A355-9105-46CB-BB08-DC397F37F994}"/>
                </a:ext>
              </a:extLst>
            </p:cNvPr>
            <p:cNvSpPr/>
            <p:nvPr/>
          </p:nvSpPr>
          <p:spPr>
            <a:xfrm>
              <a:off x="7259859" y="3367704"/>
              <a:ext cx="2372551" cy="67033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Run Query</a:t>
              </a:r>
              <a:endParaRPr lang="en-IN" sz="1600" dirty="0"/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95221E60-67D3-4662-BE9C-FF2789D96185}"/>
                </a:ext>
              </a:extLst>
            </p:cNvPr>
            <p:cNvSpPr/>
            <p:nvPr/>
          </p:nvSpPr>
          <p:spPr>
            <a:xfrm>
              <a:off x="2108919" y="5155837"/>
              <a:ext cx="2154679" cy="164194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If </a:t>
              </a:r>
            </a:p>
            <a:p>
              <a:pPr algn="ctr"/>
              <a:r>
                <a:rPr lang="en-US" sz="1600" dirty="0"/>
                <a:t>Exit Search?</a:t>
              </a:r>
              <a:endParaRPr lang="en-IN" sz="1600" dirty="0"/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68B3B904-19DC-4745-B4E9-7A82C21162A7}"/>
                </a:ext>
              </a:extLst>
            </p:cNvPr>
            <p:cNvSpPr/>
            <p:nvPr/>
          </p:nvSpPr>
          <p:spPr>
            <a:xfrm>
              <a:off x="2131346" y="2392636"/>
              <a:ext cx="2142468" cy="164194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If </a:t>
              </a:r>
            </a:p>
            <a:p>
              <a:pPr algn="ctr"/>
              <a:r>
                <a:rPr lang="en-US" sz="1600" dirty="0"/>
                <a:t>Exit Program?</a:t>
              </a:r>
              <a:endParaRPr lang="en-IN" sz="1600" dirty="0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6B425DA3-A604-490B-AD53-14E55DC0CC92}"/>
                </a:ext>
              </a:extLst>
            </p:cNvPr>
            <p:cNvSpPr/>
            <p:nvPr/>
          </p:nvSpPr>
          <p:spPr>
            <a:xfrm>
              <a:off x="7543923" y="6240139"/>
              <a:ext cx="1889977" cy="527229"/>
            </a:xfrm>
            <a:prstGeom prst="flowChartTermina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  <a:endParaRPr lang="en-IN" sz="16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79E930-B14F-4A25-B3FE-4FD9ACC0A14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198003" y="1402047"/>
              <a:ext cx="0" cy="24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69D7C3-7C96-4E4B-89EB-A0A62B17668A}"/>
                </a:ext>
              </a:extLst>
            </p:cNvPr>
            <p:cNvCxnSpPr>
              <a:cxnSpLocks/>
              <a:stCxn id="4" idx="4"/>
              <a:endCxn id="23" idx="0"/>
            </p:cNvCxnSpPr>
            <p:nvPr/>
          </p:nvCxnSpPr>
          <p:spPr>
            <a:xfrm>
              <a:off x="3198003" y="2248194"/>
              <a:ext cx="4577" cy="14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91BF84-E34C-4F33-91C8-26C9F57551E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3185268" y="4897108"/>
              <a:ext cx="992" cy="258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81EB33-021C-4D6F-9451-C22C823FD43D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 flipH="1">
              <a:off x="3196475" y="4034577"/>
              <a:ext cx="6105" cy="30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E83277-577D-4B45-AF76-7F188D164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8241" y="3211763"/>
              <a:ext cx="1383778" cy="18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DFD6A1-F06B-47C5-A841-B3C16D8F3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7027" y="3211763"/>
              <a:ext cx="0" cy="3291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DD4E203-D9AE-45E4-A0F3-F844714C646C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567027" y="6503753"/>
              <a:ext cx="19768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B08ED22-4948-4B2E-9D91-7DFB3E84089F}"/>
                </a:ext>
              </a:extLst>
            </p:cNvPr>
            <p:cNvCxnSpPr>
              <a:cxnSpLocks/>
            </p:cNvCxnSpPr>
            <p:nvPr/>
          </p:nvCxnSpPr>
          <p:spPr>
            <a:xfrm>
              <a:off x="8446134" y="1985902"/>
              <a:ext cx="0" cy="262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FFFDAE0-B2EA-49C2-AF5D-0C0C18E9C4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6791" y="5976807"/>
              <a:ext cx="9566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45E9232-5B1B-410E-9D48-DE771A5D3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91" y="1985902"/>
              <a:ext cx="0" cy="399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8C9052E-6201-4EB4-823F-D841943AA688}"/>
                </a:ext>
              </a:extLst>
            </p:cNvPr>
            <p:cNvCxnSpPr>
              <a:cxnSpLocks/>
            </p:cNvCxnSpPr>
            <p:nvPr/>
          </p:nvCxnSpPr>
          <p:spPr>
            <a:xfrm>
              <a:off x="1266791" y="1985902"/>
              <a:ext cx="852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F42C485-A8EE-4585-8AE6-FA05DC0D2CC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263599" y="5976807"/>
              <a:ext cx="19195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99BDA04-3F7C-4D1E-8868-2E80A2D4B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3344" y="1645646"/>
              <a:ext cx="7634" cy="4331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B5E5A9-0386-4B34-B816-D7FF8F1DF54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344" y="1645646"/>
              <a:ext cx="114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5B3F-7B9E-466B-A636-701586CFF4D1}"/>
                </a:ext>
              </a:extLst>
            </p:cNvPr>
            <p:cNvCxnSpPr>
              <a:cxnSpLocks/>
            </p:cNvCxnSpPr>
            <p:nvPr/>
          </p:nvCxnSpPr>
          <p:spPr>
            <a:xfrm>
              <a:off x="8478556" y="3026484"/>
              <a:ext cx="0" cy="285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5CF89245-7758-418F-9296-11B7A8E27033}"/>
                </a:ext>
              </a:extLst>
            </p:cNvPr>
            <p:cNvSpPr/>
            <p:nvPr/>
          </p:nvSpPr>
          <p:spPr>
            <a:xfrm>
              <a:off x="7283784" y="4727504"/>
              <a:ext cx="2295893" cy="690419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Print Fetched </a:t>
              </a:r>
            </a:p>
            <a:p>
              <a:pPr algn="ctr"/>
              <a:r>
                <a:rPr lang="en-US" sz="1600" dirty="0"/>
                <a:t>Data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309762B-FFA9-4FAA-8AB1-947888BC5A4A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8425823" y="4003113"/>
              <a:ext cx="5907" cy="724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40CA89F6-32B8-4090-8BC9-63CF6AED22F9}"/>
                </a:ext>
              </a:extLst>
            </p:cNvPr>
            <p:cNvCxnSpPr>
              <a:stCxn id="116" idx="5"/>
              <a:endCxn id="20" idx="2"/>
            </p:cNvCxnSpPr>
            <p:nvPr/>
          </p:nvCxnSpPr>
          <p:spPr>
            <a:xfrm rot="10800000">
              <a:off x="4196037" y="4636141"/>
              <a:ext cx="3176865" cy="4365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CD0C24-FCBC-4DCC-BFCF-CA22D21F7191}"/>
                </a:ext>
              </a:extLst>
            </p:cNvPr>
            <p:cNvSpPr txBox="1"/>
            <p:nvPr/>
          </p:nvSpPr>
          <p:spPr>
            <a:xfrm>
              <a:off x="1492818" y="5670817"/>
              <a:ext cx="6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  <a:endParaRPr lang="en-IN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AE49F38-1510-4F67-BEDF-E5B60004E42C}"/>
                </a:ext>
              </a:extLst>
            </p:cNvPr>
            <p:cNvSpPr txBox="1"/>
            <p:nvPr/>
          </p:nvSpPr>
          <p:spPr>
            <a:xfrm>
              <a:off x="4243309" y="2899280"/>
              <a:ext cx="67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  <a:endParaRPr lang="en-IN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33E831-95E5-4851-87BA-CDC5D8A4AC9D}"/>
                </a:ext>
              </a:extLst>
            </p:cNvPr>
            <p:cNvSpPr txBox="1"/>
            <p:nvPr/>
          </p:nvSpPr>
          <p:spPr>
            <a:xfrm>
              <a:off x="4314865" y="5670817"/>
              <a:ext cx="49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  <a:endParaRPr lang="en-IN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2440CB1-E40E-4319-9CDC-0A8613CBFAB4}"/>
                </a:ext>
              </a:extLst>
            </p:cNvPr>
            <p:cNvSpPr txBox="1"/>
            <p:nvPr/>
          </p:nvSpPr>
          <p:spPr>
            <a:xfrm>
              <a:off x="3177727" y="3978077"/>
              <a:ext cx="49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4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F20F5-A971-4A58-98DF-30EE41FBE72F}"/>
              </a:ext>
            </a:extLst>
          </p:cNvPr>
          <p:cNvSpPr txBox="1"/>
          <p:nvPr/>
        </p:nvSpPr>
        <p:spPr>
          <a:xfrm>
            <a:off x="560717" y="95931"/>
            <a:ext cx="11330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Entity Relationship</a:t>
            </a:r>
            <a:r>
              <a:rPr lang="en-IN" sz="6000" b="1" dirty="0"/>
              <a:t> Diagram</a:t>
            </a:r>
            <a:endParaRPr lang="en-US" sz="60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5FBB80-95DB-46E2-8329-CEC913F3CF49}"/>
              </a:ext>
            </a:extLst>
          </p:cNvPr>
          <p:cNvGrpSpPr/>
          <p:nvPr/>
        </p:nvGrpSpPr>
        <p:grpSpPr>
          <a:xfrm>
            <a:off x="334612" y="1420405"/>
            <a:ext cx="11556162" cy="5360412"/>
            <a:chOff x="334612" y="1420405"/>
            <a:chExt cx="11556162" cy="53604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4B0C7-6841-43A1-A5A9-93FEFF420D9A}"/>
                </a:ext>
              </a:extLst>
            </p:cNvPr>
            <p:cNvSpPr/>
            <p:nvPr/>
          </p:nvSpPr>
          <p:spPr>
            <a:xfrm>
              <a:off x="5197609" y="3429000"/>
              <a:ext cx="1621766" cy="96615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Searching 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CC2C49FD-3E84-4874-AB2F-35ECEB2D462E}"/>
                </a:ext>
              </a:extLst>
            </p:cNvPr>
            <p:cNvSpPr/>
            <p:nvPr/>
          </p:nvSpPr>
          <p:spPr>
            <a:xfrm>
              <a:off x="2824957" y="2495025"/>
              <a:ext cx="2070339" cy="1147313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Primary </a:t>
              </a:r>
            </a:p>
            <a:p>
              <a:pPr algn="ctr"/>
              <a:r>
                <a:rPr lang="en-US" dirty="0"/>
                <a:t>Key</a:t>
              </a:r>
              <a:endParaRPr lang="en-IN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E82766-7ADB-4BB2-9463-87BD98E2F8C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860127" y="3642338"/>
              <a:ext cx="1436492" cy="39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B0B30-F9C7-4370-A191-1F072AF55105}"/>
                </a:ext>
              </a:extLst>
            </p:cNvPr>
            <p:cNvCxnSpPr>
              <a:cxnSpLocks/>
            </p:cNvCxnSpPr>
            <p:nvPr/>
          </p:nvCxnSpPr>
          <p:spPr>
            <a:xfrm>
              <a:off x="2057147" y="2615845"/>
              <a:ext cx="819189" cy="4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85F08620-D178-4E2D-961A-8CF6E0768228}"/>
                </a:ext>
              </a:extLst>
            </p:cNvPr>
            <p:cNvSpPr/>
            <p:nvPr/>
          </p:nvSpPr>
          <p:spPr>
            <a:xfrm>
              <a:off x="7385639" y="3263969"/>
              <a:ext cx="2325012" cy="1416232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</a:t>
              </a:r>
              <a:endParaRPr lang="en-IN" dirty="0"/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7E57F622-5686-465D-8B19-EB0B57D47A1D}"/>
                </a:ext>
              </a:extLst>
            </p:cNvPr>
            <p:cNvSpPr/>
            <p:nvPr/>
          </p:nvSpPr>
          <p:spPr>
            <a:xfrm>
              <a:off x="2631575" y="4395159"/>
              <a:ext cx="2457101" cy="1147313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</a:t>
              </a:r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BDD55B-8F45-4D1C-9CDD-6DC716983AC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8548145" y="2495025"/>
              <a:ext cx="1247090" cy="768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CD2070-148E-49AC-9A31-DADEB2848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8145" y="4698582"/>
              <a:ext cx="1247090" cy="1335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464ECA-9C89-4647-B455-1B997F54F55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3860126" y="4034841"/>
              <a:ext cx="1337483" cy="36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BC7578-276E-487F-9CFD-63496C205E4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370035" y="4968816"/>
              <a:ext cx="261540" cy="75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43EED8-AFE9-4056-831E-2B92CBE7AE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2203575" y="4242155"/>
              <a:ext cx="428000" cy="72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FE8EA4-6C2D-4C11-9FE7-91009CFE49D8}"/>
                </a:ext>
              </a:extLst>
            </p:cNvPr>
            <p:cNvCxnSpPr>
              <a:cxnSpLocks/>
            </p:cNvCxnSpPr>
            <p:nvPr/>
          </p:nvCxnSpPr>
          <p:spPr>
            <a:xfrm>
              <a:off x="6746276" y="3993278"/>
              <a:ext cx="73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A6D321-D1A1-40F5-8E45-79DA02DB941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9710651" y="3972085"/>
              <a:ext cx="6018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E9AC6B-29BE-4BE2-87A8-5408551BD19D}"/>
                </a:ext>
              </a:extLst>
            </p:cNvPr>
            <p:cNvSpPr/>
            <p:nvPr/>
          </p:nvSpPr>
          <p:spPr>
            <a:xfrm>
              <a:off x="435611" y="1558312"/>
              <a:ext cx="2329132" cy="1147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Institute ID</a:t>
              </a:r>
              <a:endParaRPr lang="en-IN" kern="12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DC5CAF-03EA-418A-8431-D6082333A6CC}"/>
                </a:ext>
              </a:extLst>
            </p:cNvPr>
            <p:cNvSpPr/>
            <p:nvPr/>
          </p:nvSpPr>
          <p:spPr>
            <a:xfrm>
              <a:off x="435611" y="3279282"/>
              <a:ext cx="2329132" cy="11473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Rank</a:t>
              </a:r>
              <a:endParaRPr lang="en-IN" kern="12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F39805-B629-4A5F-8AB9-22AD85688ECB}"/>
                </a:ext>
              </a:extLst>
            </p:cNvPr>
            <p:cNvSpPr/>
            <p:nvPr/>
          </p:nvSpPr>
          <p:spPr>
            <a:xfrm>
              <a:off x="334612" y="5293052"/>
              <a:ext cx="2329132" cy="11473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Rank</a:t>
              </a:r>
              <a:endParaRPr lang="en-IN" kern="12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4D927E-2FA8-41BB-B778-4CFD05FA0524}"/>
                </a:ext>
              </a:extLst>
            </p:cNvPr>
            <p:cNvSpPr/>
            <p:nvPr/>
          </p:nvSpPr>
          <p:spPr>
            <a:xfrm>
              <a:off x="435611" y="1560752"/>
              <a:ext cx="2329132" cy="11473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Institute ID</a:t>
              </a:r>
              <a:endParaRPr lang="en-IN" kern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7FF4637-DF5D-4D30-8D71-B323F785581D}"/>
                </a:ext>
              </a:extLst>
            </p:cNvPr>
            <p:cNvSpPr/>
            <p:nvPr/>
          </p:nvSpPr>
          <p:spPr>
            <a:xfrm>
              <a:off x="9147980" y="1420405"/>
              <a:ext cx="2329132" cy="11473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Name of Institution</a:t>
              </a:r>
              <a:endParaRPr lang="en-IN" kern="12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114AEF-4385-4141-8E6E-9F2AB9D53F49}"/>
                </a:ext>
              </a:extLst>
            </p:cNvPr>
            <p:cNvSpPr/>
            <p:nvPr/>
          </p:nvSpPr>
          <p:spPr>
            <a:xfrm>
              <a:off x="9964601" y="3348389"/>
              <a:ext cx="1926173" cy="11473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City</a:t>
              </a:r>
              <a:endParaRPr lang="en-IN" kern="12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6450ED0-A431-40AB-82DE-7F8D32A4DF36}"/>
                </a:ext>
              </a:extLst>
            </p:cNvPr>
            <p:cNvSpPr/>
            <p:nvPr/>
          </p:nvSpPr>
          <p:spPr>
            <a:xfrm>
              <a:off x="9417353" y="5633504"/>
              <a:ext cx="1926173" cy="11473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State</a:t>
              </a:r>
              <a:endParaRPr lang="en-IN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17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A4144-DBBC-4357-B25D-AF4FFAA0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3" t="-367"/>
          <a:stretch/>
        </p:blipFill>
        <p:spPr>
          <a:xfrm>
            <a:off x="838200" y="1498600"/>
            <a:ext cx="9979323" cy="5359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25C844-B2FD-4CDC-9896-81CB8EFFE5A0}"/>
              </a:ext>
            </a:extLst>
          </p:cNvPr>
          <p:cNvSpPr txBox="1">
            <a:spLocks/>
          </p:cNvSpPr>
          <p:nvPr/>
        </p:nvSpPr>
        <p:spPr>
          <a:xfrm>
            <a:off x="1773415" y="408449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Creating table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329079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631</TotalTime>
  <Words>463</Words>
  <Application>Microsoft Office PowerPoint</Application>
  <PresentationFormat>Widescreen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Calibri</vt:lpstr>
      <vt:lpstr>Century Gothic (Body)</vt:lpstr>
      <vt:lpstr>FSBrabo</vt:lpstr>
      <vt:lpstr>open sans</vt:lpstr>
      <vt:lpstr>Rockwell</vt:lpstr>
      <vt:lpstr>Rockwell Condensed</vt:lpstr>
      <vt:lpstr>Source Serif Pro</vt:lpstr>
      <vt:lpstr>Wingdings</vt:lpstr>
      <vt:lpstr>Wood Type</vt:lpstr>
      <vt:lpstr>PowerPoint Presentation</vt:lpstr>
      <vt:lpstr>Introduction</vt:lpstr>
      <vt:lpstr>Current System</vt:lpstr>
      <vt:lpstr>Proposed System</vt:lpstr>
      <vt:lpstr>PowerPoint Presentation</vt:lpstr>
      <vt:lpstr>PowerPoint Presentation</vt:lpstr>
      <vt:lpstr>           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</vt:lpstr>
      <vt:lpstr>Timeline (Cont’d)</vt:lpstr>
      <vt:lpstr>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Jayant</dc:creator>
  <cp:lastModifiedBy>Jayant</cp:lastModifiedBy>
  <cp:revision>53</cp:revision>
  <dcterms:created xsi:type="dcterms:W3CDTF">2022-01-29T13:05:32Z</dcterms:created>
  <dcterms:modified xsi:type="dcterms:W3CDTF">2022-05-08T16:41:43Z</dcterms:modified>
</cp:coreProperties>
</file>