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61" r:id="rId5"/>
    <p:sldId id="262" r:id="rId6"/>
    <p:sldId id="274" r:id="rId7"/>
    <p:sldId id="263" r:id="rId8"/>
    <p:sldId id="265" r:id="rId9"/>
    <p:sldId id="264" r:id="rId10"/>
    <p:sldId id="266" r:id="rId11"/>
    <p:sldId id="267" r:id="rId12"/>
    <p:sldId id="257" r:id="rId13"/>
    <p:sldId id="260" r:id="rId14"/>
    <p:sldId id="259" r:id="rId15"/>
    <p:sldId id="258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610DAA-9FA5-164C-8D65-CAF25E576F38}">
          <p14:sldIdLst>
            <p14:sldId id="256"/>
            <p14:sldId id="275"/>
            <p14:sldId id="276"/>
          </p14:sldIdLst>
        </p14:section>
        <p14:section name="Tx2Rx MSG" id="{058B3511-3869-F742-A825-119934053E1F}">
          <p14:sldIdLst>
            <p14:sldId id="261"/>
            <p14:sldId id="262"/>
            <p14:sldId id="274"/>
            <p14:sldId id="263"/>
            <p14:sldId id="265"/>
            <p14:sldId id="264"/>
            <p14:sldId id="266"/>
          </p14:sldIdLst>
        </p14:section>
        <p14:section name="LT status" id="{E3028DCA-600D-9041-BC6F-CA7D0AC151C0}">
          <p14:sldIdLst>
            <p14:sldId id="267"/>
            <p14:sldId id="257"/>
            <p14:sldId id="260"/>
            <p14:sldId id="259"/>
            <p14:sldId id="258"/>
            <p14:sldId id="268"/>
          </p14:sldIdLst>
        </p14:section>
        <p14:section name="LT MSG" id="{432EFF1C-FDC4-7A48-A5D1-8AC53E83D098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5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EA28-2B9C-6C46-B6FA-0D72FB940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1D77A-254A-1845-B2E4-68FC450C0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F4A7-FA44-F94D-BDE9-4100B303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A038-6024-0E4B-9DDA-89E63FCE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1A6B-0420-BB4D-935B-46387DB3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9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3CD0-90BF-4147-9F8F-01A04DA2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9E2A3-14F8-C944-A2D4-1EDDF25C6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2572-5848-A442-B34C-71C71B8D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F40F-875B-C448-97C0-344F53DC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2580A-41C7-064F-949A-302452EA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7B55-C176-E448-B64D-9DDD4798A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FADC8-4F2C-474B-B10C-AEAE02DC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2A69-03EA-134A-A71C-ED82D696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DD34-9FEF-EB49-9270-A879A525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22B5-BBA8-424E-AABB-DD59BE7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7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C33D-288D-DA44-ACC5-5545467B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0B00-43AF-0945-807E-AED5D627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4D64-17C7-254A-AA56-AD7313EF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8963-B817-624C-A64E-E575DDBC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B3D1C-A2A9-924F-920A-C8E9FF5B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9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E0B3-D63B-F24B-AD0A-9903C6A2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B452-1C71-034B-B8D5-292E31C90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4B43-4BF1-1645-A1F8-BE8838CE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DA35-455F-CE46-888B-8D37DB33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F4B90-E976-5946-ACFA-A11B73B3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AC24-B99A-3446-8442-60F75398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3607-937F-6242-9CB5-621002337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5A7C-F3BF-2740-A295-CDA44A5C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0CD24-7342-E241-BF3C-802E5948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228C-C65E-764D-A681-6E4E5EBF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A593-E88C-7446-AC08-413B8EF2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B288-A52B-B24E-9852-01C86358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8978-43DF-DB4E-A821-D07727CC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7907B-8A08-3A42-922B-12D3C7DC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E8B1-73F6-F240-B513-4F23D8FE1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5015C-A95D-9047-AB67-A48C4CCF5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3E5F5-4F60-7D44-B513-D59E86E0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2406D-B2F1-D84D-A6A2-68D8A51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B60C4-96EC-D746-A5BF-CA894F93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2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D392-9D59-C94F-AFC0-3981C0A2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5A3A8-7A38-7240-9B44-4973E6B0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9A189-153D-0148-9769-E241A822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64653-E809-874B-AF67-E957AD5B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2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A95AE-5971-A544-BF90-68996964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5C595-4882-2A45-9CBE-6BA33E31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88E61-3241-CD46-B9BD-F02EC6E8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A248-5519-CA49-9177-E589F85F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7C90-97E4-8642-958C-C331743F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0A6EF-18F6-1C4A-BCF4-3FF63C0DC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93C4-FB64-9F4D-AA1B-3F57BCC2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C2499-AA21-C248-88F7-5B843AB3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E4EC7-19C0-274D-9861-86B4FC06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22E8-55F8-1F48-A39B-E1B54370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25D64-B588-AE41-8241-41B29117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1556-C56F-4845-93CB-FFB07BFBF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A062C-3045-E54A-B7DB-23841533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4F4B2-EC45-DB4F-AFBA-21746D9C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980E7-2E31-2547-9AB6-F99EC147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7F4AD-D411-7648-9855-25B9C6B5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8A19C-34DD-0849-8CC1-906B689F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0C149-9B3B-C74D-AC9C-54E9F744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9A46-DEE7-5F4F-A02E-1693B9902820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6360-F176-DD48-B820-77E392E7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C93D0-7361-AF4C-8D9C-C44556745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1CC2-23CC-154C-AC5B-643107C7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18E0-2CD0-CC45-BF4F-8E4B75E79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ANLT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8947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2411-8795-294D-BEB9-F197311D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284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en-US" dirty="0"/>
              <a:t>Case 2: AN Test with Tx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2702-F247-A041-9683-D7236EEA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992" y="1210363"/>
            <a:ext cx="3752654" cy="221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dd.read_register</a:t>
            </a:r>
            <a:r>
              <a:rPr lang="en-US" sz="1800" dirty="0"/>
              <a:t>(pool.serdes_pool24.serdes_</a:t>
            </a:r>
            <a:r>
              <a:rPr lang="en-US" sz="1800" b="1" dirty="0">
                <a:solidFill>
                  <a:srgbClr val="FF0000"/>
                </a:solidFill>
              </a:rPr>
              <a:t>tx</a:t>
            </a:r>
            <a:r>
              <a:rPr lang="en-US" sz="1800" dirty="0"/>
              <a:t>_lane_swap_config)</a:t>
            </a:r>
          </a:p>
          <a:p>
            <a:pPr marL="0" indent="0">
              <a:buNone/>
            </a:pPr>
            <a:r>
              <a:rPr lang="en-US" sz="1800" dirty="0"/>
              <a:t>tx_lane4_source [9:8] = 0x3</a:t>
            </a:r>
          </a:p>
          <a:p>
            <a:pPr marL="0" indent="0">
              <a:buNone/>
            </a:pPr>
            <a:r>
              <a:rPr lang="en-US" sz="1800" dirty="0"/>
              <a:t>tx_lane5_source [11:10] = 0x1</a:t>
            </a:r>
          </a:p>
          <a:p>
            <a:pPr marL="0" indent="0">
              <a:buNone/>
            </a:pPr>
            <a:r>
              <a:rPr lang="en-US" sz="1800" dirty="0"/>
              <a:t>tx_lane6_source [13:12] = 0x2</a:t>
            </a:r>
          </a:p>
          <a:p>
            <a:pPr marL="0" indent="0">
              <a:buNone/>
            </a:pPr>
            <a:r>
              <a:rPr lang="en-US" sz="1800" dirty="0"/>
              <a:t>tx_lane7_source [15:14] = 0x0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0E765-819F-C94E-A7FF-5F5D81B68C08}"/>
              </a:ext>
            </a:extLst>
          </p:cNvPr>
          <p:cNvSpPr txBox="1"/>
          <p:nvPr/>
        </p:nvSpPr>
        <p:spPr>
          <a:xfrm>
            <a:off x="1186992" y="3803624"/>
            <a:ext cx="3752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dd.read_register</a:t>
            </a:r>
            <a:r>
              <a:rPr lang="en-US" dirty="0"/>
              <a:t>(pool.serdes_pool24.serdes_</a:t>
            </a:r>
            <a:r>
              <a:rPr lang="en-US" b="1" dirty="0">
                <a:solidFill>
                  <a:srgbClr val="FF0000"/>
                </a:solidFill>
              </a:rPr>
              <a:t>rx</a:t>
            </a:r>
            <a:r>
              <a:rPr lang="en-US" dirty="0"/>
              <a:t>_lane_swap_config)</a:t>
            </a:r>
          </a:p>
          <a:p>
            <a:endParaRPr lang="en-US" dirty="0"/>
          </a:p>
          <a:p>
            <a:r>
              <a:rPr lang="en-US" dirty="0"/>
              <a:t>rx_lane4_source [9:8] = 0x3</a:t>
            </a:r>
          </a:p>
          <a:p>
            <a:r>
              <a:rPr lang="en-US" dirty="0"/>
              <a:t>rx_lane5_source [11:10] = 0x1</a:t>
            </a:r>
          </a:p>
          <a:p>
            <a:r>
              <a:rPr lang="en-US" dirty="0"/>
              <a:t>rx_lane6_source [13:12] = 0x2</a:t>
            </a:r>
          </a:p>
          <a:p>
            <a:r>
              <a:rPr lang="en-US" dirty="0"/>
              <a:t>rx_lane7_source [15:14] = 0x0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60ED3-7BCC-3940-B7C3-FCEB4557A269}"/>
              </a:ext>
            </a:extLst>
          </p:cNvPr>
          <p:cNvSpPr txBox="1"/>
          <p:nvPr/>
        </p:nvSpPr>
        <p:spPr>
          <a:xfrm>
            <a:off x="6230092" y="1001962"/>
            <a:ext cx="56505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TEST:: LT MSG - die 0x200 channel 0</a:t>
            </a:r>
          </a:p>
          <a:p>
            <a:r>
              <a:rPr lang="en-US" sz="1200" dirty="0"/>
              <a:t>From Rx -&gt; Tx ------</a:t>
            </a:r>
          </a:p>
          <a:p>
            <a:r>
              <a:rPr lang="en-US" sz="1200" dirty="0"/>
              <a:t>Got error while receiving valid msg. Clear it.</a:t>
            </a:r>
          </a:p>
          <a:p>
            <a:r>
              <a:rPr lang="en-US" sz="1200" dirty="0"/>
              <a:t>Dir TX :Reading Rx msg 0x</a:t>
            </a:r>
            <a:r>
              <a:rPr lang="en-US" sz="1200" b="1" dirty="0">
                <a:solidFill>
                  <a:srgbClr val="FF0000"/>
                </a:solidFill>
              </a:rPr>
              <a:t>0007</a:t>
            </a:r>
            <a:r>
              <a:rPr lang="en-US" sz="1200" dirty="0"/>
              <a:t>a5a5, FIFO Depth 1</a:t>
            </a:r>
          </a:p>
          <a:p>
            <a:r>
              <a:rPr lang="en-US" sz="1200" dirty="0"/>
              <a:t>From Tx -&gt; Rx ------</a:t>
            </a:r>
          </a:p>
          <a:p>
            <a:r>
              <a:rPr lang="en-US" sz="1200" dirty="0"/>
              <a:t>Got error while receiving valid msg. Clear it.</a:t>
            </a:r>
          </a:p>
          <a:p>
            <a:r>
              <a:rPr lang="en-US" sz="1200" dirty="0"/>
              <a:t>Dir RX :Reading Rx msg 0x</a:t>
            </a:r>
            <a:r>
              <a:rPr lang="en-US" sz="1200" b="1" dirty="0">
                <a:solidFill>
                  <a:srgbClr val="FF0000"/>
                </a:solidFill>
              </a:rPr>
              <a:t>0007</a:t>
            </a:r>
            <a:r>
              <a:rPr lang="en-US" sz="1200" dirty="0"/>
              <a:t>5a5a, FIFO Depth 1</a:t>
            </a:r>
          </a:p>
          <a:p>
            <a:endParaRPr lang="en-US" sz="1200" dirty="0"/>
          </a:p>
          <a:p>
            <a:r>
              <a:rPr lang="en-US" sz="1200" dirty="0"/>
              <a:t>TEST:: LT MSG - die 0x200 channel 1</a:t>
            </a:r>
          </a:p>
          <a:p>
            <a:r>
              <a:rPr lang="en-US" sz="1200" dirty="0"/>
              <a:t>From Rx -&gt; Tx ------</a:t>
            </a:r>
          </a:p>
          <a:p>
            <a:r>
              <a:rPr lang="en-US" sz="1200" dirty="0"/>
              <a:t>Dir TX :Reading Rx msg 0x0005a5a5, FIFO Depth 1</a:t>
            </a:r>
          </a:p>
          <a:p>
            <a:r>
              <a:rPr lang="en-US" sz="1200" dirty="0"/>
              <a:t>From Tx -&gt; Rx ------</a:t>
            </a:r>
          </a:p>
          <a:p>
            <a:r>
              <a:rPr lang="en-US" sz="1200" dirty="0"/>
              <a:t>Dir RX :Reading Rx msg 0x00055a5a, FIFO Depth 1</a:t>
            </a:r>
          </a:p>
          <a:p>
            <a:endParaRPr lang="en-US" sz="1200" dirty="0"/>
          </a:p>
          <a:p>
            <a:r>
              <a:rPr lang="en-US" sz="1200" dirty="0"/>
              <a:t>TEST:: LT MSG - die 0x300 channel 0</a:t>
            </a:r>
          </a:p>
          <a:p>
            <a:r>
              <a:rPr lang="en-US" sz="1200" dirty="0"/>
              <a:t>From Rx -&gt; Tx ------</a:t>
            </a:r>
          </a:p>
          <a:p>
            <a:r>
              <a:rPr lang="en-US" sz="1200" dirty="0"/>
              <a:t>Dir TX :Reading Rx msg 0x0006a5a5, FIFO Depth 1</a:t>
            </a:r>
          </a:p>
          <a:p>
            <a:r>
              <a:rPr lang="en-US" sz="1200" dirty="0"/>
              <a:t>From Tx -&gt; Rx ------</a:t>
            </a:r>
          </a:p>
          <a:p>
            <a:r>
              <a:rPr lang="en-US" sz="1200" dirty="0"/>
              <a:t>Dir RX :Reading Rx msg 0x00065a5a, FIFO Depth 1</a:t>
            </a:r>
          </a:p>
          <a:p>
            <a:endParaRPr lang="en-US" sz="1200" dirty="0"/>
          </a:p>
          <a:p>
            <a:r>
              <a:rPr lang="en-US" sz="1200" dirty="0"/>
              <a:t>TEST:: LT MSG - die 0x300 channel 1</a:t>
            </a:r>
          </a:p>
          <a:p>
            <a:r>
              <a:rPr lang="en-US" sz="1200" dirty="0"/>
              <a:t>From Rx -&gt; Tx ------</a:t>
            </a:r>
          </a:p>
          <a:p>
            <a:r>
              <a:rPr lang="en-US" sz="1200" dirty="0"/>
              <a:t>Dir TX :Reading Rx msg 0x0004a5a5, FIFO Depth 1</a:t>
            </a:r>
          </a:p>
          <a:p>
            <a:r>
              <a:rPr lang="en-US" sz="1200" dirty="0"/>
              <a:t>From Tx -&gt; Rx ------</a:t>
            </a:r>
          </a:p>
          <a:p>
            <a:r>
              <a:rPr lang="en-US" sz="1200" dirty="0"/>
              <a:t>Dir RX :Reading Rx msg 0x00045a5a, FIFO Depth 1</a:t>
            </a:r>
          </a:p>
          <a:p>
            <a:endParaRPr lang="en-US" sz="1200" dirty="0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0B7C4A1B-B6E3-4D48-9C52-9918BFF61A33}"/>
              </a:ext>
            </a:extLst>
          </p:cNvPr>
          <p:cNvSpPr/>
          <p:nvPr/>
        </p:nvSpPr>
        <p:spPr>
          <a:xfrm>
            <a:off x="10145849" y="1490869"/>
            <a:ext cx="1512749" cy="695739"/>
          </a:xfrm>
          <a:prstGeom prst="borderCallout1">
            <a:avLst>
              <a:gd name="adj1" fmla="val 50179"/>
              <a:gd name="adj2" fmla="val -449"/>
              <a:gd name="adj3" fmla="val 32500"/>
              <a:gd name="adj4" fmla="val -481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Rx2Tx /Tx2Rx both swapped in configuration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1C49F4-7A72-924C-BA59-C94BAB5D7972}"/>
              </a:ext>
            </a:extLst>
          </p:cNvPr>
          <p:cNvCxnSpPr>
            <a:cxnSpLocks/>
          </p:cNvCxnSpPr>
          <p:nvPr/>
        </p:nvCxnSpPr>
        <p:spPr>
          <a:xfrm flipH="1">
            <a:off x="9392478" y="1878496"/>
            <a:ext cx="735497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7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5786-2693-4F46-96E8-531CD39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Error/Done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15D6-9BF0-0042-A8BB-8C4077B9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 leader is the first follower in the bundle.</a:t>
            </a:r>
          </a:p>
          <a:p>
            <a:r>
              <a:rPr lang="en-US" dirty="0"/>
              <a:t>LT group SerDes members publish LT result Error/Done Status to the entire group.</a:t>
            </a:r>
          </a:p>
          <a:p>
            <a:pPr lvl="1"/>
            <a:r>
              <a:rPr lang="en-US" dirty="0"/>
              <a:t>All SerDes in the group set Done, followers see Done.</a:t>
            </a:r>
          </a:p>
          <a:p>
            <a:pPr lvl="1"/>
            <a:r>
              <a:rPr lang="en-US" dirty="0"/>
              <a:t>One SerDes in the group set Error, followers see Error.</a:t>
            </a:r>
          </a:p>
          <a:p>
            <a:r>
              <a:rPr lang="en-US" dirty="0"/>
              <a:t>Control/configuration registers:</a:t>
            </a:r>
          </a:p>
          <a:p>
            <a:pPr lvl="1"/>
            <a:r>
              <a:rPr lang="en-US" dirty="0" err="1"/>
              <a:t>serdes_an_bitmap_config</a:t>
            </a:r>
            <a:endParaRPr lang="en-US" dirty="0"/>
          </a:p>
          <a:p>
            <a:r>
              <a:rPr lang="en-US" dirty="0"/>
              <a:t>Status is sent/receive on the follower’s Rx SerDes.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6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BB0-9DB4-5A4E-919E-5E99220A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LT Error/Done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26B8-F48E-934C-91FC-7F00CB6D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40" y="15290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serdes_an_bitmap_config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the bitmap of LT group to all the LT followers, including leader.</a:t>
            </a:r>
          </a:p>
          <a:p>
            <a:pPr lvl="1"/>
            <a:r>
              <a:rPr lang="en-US" dirty="0"/>
              <a:t>it tells Rx followers which SerDes are in the LT group.</a:t>
            </a:r>
          </a:p>
          <a:p>
            <a:r>
              <a:rPr lang="en-US" dirty="0"/>
              <a:t>Who is the Leader</a:t>
            </a:r>
          </a:p>
          <a:p>
            <a:pPr lvl="1"/>
            <a:r>
              <a:rPr lang="en-US" dirty="0"/>
              <a:t>The Leader SerDes = Rx lane number of the front panel SerDes 0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A1629D-C42C-0445-9404-E6D1533E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90" y="3682655"/>
            <a:ext cx="51181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84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D708-7D38-D946-8C91-3DFF6DC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DC10-2915-9645-B9B2-B023CE5A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/>
              <a:t>Set Error status on Tx SerDes, check Master status on Rx SerDes</a:t>
            </a:r>
          </a:p>
          <a:p>
            <a:r>
              <a:rPr lang="en-US" sz="2000"/>
              <a:t>Set Done status on Tx SerDes, check Master status on Rx SerDes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9E829-4603-0041-879A-1C5009C2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97" y="3715529"/>
            <a:ext cx="2984178" cy="294223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BB22AF-D866-E048-A65B-897C9CA9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45" y="220522"/>
            <a:ext cx="3002281" cy="2942235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498324-D432-C648-A5BC-1798F80E3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836" y="180724"/>
            <a:ext cx="2923790" cy="2982033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92079F-77A0-A14E-9A6A-3E83442C2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349" y="3801990"/>
            <a:ext cx="2797274" cy="28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9410-C85C-E342-8BD5-53A2A08F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/>
          </a:bodyPr>
          <a:lstStyle/>
          <a:p>
            <a:r>
              <a:rPr lang="en-US" sz="3600" dirty="0"/>
              <a:t>Case 1 (8 </a:t>
            </a:r>
            <a:r>
              <a:rPr lang="en-US" sz="3600" dirty="0" err="1"/>
              <a:t>Serdes</a:t>
            </a:r>
            <a:r>
              <a:rPr lang="en-US" sz="3600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ADE8-8CA8-4542-B12C-428A0B14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3424881" cy="551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serdes_pool24.serdes_an_bitmap_config</a:t>
            </a:r>
          </a:p>
          <a:p>
            <a:pPr marL="0" indent="0">
              <a:buNone/>
            </a:pPr>
            <a:r>
              <a:rPr lang="en-US" sz="1600" dirty="0"/>
              <a:t>srd8_an_bitmap [71:64] = 0x0ff</a:t>
            </a:r>
          </a:p>
          <a:p>
            <a:pPr marL="0" indent="0">
              <a:buNone/>
            </a:pPr>
            <a:r>
              <a:rPr lang="en-US" sz="1600" dirty="0"/>
              <a:t>srd9_an_bitmap [79:72] = 0x0ff</a:t>
            </a:r>
          </a:p>
          <a:p>
            <a:pPr marL="0" indent="0">
              <a:buNone/>
            </a:pPr>
            <a:r>
              <a:rPr lang="en-US" sz="1600" dirty="0"/>
              <a:t>srd10_an_bitmap [87:80] = 0x0ff</a:t>
            </a:r>
          </a:p>
          <a:p>
            <a:pPr marL="0" indent="0">
              <a:buNone/>
            </a:pPr>
            <a:r>
              <a:rPr lang="en-US" sz="1600" dirty="0"/>
              <a:t>srd11_an_bitmap [95:88] = 0x0ff</a:t>
            </a:r>
          </a:p>
          <a:p>
            <a:pPr marL="0" indent="0">
              <a:buNone/>
            </a:pPr>
            <a:r>
              <a:rPr lang="en-US" sz="1600" dirty="0"/>
              <a:t>srd12_an_bitmap [103:96] = 0x0ff</a:t>
            </a:r>
          </a:p>
          <a:p>
            <a:pPr marL="0" indent="0">
              <a:buNone/>
            </a:pPr>
            <a:r>
              <a:rPr lang="en-US" sz="1600" dirty="0"/>
              <a:t>srd13_an_bitmap [111:104] = 0x0ff</a:t>
            </a:r>
          </a:p>
          <a:p>
            <a:pPr marL="0" indent="0">
              <a:buNone/>
            </a:pPr>
            <a:r>
              <a:rPr lang="en-US" sz="1600" dirty="0"/>
              <a:t>srd14_an_bitmap [119:112] = 0x0ff</a:t>
            </a:r>
          </a:p>
          <a:p>
            <a:pPr marL="0" indent="0">
              <a:buNone/>
            </a:pPr>
            <a:r>
              <a:rPr lang="en-US" sz="1600" dirty="0"/>
              <a:t>srd15_an_bitmap [127:120] = 0x0ff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21338-791D-A04E-8C2C-62EE4B6F2C12}"/>
              </a:ext>
            </a:extLst>
          </p:cNvPr>
          <p:cNvSpPr txBox="1"/>
          <p:nvPr/>
        </p:nvSpPr>
        <p:spPr>
          <a:xfrm>
            <a:off x="5393232" y="1394433"/>
            <a:ext cx="24152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(0,0,8,1,2)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0C7E5-64FA-2D40-A72D-3AFAE2B655A2}"/>
              </a:ext>
            </a:extLst>
          </p:cNvPr>
          <p:cNvSpPr txBox="1"/>
          <p:nvPr/>
        </p:nvSpPr>
        <p:spPr>
          <a:xfrm>
            <a:off x="8610600" y="1307936"/>
            <a:ext cx="274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(0,0,8,1,1)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(0,0,9,7,1)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913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42F289B-B9FB-CB42-9BBD-52F4E422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/>
          </a:bodyPr>
          <a:lstStyle/>
          <a:p>
            <a:r>
              <a:rPr lang="en-US" sz="3600" dirty="0"/>
              <a:t>Case 2 (2 </a:t>
            </a:r>
            <a:r>
              <a:rPr lang="en-US" sz="3600" dirty="0" err="1"/>
              <a:t>Serdes</a:t>
            </a:r>
            <a:r>
              <a:rPr lang="en-US" sz="3600" dirty="0"/>
              <a:t>):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BCD670-0FF3-4441-8821-FE32BD4DC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6"/>
            <a:ext cx="3424881" cy="542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serdes_pool24.serdes_an_bitmap_config</a:t>
            </a:r>
          </a:p>
          <a:p>
            <a:pPr marL="0" indent="0">
              <a:buNone/>
            </a:pPr>
            <a:r>
              <a:rPr lang="en-US" sz="1600" dirty="0"/>
              <a:t>srd8_an_bitmap [71:64] = 0x003</a:t>
            </a:r>
          </a:p>
          <a:p>
            <a:pPr marL="0" indent="0">
              <a:buNone/>
            </a:pPr>
            <a:r>
              <a:rPr lang="en-US" sz="1600" dirty="0"/>
              <a:t>srd9_an_bitmap [79:72] = 0x003</a:t>
            </a:r>
          </a:p>
          <a:p>
            <a:pPr marL="0" indent="0">
              <a:buNone/>
            </a:pPr>
            <a:r>
              <a:rPr lang="en-US" sz="1600" dirty="0"/>
              <a:t>srd10_an_bitmap [87:80] = 0x00c</a:t>
            </a:r>
          </a:p>
          <a:p>
            <a:pPr marL="0" indent="0">
              <a:buNone/>
            </a:pPr>
            <a:r>
              <a:rPr lang="en-US" sz="1600" dirty="0"/>
              <a:t>srd11_an_bitmap [95:88] = 0x00c</a:t>
            </a:r>
          </a:p>
          <a:p>
            <a:pPr marL="0" indent="0">
              <a:buNone/>
            </a:pPr>
            <a:r>
              <a:rPr lang="en-US" sz="1600" dirty="0"/>
              <a:t>srd12_an_bitmap [103:96] = 0x030</a:t>
            </a:r>
          </a:p>
          <a:p>
            <a:pPr marL="0" indent="0">
              <a:buNone/>
            </a:pPr>
            <a:r>
              <a:rPr lang="en-US" sz="1600" dirty="0"/>
              <a:t>srd13_an_bitmap [111:104] = 0x030</a:t>
            </a:r>
          </a:p>
          <a:p>
            <a:pPr marL="0" indent="0">
              <a:buNone/>
            </a:pPr>
            <a:r>
              <a:rPr lang="en-US" sz="1600" dirty="0"/>
              <a:t>srd14_an_bitmap [119:112] = 0x0c0</a:t>
            </a:r>
          </a:p>
          <a:p>
            <a:pPr marL="0" indent="0">
              <a:buNone/>
            </a:pPr>
            <a:r>
              <a:rPr lang="en-US" sz="1600" dirty="0"/>
              <a:t>srd15_an_bitmap [127:120] = 0x0c0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48F6F-1FE2-1A4E-BA51-CC12E85C3CA1}"/>
              </a:ext>
            </a:extLst>
          </p:cNvPr>
          <p:cNvSpPr txBox="1"/>
          <p:nvPr/>
        </p:nvSpPr>
        <p:spPr>
          <a:xfrm>
            <a:off x="5096669" y="1198605"/>
            <a:ext cx="29306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(0,0,8,1,2)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(0,0,9,1,2)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1A8F6-2A41-1047-AD75-05694D10AB67}"/>
              </a:ext>
            </a:extLst>
          </p:cNvPr>
          <p:cNvSpPr txBox="1"/>
          <p:nvPr/>
        </p:nvSpPr>
        <p:spPr>
          <a:xfrm>
            <a:off x="8027279" y="1042747"/>
            <a:ext cx="3649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(0,0,12,1,1)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(0,0,13,1,1)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871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71133C-B505-0144-86B3-6DB597693722}"/>
              </a:ext>
            </a:extLst>
          </p:cNvPr>
          <p:cNvSpPr txBox="1"/>
          <p:nvPr/>
        </p:nvSpPr>
        <p:spPr>
          <a:xfrm>
            <a:off x="8620899" y="1223320"/>
            <a:ext cx="30912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(0,0,10,1,2)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(0,0,11,1,2)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endParaRPr lang="en-US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A5229-4A19-B441-AB1D-01985FD3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>
            <a:normAutofit/>
          </a:bodyPr>
          <a:lstStyle/>
          <a:p>
            <a:r>
              <a:rPr lang="en-US" sz="3600" dirty="0"/>
              <a:t>Case 3 (1 </a:t>
            </a:r>
            <a:r>
              <a:rPr lang="en-US" sz="3600" dirty="0" err="1"/>
              <a:t>Serdes</a:t>
            </a:r>
            <a:r>
              <a:rPr lang="en-US" sz="3600" dirty="0"/>
              <a:t>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CCABB-1A81-D446-A722-8B58BEF7EAF4}"/>
              </a:ext>
            </a:extLst>
          </p:cNvPr>
          <p:cNvSpPr txBox="1"/>
          <p:nvPr/>
        </p:nvSpPr>
        <p:spPr>
          <a:xfrm>
            <a:off x="5486400" y="1322173"/>
            <a:ext cx="2619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(0,0,8,1,2)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write_tx_sts</a:t>
            </a:r>
            <a:r>
              <a:rPr lang="en-US" sz="1400" dirty="0"/>
              <a:t>(0,0,9,1,2)</a:t>
            </a:r>
          </a:p>
          <a:p>
            <a:r>
              <a:rPr lang="en-US" sz="1400" dirty="0"/>
              <a:t>&gt;&gt;&gt; </a:t>
            </a:r>
            <a:r>
              <a:rPr lang="en-US" sz="1400" dirty="0" err="1"/>
              <a:t>read_rx_sts</a:t>
            </a:r>
            <a:r>
              <a:rPr lang="en-US" sz="1400" dirty="0"/>
              <a:t>(0,0,8,8)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6F20-649B-0D43-8051-AE635A7B2209}"/>
              </a:ext>
            </a:extLst>
          </p:cNvPr>
          <p:cNvSpPr/>
          <p:nvPr/>
        </p:nvSpPr>
        <p:spPr>
          <a:xfrm>
            <a:off x="838200" y="1322173"/>
            <a:ext cx="400564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serdes_pool24.serdes_an_bitmap_config</a:t>
            </a:r>
          </a:p>
          <a:p>
            <a:r>
              <a:rPr lang="en-US" sz="1500" dirty="0"/>
              <a:t>srd8_an_bitmap [71:64] = 0x001</a:t>
            </a:r>
          </a:p>
          <a:p>
            <a:r>
              <a:rPr lang="en-US" sz="1500" dirty="0"/>
              <a:t>srd9_an_bitmap [79:72] = 0x002</a:t>
            </a:r>
          </a:p>
          <a:p>
            <a:r>
              <a:rPr lang="en-US" sz="1500" dirty="0"/>
              <a:t>srd10_an_bitmap [87:80] = 0x004</a:t>
            </a:r>
          </a:p>
          <a:p>
            <a:r>
              <a:rPr lang="en-US" sz="1500" dirty="0"/>
              <a:t>srd11_an_bitmap [95:88] = 0x008</a:t>
            </a:r>
          </a:p>
          <a:p>
            <a:r>
              <a:rPr lang="en-US" sz="1500" dirty="0"/>
              <a:t>srd12_an_bitmap [103:96] = 0x010</a:t>
            </a:r>
          </a:p>
          <a:p>
            <a:r>
              <a:rPr lang="en-US" sz="1500" dirty="0"/>
              <a:t>srd13_an_bitmap [111:104] = 0x020</a:t>
            </a:r>
          </a:p>
          <a:p>
            <a:r>
              <a:rPr lang="en-US" sz="1500" dirty="0"/>
              <a:t>srd14_an_bitmap [119:112] = 0x040</a:t>
            </a:r>
          </a:p>
          <a:p>
            <a:r>
              <a:rPr lang="en-US" sz="1500" dirty="0"/>
              <a:t>srd15_an_bitmap [127:120] = 0x080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7947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3166-7E94-B742-8C19-DD5CF120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BC09-BCA1-044A-92E1-CB4B7616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LT Leader send message to all SerDes in the LT group.</a:t>
            </a:r>
          </a:p>
          <a:p>
            <a:r>
              <a:rPr lang="en-US" dirty="0"/>
              <a:t>Each SerDes has one Send MSG buffer and one Receive MSG buffer.</a:t>
            </a:r>
          </a:p>
          <a:p>
            <a:r>
              <a:rPr lang="en-US" dirty="0"/>
              <a:t>Same mechanism as Tx2Rx/Rx2Tx but broadcast.</a:t>
            </a:r>
          </a:p>
          <a:p>
            <a:r>
              <a:rPr lang="en-US" dirty="0"/>
              <a:t>Message can only be sent on the Leader SerDes.</a:t>
            </a:r>
          </a:p>
          <a:p>
            <a:r>
              <a:rPr lang="en-US" dirty="0"/>
              <a:t>Control/configuration registers:</a:t>
            </a:r>
          </a:p>
          <a:p>
            <a:pPr lvl="1"/>
            <a:r>
              <a:rPr lang="en-US" dirty="0" err="1"/>
              <a:t>serdes_an_bitmap_config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serdes_an_master_config</a:t>
            </a:r>
            <a:endParaRPr lang="en-US" dirty="0"/>
          </a:p>
          <a:p>
            <a:r>
              <a:rPr lang="en-US" dirty="0"/>
              <a:t>LT message is sent from Leader Rx SerDes to follower Rx SerDes.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0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5463-F0D6-8E4E-8804-40D40874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9580-EDC2-B04D-BEFC-003638F7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serdes_an_bitmap_config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the bitmap of LT followers to all the LT group members.</a:t>
            </a:r>
          </a:p>
          <a:p>
            <a:pPr lvl="1"/>
            <a:r>
              <a:rPr lang="en-US" dirty="0"/>
              <a:t>it tells Rx followers which SerDes are in the LT group.</a:t>
            </a:r>
          </a:p>
          <a:p>
            <a:r>
              <a:rPr lang="en-US" dirty="0" err="1"/>
              <a:t>serdes_an_master_config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the master SerDes index to all the LT group members.</a:t>
            </a:r>
          </a:p>
          <a:p>
            <a:pPr lvl="1"/>
            <a:r>
              <a:rPr lang="en-US" dirty="0"/>
              <a:t>it tells follower SerDes which Rx SerDes is the master.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D708-7D38-D946-8C91-3DFF6DC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DC10-2915-9645-B9B2-B023CE5A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/>
              <a:t>Send MSG on LT send buffer</a:t>
            </a:r>
          </a:p>
          <a:p>
            <a:r>
              <a:rPr lang="en-US" sz="2000"/>
              <a:t>Receive MSG on LT receive buffer of all SerDes in the LT group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AB92A9-A23E-4C58-BF68-EDCB6F1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AD7C3A-3AA9-BD46-AE00-A1BC0821E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476514"/>
            <a:ext cx="2364317" cy="243025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C7EA9-F72B-8849-9BBA-ACBCB527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485357"/>
            <a:ext cx="2364317" cy="241256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23A23D-637C-8942-B418-730A78E68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3875914"/>
            <a:ext cx="2364317" cy="240097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7F4B66-14BF-BC43-AC76-F42F067EE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533" y="3917886"/>
            <a:ext cx="2364317" cy="23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9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8BDA-FE7D-B843-9BAA-2432E433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74557" cy="2081512"/>
          </a:xfrm>
        </p:spPr>
        <p:txBody>
          <a:bodyPr/>
          <a:lstStyle/>
          <a:p>
            <a:r>
              <a:rPr lang="en-US" dirty="0"/>
              <a:t>ANLT </a:t>
            </a:r>
            <a:r>
              <a:rPr lang="en-US" dirty="0" err="1"/>
              <a:t>CrossBar</a:t>
            </a:r>
            <a:r>
              <a:rPr lang="en-US" dirty="0"/>
              <a:t>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6A5F1-BC37-964F-80ED-70667F6D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40" y="0"/>
            <a:ext cx="90170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86789-8897-D648-AFD8-B4AB3253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40" y="1016644"/>
            <a:ext cx="8892400" cy="57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6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BBE7-A7A8-7744-8B4A-36D7B160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Case (4 SerDes) configuration: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34437-B73E-B049-A6CE-33F483F9EE7F}"/>
              </a:ext>
            </a:extLst>
          </p:cNvPr>
          <p:cNvSpPr txBox="1"/>
          <p:nvPr/>
        </p:nvSpPr>
        <p:spPr>
          <a:xfrm>
            <a:off x="1027044" y="1510747"/>
            <a:ext cx="31275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serdes_pool24.serdes_an_bitmap_config</a:t>
            </a:r>
          </a:p>
          <a:p>
            <a:r>
              <a:rPr lang="en-US" sz="1200" dirty="0"/>
              <a:t>srd0_an_bitmap [7:0] = 0x00f</a:t>
            </a:r>
          </a:p>
          <a:p>
            <a:r>
              <a:rPr lang="en-US" sz="1200" dirty="0"/>
              <a:t>srd1_an_bitmap [15:8] = 0x00f</a:t>
            </a:r>
          </a:p>
          <a:p>
            <a:r>
              <a:rPr lang="en-US" sz="1200" dirty="0"/>
              <a:t>srd2_an_bitmap [23:16] = 0x00f</a:t>
            </a:r>
          </a:p>
          <a:p>
            <a:r>
              <a:rPr lang="en-US" sz="1200" dirty="0"/>
              <a:t>srd3_an_bitmap [31:24] = 0x00f</a:t>
            </a:r>
          </a:p>
          <a:p>
            <a:r>
              <a:rPr lang="en-US" sz="1200" dirty="0"/>
              <a:t>srd4_an_bitmap [39:32] = 0x0f0</a:t>
            </a:r>
          </a:p>
          <a:p>
            <a:r>
              <a:rPr lang="en-US" sz="1200" dirty="0"/>
              <a:t>srd5_an_bitmap [47:40] = 0x0f0</a:t>
            </a:r>
          </a:p>
          <a:p>
            <a:r>
              <a:rPr lang="en-US" sz="1200" dirty="0"/>
              <a:t>srd6_an_bitmap [55:48] = 0x0f0</a:t>
            </a:r>
          </a:p>
          <a:p>
            <a:r>
              <a:rPr lang="en-US" sz="1200" dirty="0"/>
              <a:t>srd7_an_bitmap [63:56] = 0x0f0</a:t>
            </a:r>
          </a:p>
          <a:p>
            <a:r>
              <a:rPr lang="en-US" sz="1200" dirty="0"/>
              <a:t>srd8_an_bitmap [71:64] = 0x00f</a:t>
            </a:r>
          </a:p>
          <a:p>
            <a:r>
              <a:rPr lang="en-US" sz="1200" dirty="0"/>
              <a:t>srd9_an_bitmap [79:72] = 0x00f</a:t>
            </a:r>
          </a:p>
          <a:p>
            <a:r>
              <a:rPr lang="en-US" sz="1200" dirty="0"/>
              <a:t>srd10_an_bitmap [87:80] = 0x00f</a:t>
            </a:r>
          </a:p>
          <a:p>
            <a:r>
              <a:rPr lang="en-US" sz="1200" dirty="0"/>
              <a:t>srd11_an_bitmap [95:88] = 0x00f</a:t>
            </a:r>
          </a:p>
          <a:p>
            <a:r>
              <a:rPr lang="en-US" sz="1200" dirty="0"/>
              <a:t>srd12_an_bitmap [103:96] = 0x0f0</a:t>
            </a:r>
          </a:p>
          <a:p>
            <a:r>
              <a:rPr lang="en-US" sz="1200" dirty="0"/>
              <a:t>srd13_an_bitmap [111:104] = 0x0f0</a:t>
            </a:r>
          </a:p>
          <a:p>
            <a:r>
              <a:rPr lang="en-US" sz="1200" dirty="0"/>
              <a:t>srd14_an_bitmap [119:112] = 0x0f0</a:t>
            </a:r>
          </a:p>
          <a:p>
            <a:r>
              <a:rPr lang="en-US" sz="1200" dirty="0"/>
              <a:t>srd15_an_bitmap [127:120] = 0x0f0</a:t>
            </a:r>
          </a:p>
          <a:p>
            <a:r>
              <a:rPr lang="en-US" sz="1200" dirty="0"/>
              <a:t>srd16_an_bitmap [135:128] = 0x00f</a:t>
            </a:r>
          </a:p>
          <a:p>
            <a:r>
              <a:rPr lang="en-US" sz="1200" dirty="0"/>
              <a:t>srd17_an_bitmap [143:136] = 0x00f</a:t>
            </a:r>
          </a:p>
          <a:p>
            <a:r>
              <a:rPr lang="en-US" sz="1200" dirty="0"/>
              <a:t>srd18_an_bitmap [151:144] = 0x00f</a:t>
            </a:r>
          </a:p>
          <a:p>
            <a:r>
              <a:rPr lang="en-US" sz="1200" dirty="0"/>
              <a:t>srd19_an_bitmap [159:152] = 0x00f</a:t>
            </a:r>
          </a:p>
          <a:p>
            <a:r>
              <a:rPr lang="en-US" sz="1200" dirty="0"/>
              <a:t>srd20_an_bitmap [167:160] = 0x0f0</a:t>
            </a:r>
          </a:p>
          <a:p>
            <a:r>
              <a:rPr lang="en-US" sz="1200" dirty="0"/>
              <a:t>srd21_an_bitmap [175:168] = 0x0f0</a:t>
            </a:r>
          </a:p>
          <a:p>
            <a:r>
              <a:rPr lang="en-US" sz="1200" dirty="0"/>
              <a:t>srd22_an_bitmap [183:176] = 0x0f0</a:t>
            </a:r>
          </a:p>
          <a:p>
            <a:r>
              <a:rPr lang="en-US" sz="1200" dirty="0"/>
              <a:t>srd23_an_bitmap [191:184] = 0x0f0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A20CF-CC6D-7741-AA26-0751FA2AAFF9}"/>
              </a:ext>
            </a:extLst>
          </p:cNvPr>
          <p:cNvSpPr txBox="1"/>
          <p:nvPr/>
        </p:nvSpPr>
        <p:spPr>
          <a:xfrm>
            <a:off x="4840358" y="1510747"/>
            <a:ext cx="3197087" cy="4909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serdes_pool24.serdes_an_master_config)</a:t>
            </a:r>
          </a:p>
          <a:p>
            <a:r>
              <a:rPr lang="en-US" sz="1200" dirty="0"/>
              <a:t>srd0_an_master_idx [2:0] = 0x0</a:t>
            </a:r>
          </a:p>
          <a:p>
            <a:r>
              <a:rPr lang="en-US" sz="1200" dirty="0"/>
              <a:t>srd1_an_master_idx [5:3] = 0x0</a:t>
            </a:r>
          </a:p>
          <a:p>
            <a:r>
              <a:rPr lang="en-US" sz="1200" dirty="0"/>
              <a:t>srd2_an_master_idx [8:6] = 0x0</a:t>
            </a:r>
          </a:p>
          <a:p>
            <a:r>
              <a:rPr lang="en-US" sz="1200" dirty="0"/>
              <a:t>srd3_an_master_idx [11:9] = 0x0</a:t>
            </a:r>
          </a:p>
          <a:p>
            <a:r>
              <a:rPr lang="en-US" sz="1200" dirty="0"/>
              <a:t>srd4_an_master_idx [14:12] = 0x7</a:t>
            </a:r>
          </a:p>
          <a:p>
            <a:r>
              <a:rPr lang="en-US" sz="1200" dirty="0"/>
              <a:t>srd5_an_master_idx [17:15] = 0x7</a:t>
            </a:r>
          </a:p>
          <a:p>
            <a:r>
              <a:rPr lang="en-US" sz="1200" dirty="0"/>
              <a:t>srd6_an_master_idx [20:18] = 0x7</a:t>
            </a:r>
          </a:p>
          <a:p>
            <a:r>
              <a:rPr lang="en-US" sz="1200" dirty="0"/>
              <a:t>srd7_an_master_idx [23:21] = 0x7</a:t>
            </a:r>
          </a:p>
          <a:p>
            <a:r>
              <a:rPr lang="en-US" sz="1200" dirty="0"/>
              <a:t>srd8_an_master_idx [26:24] = 0x2</a:t>
            </a:r>
          </a:p>
          <a:p>
            <a:r>
              <a:rPr lang="en-US" sz="1200" dirty="0"/>
              <a:t>srd9_an_master_idx [29:27] = 0x2</a:t>
            </a:r>
          </a:p>
          <a:p>
            <a:r>
              <a:rPr lang="en-US" sz="1200" dirty="0"/>
              <a:t>srd10_an_master_idx [32:30] = 0x2</a:t>
            </a:r>
          </a:p>
          <a:p>
            <a:r>
              <a:rPr lang="en-US" sz="1200" dirty="0"/>
              <a:t>srd11_an_master_idx [35:33] = 0x2</a:t>
            </a:r>
          </a:p>
          <a:p>
            <a:r>
              <a:rPr lang="en-US" sz="1200" dirty="0"/>
              <a:t>srd12_an_master_idx [38:36] = 0x5</a:t>
            </a:r>
          </a:p>
          <a:p>
            <a:r>
              <a:rPr lang="en-US" sz="1200" dirty="0"/>
              <a:t>srd13_an_master_idx [41:39] = 0x5</a:t>
            </a:r>
          </a:p>
          <a:p>
            <a:r>
              <a:rPr lang="en-US" sz="1200" dirty="0"/>
              <a:t>srd14_an_master_idx [44:42] = 0x5</a:t>
            </a:r>
          </a:p>
          <a:p>
            <a:r>
              <a:rPr lang="en-US" sz="1200" dirty="0"/>
              <a:t>srd15_an_master_idx [47:45] = 0x5</a:t>
            </a:r>
          </a:p>
          <a:p>
            <a:r>
              <a:rPr lang="en-US" sz="1200" dirty="0"/>
              <a:t>srd16_an_master_idx [50:48] = 0x2</a:t>
            </a:r>
          </a:p>
          <a:p>
            <a:r>
              <a:rPr lang="en-US" sz="1200" dirty="0"/>
              <a:t>srd17_an_master_idx [53:51] = 0x2</a:t>
            </a:r>
          </a:p>
          <a:p>
            <a:r>
              <a:rPr lang="en-US" sz="1200" dirty="0"/>
              <a:t>srd18_an_master_idx [56:54] = 0x2</a:t>
            </a:r>
          </a:p>
          <a:p>
            <a:r>
              <a:rPr lang="en-US" sz="1200" dirty="0"/>
              <a:t>srd19_an_master_idx [59:57] = 0x2</a:t>
            </a:r>
          </a:p>
          <a:p>
            <a:r>
              <a:rPr lang="en-US" sz="1200" dirty="0"/>
              <a:t>srd20_an_master_idx [62:60] = 0x4</a:t>
            </a:r>
          </a:p>
          <a:p>
            <a:r>
              <a:rPr lang="en-US" sz="1200" dirty="0"/>
              <a:t>srd21_an_master_idx [65:63] = 0x4</a:t>
            </a:r>
          </a:p>
          <a:p>
            <a:r>
              <a:rPr lang="en-US" sz="1200" dirty="0"/>
              <a:t>srd22_an_master_idx [68:66] = 0x4</a:t>
            </a:r>
          </a:p>
          <a:p>
            <a:r>
              <a:rPr lang="en-US" sz="1200" dirty="0"/>
              <a:t>srd23_an_master_idx [71:69] = 0x4</a:t>
            </a:r>
          </a:p>
          <a:p>
            <a:endParaRPr lang="en-US" sz="1200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0D3BD-99D6-1646-9F47-ADAF5F24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45" y="1510747"/>
            <a:ext cx="37211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6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901D2-30DD-B64F-B315-C281CD86FEA7}"/>
              </a:ext>
            </a:extLst>
          </p:cNvPr>
          <p:cNvSpPr txBox="1"/>
          <p:nvPr/>
        </p:nvSpPr>
        <p:spPr>
          <a:xfrm>
            <a:off x="629479" y="1232452"/>
            <a:ext cx="31871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Writing 0x0000/0 Tx -&gt; Rx msg 0xf0f00000</a:t>
            </a:r>
          </a:p>
          <a:p>
            <a:r>
              <a:rPr lang="en-US" sz="1200" dirty="0"/>
              <a:t>Writing 0x0300/1 Tx -&gt; Rx msg 0xf0f00004</a:t>
            </a:r>
          </a:p>
          <a:p>
            <a:r>
              <a:rPr lang="en-US" sz="1200" dirty="0"/>
              <a:t>Writing 0x0500/0 Tx -&gt; Rx msg 0xf0f00008</a:t>
            </a:r>
          </a:p>
          <a:p>
            <a:r>
              <a:rPr lang="en-US" sz="1200" dirty="0"/>
              <a:t>Writing 0x0600/1 Tx -&gt; Rx msg 0xf0f0000c</a:t>
            </a:r>
          </a:p>
          <a:p>
            <a:r>
              <a:rPr lang="en-US" sz="1200" dirty="0"/>
              <a:t>Writing 0x0900/0 Tx -&gt; Rx msg 0xf0f00010</a:t>
            </a:r>
          </a:p>
          <a:p>
            <a:r>
              <a:rPr lang="en-US" sz="1200" dirty="0"/>
              <a:t>Writing 0x0a00/0 Tx -&gt; Rx msg 0xf0f00014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TEST:: LT MSG TX - die 0x0 channel 0</a:t>
            </a:r>
          </a:p>
          <a:p>
            <a:r>
              <a:rPr lang="en-US" sz="1200" dirty="0"/>
              <a:t>              RX - die 0x0 channel 0</a:t>
            </a:r>
          </a:p>
          <a:p>
            <a:r>
              <a:rPr lang="en-US" sz="1200" dirty="0"/>
              <a:t>Reading Tx -&gt; Rx msg 0xf0f00000, FIFO Depth 1</a:t>
            </a:r>
          </a:p>
          <a:p>
            <a:endParaRPr lang="en-US" sz="1200" dirty="0"/>
          </a:p>
          <a:p>
            <a:r>
              <a:rPr lang="en-US" sz="1200" dirty="0"/>
              <a:t>TEST:: LT MSG TX - die 0x0 channel 1</a:t>
            </a:r>
          </a:p>
          <a:p>
            <a:r>
              <a:rPr lang="en-US" sz="1200" dirty="0"/>
              <a:t>              RX - die 0x0 channel 1</a:t>
            </a:r>
          </a:p>
          <a:p>
            <a:r>
              <a:rPr lang="en-US" sz="1200" dirty="0"/>
              <a:t>Reading Tx -&gt; Rx msg 0xf0f00000, FIFO Depth 1</a:t>
            </a:r>
          </a:p>
          <a:p>
            <a:endParaRPr lang="en-US" sz="1200" dirty="0"/>
          </a:p>
          <a:p>
            <a:r>
              <a:rPr lang="en-US" sz="1200" dirty="0"/>
              <a:t>TEST:: LT MSG TX - die 0x100 channel 0</a:t>
            </a:r>
          </a:p>
          <a:p>
            <a:r>
              <a:rPr lang="en-US" sz="1200" dirty="0"/>
              <a:t>              RX - die 0x100 channel 0</a:t>
            </a:r>
          </a:p>
          <a:p>
            <a:r>
              <a:rPr lang="en-US" sz="1200" dirty="0"/>
              <a:t>Reading Tx -&gt; Rx msg 0xf0f00000, FIFO Depth 1</a:t>
            </a:r>
          </a:p>
          <a:p>
            <a:endParaRPr lang="en-US" sz="1200" dirty="0"/>
          </a:p>
          <a:p>
            <a:r>
              <a:rPr lang="en-US" sz="1200" dirty="0"/>
              <a:t>TEST:: LT MSG TX - die 0x100 channel 1</a:t>
            </a:r>
          </a:p>
          <a:p>
            <a:r>
              <a:rPr lang="en-US" sz="1200" dirty="0"/>
              <a:t>              RX - die 0x100 channel 1</a:t>
            </a:r>
          </a:p>
          <a:p>
            <a:r>
              <a:rPr lang="en-US" sz="1200" dirty="0"/>
              <a:t>Reading Tx -&gt; Rx msg 0xf0f00000, FIFO Depth 1</a:t>
            </a:r>
          </a:p>
          <a:p>
            <a:br>
              <a:rPr lang="en-US" sz="1200" dirty="0"/>
            </a:b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F2FA6-D47C-874B-B803-3EDC2909CECB}"/>
              </a:ext>
            </a:extLst>
          </p:cNvPr>
          <p:cNvSpPr txBox="1"/>
          <p:nvPr/>
        </p:nvSpPr>
        <p:spPr>
          <a:xfrm>
            <a:off x="4354167" y="1232452"/>
            <a:ext cx="34836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TEST:: LT MSG TX - die 0x200 channel 0</a:t>
            </a:r>
          </a:p>
          <a:p>
            <a:r>
              <a:rPr lang="en-US" sz="1200" dirty="0"/>
              <a:t>              RX - die 0x300 channel 1</a:t>
            </a:r>
          </a:p>
          <a:p>
            <a:r>
              <a:rPr lang="en-US" sz="1200" dirty="0"/>
              <a:t>Reading Tx -&gt; Rx msg 0xf0f00004, FIFO Depth 1</a:t>
            </a:r>
          </a:p>
          <a:p>
            <a:br>
              <a:rPr lang="en-US" sz="1200" dirty="0"/>
            </a:br>
            <a:r>
              <a:rPr lang="en-US" sz="1200" dirty="0"/>
              <a:t>TEST:: LT MSG TX - die 0x200 channel 1</a:t>
            </a:r>
          </a:p>
          <a:p>
            <a:r>
              <a:rPr lang="en-US" sz="1200" dirty="0"/>
              <a:t>              RX - die 0x200 channel 1</a:t>
            </a:r>
          </a:p>
          <a:p>
            <a:r>
              <a:rPr lang="en-US" sz="1200" dirty="0"/>
              <a:t>Got error while receiving valid msg. Clear it.</a:t>
            </a:r>
          </a:p>
          <a:p>
            <a:r>
              <a:rPr lang="en-US" sz="1200" dirty="0"/>
              <a:t>Reading Tx -&gt; Rx msg 0x00000000</a:t>
            </a:r>
          </a:p>
          <a:p>
            <a:r>
              <a:rPr lang="en-US" sz="1200" dirty="0"/>
              <a:t>read again after clear error</a:t>
            </a:r>
          </a:p>
          <a:p>
            <a:r>
              <a:rPr lang="en-US" sz="1200" dirty="0"/>
              <a:t>Reading Tx -&gt; Rx msg 0xf0f00004, FIFO Depth 1</a:t>
            </a:r>
          </a:p>
          <a:p>
            <a:br>
              <a:rPr lang="en-US" sz="1200" dirty="0"/>
            </a:br>
            <a:r>
              <a:rPr lang="en-US" sz="1200" dirty="0"/>
              <a:t>TEST:: LT MSG TX - die 0x300 channel 0</a:t>
            </a:r>
          </a:p>
          <a:p>
            <a:r>
              <a:rPr lang="en-US" sz="1200" dirty="0"/>
              <a:t>              RX - die 0x300 channel 0</a:t>
            </a:r>
          </a:p>
          <a:p>
            <a:r>
              <a:rPr lang="en-US" sz="1200" dirty="0"/>
              <a:t>Got error while receiving valid msg. Clear it.</a:t>
            </a:r>
          </a:p>
          <a:p>
            <a:r>
              <a:rPr lang="en-US" sz="1200" dirty="0"/>
              <a:t>Reading Tx -&gt; Rx msg 0x00000000</a:t>
            </a:r>
          </a:p>
          <a:p>
            <a:r>
              <a:rPr lang="en-US" sz="1200" dirty="0"/>
              <a:t>read again after clear error</a:t>
            </a:r>
          </a:p>
          <a:p>
            <a:r>
              <a:rPr lang="en-US" sz="1200" dirty="0"/>
              <a:t>Reading Tx -&gt; Rx msg 0xf0f00004, FIFO Depth 1</a:t>
            </a:r>
          </a:p>
          <a:p>
            <a:br>
              <a:rPr lang="en-US" sz="1200" dirty="0"/>
            </a:br>
            <a:r>
              <a:rPr lang="en-US" sz="1200" dirty="0"/>
              <a:t>TEST:: LT MSG TX - die 0x300 channel 1</a:t>
            </a:r>
          </a:p>
          <a:p>
            <a:r>
              <a:rPr lang="en-US" sz="1200" dirty="0"/>
              <a:t>              RX - die 0x200 channel 0</a:t>
            </a:r>
          </a:p>
          <a:p>
            <a:r>
              <a:rPr lang="en-US" sz="1200" dirty="0"/>
              <a:t>Got error while receiving valid msg. Clear it.</a:t>
            </a:r>
          </a:p>
          <a:p>
            <a:r>
              <a:rPr lang="en-US" sz="1200" dirty="0"/>
              <a:t>Reading Tx -&gt; Rx msg 0x00000000</a:t>
            </a:r>
          </a:p>
          <a:p>
            <a:r>
              <a:rPr lang="en-US" sz="1200" dirty="0"/>
              <a:t>read again after clear error</a:t>
            </a:r>
          </a:p>
          <a:p>
            <a:r>
              <a:rPr lang="en-US" sz="1200" dirty="0"/>
              <a:t>Reading Tx -&gt; Rx msg 0xf0f00004, FIFO Depth 1</a:t>
            </a:r>
          </a:p>
          <a:p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89861-6E69-1C49-B9CD-34A924C3565C}"/>
              </a:ext>
            </a:extLst>
          </p:cNvPr>
          <p:cNvSpPr txBox="1"/>
          <p:nvPr/>
        </p:nvSpPr>
        <p:spPr>
          <a:xfrm>
            <a:off x="8277640" y="1232452"/>
            <a:ext cx="34836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TEST:: LT MSG TX - die 0x400 channel 0</a:t>
            </a:r>
          </a:p>
          <a:p>
            <a:r>
              <a:rPr lang="en-US" sz="1200" dirty="0"/>
              <a:t>              RX - die 0x500 channel 0</a:t>
            </a:r>
          </a:p>
          <a:p>
            <a:r>
              <a:rPr lang="en-US" sz="1200" dirty="0"/>
              <a:t>Reading Tx -&gt; Rx msg 0xf0f00008, FIFO Depth 1</a:t>
            </a:r>
          </a:p>
          <a:p>
            <a:endParaRPr lang="en-US" sz="1200" dirty="0"/>
          </a:p>
          <a:p>
            <a:r>
              <a:rPr lang="en-US" sz="1200" dirty="0"/>
              <a:t>TEST:: LT MSG TX - die 0x400 channel 1</a:t>
            </a:r>
          </a:p>
          <a:p>
            <a:r>
              <a:rPr lang="en-US" sz="1200" dirty="0"/>
              <a:t>              RX - die 0x400 channel 0</a:t>
            </a:r>
          </a:p>
          <a:p>
            <a:r>
              <a:rPr lang="en-US" sz="1200" dirty="0"/>
              <a:t>Got error while receiving valid msg. Clear it.</a:t>
            </a:r>
          </a:p>
          <a:p>
            <a:r>
              <a:rPr lang="en-US" sz="1200" dirty="0"/>
              <a:t>Reading Tx -&gt; Rx msg 0x00000000</a:t>
            </a:r>
          </a:p>
          <a:p>
            <a:r>
              <a:rPr lang="en-US" sz="1200" dirty="0"/>
              <a:t>read again after clear error</a:t>
            </a:r>
          </a:p>
          <a:p>
            <a:r>
              <a:rPr lang="en-US" sz="1200" dirty="0"/>
              <a:t>Reading Tx -&gt; Rx msg 0xf0f00008, FIFO Depth 1</a:t>
            </a:r>
          </a:p>
          <a:p>
            <a:br>
              <a:rPr lang="en-US" sz="1200" dirty="0"/>
            </a:br>
            <a:r>
              <a:rPr lang="en-US" sz="1200" dirty="0"/>
              <a:t>TEST:: LT MSG TX - die 0x500 channel 0</a:t>
            </a:r>
          </a:p>
          <a:p>
            <a:r>
              <a:rPr lang="en-US" sz="1200" dirty="0"/>
              <a:t>              RX - die 0x400 channel 1</a:t>
            </a:r>
          </a:p>
          <a:p>
            <a:r>
              <a:rPr lang="en-US" sz="1200" dirty="0"/>
              <a:t>Got error while receiving valid msg. Clear it.</a:t>
            </a:r>
          </a:p>
          <a:p>
            <a:r>
              <a:rPr lang="en-US" sz="1200" dirty="0"/>
              <a:t>Reading Tx -&gt; Rx msg 0x00000000</a:t>
            </a:r>
          </a:p>
          <a:p>
            <a:r>
              <a:rPr lang="en-US" sz="1200" dirty="0"/>
              <a:t>read again after clear error</a:t>
            </a:r>
          </a:p>
          <a:p>
            <a:r>
              <a:rPr lang="en-US" sz="1200" dirty="0"/>
              <a:t>Reading Tx -&gt; Rx msg 0xf0f00008, FIFO Depth 1</a:t>
            </a:r>
          </a:p>
          <a:p>
            <a:br>
              <a:rPr lang="en-US" sz="1200" dirty="0"/>
            </a:br>
            <a:r>
              <a:rPr lang="en-US" sz="1200" dirty="0"/>
              <a:t>TEST:: LT MSG TX - die 0x500 channel 1</a:t>
            </a:r>
          </a:p>
          <a:p>
            <a:r>
              <a:rPr lang="en-US" sz="1200" dirty="0"/>
              <a:t>              RX - die 0x500 channel 1</a:t>
            </a:r>
          </a:p>
          <a:p>
            <a:r>
              <a:rPr lang="en-US" sz="1200" dirty="0"/>
              <a:t>Reading Tx -&gt; Rx msg 0xf0f00008, FIFO Depth 1</a:t>
            </a:r>
          </a:p>
          <a:p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EB696D-D460-A24D-80DD-4FB821D1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915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(4 SerDes) result: </a:t>
            </a:r>
          </a:p>
        </p:txBody>
      </p:sp>
    </p:spTree>
    <p:extLst>
      <p:ext uri="{BB962C8B-B14F-4D97-AF65-F5344CB8AC3E}">
        <p14:creationId xmlns:p14="http://schemas.microsoft.com/office/powerpoint/2010/main" val="280664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60C44C-2B6F-C043-8C90-888AA1B7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09" y="763593"/>
            <a:ext cx="7884295" cy="60944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3070AF2-4501-CE44-89AC-A99F4856EB01}"/>
              </a:ext>
            </a:extLst>
          </p:cNvPr>
          <p:cNvSpPr txBox="1">
            <a:spLocks/>
          </p:cNvSpPr>
          <p:nvPr/>
        </p:nvSpPr>
        <p:spPr>
          <a:xfrm>
            <a:off x="845065" y="402196"/>
            <a:ext cx="2374557" cy="2081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ANLT </a:t>
            </a:r>
            <a:r>
              <a:rPr lang="en-US" dirty="0" err="1"/>
              <a:t>CrossBar</a:t>
            </a:r>
            <a:r>
              <a:rPr lang="en-US" dirty="0"/>
              <a:t>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6B943-2A3D-7D4E-9658-0DB622B90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510" y="0"/>
            <a:ext cx="7884295" cy="7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2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194B-0115-D441-B19D-F91D8D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Tx2Rx/Rx2Tx ANLT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8D94-EF19-5844-9AAD-419BFDEA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Tx &lt;-&gt; Rx SerDes send ANLT message to each other through </a:t>
            </a:r>
            <a:r>
              <a:rPr lang="en-US" dirty="0" err="1"/>
              <a:t>Xbar</a:t>
            </a:r>
            <a:r>
              <a:rPr lang="en-US" dirty="0"/>
              <a:t>.</a:t>
            </a:r>
          </a:p>
          <a:p>
            <a:r>
              <a:rPr lang="en-US" dirty="0"/>
              <a:t>Tx SerDes has Send &amp; Receive MSG buffer.</a:t>
            </a:r>
          </a:p>
          <a:p>
            <a:r>
              <a:rPr lang="en-US" dirty="0"/>
              <a:t>Rx SerDes has Send &amp; Receive MSG buffer.</a:t>
            </a:r>
          </a:p>
          <a:p>
            <a:r>
              <a:rPr lang="en-US" dirty="0"/>
              <a:t>Control/configuration registers:</a:t>
            </a:r>
          </a:p>
          <a:p>
            <a:pPr lvl="1"/>
            <a:r>
              <a:rPr lang="en-US" dirty="0" err="1"/>
              <a:t>serdes_tx_lane_swap_config</a:t>
            </a:r>
            <a:endParaRPr lang="en-US" dirty="0"/>
          </a:p>
          <a:p>
            <a:pPr lvl="1"/>
            <a:r>
              <a:rPr lang="en-US" dirty="0" err="1"/>
              <a:t>serdes_rx_lane_swap_config</a:t>
            </a:r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30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5FF-5C6C-0641-BF2A-EBE5B462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ANLT Tx2Rx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4F6A-F006-E24B-9923-E63D4594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9009" cy="4351338"/>
          </a:xfrm>
        </p:spPr>
        <p:txBody>
          <a:bodyPr/>
          <a:lstStyle/>
          <a:p>
            <a:r>
              <a:rPr lang="en-US" dirty="0" err="1"/>
              <a:t>serdes_tx_lane_swap_config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configures which Tx to Rx</a:t>
            </a:r>
          </a:p>
          <a:p>
            <a:pPr lvl="2"/>
            <a:r>
              <a:rPr lang="en-US" dirty="0"/>
              <a:t>Index = Rx SerDes number</a:t>
            </a:r>
          </a:p>
          <a:p>
            <a:pPr lvl="2"/>
            <a:r>
              <a:rPr lang="en-US" dirty="0"/>
              <a:t>Value = Tx SerDes number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Configurations: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88B54-62DE-794F-987E-D50E8022974F}"/>
              </a:ext>
            </a:extLst>
          </p:cNvPr>
          <p:cNvSpPr txBox="1"/>
          <p:nvPr/>
        </p:nvSpPr>
        <p:spPr>
          <a:xfrm>
            <a:off x="1371599" y="4472609"/>
            <a:ext cx="3647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tx_lane4_source [9:8] = 0x3</a:t>
            </a:r>
          </a:p>
          <a:p>
            <a:r>
              <a:rPr lang="en-US" dirty="0"/>
              <a:t>tx_lane5_source [11:10] = 0x1</a:t>
            </a:r>
          </a:p>
          <a:p>
            <a:r>
              <a:rPr lang="en-US" dirty="0"/>
              <a:t>tx_lane6_source [13:12] = 0x2</a:t>
            </a:r>
          </a:p>
          <a:p>
            <a:r>
              <a:rPr lang="en-US" dirty="0"/>
              <a:t>tx_lane7_source [15:14] = 0x0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C16119-0ABD-B44F-A34E-DB014018F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23303"/>
              </p:ext>
            </p:extLst>
          </p:nvPr>
        </p:nvGraphicFramePr>
        <p:xfrm>
          <a:off x="5992342" y="4472609"/>
          <a:ext cx="1989734" cy="1168400"/>
        </p:xfrm>
        <a:graphic>
          <a:graphicData uri="http://schemas.openxmlformats.org/drawingml/2006/table">
            <a:tbl>
              <a:tblPr/>
              <a:tblGrid>
                <a:gridCol w="627278">
                  <a:extLst>
                    <a:ext uri="{9D8B030D-6E8A-4147-A177-3AD203B41FA5}">
                      <a16:colId xmlns:a16="http://schemas.microsoft.com/office/drawing/2014/main" val="2735342417"/>
                    </a:ext>
                  </a:extLst>
                </a:gridCol>
                <a:gridCol w="627278">
                  <a:extLst>
                    <a:ext uri="{9D8B030D-6E8A-4147-A177-3AD203B41FA5}">
                      <a16:colId xmlns:a16="http://schemas.microsoft.com/office/drawing/2014/main" val="1947720295"/>
                    </a:ext>
                  </a:extLst>
                </a:gridCol>
                <a:gridCol w="735178">
                  <a:extLst>
                    <a:ext uri="{9D8B030D-6E8A-4147-A177-3AD203B41FA5}">
                      <a16:colId xmlns:a16="http://schemas.microsoft.com/office/drawing/2014/main" val="3670400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tx_source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483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275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0x2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0x3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80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5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5FF-5C6C-0641-BF2A-EBE5B462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ANLT Rx2Tx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4F6A-F006-E24B-9923-E63D4594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serdes_rx_lane_swap_config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configures which Rx to Tx</a:t>
            </a:r>
          </a:p>
          <a:p>
            <a:pPr lvl="2"/>
            <a:r>
              <a:rPr lang="en-US" dirty="0"/>
              <a:t>Index = Tx SerDes number</a:t>
            </a:r>
          </a:p>
          <a:p>
            <a:pPr lvl="2"/>
            <a:r>
              <a:rPr lang="en-US" dirty="0"/>
              <a:t>Value = Rx SerDes number</a:t>
            </a:r>
          </a:p>
          <a:p>
            <a:endParaRPr lang="en-US" dirty="0"/>
          </a:p>
          <a:p>
            <a:r>
              <a:rPr lang="en-US" dirty="0"/>
              <a:t>Configurations: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672E2-4AA3-0A48-A0C2-56FCB4B2ED8B}"/>
              </a:ext>
            </a:extLst>
          </p:cNvPr>
          <p:cNvSpPr txBox="1"/>
          <p:nvPr/>
        </p:nvSpPr>
        <p:spPr>
          <a:xfrm>
            <a:off x="1401418" y="4489312"/>
            <a:ext cx="400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rx_lane4_source [9:8] = 0x3</a:t>
            </a:r>
          </a:p>
          <a:p>
            <a:r>
              <a:rPr lang="en-US" dirty="0"/>
              <a:t>rx_lane5_source [11:10] = 0x1</a:t>
            </a:r>
          </a:p>
          <a:p>
            <a:r>
              <a:rPr lang="en-US" dirty="0"/>
              <a:t>rx_lane6_source [13:12] = 0x2</a:t>
            </a:r>
          </a:p>
          <a:p>
            <a:r>
              <a:rPr lang="en-US" dirty="0"/>
              <a:t>rx_lane7_source [15:14] = 0x0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FC7578-F979-AA47-B5DA-43B2477C2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727"/>
              </p:ext>
            </p:extLst>
          </p:nvPr>
        </p:nvGraphicFramePr>
        <p:xfrm>
          <a:off x="5970105" y="4489312"/>
          <a:ext cx="1991562" cy="1168400"/>
        </p:xfrm>
        <a:graphic>
          <a:graphicData uri="http://schemas.openxmlformats.org/drawingml/2006/table">
            <a:tbl>
              <a:tblPr/>
              <a:tblGrid>
                <a:gridCol w="627278">
                  <a:extLst>
                    <a:ext uri="{9D8B030D-6E8A-4147-A177-3AD203B41FA5}">
                      <a16:colId xmlns:a16="http://schemas.microsoft.com/office/drawing/2014/main" val="4116401053"/>
                    </a:ext>
                  </a:extLst>
                </a:gridCol>
                <a:gridCol w="627278">
                  <a:extLst>
                    <a:ext uri="{9D8B030D-6E8A-4147-A177-3AD203B41FA5}">
                      <a16:colId xmlns:a16="http://schemas.microsoft.com/office/drawing/2014/main" val="3703978111"/>
                    </a:ext>
                  </a:extLst>
                </a:gridCol>
                <a:gridCol w="737006">
                  <a:extLst>
                    <a:ext uri="{9D8B030D-6E8A-4147-A177-3AD203B41FA5}">
                      <a16:colId xmlns:a16="http://schemas.microsoft.com/office/drawing/2014/main" val="746124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rx_source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69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0x3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61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858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0x2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096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0x0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8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8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3B292-8036-D34B-AE36-7BBF532F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en-US" sz="4000"/>
              <a:t>Test case: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3793828-D1F1-2744-832E-8B8CC846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90" y="3751070"/>
            <a:ext cx="4082853" cy="1765832"/>
          </a:xfrm>
          <a:prstGeom prst="rect">
            <a:avLst/>
          </a:prstGeom>
        </p:spPr>
      </p:pic>
      <p:sp>
        <p:nvSpPr>
          <p:cNvPr id="45" name="Content Placeholder 8">
            <a:extLst>
              <a:ext uri="{FF2B5EF4-FFF2-40B4-BE49-F238E27FC236}">
                <a16:creationId xmlns:a16="http://schemas.microsoft.com/office/drawing/2014/main" id="{47015475-A47F-484A-BC61-621E9730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>
            <a:normAutofit/>
          </a:bodyPr>
          <a:lstStyle/>
          <a:p>
            <a:r>
              <a:rPr lang="en-US" sz="2000" dirty="0"/>
              <a:t>Send Tx2Rx MSG on Tx send buffer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Send Rx2Tx MSG on Rx send buffer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Two testing case:</a:t>
            </a:r>
          </a:p>
          <a:p>
            <a:pPr lvl="1"/>
            <a:r>
              <a:rPr lang="en-US" sz="2000" dirty="0"/>
              <a:t>Config Correct Rx Lane swap info, Tx without Lane swap</a:t>
            </a:r>
          </a:p>
          <a:p>
            <a:pPr lvl="1"/>
            <a:r>
              <a:rPr lang="en-US" sz="2000" dirty="0"/>
              <a:t>Config Correct both Tx and Rx Lane swap info.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580439-FF45-B54B-A904-75DF35DBE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1" r="1" b="1"/>
          <a:stretch/>
        </p:blipFill>
        <p:spPr>
          <a:xfrm>
            <a:off x="8092616" y="1985238"/>
            <a:ext cx="4019527" cy="1765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D91B-FC71-EE4B-9B55-FEAA85182A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88" r="-3" b="6604"/>
          <a:stretch/>
        </p:blipFill>
        <p:spPr>
          <a:xfrm>
            <a:off x="8068158" y="760159"/>
            <a:ext cx="3732084" cy="13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2705-A139-B947-A6C7-149B2C07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1D2F-90BC-294A-B80B-1981DF01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TX 4 :Writing </a:t>
            </a:r>
            <a:r>
              <a:rPr lang="en-US" dirty="0" err="1"/>
              <a:t>tx</a:t>
            </a:r>
            <a:r>
              <a:rPr lang="en-US" dirty="0"/>
              <a:t> msg 0x00045a5a</a:t>
            </a:r>
          </a:p>
          <a:p>
            <a:pPr marL="0" indent="0">
              <a:buNone/>
            </a:pPr>
            <a:r>
              <a:rPr lang="en-US" dirty="0"/>
              <a:t>RX 4 :Writing </a:t>
            </a:r>
            <a:r>
              <a:rPr lang="en-US" dirty="0" err="1"/>
              <a:t>tx</a:t>
            </a:r>
            <a:r>
              <a:rPr lang="en-US" dirty="0"/>
              <a:t> msg 0x0004a5a5</a:t>
            </a:r>
          </a:p>
          <a:p>
            <a:pPr marL="0" indent="0">
              <a:buNone/>
            </a:pPr>
            <a:r>
              <a:rPr lang="en-US" dirty="0"/>
              <a:t>TX 5 :Writing </a:t>
            </a:r>
            <a:r>
              <a:rPr lang="en-US" dirty="0" err="1"/>
              <a:t>tx</a:t>
            </a:r>
            <a:r>
              <a:rPr lang="en-US" dirty="0"/>
              <a:t> msg 0x00055a5a</a:t>
            </a:r>
          </a:p>
          <a:p>
            <a:pPr marL="0" indent="0">
              <a:buNone/>
            </a:pPr>
            <a:r>
              <a:rPr lang="en-US" dirty="0"/>
              <a:t>RX 5 :Writing </a:t>
            </a:r>
            <a:r>
              <a:rPr lang="en-US" dirty="0" err="1"/>
              <a:t>tx</a:t>
            </a:r>
            <a:r>
              <a:rPr lang="en-US" dirty="0"/>
              <a:t> msg 0x0005a5a5</a:t>
            </a:r>
          </a:p>
          <a:p>
            <a:pPr marL="0" indent="0">
              <a:buNone/>
            </a:pPr>
            <a:r>
              <a:rPr lang="en-US" dirty="0"/>
              <a:t>TX 6 :Writing </a:t>
            </a:r>
            <a:r>
              <a:rPr lang="en-US" dirty="0" err="1"/>
              <a:t>tx</a:t>
            </a:r>
            <a:r>
              <a:rPr lang="en-US" dirty="0"/>
              <a:t> msg 0x00065a5a</a:t>
            </a:r>
          </a:p>
          <a:p>
            <a:pPr marL="0" indent="0">
              <a:buNone/>
            </a:pPr>
            <a:r>
              <a:rPr lang="en-US" dirty="0"/>
              <a:t>RX 6 :Writing </a:t>
            </a:r>
            <a:r>
              <a:rPr lang="en-US" dirty="0" err="1"/>
              <a:t>tx</a:t>
            </a:r>
            <a:r>
              <a:rPr lang="en-US" dirty="0"/>
              <a:t> msg 0x0006a5a5</a:t>
            </a:r>
          </a:p>
          <a:p>
            <a:pPr marL="0" indent="0">
              <a:buNone/>
            </a:pPr>
            <a:r>
              <a:rPr lang="en-US" dirty="0"/>
              <a:t>TX 7 :Writing </a:t>
            </a:r>
            <a:r>
              <a:rPr lang="en-US" dirty="0" err="1"/>
              <a:t>tx</a:t>
            </a:r>
            <a:r>
              <a:rPr lang="en-US" dirty="0"/>
              <a:t> msg 0x00075a5a</a:t>
            </a:r>
          </a:p>
          <a:p>
            <a:pPr marL="0" indent="0">
              <a:buNone/>
            </a:pPr>
            <a:r>
              <a:rPr lang="en-US" dirty="0"/>
              <a:t>RX 7 :Writing </a:t>
            </a:r>
            <a:r>
              <a:rPr lang="en-US" dirty="0" err="1"/>
              <a:t>tx</a:t>
            </a:r>
            <a:r>
              <a:rPr lang="en-US" dirty="0"/>
              <a:t> msg 0x0007a5a5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5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C239-04CA-EE49-84E4-ED480E54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077" y="760661"/>
            <a:ext cx="5100687" cy="59388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TEST:: LT MSG - die 0x200 channel 0</a:t>
            </a:r>
          </a:p>
          <a:p>
            <a:pPr marL="0" indent="0">
              <a:buNone/>
            </a:pPr>
            <a:r>
              <a:rPr lang="en-US" dirty="0"/>
              <a:t>From Rx -&gt; Tx ------</a:t>
            </a:r>
          </a:p>
          <a:p>
            <a:pPr marL="0" indent="0">
              <a:buNone/>
            </a:pPr>
            <a:r>
              <a:rPr lang="en-US" dirty="0"/>
              <a:t>Got error while receiving valid msg. Clear it.</a:t>
            </a:r>
          </a:p>
          <a:p>
            <a:pPr marL="0" indent="0">
              <a:buNone/>
            </a:pPr>
            <a:r>
              <a:rPr lang="en-US" dirty="0"/>
              <a:t>Dir TX :Reading Rx msg 0x</a:t>
            </a:r>
            <a:r>
              <a:rPr lang="en-US" b="1" dirty="0">
                <a:solidFill>
                  <a:srgbClr val="FF0000"/>
                </a:solidFill>
              </a:rPr>
              <a:t>0007</a:t>
            </a:r>
            <a:r>
              <a:rPr lang="en-US" dirty="0"/>
              <a:t>a5a5, FIFO Depth 1</a:t>
            </a:r>
          </a:p>
          <a:p>
            <a:pPr marL="0" indent="0">
              <a:buNone/>
            </a:pPr>
            <a:r>
              <a:rPr lang="en-US" dirty="0"/>
              <a:t>From Tx -&gt; Rx ------</a:t>
            </a:r>
          </a:p>
          <a:p>
            <a:pPr marL="0" indent="0">
              <a:buNone/>
            </a:pPr>
            <a:r>
              <a:rPr lang="en-US" dirty="0"/>
              <a:t>Dir RX :Reading Rx msg 0x</a:t>
            </a:r>
            <a:r>
              <a:rPr lang="en-US" b="1" dirty="0">
                <a:solidFill>
                  <a:srgbClr val="00B050"/>
                </a:solidFill>
              </a:rPr>
              <a:t>0004</a:t>
            </a:r>
            <a:r>
              <a:rPr lang="en-US" dirty="0"/>
              <a:t>5a5a, FIFO Depth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TEST:: LT MSG - die 0x200 channel 1</a:t>
            </a:r>
          </a:p>
          <a:p>
            <a:pPr marL="0" indent="0">
              <a:buNone/>
            </a:pPr>
            <a:r>
              <a:rPr lang="en-US" dirty="0"/>
              <a:t>From Rx -&gt; Tx ------</a:t>
            </a:r>
          </a:p>
          <a:p>
            <a:pPr marL="0" indent="0">
              <a:buNone/>
            </a:pPr>
            <a:r>
              <a:rPr lang="en-US" dirty="0"/>
              <a:t>Dir TX :Reading Rx msg 0x0005a5a5, FIFO Depth 1</a:t>
            </a:r>
          </a:p>
          <a:p>
            <a:pPr marL="0" indent="0">
              <a:buNone/>
            </a:pPr>
            <a:r>
              <a:rPr lang="en-US" dirty="0"/>
              <a:t>From Tx -&gt; Rx ------</a:t>
            </a:r>
          </a:p>
          <a:p>
            <a:pPr marL="0" indent="0">
              <a:buNone/>
            </a:pPr>
            <a:r>
              <a:rPr lang="en-US" dirty="0"/>
              <a:t>Dir RX :Reading Rx msg 0x00055a5a, FIFO Depth 1</a:t>
            </a:r>
          </a:p>
          <a:p>
            <a:pPr marL="0" indent="0">
              <a:buNone/>
            </a:pPr>
            <a:r>
              <a:rPr lang="en-US" dirty="0"/>
              <a:t>TEST:: LT MSG - die 0x300 channel 0</a:t>
            </a:r>
          </a:p>
          <a:p>
            <a:pPr marL="0" indent="0">
              <a:buNone/>
            </a:pPr>
            <a:r>
              <a:rPr lang="en-US" dirty="0"/>
              <a:t>From Rx -&gt; Tx ------</a:t>
            </a:r>
          </a:p>
          <a:p>
            <a:pPr marL="0" indent="0">
              <a:buNone/>
            </a:pPr>
            <a:r>
              <a:rPr lang="en-US" dirty="0"/>
              <a:t>Dir TX :Reading Rx msg 0x0006a5a5, FIFO Depth 1</a:t>
            </a:r>
          </a:p>
          <a:p>
            <a:pPr marL="0" indent="0">
              <a:buNone/>
            </a:pPr>
            <a:r>
              <a:rPr lang="en-US" dirty="0"/>
              <a:t>From Tx -&gt; Rx ------</a:t>
            </a:r>
          </a:p>
          <a:p>
            <a:pPr marL="0" indent="0">
              <a:buNone/>
            </a:pPr>
            <a:r>
              <a:rPr lang="en-US" dirty="0"/>
              <a:t>Dir RX :Reading Rx msg 0x00065a5a, FIFO Depth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TEST:: LT MSG - die 0x300 channel 1</a:t>
            </a:r>
          </a:p>
          <a:p>
            <a:pPr marL="0" indent="0">
              <a:buNone/>
            </a:pPr>
            <a:r>
              <a:rPr lang="en-US" dirty="0"/>
              <a:t>From Rx -&gt; Tx ------</a:t>
            </a:r>
          </a:p>
          <a:p>
            <a:pPr marL="0" indent="0">
              <a:buNone/>
            </a:pPr>
            <a:r>
              <a:rPr lang="en-US" dirty="0"/>
              <a:t>Dir TX :Reading Rx msg 0x0004a5a5, FIFO Depth 1</a:t>
            </a:r>
          </a:p>
          <a:p>
            <a:pPr marL="0" indent="0">
              <a:buNone/>
            </a:pPr>
            <a:r>
              <a:rPr lang="en-US" dirty="0"/>
              <a:t>From Tx -&gt; Rx ------</a:t>
            </a:r>
          </a:p>
          <a:p>
            <a:pPr marL="0" indent="0">
              <a:buNone/>
            </a:pPr>
            <a:r>
              <a:rPr lang="en-US" dirty="0"/>
              <a:t>Dir RX :Reading Rx msg 0x00075a5a, FIFO Depth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F00F7-9FAB-C748-8394-E8B806928CF7}"/>
              </a:ext>
            </a:extLst>
          </p:cNvPr>
          <p:cNvSpPr txBox="1"/>
          <p:nvPr/>
        </p:nvSpPr>
        <p:spPr>
          <a:xfrm>
            <a:off x="989814" y="843677"/>
            <a:ext cx="3657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dd.read_register</a:t>
            </a:r>
            <a:r>
              <a:rPr lang="en-US" dirty="0"/>
              <a:t>(pool.serdes_pool24.serdes_</a:t>
            </a:r>
            <a:r>
              <a:rPr lang="en-US" b="1" dirty="0">
                <a:solidFill>
                  <a:srgbClr val="FF0000"/>
                </a:solidFill>
              </a:rPr>
              <a:t>tx</a:t>
            </a:r>
            <a:r>
              <a:rPr lang="en-US" dirty="0"/>
              <a:t>_lane_swap_config)</a:t>
            </a:r>
          </a:p>
          <a:p>
            <a:endParaRPr lang="en-US" dirty="0"/>
          </a:p>
          <a:p>
            <a:r>
              <a:rPr lang="en-US" dirty="0"/>
              <a:t>tx_lane4_source [9:8] = 0x0</a:t>
            </a:r>
          </a:p>
          <a:p>
            <a:r>
              <a:rPr lang="en-US" dirty="0"/>
              <a:t>tx_lane5_source [11:10] = 0x1</a:t>
            </a:r>
          </a:p>
          <a:p>
            <a:r>
              <a:rPr lang="en-US" dirty="0"/>
              <a:t>tx_lane6_source [13:12] = 0x2</a:t>
            </a:r>
          </a:p>
          <a:p>
            <a:r>
              <a:rPr lang="en-US" dirty="0"/>
              <a:t>tx_lane7_source [15:14] = 0x3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EA493-3682-374D-A6CC-601047A0B2E1}"/>
              </a:ext>
            </a:extLst>
          </p:cNvPr>
          <p:cNvSpPr txBox="1"/>
          <p:nvPr/>
        </p:nvSpPr>
        <p:spPr>
          <a:xfrm>
            <a:off x="989814" y="3544478"/>
            <a:ext cx="3657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dd.read_register</a:t>
            </a:r>
            <a:r>
              <a:rPr lang="en-US" dirty="0"/>
              <a:t>(pool.serdes_pool24.serdes_</a:t>
            </a:r>
            <a:r>
              <a:rPr lang="en-US" b="1" dirty="0">
                <a:solidFill>
                  <a:srgbClr val="FF0000"/>
                </a:solidFill>
              </a:rPr>
              <a:t>rx</a:t>
            </a:r>
            <a:r>
              <a:rPr lang="en-US" dirty="0"/>
              <a:t>_lane_swap_config)</a:t>
            </a:r>
          </a:p>
          <a:p>
            <a:endParaRPr lang="en-US" dirty="0"/>
          </a:p>
          <a:p>
            <a:r>
              <a:rPr lang="en-US" dirty="0"/>
              <a:t>rx_lane4_source [9:8] = 0x3</a:t>
            </a:r>
          </a:p>
          <a:p>
            <a:r>
              <a:rPr lang="en-US" dirty="0"/>
              <a:t>rx_lane5_source [11:10] = 0x1</a:t>
            </a:r>
          </a:p>
          <a:p>
            <a:r>
              <a:rPr lang="en-US" dirty="0"/>
              <a:t>rx_lane6_source [13:12] = 0x2</a:t>
            </a:r>
          </a:p>
          <a:p>
            <a:r>
              <a:rPr lang="en-US" dirty="0"/>
              <a:t>rx_lane7_source [15:14] = 0x0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82CF89-4A10-6D48-8872-A4863A5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912"/>
            <a:ext cx="10515600" cy="483288"/>
          </a:xfrm>
        </p:spPr>
        <p:txBody>
          <a:bodyPr>
            <a:normAutofit fontScale="90000"/>
          </a:bodyPr>
          <a:lstStyle/>
          <a:p>
            <a:r>
              <a:rPr lang="en-US" dirty="0"/>
              <a:t>Case 1: AN Test without Tx swap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3375C50-9762-0842-9BD9-ED8EE8644B89}"/>
              </a:ext>
            </a:extLst>
          </p:cNvPr>
          <p:cNvSpPr/>
          <p:nvPr/>
        </p:nvSpPr>
        <p:spPr>
          <a:xfrm>
            <a:off x="10108095" y="924339"/>
            <a:ext cx="1345096" cy="397565"/>
          </a:xfrm>
          <a:prstGeom prst="wedgeRoundRectCallout">
            <a:avLst>
              <a:gd name="adj1" fmla="val -175267"/>
              <a:gd name="adj2" fmla="val 975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Rx2Tx swapped in configuration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B116D0A-D13C-DC43-8ACB-C0F32F3792F9}"/>
              </a:ext>
            </a:extLst>
          </p:cNvPr>
          <p:cNvSpPr/>
          <p:nvPr/>
        </p:nvSpPr>
        <p:spPr>
          <a:xfrm>
            <a:off x="10157791" y="2136338"/>
            <a:ext cx="1295400" cy="385741"/>
          </a:xfrm>
          <a:prstGeom prst="wedgeRoundRectCallout">
            <a:avLst>
              <a:gd name="adj1" fmla="val -185795"/>
              <a:gd name="adj2" fmla="val -4571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Tx2Rx swap  not configured</a:t>
            </a:r>
          </a:p>
        </p:txBody>
      </p:sp>
    </p:spTree>
    <p:extLst>
      <p:ext uri="{BB962C8B-B14F-4D97-AF65-F5344CB8AC3E}">
        <p14:creationId xmlns:p14="http://schemas.microsoft.com/office/powerpoint/2010/main" val="52019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3110</Words>
  <Application>Microsoft Macintosh PowerPoint</Application>
  <PresentationFormat>Widescreen</PresentationFormat>
  <Paragraphs>460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ANLT configuration</vt:lpstr>
      <vt:lpstr>ANLT CrossBar usage</vt:lpstr>
      <vt:lpstr>PowerPoint Presentation</vt:lpstr>
      <vt:lpstr>Tx2Rx/Rx2Tx ANLT Messaging</vt:lpstr>
      <vt:lpstr>ANLT Tx2Rx Messaging</vt:lpstr>
      <vt:lpstr>ANLT Rx2Tx Messaging</vt:lpstr>
      <vt:lpstr>Test case:</vt:lpstr>
      <vt:lpstr>Testing pattern</vt:lpstr>
      <vt:lpstr>Case 1: AN Test without Tx swap</vt:lpstr>
      <vt:lpstr>Case 2: AN Test with Tx swap</vt:lpstr>
      <vt:lpstr>LT Error/Done Status </vt:lpstr>
      <vt:lpstr>LT Error/Done Status</vt:lpstr>
      <vt:lpstr> Test case</vt:lpstr>
      <vt:lpstr>Case 1 (8 Serdes):</vt:lpstr>
      <vt:lpstr>Case 2 (2 Serdes):</vt:lpstr>
      <vt:lpstr>Case 3 (1 Serdes):</vt:lpstr>
      <vt:lpstr>LT Messaging</vt:lpstr>
      <vt:lpstr>LT Messaging</vt:lpstr>
      <vt:lpstr> Test case</vt:lpstr>
      <vt:lpstr>Case (4 SerDes) configuration: </vt:lpstr>
      <vt:lpstr>Case (4 SerDes) result: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ANLT configuration</dc:title>
  <dc:creator>Lili Jiang (liljiang)</dc:creator>
  <cp:lastModifiedBy>Lili Jiang (liljiang)</cp:lastModifiedBy>
  <cp:revision>1</cp:revision>
  <dcterms:created xsi:type="dcterms:W3CDTF">2020-03-07T22:43:31Z</dcterms:created>
  <dcterms:modified xsi:type="dcterms:W3CDTF">2020-03-07T22:46:28Z</dcterms:modified>
</cp:coreProperties>
</file>