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98" r:id="rId3"/>
    <p:sldId id="258" r:id="rId4"/>
    <p:sldId id="294" r:id="rId5"/>
    <p:sldId id="295" r:id="rId6"/>
    <p:sldId id="265" r:id="rId7"/>
    <p:sldId id="296" r:id="rId8"/>
    <p:sldId id="299" r:id="rId9"/>
    <p:sldId id="262" r:id="rId10"/>
    <p:sldId id="260" r:id="rId11"/>
    <p:sldId id="273" r:id="rId12"/>
  </p:sldIdLst>
  <p:sldSz cx="9144000" cy="5143500" type="screen16x9"/>
  <p:notesSz cx="6858000" cy="9144000"/>
  <p:embeddedFontLst>
    <p:embeddedFont>
      <p:font typeface="Nunito Light" panose="020B0604020202020204" charset="0"/>
      <p:regular r:id="rId14"/>
      <p:bold r:id="rId15"/>
      <p:italic r:id="rId16"/>
      <p:boldItalic r:id="rId17"/>
    </p:embeddedFont>
    <p:embeddedFont>
      <p:font typeface="Poppins" panose="020B0604020202020204" charset="0"/>
      <p:regular r:id="rId18"/>
      <p:bold r:id="rId19"/>
      <p:italic r:id="rId20"/>
      <p:boldItalic r:id="rId21"/>
    </p:embeddedFont>
    <p:embeddedFont>
      <p:font typeface="Poppins SemiBold"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A00A8A-8F69-45C4-9E11-78503358FEA0}">
  <a:tblStyle styleId="{ECA00A8A-8F69-45C4-9E11-78503358FE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30" autoAdjust="0"/>
  </p:normalViewPr>
  <p:slideViewPr>
    <p:cSldViewPr snapToGrid="0">
      <p:cViewPr varScale="1">
        <p:scale>
          <a:sx n="67" d="100"/>
          <a:sy n="67" d="100"/>
        </p:scale>
        <p:origin x="12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fea0672d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fea0672d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fea0672d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fea0672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Put the app picture here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4033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0320bb1e0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60320bb1e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b="1" dirty="0"/>
          </a:p>
          <a:p>
            <a:pPr marL="171450" indent="0">
              <a:buNone/>
            </a:pPr>
            <a:endParaRPr lang="en-SG" dirty="0"/>
          </a:p>
          <a:p>
            <a:pPr marL="171450" indent="0">
              <a:buNone/>
            </a:pPr>
            <a:r>
              <a:rPr lang="en-SG" dirty="0"/>
              <a:t>Swedish Red Cross app is also a means by which members of the public may be asked to provide onsite information (via submission of photos/video) for Red Cross to gain a better understanding of the situation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b="1" dirty="0"/>
              <a:t>Moving away from reactive to proactive</a:t>
            </a:r>
          </a:p>
          <a:p>
            <a:pPr marL="171450" indent="0">
              <a:buNone/>
            </a:pPr>
            <a:r>
              <a:rPr lang="en-SG" dirty="0"/>
              <a:t>Briefly describe what the app is for, Red Cross and the users, </a:t>
            </a:r>
          </a:p>
          <a:p>
            <a:pPr marL="171450" indent="0">
              <a:buNone/>
            </a:pPr>
            <a:endParaRPr lang="en-SG" dirty="0"/>
          </a:p>
          <a:p>
            <a:pPr marL="171450" indent="0">
              <a:buNone/>
            </a:pPr>
            <a:r>
              <a:rPr lang="en-SG" dirty="0"/>
              <a:t>Slide on user profile</a:t>
            </a:r>
          </a:p>
          <a:p>
            <a:pPr marL="171450" indent="0">
              <a:buNone/>
            </a:pPr>
            <a:endParaRPr lang="en-SG" dirty="0"/>
          </a:p>
          <a:p>
            <a:pPr marL="171450" indent="0">
              <a:buNone/>
            </a:pPr>
            <a:r>
              <a:rPr lang="en-SG" dirty="0"/>
              <a:t>Functions of the app to be showed on demo, </a:t>
            </a:r>
          </a:p>
          <a:p>
            <a:pPr marL="171450" indent="0">
              <a:buNone/>
            </a:pPr>
            <a:endParaRPr lang="en-SG" dirty="0"/>
          </a:p>
          <a:p>
            <a:pPr marL="171450" indent="0">
              <a:buNone/>
            </a:pPr>
            <a:r>
              <a:rPr lang="en-SG" dirty="0"/>
              <a:t>Key focus is  for real time update of situations happening via real people. </a:t>
            </a:r>
          </a:p>
          <a:p>
            <a:pPr marL="171450" indent="0">
              <a:buNone/>
            </a:pPr>
            <a:endParaRPr lang="en-SG" dirty="0"/>
          </a:p>
          <a:p>
            <a:pPr marL="171450" indent="0">
              <a:buNone/>
            </a:pPr>
            <a:r>
              <a:rPr lang="en-SG" dirty="0"/>
              <a:t>Data scrapping using open source API as well to show events or threads happening around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231085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0320bb1e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0320bb1e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fea0672d6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fea0672d6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603a837cb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603a837cb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 conclusion, We are aligning ourselves with the UN sustainability goal 17 by involving the collaboration between the public, volunteers and other organisations in aim to improve the speed that humanitarian aid reaches the hands of those who need it most!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cSld name="SECTION_HEADER_1">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072675" y="2608050"/>
            <a:ext cx="395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525525" y="3353736"/>
            <a:ext cx="3051900" cy="7959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100"/>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secHead">
  <p:cSld name="SECTION_HEADER">
    <p:spTree>
      <p:nvGrpSpPr>
        <p:cNvPr id="1" name="Shape 11"/>
        <p:cNvGrpSpPr/>
        <p:nvPr/>
      </p:nvGrpSpPr>
      <p:grpSpPr>
        <a:xfrm>
          <a:off x="0" y="0"/>
          <a:ext cx="0" cy="0"/>
          <a:chOff x="0" y="0"/>
          <a:chExt cx="0" cy="0"/>
        </a:xfrm>
      </p:grpSpPr>
      <p:sp>
        <p:nvSpPr>
          <p:cNvPr id="12" name="Google Shape;12;p3"/>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14" name="Google Shape;14;p3"/>
          <p:cNvSpPr txBox="1">
            <a:spLocks noGrp="1"/>
          </p:cNvSpPr>
          <p:nvPr>
            <p:ph type="title" idx="2" hasCustomPrompt="1"/>
          </p:nvPr>
        </p:nvSpPr>
        <p:spPr>
          <a:xfrm>
            <a:off x="1397775"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5" name="Google Shape;15;p3"/>
          <p:cNvSpPr txBox="1">
            <a:spLocks noGrp="1"/>
          </p:cNvSpPr>
          <p:nvPr>
            <p:ph type="title" idx="3" hasCustomPrompt="1"/>
          </p:nvPr>
        </p:nvSpPr>
        <p:spPr>
          <a:xfrm>
            <a:off x="3312868"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6" name="Google Shape;16;p3"/>
          <p:cNvSpPr txBox="1">
            <a:spLocks noGrp="1"/>
          </p:cNvSpPr>
          <p:nvPr>
            <p:ph type="title" idx="4" hasCustomPrompt="1"/>
          </p:nvPr>
        </p:nvSpPr>
        <p:spPr>
          <a:xfrm>
            <a:off x="5222675"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7" name="Google Shape;17;p3"/>
          <p:cNvSpPr txBox="1">
            <a:spLocks noGrp="1"/>
          </p:cNvSpPr>
          <p:nvPr>
            <p:ph type="title" idx="5" hasCustomPrompt="1"/>
          </p:nvPr>
        </p:nvSpPr>
        <p:spPr>
          <a:xfrm>
            <a:off x="7133288"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8" name="Google Shape;18;p3"/>
          <p:cNvSpPr txBox="1">
            <a:spLocks noGrp="1"/>
          </p:cNvSpPr>
          <p:nvPr>
            <p:ph type="title" idx="6"/>
          </p:nvPr>
        </p:nvSpPr>
        <p:spPr>
          <a:xfrm>
            <a:off x="881325"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19" name="Google Shape;19;p3"/>
          <p:cNvSpPr txBox="1">
            <a:spLocks noGrp="1"/>
          </p:cNvSpPr>
          <p:nvPr>
            <p:ph type="subTitle" idx="1"/>
          </p:nvPr>
        </p:nvSpPr>
        <p:spPr>
          <a:xfrm>
            <a:off x="934725"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0" name="Google Shape;20;p3"/>
          <p:cNvSpPr txBox="1">
            <a:spLocks noGrp="1"/>
          </p:cNvSpPr>
          <p:nvPr>
            <p:ph type="title" idx="7"/>
          </p:nvPr>
        </p:nvSpPr>
        <p:spPr>
          <a:xfrm>
            <a:off x="2796430"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1" name="Google Shape;21;p3"/>
          <p:cNvSpPr txBox="1">
            <a:spLocks noGrp="1"/>
          </p:cNvSpPr>
          <p:nvPr>
            <p:ph type="subTitle" idx="8"/>
          </p:nvPr>
        </p:nvSpPr>
        <p:spPr>
          <a:xfrm>
            <a:off x="2849830"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2" name="Google Shape;22;p3"/>
          <p:cNvSpPr txBox="1">
            <a:spLocks noGrp="1"/>
          </p:cNvSpPr>
          <p:nvPr>
            <p:ph type="title" idx="9"/>
          </p:nvPr>
        </p:nvSpPr>
        <p:spPr>
          <a:xfrm>
            <a:off x="4706238"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3" name="Google Shape;23;p3"/>
          <p:cNvSpPr txBox="1">
            <a:spLocks noGrp="1"/>
          </p:cNvSpPr>
          <p:nvPr>
            <p:ph type="subTitle" idx="13"/>
          </p:nvPr>
        </p:nvSpPr>
        <p:spPr>
          <a:xfrm>
            <a:off x="4759638"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4" name="Google Shape;24;p3"/>
          <p:cNvSpPr txBox="1">
            <a:spLocks noGrp="1"/>
          </p:cNvSpPr>
          <p:nvPr>
            <p:ph type="title" idx="14"/>
          </p:nvPr>
        </p:nvSpPr>
        <p:spPr>
          <a:xfrm>
            <a:off x="6616850"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5" name="Google Shape;25;p3"/>
          <p:cNvSpPr txBox="1">
            <a:spLocks noGrp="1"/>
          </p:cNvSpPr>
          <p:nvPr>
            <p:ph type="subTitle" idx="15"/>
          </p:nvPr>
        </p:nvSpPr>
        <p:spPr>
          <a:xfrm>
            <a:off x="6670250"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IX COLUMNS">
  <p:cSld name="SECTION_HEADER_2_1">
    <p:spTree>
      <p:nvGrpSpPr>
        <p:cNvPr id="1" name="Shape 31"/>
        <p:cNvGrpSpPr/>
        <p:nvPr/>
      </p:nvGrpSpPr>
      <p:grpSpPr>
        <a:xfrm>
          <a:off x="0" y="0"/>
          <a:ext cx="0" cy="0"/>
          <a:chOff x="0" y="0"/>
          <a:chExt cx="0" cy="0"/>
        </a:xfrm>
      </p:grpSpPr>
      <p:sp>
        <p:nvSpPr>
          <p:cNvPr id="32" name="Google Shape;32;p5"/>
          <p:cNvSpPr/>
          <p:nvPr/>
        </p:nvSpPr>
        <p:spPr>
          <a:xfrm>
            <a:off x="0" y="1096925"/>
            <a:ext cx="8064000" cy="34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35" name="Google Shape;35;p5"/>
          <p:cNvSpPr txBox="1">
            <a:spLocks noGrp="1"/>
          </p:cNvSpPr>
          <p:nvPr>
            <p:ph type="title" idx="2"/>
          </p:nvPr>
        </p:nvSpPr>
        <p:spPr>
          <a:xfrm>
            <a:off x="1382988"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36" name="Google Shape;36;p5"/>
          <p:cNvSpPr txBox="1">
            <a:spLocks noGrp="1"/>
          </p:cNvSpPr>
          <p:nvPr>
            <p:ph type="subTitle" idx="1"/>
          </p:nvPr>
        </p:nvSpPr>
        <p:spPr>
          <a:xfrm>
            <a:off x="1436388"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37" name="Google Shape;37;p5"/>
          <p:cNvSpPr txBox="1">
            <a:spLocks noGrp="1"/>
          </p:cNvSpPr>
          <p:nvPr>
            <p:ph type="title" idx="3"/>
          </p:nvPr>
        </p:nvSpPr>
        <p:spPr>
          <a:xfrm>
            <a:off x="3749993"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38" name="Google Shape;38;p5"/>
          <p:cNvSpPr txBox="1">
            <a:spLocks noGrp="1"/>
          </p:cNvSpPr>
          <p:nvPr>
            <p:ph type="subTitle" idx="4"/>
          </p:nvPr>
        </p:nvSpPr>
        <p:spPr>
          <a:xfrm>
            <a:off x="3803393"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39" name="Google Shape;39;p5"/>
          <p:cNvSpPr txBox="1">
            <a:spLocks noGrp="1"/>
          </p:cNvSpPr>
          <p:nvPr>
            <p:ph type="title" idx="5"/>
          </p:nvPr>
        </p:nvSpPr>
        <p:spPr>
          <a:xfrm>
            <a:off x="6117000"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0" name="Google Shape;40;p5"/>
          <p:cNvSpPr txBox="1">
            <a:spLocks noGrp="1"/>
          </p:cNvSpPr>
          <p:nvPr>
            <p:ph type="subTitle" idx="6"/>
          </p:nvPr>
        </p:nvSpPr>
        <p:spPr>
          <a:xfrm>
            <a:off x="6170400"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1" name="Google Shape;41;p5"/>
          <p:cNvSpPr txBox="1">
            <a:spLocks noGrp="1"/>
          </p:cNvSpPr>
          <p:nvPr>
            <p:ph type="title" idx="7"/>
          </p:nvPr>
        </p:nvSpPr>
        <p:spPr>
          <a:xfrm>
            <a:off x="1382988"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2" name="Google Shape;42;p5"/>
          <p:cNvSpPr txBox="1">
            <a:spLocks noGrp="1"/>
          </p:cNvSpPr>
          <p:nvPr>
            <p:ph type="subTitle" idx="8"/>
          </p:nvPr>
        </p:nvSpPr>
        <p:spPr>
          <a:xfrm>
            <a:off x="1436388"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3" name="Google Shape;43;p5"/>
          <p:cNvSpPr txBox="1">
            <a:spLocks noGrp="1"/>
          </p:cNvSpPr>
          <p:nvPr>
            <p:ph type="title" idx="9"/>
          </p:nvPr>
        </p:nvSpPr>
        <p:spPr>
          <a:xfrm>
            <a:off x="3749993"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4" name="Google Shape;44;p5"/>
          <p:cNvSpPr txBox="1">
            <a:spLocks noGrp="1"/>
          </p:cNvSpPr>
          <p:nvPr>
            <p:ph type="subTitle" idx="13"/>
          </p:nvPr>
        </p:nvSpPr>
        <p:spPr>
          <a:xfrm>
            <a:off x="3803393"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5" name="Google Shape;45;p5"/>
          <p:cNvSpPr txBox="1">
            <a:spLocks noGrp="1"/>
          </p:cNvSpPr>
          <p:nvPr>
            <p:ph type="title" idx="14"/>
          </p:nvPr>
        </p:nvSpPr>
        <p:spPr>
          <a:xfrm>
            <a:off x="6117000"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6" name="Google Shape;46;p5"/>
          <p:cNvSpPr txBox="1">
            <a:spLocks noGrp="1"/>
          </p:cNvSpPr>
          <p:nvPr>
            <p:ph type="subTitle" idx="15"/>
          </p:nvPr>
        </p:nvSpPr>
        <p:spPr>
          <a:xfrm>
            <a:off x="6170400"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SECTION_HEADER_2_1_1_1">
    <p:spTree>
      <p:nvGrpSpPr>
        <p:cNvPr id="1" name="Shape 56"/>
        <p:cNvGrpSpPr/>
        <p:nvPr/>
      </p:nvGrpSpPr>
      <p:grpSpPr>
        <a:xfrm>
          <a:off x="0" y="0"/>
          <a:ext cx="0" cy="0"/>
          <a:chOff x="0" y="0"/>
          <a:chExt cx="0" cy="0"/>
        </a:xfrm>
      </p:grpSpPr>
      <p:sp>
        <p:nvSpPr>
          <p:cNvPr id="57" name="Google Shape;57;p7"/>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SECTION_HEADER_2_1_1_2">
    <p:spTree>
      <p:nvGrpSpPr>
        <p:cNvPr id="1" name="Shape 59"/>
        <p:cNvGrpSpPr/>
        <p:nvPr/>
      </p:nvGrpSpPr>
      <p:grpSpPr>
        <a:xfrm>
          <a:off x="0" y="0"/>
          <a:ext cx="0" cy="0"/>
          <a:chOff x="0" y="0"/>
          <a:chExt cx="0" cy="0"/>
        </a:xfrm>
      </p:grpSpPr>
      <p:sp>
        <p:nvSpPr>
          <p:cNvPr id="60" name="Google Shape;60;p8"/>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62" name="Google Shape;62;p8"/>
          <p:cNvSpPr txBox="1">
            <a:spLocks noGrp="1"/>
          </p:cNvSpPr>
          <p:nvPr>
            <p:ph type="body" idx="1"/>
          </p:nvPr>
        </p:nvSpPr>
        <p:spPr>
          <a:xfrm>
            <a:off x="888500" y="1458550"/>
            <a:ext cx="4135800" cy="2722500"/>
          </a:xfrm>
          <a:prstGeom prst="rect">
            <a:avLst/>
          </a:prstGeom>
        </p:spPr>
        <p:txBody>
          <a:bodyPr spcFirstLastPara="1" wrap="square" lIns="91425" tIns="91425" rIns="91425" bIns="91425" anchor="ctr" anchorCtr="0">
            <a:noAutofit/>
          </a:bodyPr>
          <a:lstStyle>
            <a:lvl1pPr marL="457200" lvl="0" indent="-285750" rtl="0">
              <a:lnSpc>
                <a:spcPct val="115000"/>
              </a:lnSpc>
              <a:spcBef>
                <a:spcPts val="0"/>
              </a:spcBef>
              <a:spcAft>
                <a:spcPts val="0"/>
              </a:spcAft>
              <a:buSzPts val="900"/>
              <a:buFont typeface="Nunito Light"/>
              <a:buChar char="●"/>
              <a:defRPr sz="900">
                <a:latin typeface="Nunito Light"/>
                <a:ea typeface="Nunito Light"/>
                <a:cs typeface="Nunito Light"/>
                <a:sym typeface="Nunito Light"/>
              </a:defRPr>
            </a:lvl1pPr>
            <a:lvl2pPr marL="914400" lvl="1"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2pPr>
            <a:lvl3pPr marL="1371600" lvl="2"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3pPr>
            <a:lvl4pPr marL="1828800" lvl="3"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4pPr>
            <a:lvl5pPr marL="2286000" lvl="4"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5pPr>
            <a:lvl6pPr marL="2743200" lvl="5"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6pPr>
            <a:lvl7pPr marL="3200400" lvl="6"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7pPr>
            <a:lvl8pPr marL="3657600" lvl="7"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8pPr>
            <a:lvl9pPr marL="4114800" lvl="8" indent="-285750" rtl="0">
              <a:lnSpc>
                <a:spcPct val="115000"/>
              </a:lnSpc>
              <a:spcBef>
                <a:spcPts val="1600"/>
              </a:spcBef>
              <a:spcAft>
                <a:spcPts val="1600"/>
              </a:spcAft>
              <a:buSzPts val="900"/>
              <a:buFont typeface="Nunito Light"/>
              <a:buChar char="■"/>
              <a:defRPr sz="900">
                <a:latin typeface="Nunito Light"/>
                <a:ea typeface="Nunito Light"/>
                <a:cs typeface="Nunito Light"/>
                <a:sym typeface="Nunito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FOUR COLUMNS ">
  <p:cSld name="SECTION_HEADER_2_1_2">
    <p:spTree>
      <p:nvGrpSpPr>
        <p:cNvPr id="1" name="Shape 63"/>
        <p:cNvGrpSpPr/>
        <p:nvPr/>
      </p:nvGrpSpPr>
      <p:grpSpPr>
        <a:xfrm>
          <a:off x="0" y="0"/>
          <a:ext cx="0" cy="0"/>
          <a:chOff x="0" y="0"/>
          <a:chExt cx="0" cy="0"/>
        </a:xfrm>
      </p:grpSpPr>
      <p:sp>
        <p:nvSpPr>
          <p:cNvPr id="64" name="Google Shape;64;p9"/>
          <p:cNvSpPr/>
          <p:nvPr/>
        </p:nvSpPr>
        <p:spPr>
          <a:xfrm>
            <a:off x="4333129" y="1410754"/>
            <a:ext cx="4093500" cy="2870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67" name="Google Shape;67;p9"/>
          <p:cNvSpPr txBox="1">
            <a:spLocks noGrp="1"/>
          </p:cNvSpPr>
          <p:nvPr>
            <p:ph type="title" idx="2"/>
          </p:nvPr>
        </p:nvSpPr>
        <p:spPr>
          <a:xfrm>
            <a:off x="4623893" y="30811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8" name="Google Shape;68;p9"/>
          <p:cNvSpPr txBox="1">
            <a:spLocks noGrp="1"/>
          </p:cNvSpPr>
          <p:nvPr>
            <p:ph type="subTitle" idx="1"/>
          </p:nvPr>
        </p:nvSpPr>
        <p:spPr>
          <a:xfrm>
            <a:off x="4677293" y="32890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69" name="Google Shape;69;p9"/>
          <p:cNvSpPr txBox="1">
            <a:spLocks noGrp="1"/>
          </p:cNvSpPr>
          <p:nvPr>
            <p:ph type="title" idx="3"/>
          </p:nvPr>
        </p:nvSpPr>
        <p:spPr>
          <a:xfrm>
            <a:off x="6457500" y="30811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0" name="Google Shape;70;p9"/>
          <p:cNvSpPr txBox="1">
            <a:spLocks noGrp="1"/>
          </p:cNvSpPr>
          <p:nvPr>
            <p:ph type="subTitle" idx="4"/>
          </p:nvPr>
        </p:nvSpPr>
        <p:spPr>
          <a:xfrm>
            <a:off x="6510900" y="32890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71" name="Google Shape;71;p9"/>
          <p:cNvSpPr txBox="1">
            <a:spLocks noGrp="1"/>
          </p:cNvSpPr>
          <p:nvPr>
            <p:ph type="title" idx="5"/>
          </p:nvPr>
        </p:nvSpPr>
        <p:spPr>
          <a:xfrm>
            <a:off x="4623893" y="19016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2" name="Google Shape;72;p9"/>
          <p:cNvSpPr txBox="1">
            <a:spLocks noGrp="1"/>
          </p:cNvSpPr>
          <p:nvPr>
            <p:ph type="subTitle" idx="6"/>
          </p:nvPr>
        </p:nvSpPr>
        <p:spPr>
          <a:xfrm>
            <a:off x="4677293" y="21095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73" name="Google Shape;73;p9"/>
          <p:cNvSpPr txBox="1">
            <a:spLocks noGrp="1"/>
          </p:cNvSpPr>
          <p:nvPr>
            <p:ph type="title" idx="7"/>
          </p:nvPr>
        </p:nvSpPr>
        <p:spPr>
          <a:xfrm>
            <a:off x="6457500" y="19016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4" name="Google Shape;74;p9"/>
          <p:cNvSpPr txBox="1">
            <a:spLocks noGrp="1"/>
          </p:cNvSpPr>
          <p:nvPr>
            <p:ph type="subTitle" idx="8"/>
          </p:nvPr>
        </p:nvSpPr>
        <p:spPr>
          <a:xfrm>
            <a:off x="6510900" y="21095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SECTION_HEADER_3">
    <p:spTree>
      <p:nvGrpSpPr>
        <p:cNvPr id="1" name="Shape 93"/>
        <p:cNvGrpSpPr/>
        <p:nvPr/>
      </p:nvGrpSpPr>
      <p:grpSpPr>
        <a:xfrm>
          <a:off x="0" y="0"/>
          <a:ext cx="0" cy="0"/>
          <a:chOff x="0" y="0"/>
          <a:chExt cx="0" cy="0"/>
        </a:xfrm>
      </p:grpSpPr>
      <p:sp>
        <p:nvSpPr>
          <p:cNvPr id="94" name="Google Shape;94;p12"/>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96" name="Google Shape;96;p12"/>
          <p:cNvSpPr txBox="1">
            <a:spLocks noGrp="1"/>
          </p:cNvSpPr>
          <p:nvPr>
            <p:ph type="subTitle" idx="1"/>
          </p:nvPr>
        </p:nvSpPr>
        <p:spPr>
          <a:xfrm>
            <a:off x="5316800" y="1832675"/>
            <a:ext cx="2796300" cy="1951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CFC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Nunito Light"/>
              <a:buChar char="●"/>
              <a:defRPr sz="1800">
                <a:latin typeface="Nunito Light"/>
                <a:ea typeface="Nunito Light"/>
                <a:cs typeface="Nunito Light"/>
                <a:sym typeface="Nunito Light"/>
              </a:defRPr>
            </a:lvl1pPr>
            <a:lvl2pPr marL="914400" lvl="1"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2pPr>
            <a:lvl3pPr marL="1371600" lvl="2"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3pPr>
            <a:lvl4pPr marL="1828800" lvl="3"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4pPr>
            <a:lvl5pPr marL="2286000" lvl="4"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5pPr>
            <a:lvl6pPr marL="2743200" lvl="5"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6pPr>
            <a:lvl7pPr marL="3200400" lvl="6"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7pPr>
            <a:lvl8pPr marL="3657600" lvl="7"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8pPr>
            <a:lvl9pPr marL="4114800" lvl="8" indent="-317500">
              <a:lnSpc>
                <a:spcPct val="115000"/>
              </a:lnSpc>
              <a:spcBef>
                <a:spcPts val="1600"/>
              </a:spcBef>
              <a:spcAft>
                <a:spcPts val="1600"/>
              </a:spcAft>
              <a:buSzPts val="1400"/>
              <a:buFont typeface="Nunito Light"/>
              <a:buChar char="■"/>
              <a:defRPr>
                <a:latin typeface="Nunito Light"/>
                <a:ea typeface="Nunito Light"/>
                <a:cs typeface="Nunito Light"/>
                <a:sym typeface="Nuni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5.xml"/><Relationship Id="rId1" Type="http://schemas.openxmlformats.org/officeDocument/2006/relationships/video" Target="https://www.youtube.com/embed/Pgxf6k4QOEs?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pic>
        <p:nvPicPr>
          <p:cNvPr id="7" name="Picture 2" descr="Image result for red cross sweden">
            <a:extLst>
              <a:ext uri="{FF2B5EF4-FFF2-40B4-BE49-F238E27FC236}">
                <a16:creationId xmlns:a16="http://schemas.microsoft.com/office/drawing/2014/main" id="{02D5BB16-63CE-4E36-BE11-E396E2381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641" y="605277"/>
            <a:ext cx="6578718" cy="34133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68CA11-FA21-47AA-8498-896EBE52D552}"/>
              </a:ext>
            </a:extLst>
          </p:cNvPr>
          <p:cNvSpPr txBox="1"/>
          <p:nvPr/>
        </p:nvSpPr>
        <p:spPr>
          <a:xfrm>
            <a:off x="7508989" y="4742483"/>
            <a:ext cx="1503275" cy="307777"/>
          </a:xfrm>
          <a:prstGeom prst="rect">
            <a:avLst/>
          </a:prstGeom>
          <a:noFill/>
        </p:spPr>
        <p:txBody>
          <a:bodyPr wrap="square" rtlCol="0">
            <a:spAutoFit/>
          </a:bodyPr>
          <a:lstStyle/>
          <a:p>
            <a:r>
              <a:rPr lang="en-SG" dirty="0"/>
              <a:t>By: Team Alexa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TEAM</a:t>
            </a:r>
            <a:endParaRPr dirty="0"/>
          </a:p>
        </p:txBody>
      </p:sp>
      <p:grpSp>
        <p:nvGrpSpPr>
          <p:cNvPr id="184" name="Google Shape;184;p22"/>
          <p:cNvGrpSpPr/>
          <p:nvPr/>
        </p:nvGrpSpPr>
        <p:grpSpPr>
          <a:xfrm>
            <a:off x="2084301" y="3175498"/>
            <a:ext cx="242662" cy="293110"/>
            <a:chOff x="7571624" y="3808935"/>
            <a:chExt cx="292047" cy="352762"/>
          </a:xfrm>
        </p:grpSpPr>
        <p:sp>
          <p:nvSpPr>
            <p:cNvPr id="185" name="Google Shape;185;p22"/>
            <p:cNvSpPr/>
            <p:nvPr/>
          </p:nvSpPr>
          <p:spPr>
            <a:xfrm>
              <a:off x="7802955" y="4057755"/>
              <a:ext cx="15227" cy="15195"/>
            </a:xfrm>
            <a:custGeom>
              <a:avLst/>
              <a:gdLst/>
              <a:ahLst/>
              <a:cxnLst/>
              <a:rect l="l" t="t" r="r" b="b"/>
              <a:pathLst>
                <a:path w="478" h="477" extrusionOk="0">
                  <a:moveTo>
                    <a:pt x="239" y="0"/>
                  </a:moveTo>
                  <a:cubicBezTo>
                    <a:pt x="120" y="0"/>
                    <a:pt x="1" y="107"/>
                    <a:pt x="1" y="238"/>
                  </a:cubicBezTo>
                  <a:cubicBezTo>
                    <a:pt x="1" y="381"/>
                    <a:pt x="108" y="476"/>
                    <a:pt x="239" y="476"/>
                  </a:cubicBezTo>
                  <a:cubicBezTo>
                    <a:pt x="382" y="476"/>
                    <a:pt x="477" y="381"/>
                    <a:pt x="477" y="238"/>
                  </a:cubicBezTo>
                  <a:cubicBezTo>
                    <a:pt x="477" y="107"/>
                    <a:pt x="382"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7764665" y="4115763"/>
              <a:ext cx="13315" cy="13315"/>
            </a:xfrm>
            <a:custGeom>
              <a:avLst/>
              <a:gdLst/>
              <a:ahLst/>
              <a:cxnLst/>
              <a:rect l="l" t="t" r="r" b="b"/>
              <a:pathLst>
                <a:path w="418" h="418" extrusionOk="0">
                  <a:moveTo>
                    <a:pt x="215" y="1"/>
                  </a:moveTo>
                  <a:cubicBezTo>
                    <a:pt x="84" y="1"/>
                    <a:pt x="0" y="84"/>
                    <a:pt x="0" y="203"/>
                  </a:cubicBezTo>
                  <a:cubicBezTo>
                    <a:pt x="0" y="322"/>
                    <a:pt x="84" y="417"/>
                    <a:pt x="215" y="417"/>
                  </a:cubicBezTo>
                  <a:cubicBezTo>
                    <a:pt x="334" y="417"/>
                    <a:pt x="417" y="322"/>
                    <a:pt x="417" y="203"/>
                  </a:cubicBezTo>
                  <a:cubicBezTo>
                    <a:pt x="417" y="84"/>
                    <a:pt x="334"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7653141" y="4048262"/>
              <a:ext cx="13315" cy="13315"/>
            </a:xfrm>
            <a:custGeom>
              <a:avLst/>
              <a:gdLst/>
              <a:ahLst/>
              <a:cxnLst/>
              <a:rect l="l" t="t" r="r" b="b"/>
              <a:pathLst>
                <a:path w="418" h="418" extrusionOk="0">
                  <a:moveTo>
                    <a:pt x="215" y="0"/>
                  </a:moveTo>
                  <a:cubicBezTo>
                    <a:pt x="96" y="0"/>
                    <a:pt x="1" y="96"/>
                    <a:pt x="1" y="215"/>
                  </a:cubicBezTo>
                  <a:cubicBezTo>
                    <a:pt x="1" y="334"/>
                    <a:pt x="96" y="417"/>
                    <a:pt x="215" y="417"/>
                  </a:cubicBezTo>
                  <a:cubicBezTo>
                    <a:pt x="334" y="417"/>
                    <a:pt x="418" y="334"/>
                    <a:pt x="418" y="215"/>
                  </a:cubicBezTo>
                  <a:cubicBezTo>
                    <a:pt x="418" y="96"/>
                    <a:pt x="334" y="0"/>
                    <a:pt x="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7675917" y="4115763"/>
              <a:ext cx="13284" cy="13315"/>
            </a:xfrm>
            <a:custGeom>
              <a:avLst/>
              <a:gdLst/>
              <a:ahLst/>
              <a:cxnLst/>
              <a:rect l="l" t="t" r="r" b="b"/>
              <a:pathLst>
                <a:path w="417" h="418" extrusionOk="0">
                  <a:moveTo>
                    <a:pt x="215" y="1"/>
                  </a:moveTo>
                  <a:cubicBezTo>
                    <a:pt x="96" y="1"/>
                    <a:pt x="0" y="84"/>
                    <a:pt x="0" y="203"/>
                  </a:cubicBezTo>
                  <a:cubicBezTo>
                    <a:pt x="0" y="322"/>
                    <a:pt x="96" y="417"/>
                    <a:pt x="215" y="417"/>
                  </a:cubicBezTo>
                  <a:cubicBezTo>
                    <a:pt x="334" y="417"/>
                    <a:pt x="417" y="322"/>
                    <a:pt x="417" y="203"/>
                  </a:cubicBezTo>
                  <a:cubicBezTo>
                    <a:pt x="417" y="84"/>
                    <a:pt x="334"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7715736" y="4062660"/>
              <a:ext cx="16342" cy="15959"/>
            </a:xfrm>
            <a:custGeom>
              <a:avLst/>
              <a:gdLst/>
              <a:ahLst/>
              <a:cxnLst/>
              <a:rect l="l" t="t" r="r" b="b"/>
              <a:pathLst>
                <a:path w="513" h="501" extrusionOk="0">
                  <a:moveTo>
                    <a:pt x="262" y="1"/>
                  </a:moveTo>
                  <a:cubicBezTo>
                    <a:pt x="119" y="1"/>
                    <a:pt x="0" y="120"/>
                    <a:pt x="0" y="251"/>
                  </a:cubicBezTo>
                  <a:cubicBezTo>
                    <a:pt x="0" y="382"/>
                    <a:pt x="119" y="501"/>
                    <a:pt x="262" y="501"/>
                  </a:cubicBezTo>
                  <a:cubicBezTo>
                    <a:pt x="393" y="501"/>
                    <a:pt x="512" y="406"/>
                    <a:pt x="512" y="251"/>
                  </a:cubicBezTo>
                  <a:cubicBezTo>
                    <a:pt x="512" y="120"/>
                    <a:pt x="393" y="1"/>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7571624" y="3808935"/>
              <a:ext cx="292047" cy="352762"/>
            </a:xfrm>
            <a:custGeom>
              <a:avLst/>
              <a:gdLst/>
              <a:ahLst/>
              <a:cxnLst/>
              <a:rect l="l" t="t" r="r" b="b"/>
              <a:pathLst>
                <a:path w="9168" h="11074" extrusionOk="0">
                  <a:moveTo>
                    <a:pt x="3085" y="6536"/>
                  </a:moveTo>
                  <a:cubicBezTo>
                    <a:pt x="3680" y="6536"/>
                    <a:pt x="4251" y="6687"/>
                    <a:pt x="4786" y="7001"/>
                  </a:cubicBezTo>
                  <a:cubicBezTo>
                    <a:pt x="5364" y="7337"/>
                    <a:pt x="5926" y="7449"/>
                    <a:pt x="6422" y="7449"/>
                  </a:cubicBezTo>
                  <a:cubicBezTo>
                    <a:pt x="6805" y="7449"/>
                    <a:pt x="7149" y="7382"/>
                    <a:pt x="7430" y="7299"/>
                  </a:cubicBezTo>
                  <a:cubicBezTo>
                    <a:pt x="7858" y="7180"/>
                    <a:pt x="8192" y="7001"/>
                    <a:pt x="8382" y="6882"/>
                  </a:cubicBezTo>
                  <a:lnTo>
                    <a:pt x="8382" y="6882"/>
                  </a:lnTo>
                  <a:cubicBezTo>
                    <a:pt x="8739" y="8156"/>
                    <a:pt x="8430" y="9502"/>
                    <a:pt x="7477" y="10454"/>
                  </a:cubicBezTo>
                  <a:cubicBezTo>
                    <a:pt x="7287" y="10645"/>
                    <a:pt x="7013" y="10764"/>
                    <a:pt x="6727" y="10764"/>
                  </a:cubicBezTo>
                  <a:lnTo>
                    <a:pt x="3000" y="10764"/>
                  </a:lnTo>
                  <a:cubicBezTo>
                    <a:pt x="2715" y="10764"/>
                    <a:pt x="2441" y="10645"/>
                    <a:pt x="2250" y="10454"/>
                  </a:cubicBezTo>
                  <a:cubicBezTo>
                    <a:pt x="1393" y="9573"/>
                    <a:pt x="988" y="8311"/>
                    <a:pt x="1334" y="6966"/>
                  </a:cubicBezTo>
                  <a:cubicBezTo>
                    <a:pt x="1476" y="6894"/>
                    <a:pt x="1846" y="6716"/>
                    <a:pt x="2357" y="6609"/>
                  </a:cubicBezTo>
                  <a:cubicBezTo>
                    <a:pt x="2603" y="6561"/>
                    <a:pt x="2846" y="6536"/>
                    <a:pt x="3085" y="6536"/>
                  </a:cubicBezTo>
                  <a:close/>
                  <a:moveTo>
                    <a:pt x="3322" y="1"/>
                  </a:moveTo>
                  <a:cubicBezTo>
                    <a:pt x="3084" y="1"/>
                    <a:pt x="2893" y="191"/>
                    <a:pt x="2893" y="429"/>
                  </a:cubicBezTo>
                  <a:lnTo>
                    <a:pt x="2893" y="822"/>
                  </a:lnTo>
                  <a:cubicBezTo>
                    <a:pt x="2893" y="1060"/>
                    <a:pt x="3084" y="1251"/>
                    <a:pt x="3322" y="1251"/>
                  </a:cubicBezTo>
                  <a:lnTo>
                    <a:pt x="3548" y="1251"/>
                  </a:lnTo>
                  <a:lnTo>
                    <a:pt x="3548" y="2584"/>
                  </a:lnTo>
                  <a:cubicBezTo>
                    <a:pt x="3548" y="2679"/>
                    <a:pt x="3620" y="2751"/>
                    <a:pt x="3715" y="2751"/>
                  </a:cubicBezTo>
                  <a:cubicBezTo>
                    <a:pt x="3798" y="2751"/>
                    <a:pt x="3870" y="2679"/>
                    <a:pt x="3870" y="2584"/>
                  </a:cubicBezTo>
                  <a:lnTo>
                    <a:pt x="3870" y="1251"/>
                  </a:lnTo>
                  <a:lnTo>
                    <a:pt x="5822" y="1251"/>
                  </a:lnTo>
                  <a:lnTo>
                    <a:pt x="5822" y="3965"/>
                  </a:lnTo>
                  <a:cubicBezTo>
                    <a:pt x="5822" y="4203"/>
                    <a:pt x="5977" y="4418"/>
                    <a:pt x="6191" y="4513"/>
                  </a:cubicBezTo>
                  <a:cubicBezTo>
                    <a:pt x="7168" y="4894"/>
                    <a:pt x="7894" y="5656"/>
                    <a:pt x="8251" y="6597"/>
                  </a:cubicBezTo>
                  <a:cubicBezTo>
                    <a:pt x="8084" y="6704"/>
                    <a:pt x="7763" y="6894"/>
                    <a:pt x="7299" y="7025"/>
                  </a:cubicBezTo>
                  <a:cubicBezTo>
                    <a:pt x="6992" y="7113"/>
                    <a:pt x="6689" y="7157"/>
                    <a:pt x="6391" y="7157"/>
                  </a:cubicBezTo>
                  <a:cubicBezTo>
                    <a:pt x="5879" y="7157"/>
                    <a:pt x="5384" y="7027"/>
                    <a:pt x="4917" y="6763"/>
                  </a:cubicBezTo>
                  <a:cubicBezTo>
                    <a:pt x="4326" y="6419"/>
                    <a:pt x="3678" y="6255"/>
                    <a:pt x="3027" y="6255"/>
                  </a:cubicBezTo>
                  <a:cubicBezTo>
                    <a:pt x="2486" y="6255"/>
                    <a:pt x="1942" y="6368"/>
                    <a:pt x="1429" y="6585"/>
                  </a:cubicBezTo>
                  <a:cubicBezTo>
                    <a:pt x="1786" y="5656"/>
                    <a:pt x="2512" y="4894"/>
                    <a:pt x="3489" y="4513"/>
                  </a:cubicBezTo>
                  <a:cubicBezTo>
                    <a:pt x="3703" y="4418"/>
                    <a:pt x="3858" y="4215"/>
                    <a:pt x="3858" y="3977"/>
                  </a:cubicBezTo>
                  <a:lnTo>
                    <a:pt x="3858" y="3394"/>
                  </a:lnTo>
                  <a:cubicBezTo>
                    <a:pt x="3858" y="3310"/>
                    <a:pt x="3786" y="3227"/>
                    <a:pt x="3691" y="3227"/>
                  </a:cubicBezTo>
                  <a:cubicBezTo>
                    <a:pt x="3608" y="3227"/>
                    <a:pt x="3536" y="3310"/>
                    <a:pt x="3536" y="3394"/>
                  </a:cubicBezTo>
                  <a:lnTo>
                    <a:pt x="3536" y="3942"/>
                  </a:lnTo>
                  <a:cubicBezTo>
                    <a:pt x="3536" y="4049"/>
                    <a:pt x="3465" y="4156"/>
                    <a:pt x="3370" y="4180"/>
                  </a:cubicBezTo>
                  <a:cubicBezTo>
                    <a:pt x="714" y="5239"/>
                    <a:pt x="0" y="8668"/>
                    <a:pt x="1988" y="10669"/>
                  </a:cubicBezTo>
                  <a:cubicBezTo>
                    <a:pt x="2238" y="10930"/>
                    <a:pt x="2596" y="11073"/>
                    <a:pt x="2953" y="11073"/>
                  </a:cubicBezTo>
                  <a:lnTo>
                    <a:pt x="6703" y="11073"/>
                  </a:lnTo>
                  <a:cubicBezTo>
                    <a:pt x="7060" y="11073"/>
                    <a:pt x="7418" y="10930"/>
                    <a:pt x="7680" y="10657"/>
                  </a:cubicBezTo>
                  <a:cubicBezTo>
                    <a:pt x="9132" y="9240"/>
                    <a:pt x="9168" y="7097"/>
                    <a:pt x="8120" y="5596"/>
                  </a:cubicBezTo>
                  <a:cubicBezTo>
                    <a:pt x="7668" y="4954"/>
                    <a:pt x="7049" y="4477"/>
                    <a:pt x="6334" y="4203"/>
                  </a:cubicBezTo>
                  <a:cubicBezTo>
                    <a:pt x="6227" y="4156"/>
                    <a:pt x="6167" y="4061"/>
                    <a:pt x="6167" y="3965"/>
                  </a:cubicBezTo>
                  <a:lnTo>
                    <a:pt x="6167" y="1251"/>
                  </a:lnTo>
                  <a:lnTo>
                    <a:pt x="6394" y="1251"/>
                  </a:lnTo>
                  <a:cubicBezTo>
                    <a:pt x="6632" y="1251"/>
                    <a:pt x="6822" y="1060"/>
                    <a:pt x="6822" y="822"/>
                  </a:cubicBezTo>
                  <a:lnTo>
                    <a:pt x="6822" y="429"/>
                  </a:lnTo>
                  <a:cubicBezTo>
                    <a:pt x="6822" y="191"/>
                    <a:pt x="6632" y="1"/>
                    <a:pt x="6394" y="1"/>
                  </a:cubicBezTo>
                  <a:lnTo>
                    <a:pt x="5525" y="1"/>
                  </a:lnTo>
                  <a:cubicBezTo>
                    <a:pt x="5441" y="1"/>
                    <a:pt x="5358" y="72"/>
                    <a:pt x="5358" y="167"/>
                  </a:cubicBezTo>
                  <a:cubicBezTo>
                    <a:pt x="5358" y="251"/>
                    <a:pt x="5441" y="334"/>
                    <a:pt x="5525" y="334"/>
                  </a:cubicBezTo>
                  <a:lnTo>
                    <a:pt x="6394" y="334"/>
                  </a:lnTo>
                  <a:cubicBezTo>
                    <a:pt x="6453" y="334"/>
                    <a:pt x="6489" y="370"/>
                    <a:pt x="6489" y="429"/>
                  </a:cubicBezTo>
                  <a:lnTo>
                    <a:pt x="6489" y="822"/>
                  </a:lnTo>
                  <a:cubicBezTo>
                    <a:pt x="6489" y="882"/>
                    <a:pt x="6453" y="929"/>
                    <a:pt x="6394" y="929"/>
                  </a:cubicBezTo>
                  <a:lnTo>
                    <a:pt x="3322" y="929"/>
                  </a:lnTo>
                  <a:cubicBezTo>
                    <a:pt x="3262" y="929"/>
                    <a:pt x="3215" y="882"/>
                    <a:pt x="3215" y="822"/>
                  </a:cubicBezTo>
                  <a:lnTo>
                    <a:pt x="3215" y="429"/>
                  </a:lnTo>
                  <a:cubicBezTo>
                    <a:pt x="3215" y="370"/>
                    <a:pt x="3262" y="334"/>
                    <a:pt x="3322" y="334"/>
                  </a:cubicBezTo>
                  <a:lnTo>
                    <a:pt x="4739" y="334"/>
                  </a:lnTo>
                  <a:cubicBezTo>
                    <a:pt x="4822" y="334"/>
                    <a:pt x="4905" y="251"/>
                    <a:pt x="4905" y="167"/>
                  </a:cubicBezTo>
                  <a:cubicBezTo>
                    <a:pt x="4905" y="72"/>
                    <a:pt x="4822" y="1"/>
                    <a:pt x="4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descr="A group of people sitting posing for the camera&#10;&#10;Description automatically generated">
            <a:extLst>
              <a:ext uri="{FF2B5EF4-FFF2-40B4-BE49-F238E27FC236}">
                <a16:creationId xmlns:a16="http://schemas.microsoft.com/office/drawing/2014/main" id="{3B2186C6-9EF4-4D63-BC0B-A9205C590DF4}"/>
              </a:ext>
            </a:extLst>
          </p:cNvPr>
          <p:cNvPicPr>
            <a:picLocks noChangeAspect="1"/>
          </p:cNvPicPr>
          <p:nvPr/>
        </p:nvPicPr>
        <p:blipFill>
          <a:blip r:embed="rId3"/>
          <a:stretch>
            <a:fillRect/>
          </a:stretch>
        </p:blipFill>
        <p:spPr>
          <a:xfrm>
            <a:off x="1590125" y="564845"/>
            <a:ext cx="6032500" cy="4524375"/>
          </a:xfrm>
          <a:prstGeom prst="rect">
            <a:avLst/>
          </a:prstGeom>
        </p:spPr>
      </p:pic>
      <p:sp>
        <p:nvSpPr>
          <p:cNvPr id="82" name="Google Shape;172;p22">
            <a:extLst>
              <a:ext uri="{FF2B5EF4-FFF2-40B4-BE49-F238E27FC236}">
                <a16:creationId xmlns:a16="http://schemas.microsoft.com/office/drawing/2014/main" id="{FA6BBF7A-CA8D-4B91-93BD-F8F882665DC4}"/>
              </a:ext>
            </a:extLst>
          </p:cNvPr>
          <p:cNvSpPr txBox="1">
            <a:spLocks/>
          </p:cNvSpPr>
          <p:nvPr/>
        </p:nvSpPr>
        <p:spPr>
          <a:xfrm>
            <a:off x="1967706" y="522346"/>
            <a:ext cx="5208588" cy="1924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2800"/>
              <a:buFont typeface="Poppins SemiBold"/>
              <a:buNone/>
              <a:defRPr sz="2800" b="0" i="0" u="none" strike="noStrike" cap="none">
                <a:solidFill>
                  <a:schemeClr val="dk1"/>
                </a:solidFill>
                <a:latin typeface="Poppins SemiBold"/>
                <a:ea typeface="Poppins SemiBold"/>
                <a:cs typeface="Poppins SemiBold"/>
                <a:sym typeface="Poppins SemiBold"/>
              </a:defRPr>
            </a:lvl9pPr>
          </a:lstStyle>
          <a:p>
            <a:pPr algn="ctr"/>
            <a:r>
              <a:rPr lang="en-SG" dirty="0">
                <a:solidFill>
                  <a:schemeClr val="bg1"/>
                </a:solidFill>
              </a:rPr>
              <a:t>Team Alexa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5"/>
          <p:cNvSpPr/>
          <p:nvPr/>
        </p:nvSpPr>
        <p:spPr>
          <a:xfrm>
            <a:off x="0" y="871625"/>
            <a:ext cx="3053700" cy="3873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pic>
        <p:nvPicPr>
          <p:cNvPr id="8196" name="Picture 4" descr="Image result for un goal 17 logo">
            <a:extLst>
              <a:ext uri="{FF2B5EF4-FFF2-40B4-BE49-F238E27FC236}">
                <a16:creationId xmlns:a16="http://schemas.microsoft.com/office/drawing/2014/main" id="{98ABCBE3-AB2A-422B-BD01-EAD5172D8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4" y="1198606"/>
            <a:ext cx="3219338" cy="3219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9FD590-7874-468C-8E5D-C65F71571ED8}"/>
              </a:ext>
            </a:extLst>
          </p:cNvPr>
          <p:cNvSpPr/>
          <p:nvPr/>
        </p:nvSpPr>
        <p:spPr>
          <a:xfrm>
            <a:off x="4572000" y="2258373"/>
            <a:ext cx="3017173" cy="830997"/>
          </a:xfrm>
          <a:prstGeom prst="rect">
            <a:avLst/>
          </a:prstGeom>
        </p:spPr>
        <p:txBody>
          <a:bodyPr wrap="none">
            <a:spAutoFit/>
          </a:bodyPr>
          <a:lstStyle/>
          <a:p>
            <a:pPr algn="ctr">
              <a:buClr>
                <a:srgbClr val="D33B3B"/>
              </a:buClr>
              <a:buSzPts val="4800"/>
            </a:pPr>
            <a:r>
              <a:rPr lang="en" sz="4800" b="1" dirty="0">
                <a:solidFill>
                  <a:srgbClr val="D33B3B"/>
                </a:solidFill>
                <a:latin typeface="Poppins"/>
                <a:cs typeface="Poppins"/>
                <a:sym typeface="Poppins"/>
              </a:rPr>
              <a:t>THANKS!</a:t>
            </a:r>
            <a:endParaRPr lang="en-SG" sz="4800" b="1" dirty="0">
              <a:solidFill>
                <a:srgbClr val="D33B3B"/>
              </a:solidFill>
              <a:latin typeface="Poppins"/>
              <a:cs typeface="Poppins"/>
              <a:sym typeface="Poppins"/>
            </a:endParaRPr>
          </a:p>
        </p:txBody>
      </p:sp>
      <p:sp>
        <p:nvSpPr>
          <p:cNvPr id="6" name="Rectangle 5">
            <a:extLst>
              <a:ext uri="{FF2B5EF4-FFF2-40B4-BE49-F238E27FC236}">
                <a16:creationId xmlns:a16="http://schemas.microsoft.com/office/drawing/2014/main" id="{0833206D-5625-4C3B-A206-78BFFDB3DFAE}"/>
              </a:ext>
            </a:extLst>
          </p:cNvPr>
          <p:cNvSpPr/>
          <p:nvPr/>
        </p:nvSpPr>
        <p:spPr>
          <a:xfrm>
            <a:off x="4664974" y="3353527"/>
            <a:ext cx="2930610" cy="307777"/>
          </a:xfrm>
          <a:prstGeom prst="rect">
            <a:avLst/>
          </a:prstGeom>
        </p:spPr>
        <p:txBody>
          <a:bodyPr wrap="none">
            <a:spAutoFit/>
          </a:bodyPr>
          <a:lstStyle/>
          <a:p>
            <a:r>
              <a:rPr lang="en" dirty="0"/>
              <a:t>Does anyone have any questions?</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29F7-187D-4E0C-A044-ABEAEF2A22FA}"/>
              </a:ext>
            </a:extLst>
          </p:cNvPr>
          <p:cNvSpPr>
            <a:spLocks noGrp="1"/>
          </p:cNvSpPr>
          <p:nvPr>
            <p:ph type="title"/>
          </p:nvPr>
        </p:nvSpPr>
        <p:spPr/>
        <p:txBody>
          <a:bodyPr/>
          <a:lstStyle/>
          <a:p>
            <a:r>
              <a:rPr lang="en-SG" dirty="0"/>
              <a:t>GOAL</a:t>
            </a:r>
          </a:p>
        </p:txBody>
      </p:sp>
      <p:sp>
        <p:nvSpPr>
          <p:cNvPr id="15" name="Rectangle 14">
            <a:extLst>
              <a:ext uri="{FF2B5EF4-FFF2-40B4-BE49-F238E27FC236}">
                <a16:creationId xmlns:a16="http://schemas.microsoft.com/office/drawing/2014/main" id="{15C331E6-6408-48B6-9AAA-C183FB915BE9}"/>
              </a:ext>
            </a:extLst>
          </p:cNvPr>
          <p:cNvSpPr/>
          <p:nvPr/>
        </p:nvSpPr>
        <p:spPr>
          <a:xfrm>
            <a:off x="2658395" y="1848475"/>
            <a:ext cx="4416150" cy="1446550"/>
          </a:xfrm>
          <a:prstGeom prst="rect">
            <a:avLst/>
          </a:prstGeom>
        </p:spPr>
        <p:txBody>
          <a:bodyPr wrap="square">
            <a:spAutoFit/>
          </a:bodyPr>
          <a:lstStyle/>
          <a:p>
            <a:r>
              <a:rPr lang="en-SG" sz="2000" b="1" dirty="0">
                <a:latin typeface="+mn-lt"/>
                <a:ea typeface="HGSMinchoE" panose="020B0400000000000000" pitchFamily="18" charset="-128"/>
              </a:rPr>
              <a:t>As the second line of defence, moving away from </a:t>
            </a:r>
          </a:p>
          <a:p>
            <a:r>
              <a:rPr lang="en-SG" sz="2000" b="1" dirty="0">
                <a:latin typeface="+mn-lt"/>
                <a:ea typeface="HGSMinchoE" panose="020B0400000000000000" pitchFamily="18" charset="-128"/>
              </a:rPr>
              <a:t>being REACTIVE to becoming </a:t>
            </a:r>
            <a:r>
              <a:rPr lang="en-SG" sz="2800" b="1" dirty="0">
                <a:solidFill>
                  <a:srgbClr val="FF0000"/>
                </a:solidFill>
                <a:latin typeface="+mn-lt"/>
                <a:ea typeface="HGSMinchoE" panose="020B0400000000000000" pitchFamily="18" charset="-128"/>
              </a:rPr>
              <a:t>PROACTIVE</a:t>
            </a:r>
            <a:r>
              <a:rPr lang="en-SG" sz="2000" b="1" dirty="0">
                <a:latin typeface="+mn-lt"/>
                <a:ea typeface="HGSMinchoE" panose="020B0400000000000000" pitchFamily="18" charset="-128"/>
              </a:rPr>
              <a:t> </a:t>
            </a:r>
          </a:p>
        </p:txBody>
      </p:sp>
    </p:spTree>
    <p:extLst>
      <p:ext uri="{BB962C8B-B14F-4D97-AF65-F5344CB8AC3E}">
        <p14:creationId xmlns:p14="http://schemas.microsoft.com/office/powerpoint/2010/main" val="125459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4" name="Google Shape;134;p20"/>
          <p:cNvPicPr preferRelativeResize="0"/>
          <p:nvPr/>
        </p:nvPicPr>
        <p:blipFill rotWithShape="1">
          <a:blip r:embed="rId3">
            <a:alphaModFix/>
          </a:blip>
          <a:srcRect r="55517" b="9747"/>
          <a:stretch/>
        </p:blipFill>
        <p:spPr>
          <a:xfrm>
            <a:off x="6589963" y="1150875"/>
            <a:ext cx="1701450" cy="2303451"/>
          </a:xfrm>
          <a:prstGeom prst="rect">
            <a:avLst/>
          </a:prstGeom>
          <a:noFill/>
          <a:ln>
            <a:noFill/>
          </a:ln>
        </p:spPr>
      </p:pic>
      <p:pic>
        <p:nvPicPr>
          <p:cNvPr id="136" name="Google Shape;136;p20"/>
          <p:cNvPicPr preferRelativeResize="0"/>
          <p:nvPr/>
        </p:nvPicPr>
        <p:blipFill rotWithShape="1">
          <a:blip r:embed="rId4">
            <a:alphaModFix/>
          </a:blip>
          <a:srcRect t="7962" r="19061" b="18986"/>
          <a:stretch/>
        </p:blipFill>
        <p:spPr>
          <a:xfrm>
            <a:off x="2765050" y="1150875"/>
            <a:ext cx="1701475" cy="2303449"/>
          </a:xfrm>
          <a:prstGeom prst="rect">
            <a:avLst/>
          </a:prstGeom>
          <a:noFill/>
          <a:ln>
            <a:noFill/>
          </a:ln>
        </p:spPr>
      </p:pic>
      <p:sp>
        <p:nvSpPr>
          <p:cNvPr id="137" name="Google Shape;137;p20"/>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6" name="Google Shape;146;p20"/>
          <p:cNvSpPr txBox="1">
            <a:spLocks noGrp="1"/>
          </p:cNvSpPr>
          <p:nvPr>
            <p:ph type="title" idx="6"/>
          </p:nvPr>
        </p:nvSpPr>
        <p:spPr>
          <a:xfrm>
            <a:off x="881325"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CURRENT MEASURES</a:t>
            </a:r>
            <a:endParaRPr dirty="0"/>
          </a:p>
        </p:txBody>
      </p:sp>
      <p:sp>
        <p:nvSpPr>
          <p:cNvPr id="147" name="Google Shape;147;p20"/>
          <p:cNvSpPr txBox="1">
            <a:spLocks noGrp="1"/>
          </p:cNvSpPr>
          <p:nvPr>
            <p:ph type="subTitle" idx="1"/>
          </p:nvPr>
        </p:nvSpPr>
        <p:spPr>
          <a:xfrm>
            <a:off x="934725" y="3998375"/>
            <a:ext cx="1619326" cy="795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SG" dirty="0"/>
              <a:t>1. What does RC want?</a:t>
            </a:r>
          </a:p>
          <a:p>
            <a:pPr marL="0" lvl="0" indent="0" algn="l" rtl="0">
              <a:lnSpc>
                <a:spcPct val="100000"/>
              </a:lnSpc>
              <a:spcBef>
                <a:spcPts val="0"/>
              </a:spcBef>
              <a:buNone/>
            </a:pPr>
            <a:r>
              <a:rPr lang="en-SG" dirty="0"/>
              <a:t>2. Current solution for them</a:t>
            </a:r>
          </a:p>
          <a:p>
            <a:pPr marL="0" lvl="0" indent="0" algn="ctr" rtl="0">
              <a:lnSpc>
                <a:spcPct val="100000"/>
              </a:lnSpc>
              <a:spcBef>
                <a:spcPts val="0"/>
              </a:spcBef>
              <a:spcAft>
                <a:spcPts val="1600"/>
              </a:spcAft>
              <a:buNone/>
            </a:pPr>
            <a:endParaRPr lang="en-SG" dirty="0"/>
          </a:p>
          <a:p>
            <a:pPr marL="0" lvl="0" indent="0" algn="ctr" rtl="0">
              <a:spcBef>
                <a:spcPts val="0"/>
              </a:spcBef>
              <a:spcAft>
                <a:spcPts val="1600"/>
              </a:spcAft>
              <a:buNone/>
            </a:pPr>
            <a:endParaRPr dirty="0"/>
          </a:p>
        </p:txBody>
      </p:sp>
      <p:sp>
        <p:nvSpPr>
          <p:cNvPr id="148" name="Google Shape;148;p20"/>
          <p:cNvSpPr txBox="1">
            <a:spLocks noGrp="1"/>
          </p:cNvSpPr>
          <p:nvPr>
            <p:ph type="title" idx="7"/>
          </p:nvPr>
        </p:nvSpPr>
        <p:spPr>
          <a:xfrm>
            <a:off x="2796430"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PROBLEM</a:t>
            </a:r>
            <a:endParaRPr dirty="0"/>
          </a:p>
        </p:txBody>
      </p:sp>
      <p:sp>
        <p:nvSpPr>
          <p:cNvPr id="149" name="Google Shape;149;p20"/>
          <p:cNvSpPr txBox="1">
            <a:spLocks noGrp="1"/>
          </p:cNvSpPr>
          <p:nvPr>
            <p:ph type="subTitle" idx="8"/>
          </p:nvPr>
        </p:nvSpPr>
        <p:spPr>
          <a:xfrm>
            <a:off x="2860762" y="3963372"/>
            <a:ext cx="1537200" cy="795900"/>
          </a:xfrm>
          <a:prstGeom prst="rect">
            <a:avLst/>
          </a:prstGeom>
        </p:spPr>
        <p:txBody>
          <a:bodyPr spcFirstLastPara="1" wrap="square" lIns="91425" tIns="91425" rIns="91425" bIns="91425" anchor="t" anchorCtr="0">
            <a:noAutofit/>
          </a:bodyPr>
          <a:lstStyle/>
          <a:p>
            <a:pPr marL="0" indent="0" algn="l">
              <a:lnSpc>
                <a:spcPct val="100000"/>
              </a:lnSpc>
            </a:pPr>
            <a:r>
              <a:rPr lang="en-SG" dirty="0"/>
              <a:t>1. Pain points</a:t>
            </a:r>
          </a:p>
          <a:p>
            <a:pPr marL="0" indent="0" algn="l">
              <a:lnSpc>
                <a:spcPct val="100000"/>
              </a:lnSpc>
            </a:pPr>
            <a:endParaRPr dirty="0"/>
          </a:p>
        </p:txBody>
      </p:sp>
      <p:sp>
        <p:nvSpPr>
          <p:cNvPr id="150" name="Google Shape;150;p20"/>
          <p:cNvSpPr txBox="1">
            <a:spLocks noGrp="1"/>
          </p:cNvSpPr>
          <p:nvPr>
            <p:ph type="title" idx="9"/>
          </p:nvPr>
        </p:nvSpPr>
        <p:spPr>
          <a:xfrm>
            <a:off x="4706238"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OUR SOLUTION</a:t>
            </a:r>
            <a:endParaRPr dirty="0"/>
          </a:p>
        </p:txBody>
      </p:sp>
      <p:sp>
        <p:nvSpPr>
          <p:cNvPr id="151" name="Google Shape;151;p20"/>
          <p:cNvSpPr txBox="1">
            <a:spLocks noGrp="1"/>
          </p:cNvSpPr>
          <p:nvPr>
            <p:ph type="subTitle" idx="13"/>
          </p:nvPr>
        </p:nvSpPr>
        <p:spPr>
          <a:xfrm>
            <a:off x="4759637" y="3998375"/>
            <a:ext cx="1701475" cy="795900"/>
          </a:xfrm>
          <a:prstGeom prst="rect">
            <a:avLst/>
          </a:prstGeom>
        </p:spPr>
        <p:txBody>
          <a:bodyPr spcFirstLastPara="1" wrap="square" lIns="91425" tIns="91425" rIns="91425" bIns="91425" anchor="t" anchorCtr="0">
            <a:noAutofit/>
          </a:bodyPr>
          <a:lstStyle/>
          <a:p>
            <a:pPr marL="0" lvl="0" indent="0" algn="l">
              <a:lnSpc>
                <a:spcPct val="100000"/>
              </a:lnSpc>
            </a:pPr>
            <a:r>
              <a:rPr lang="en-SG" dirty="0"/>
              <a:t>1. An app for RC </a:t>
            </a:r>
          </a:p>
          <a:p>
            <a:pPr marL="0" lvl="0" indent="0" algn="l">
              <a:lnSpc>
                <a:spcPct val="100000"/>
              </a:lnSpc>
            </a:pPr>
            <a:r>
              <a:rPr lang="en-SG" dirty="0"/>
              <a:t>2. Run-through of functions</a:t>
            </a:r>
          </a:p>
          <a:p>
            <a:pPr marL="0" lvl="0" indent="0" algn="l">
              <a:lnSpc>
                <a:spcPct val="100000"/>
              </a:lnSpc>
            </a:pPr>
            <a:r>
              <a:rPr lang="en-SG" dirty="0"/>
              <a:t>3. How does RC get critical news faster </a:t>
            </a:r>
            <a:endParaRPr dirty="0"/>
          </a:p>
        </p:txBody>
      </p:sp>
      <p:sp>
        <p:nvSpPr>
          <p:cNvPr id="152" name="Google Shape;152;p20"/>
          <p:cNvSpPr txBox="1">
            <a:spLocks noGrp="1"/>
          </p:cNvSpPr>
          <p:nvPr>
            <p:ph type="title" idx="14"/>
          </p:nvPr>
        </p:nvSpPr>
        <p:spPr>
          <a:xfrm>
            <a:off x="6616850"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FUTURE</a:t>
            </a:r>
            <a:endParaRPr dirty="0"/>
          </a:p>
        </p:txBody>
      </p:sp>
      <p:sp>
        <p:nvSpPr>
          <p:cNvPr id="153" name="Google Shape;153;p20"/>
          <p:cNvSpPr txBox="1">
            <a:spLocks noGrp="1"/>
          </p:cNvSpPr>
          <p:nvPr>
            <p:ph type="subTitle" idx="15"/>
          </p:nvPr>
        </p:nvSpPr>
        <p:spPr>
          <a:xfrm>
            <a:off x="6670250" y="3998375"/>
            <a:ext cx="1537200" cy="795900"/>
          </a:xfrm>
          <a:prstGeom prst="rect">
            <a:avLst/>
          </a:prstGeom>
        </p:spPr>
        <p:txBody>
          <a:bodyPr spcFirstLastPara="1" wrap="square" lIns="91425" tIns="91425" rIns="91425" bIns="91425" anchor="t" anchorCtr="0">
            <a:noAutofit/>
          </a:bodyPr>
          <a:lstStyle/>
          <a:p>
            <a:pPr marL="0" indent="0" algn="l">
              <a:lnSpc>
                <a:spcPct val="100000"/>
              </a:lnSpc>
            </a:pPr>
            <a:r>
              <a:rPr lang="en-SG" dirty="0"/>
              <a:t>1. Collaboration with governmental authorities</a:t>
            </a:r>
          </a:p>
          <a:p>
            <a:pPr marL="0" indent="0" algn="l">
              <a:lnSpc>
                <a:spcPct val="100000"/>
              </a:lnSpc>
            </a:pPr>
            <a:r>
              <a:rPr lang="en-SG" dirty="0"/>
              <a:t>2. The team</a:t>
            </a:r>
          </a:p>
          <a:p>
            <a:pPr marL="228600" lvl="0" indent="-228600" algn="ctr" rtl="0">
              <a:spcBef>
                <a:spcPts val="0"/>
              </a:spcBef>
              <a:spcAft>
                <a:spcPts val="1600"/>
              </a:spcAft>
              <a:buClr>
                <a:schemeClr val="dk1"/>
              </a:buClr>
              <a:buSzPts val="1100"/>
              <a:buFont typeface="Arial"/>
              <a:buAutoNum type="arabicPeriod"/>
            </a:pPr>
            <a:endParaRPr dirty="0"/>
          </a:p>
        </p:txBody>
      </p:sp>
      <p:pic>
        <p:nvPicPr>
          <p:cNvPr id="1026" name="Picture 2" descr="Swedish Firefighters">
            <a:extLst>
              <a:ext uri="{FF2B5EF4-FFF2-40B4-BE49-F238E27FC236}">
                <a16:creationId xmlns:a16="http://schemas.microsoft.com/office/drawing/2014/main" id="{057E8A40-71FE-4F5D-91E3-0853B2856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9963" y="1150875"/>
            <a:ext cx="1701450" cy="1172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33ABCF-F24B-4260-9B83-73C32C0BA270}"/>
              </a:ext>
            </a:extLst>
          </p:cNvPr>
          <p:cNvPicPr>
            <a:picLocks noChangeAspect="1"/>
          </p:cNvPicPr>
          <p:nvPr/>
        </p:nvPicPr>
        <p:blipFill>
          <a:blip r:embed="rId6"/>
          <a:stretch>
            <a:fillRect/>
          </a:stretch>
        </p:blipFill>
        <p:spPr>
          <a:xfrm>
            <a:off x="6589962" y="2332398"/>
            <a:ext cx="1701451" cy="1121925"/>
          </a:xfrm>
          <a:prstGeom prst="rect">
            <a:avLst/>
          </a:prstGeom>
        </p:spPr>
      </p:pic>
      <p:sp>
        <p:nvSpPr>
          <p:cNvPr id="31" name="Google Shape;141;p20">
            <a:extLst>
              <a:ext uri="{FF2B5EF4-FFF2-40B4-BE49-F238E27FC236}">
                <a16:creationId xmlns:a16="http://schemas.microsoft.com/office/drawing/2014/main" id="{5FECEEC8-7087-463E-8BFA-A814E46602CB}"/>
              </a:ext>
            </a:extLst>
          </p:cNvPr>
          <p:cNvSpPr/>
          <p:nvPr/>
        </p:nvSpPr>
        <p:spPr>
          <a:xfrm>
            <a:off x="7170438"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5;p20">
            <a:extLst>
              <a:ext uri="{FF2B5EF4-FFF2-40B4-BE49-F238E27FC236}">
                <a16:creationId xmlns:a16="http://schemas.microsoft.com/office/drawing/2014/main" id="{8D12A742-0D14-4786-8681-4C52CD5EC316}"/>
              </a:ext>
            </a:extLst>
          </p:cNvPr>
          <p:cNvSpPr txBox="1">
            <a:spLocks noGrp="1"/>
          </p:cNvSpPr>
          <p:nvPr>
            <p:ph type="title" idx="5"/>
          </p:nvPr>
        </p:nvSpPr>
        <p:spPr>
          <a:xfrm>
            <a:off x="7133288"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04</a:t>
            </a:r>
            <a:endParaRPr>
              <a:solidFill>
                <a:srgbClr val="FFFFFF"/>
              </a:solidFill>
            </a:endParaRPr>
          </a:p>
        </p:txBody>
      </p:sp>
      <p:pic>
        <p:nvPicPr>
          <p:cNvPr id="1034" name="Picture 10" descr="Image result for google logo">
            <a:extLst>
              <a:ext uri="{FF2B5EF4-FFF2-40B4-BE49-F238E27FC236}">
                <a16:creationId xmlns:a16="http://schemas.microsoft.com/office/drawing/2014/main" id="{29AC4614-CF1E-4CC1-A23F-A0EAF120CAE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698" b="21697"/>
          <a:stretch/>
        </p:blipFill>
        <p:spPr bwMode="auto">
          <a:xfrm>
            <a:off x="864675" y="1150875"/>
            <a:ext cx="1677276" cy="11003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ftonbladet.">
            <a:extLst>
              <a:ext uri="{FF2B5EF4-FFF2-40B4-BE49-F238E27FC236}">
                <a16:creationId xmlns:a16="http://schemas.microsoft.com/office/drawing/2014/main" id="{5162C43F-4600-48F4-8696-EA721293C4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749" y="2174264"/>
            <a:ext cx="2175726" cy="1144011"/>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138;p20">
            <a:extLst>
              <a:ext uri="{FF2B5EF4-FFF2-40B4-BE49-F238E27FC236}">
                <a16:creationId xmlns:a16="http://schemas.microsoft.com/office/drawing/2014/main" id="{82761774-56AC-4817-AB92-FDE55B5C76A6}"/>
              </a:ext>
            </a:extLst>
          </p:cNvPr>
          <p:cNvSpPr/>
          <p:nvPr/>
        </p:nvSpPr>
        <p:spPr>
          <a:xfrm>
            <a:off x="1433025"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2;p20">
            <a:extLst>
              <a:ext uri="{FF2B5EF4-FFF2-40B4-BE49-F238E27FC236}">
                <a16:creationId xmlns:a16="http://schemas.microsoft.com/office/drawing/2014/main" id="{912CB945-24C3-45A8-BAC9-A5CAA2B9A83E}"/>
              </a:ext>
            </a:extLst>
          </p:cNvPr>
          <p:cNvSpPr txBox="1">
            <a:spLocks noGrp="1"/>
          </p:cNvSpPr>
          <p:nvPr>
            <p:ph type="title" idx="2"/>
          </p:nvPr>
        </p:nvSpPr>
        <p:spPr>
          <a:xfrm>
            <a:off x="1397775"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01</a:t>
            </a:r>
            <a:endParaRPr dirty="0">
              <a:solidFill>
                <a:srgbClr val="FFFFFF"/>
              </a:solidFill>
            </a:endParaRPr>
          </a:p>
        </p:txBody>
      </p:sp>
      <p:pic>
        <p:nvPicPr>
          <p:cNvPr id="1040" name="Picture 16" descr="Image result for too slow">
            <a:extLst>
              <a:ext uri="{FF2B5EF4-FFF2-40B4-BE49-F238E27FC236}">
                <a16:creationId xmlns:a16="http://schemas.microsoft.com/office/drawing/2014/main" id="{626FE72E-44DB-49DB-806A-314432B474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516" r="11843"/>
          <a:stretch/>
        </p:blipFill>
        <p:spPr bwMode="auto">
          <a:xfrm>
            <a:off x="2723214" y="1163013"/>
            <a:ext cx="1771074" cy="2291310"/>
          </a:xfrm>
          <a:prstGeom prst="rect">
            <a:avLst/>
          </a:prstGeom>
          <a:noFill/>
          <a:extLst>
            <a:ext uri="{909E8E84-426E-40DD-AFC4-6F175D3DCCD1}">
              <a14:hiddenFill xmlns:a14="http://schemas.microsoft.com/office/drawing/2010/main">
                <a:solidFill>
                  <a:srgbClr val="FFFFFF"/>
                </a:solidFill>
              </a14:hiddenFill>
            </a:ext>
          </a:extLst>
        </p:spPr>
      </p:pic>
      <p:sp>
        <p:nvSpPr>
          <p:cNvPr id="44" name="Google Shape;139;p20">
            <a:extLst>
              <a:ext uri="{FF2B5EF4-FFF2-40B4-BE49-F238E27FC236}">
                <a16:creationId xmlns:a16="http://schemas.microsoft.com/office/drawing/2014/main" id="{980F8476-C273-4048-8D09-1E2FA3695F85}"/>
              </a:ext>
            </a:extLst>
          </p:cNvPr>
          <p:cNvSpPr/>
          <p:nvPr/>
        </p:nvSpPr>
        <p:spPr>
          <a:xfrm>
            <a:off x="3345475"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3;p20">
            <a:extLst>
              <a:ext uri="{FF2B5EF4-FFF2-40B4-BE49-F238E27FC236}">
                <a16:creationId xmlns:a16="http://schemas.microsoft.com/office/drawing/2014/main" id="{EA918051-7B67-466A-91F7-37B54B1191CC}"/>
              </a:ext>
            </a:extLst>
          </p:cNvPr>
          <p:cNvSpPr txBox="1">
            <a:spLocks noGrp="1"/>
          </p:cNvSpPr>
          <p:nvPr>
            <p:ph type="title" idx="3"/>
          </p:nvPr>
        </p:nvSpPr>
        <p:spPr>
          <a:xfrm>
            <a:off x="3312868"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02</a:t>
            </a:r>
            <a:endParaRPr>
              <a:solidFill>
                <a:srgbClr val="FFFFFF"/>
              </a:solidFill>
            </a:endParaRPr>
          </a:p>
        </p:txBody>
      </p:sp>
      <p:pic>
        <p:nvPicPr>
          <p:cNvPr id="46" name="Picture 45" descr="A screen shot of a smart phone&#10;&#10;Description automatically generated">
            <a:extLst>
              <a:ext uri="{FF2B5EF4-FFF2-40B4-BE49-F238E27FC236}">
                <a16:creationId xmlns:a16="http://schemas.microsoft.com/office/drawing/2014/main" id="{0BC065B0-27BE-4D36-BE57-9715BEBCB219}"/>
              </a:ext>
            </a:extLst>
          </p:cNvPr>
          <p:cNvPicPr>
            <a:picLocks noChangeAspect="1"/>
          </p:cNvPicPr>
          <p:nvPr/>
        </p:nvPicPr>
        <p:blipFill rotWithShape="1">
          <a:blip r:embed="rId10"/>
          <a:srcRect l="20738" t="15043" r="21872" b="13831"/>
          <a:stretch/>
        </p:blipFill>
        <p:spPr>
          <a:xfrm>
            <a:off x="4860840" y="1139913"/>
            <a:ext cx="1378035" cy="2303451"/>
          </a:xfrm>
          <a:prstGeom prst="rect">
            <a:avLst/>
          </a:prstGeom>
        </p:spPr>
      </p:pic>
      <p:sp>
        <p:nvSpPr>
          <p:cNvPr id="49" name="Google Shape;140;p20">
            <a:extLst>
              <a:ext uri="{FF2B5EF4-FFF2-40B4-BE49-F238E27FC236}">
                <a16:creationId xmlns:a16="http://schemas.microsoft.com/office/drawing/2014/main" id="{4547CD9B-F74D-45F9-93C5-C0FA366647EB}"/>
              </a:ext>
            </a:extLst>
          </p:cNvPr>
          <p:cNvSpPr/>
          <p:nvPr/>
        </p:nvSpPr>
        <p:spPr>
          <a:xfrm>
            <a:off x="5257938"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4;p20">
            <a:extLst>
              <a:ext uri="{FF2B5EF4-FFF2-40B4-BE49-F238E27FC236}">
                <a16:creationId xmlns:a16="http://schemas.microsoft.com/office/drawing/2014/main" id="{4DD17806-F050-46AB-968D-A97AB28CD39E}"/>
              </a:ext>
            </a:extLst>
          </p:cNvPr>
          <p:cNvSpPr txBox="1">
            <a:spLocks noGrp="1"/>
          </p:cNvSpPr>
          <p:nvPr>
            <p:ph type="title" idx="4"/>
          </p:nvPr>
        </p:nvSpPr>
        <p:spPr>
          <a:xfrm>
            <a:off x="5222675"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03</a:t>
            </a:r>
            <a:endParaRPr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8297-16C1-4AE5-9698-CE1794AD103D}"/>
              </a:ext>
            </a:extLst>
          </p:cNvPr>
          <p:cNvSpPr>
            <a:spLocks noGrp="1"/>
          </p:cNvSpPr>
          <p:nvPr>
            <p:ph type="title"/>
          </p:nvPr>
        </p:nvSpPr>
        <p:spPr/>
        <p:txBody>
          <a:bodyPr/>
          <a:lstStyle/>
          <a:p>
            <a:r>
              <a:rPr lang="en-SG" dirty="0"/>
              <a:t>JOB TO DO FOR RC</a:t>
            </a:r>
          </a:p>
        </p:txBody>
      </p:sp>
      <p:sp>
        <p:nvSpPr>
          <p:cNvPr id="3" name="Text Placeholder 2">
            <a:extLst>
              <a:ext uri="{FF2B5EF4-FFF2-40B4-BE49-F238E27FC236}">
                <a16:creationId xmlns:a16="http://schemas.microsoft.com/office/drawing/2014/main" id="{D8E7756C-0DF4-4F3A-A401-083281317443}"/>
              </a:ext>
            </a:extLst>
          </p:cNvPr>
          <p:cNvSpPr>
            <a:spLocks noGrp="1"/>
          </p:cNvSpPr>
          <p:nvPr>
            <p:ph type="body" idx="1"/>
          </p:nvPr>
        </p:nvSpPr>
        <p:spPr>
          <a:xfrm>
            <a:off x="245320" y="1373309"/>
            <a:ext cx="5450307" cy="2896474"/>
          </a:xfrm>
        </p:spPr>
        <p:txBody>
          <a:bodyPr/>
          <a:lstStyle/>
          <a:p>
            <a:r>
              <a:rPr lang="en-SG" sz="1800" dirty="0"/>
              <a:t>Compile information from numerous sources and visualize and find patterns in order to make better decisions.</a:t>
            </a:r>
          </a:p>
          <a:p>
            <a:endParaRPr lang="en-SG" sz="1800" dirty="0"/>
          </a:p>
          <a:p>
            <a:r>
              <a:rPr lang="en-SG" sz="1800" dirty="0"/>
              <a:t>Second line of defence for disasters and events requiring humanitarian aid </a:t>
            </a:r>
          </a:p>
          <a:p>
            <a:endParaRPr lang="en-SG" sz="1800" dirty="0"/>
          </a:p>
        </p:txBody>
      </p:sp>
      <p:pic>
        <p:nvPicPr>
          <p:cNvPr id="3074" name="Picture 2" descr="Image result for aim">
            <a:extLst>
              <a:ext uri="{FF2B5EF4-FFF2-40B4-BE49-F238E27FC236}">
                <a16:creationId xmlns:a16="http://schemas.microsoft.com/office/drawing/2014/main" id="{6641FDD7-745F-4685-8900-C717503C7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767" y="1681566"/>
            <a:ext cx="3240913" cy="201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4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5DD5-AF0C-4517-86DF-2DA5745FEA46}"/>
              </a:ext>
            </a:extLst>
          </p:cNvPr>
          <p:cNvSpPr>
            <a:spLocks noGrp="1"/>
          </p:cNvSpPr>
          <p:nvPr>
            <p:ph type="title"/>
          </p:nvPr>
        </p:nvSpPr>
        <p:spPr/>
        <p:txBody>
          <a:bodyPr/>
          <a:lstStyle/>
          <a:p>
            <a:r>
              <a:rPr lang="en-SG" dirty="0"/>
              <a:t>CURRENT SOLUTION</a:t>
            </a:r>
          </a:p>
        </p:txBody>
      </p:sp>
      <p:sp>
        <p:nvSpPr>
          <p:cNvPr id="3" name="Text Placeholder 2">
            <a:extLst>
              <a:ext uri="{FF2B5EF4-FFF2-40B4-BE49-F238E27FC236}">
                <a16:creationId xmlns:a16="http://schemas.microsoft.com/office/drawing/2014/main" id="{A4DE5602-F468-4651-8954-5480FA36A568}"/>
              </a:ext>
            </a:extLst>
          </p:cNvPr>
          <p:cNvSpPr>
            <a:spLocks noGrp="1"/>
          </p:cNvSpPr>
          <p:nvPr>
            <p:ph type="body" idx="1"/>
          </p:nvPr>
        </p:nvSpPr>
        <p:spPr>
          <a:xfrm>
            <a:off x="524288" y="1342311"/>
            <a:ext cx="4690891" cy="2803485"/>
          </a:xfrm>
        </p:spPr>
        <p:txBody>
          <a:bodyPr/>
          <a:lstStyle/>
          <a:p>
            <a:r>
              <a:rPr lang="en-SG" sz="1800" dirty="0"/>
              <a:t>“Officers on duty” manually scan Omni.se, TT, Google and Aftonbladet for news on crisis happening</a:t>
            </a:r>
          </a:p>
          <a:p>
            <a:pPr marL="171450" indent="0">
              <a:buNone/>
            </a:pPr>
            <a:endParaRPr lang="en-SG" sz="1800" dirty="0"/>
          </a:p>
          <a:p>
            <a:r>
              <a:rPr lang="en-SG" sz="1800" dirty="0"/>
              <a:t>Wait for the police/fire department to contact them and ask for help</a:t>
            </a:r>
          </a:p>
          <a:p>
            <a:endParaRPr lang="en-SG" sz="1800" dirty="0"/>
          </a:p>
          <a:p>
            <a:r>
              <a:rPr lang="en-SG" sz="1800" dirty="0"/>
              <a:t>Plan for mission and send out information to volunteers through WhatsApp groups</a:t>
            </a:r>
          </a:p>
        </p:txBody>
      </p:sp>
      <p:pic>
        <p:nvPicPr>
          <p:cNvPr id="10" name="Picture 9" descr="A picture containing person, indoor, man, computer&#10;&#10;Description automatically generated">
            <a:extLst>
              <a:ext uri="{FF2B5EF4-FFF2-40B4-BE49-F238E27FC236}">
                <a16:creationId xmlns:a16="http://schemas.microsoft.com/office/drawing/2014/main" id="{98328E56-FF71-4240-880E-184B7EB870AF}"/>
              </a:ext>
            </a:extLst>
          </p:cNvPr>
          <p:cNvPicPr>
            <a:picLocks noChangeAspect="1"/>
          </p:cNvPicPr>
          <p:nvPr/>
        </p:nvPicPr>
        <p:blipFill>
          <a:blip r:embed="rId3"/>
          <a:stretch>
            <a:fillRect/>
          </a:stretch>
        </p:blipFill>
        <p:spPr>
          <a:xfrm>
            <a:off x="5090719" y="1342311"/>
            <a:ext cx="4053281" cy="2699485"/>
          </a:xfrm>
          <a:prstGeom prst="rect">
            <a:avLst/>
          </a:prstGeom>
        </p:spPr>
      </p:pic>
    </p:spTree>
    <p:extLst>
      <p:ext uri="{BB962C8B-B14F-4D97-AF65-F5344CB8AC3E}">
        <p14:creationId xmlns:p14="http://schemas.microsoft.com/office/powerpoint/2010/main" val="7347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8"/>
        <p:cNvGrpSpPr/>
        <p:nvPr/>
      </p:nvGrpSpPr>
      <p:grpSpPr>
        <a:xfrm>
          <a:off x="0" y="0"/>
          <a:ext cx="0" cy="0"/>
          <a:chOff x="0" y="0"/>
          <a:chExt cx="0" cy="0"/>
        </a:xfrm>
      </p:grpSpPr>
      <p:sp>
        <p:nvSpPr>
          <p:cNvPr id="349" name="Google Shape;349;p27"/>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PAIN POINTS</a:t>
            </a:r>
            <a:endParaRPr dirty="0"/>
          </a:p>
        </p:txBody>
      </p:sp>
      <p:sp>
        <p:nvSpPr>
          <p:cNvPr id="350" name="Google Shape;350;p27"/>
          <p:cNvSpPr txBox="1">
            <a:spLocks noGrp="1"/>
          </p:cNvSpPr>
          <p:nvPr>
            <p:ph type="title" idx="2"/>
          </p:nvPr>
        </p:nvSpPr>
        <p:spPr>
          <a:xfrm>
            <a:off x="5546038" y="2851912"/>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1400" dirty="0"/>
              <a:t>REACTIVE APPROACH</a:t>
            </a:r>
            <a:endParaRPr sz="1400" dirty="0"/>
          </a:p>
        </p:txBody>
      </p:sp>
      <p:sp>
        <p:nvSpPr>
          <p:cNvPr id="351" name="Google Shape;351;p27"/>
          <p:cNvSpPr txBox="1">
            <a:spLocks noGrp="1"/>
          </p:cNvSpPr>
          <p:nvPr>
            <p:ph type="subTitle" idx="1"/>
          </p:nvPr>
        </p:nvSpPr>
        <p:spPr>
          <a:xfrm>
            <a:off x="5390210" y="3347966"/>
            <a:ext cx="1963735"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SG" sz="1200" dirty="0"/>
              <a:t>By looking for news, RC is simply reacting to what is happening instead of preparing before hand</a:t>
            </a:r>
            <a:endParaRPr sz="1200" dirty="0"/>
          </a:p>
        </p:txBody>
      </p:sp>
      <p:sp>
        <p:nvSpPr>
          <p:cNvPr id="354" name="Google Shape;354;p27"/>
          <p:cNvSpPr txBox="1">
            <a:spLocks noGrp="1"/>
          </p:cNvSpPr>
          <p:nvPr>
            <p:ph type="title" idx="5"/>
          </p:nvPr>
        </p:nvSpPr>
        <p:spPr>
          <a:xfrm>
            <a:off x="4652468" y="1547777"/>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1400" dirty="0"/>
              <a:t>SPEED</a:t>
            </a:r>
            <a:endParaRPr sz="1400" dirty="0"/>
          </a:p>
        </p:txBody>
      </p:sp>
      <p:sp>
        <p:nvSpPr>
          <p:cNvPr id="355" name="Google Shape;355;p27"/>
          <p:cNvSpPr txBox="1">
            <a:spLocks noGrp="1"/>
          </p:cNvSpPr>
          <p:nvPr>
            <p:ph type="subTitle" idx="6"/>
          </p:nvPr>
        </p:nvSpPr>
        <p:spPr>
          <a:xfrm>
            <a:off x="4705868" y="1755627"/>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SG" sz="1200" dirty="0">
                <a:solidFill>
                  <a:schemeClr val="dk1"/>
                </a:solidFill>
              </a:rPr>
              <a:t>It is manual and time consuming for the officer in charge to look through all news agencies</a:t>
            </a:r>
            <a:endParaRPr sz="1200" dirty="0"/>
          </a:p>
        </p:txBody>
      </p:sp>
      <p:sp>
        <p:nvSpPr>
          <p:cNvPr id="356" name="Google Shape;356;p27"/>
          <p:cNvSpPr txBox="1">
            <a:spLocks noGrp="1"/>
          </p:cNvSpPr>
          <p:nvPr>
            <p:ph type="title" idx="7"/>
          </p:nvPr>
        </p:nvSpPr>
        <p:spPr>
          <a:xfrm>
            <a:off x="6457500" y="1555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1400" dirty="0"/>
              <a:t>RELIABILITY</a:t>
            </a:r>
            <a:endParaRPr sz="1400" dirty="0"/>
          </a:p>
        </p:txBody>
      </p:sp>
      <p:sp>
        <p:nvSpPr>
          <p:cNvPr id="357" name="Google Shape;357;p27"/>
          <p:cNvSpPr txBox="1">
            <a:spLocks noGrp="1"/>
          </p:cNvSpPr>
          <p:nvPr>
            <p:ph type="subTitle" idx="8"/>
          </p:nvPr>
        </p:nvSpPr>
        <p:spPr>
          <a:xfrm>
            <a:off x="6510900" y="1763376"/>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SG" sz="1200" dirty="0">
                <a:solidFill>
                  <a:schemeClr val="dk1"/>
                </a:solidFill>
              </a:rPr>
              <a:t>The news that is picked up by the officer might contain ‘fake news’</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19B8-B28D-4694-B3FD-2A6C8DF4C52C}"/>
              </a:ext>
            </a:extLst>
          </p:cNvPr>
          <p:cNvSpPr>
            <a:spLocks noGrp="1"/>
          </p:cNvSpPr>
          <p:nvPr>
            <p:ph type="title"/>
          </p:nvPr>
        </p:nvSpPr>
        <p:spPr/>
        <p:txBody>
          <a:bodyPr/>
          <a:lstStyle/>
          <a:p>
            <a:r>
              <a:rPr lang="en-SG" dirty="0"/>
              <a:t>SOLUTION: SWEDISH RED CROSS APP</a:t>
            </a:r>
          </a:p>
        </p:txBody>
      </p:sp>
      <p:sp>
        <p:nvSpPr>
          <p:cNvPr id="3" name="Text Placeholder 2">
            <a:extLst>
              <a:ext uri="{FF2B5EF4-FFF2-40B4-BE49-F238E27FC236}">
                <a16:creationId xmlns:a16="http://schemas.microsoft.com/office/drawing/2014/main" id="{D0F9FF0F-4E3C-4F85-B6B4-DE86F3C5078A}"/>
              </a:ext>
            </a:extLst>
          </p:cNvPr>
          <p:cNvSpPr>
            <a:spLocks noGrp="1"/>
          </p:cNvSpPr>
          <p:nvPr>
            <p:ph type="body" idx="1"/>
          </p:nvPr>
        </p:nvSpPr>
        <p:spPr>
          <a:xfrm>
            <a:off x="888500" y="1414602"/>
            <a:ext cx="4135800" cy="2722500"/>
          </a:xfrm>
        </p:spPr>
        <p:txBody>
          <a:bodyPr/>
          <a:lstStyle/>
          <a:p>
            <a:pPr marL="171450" indent="0">
              <a:buNone/>
            </a:pPr>
            <a:r>
              <a:rPr lang="en-SG" sz="1800" dirty="0"/>
              <a:t>Focus on having updated news/media on one platform for RC “Officer on site” through data scraping</a:t>
            </a:r>
          </a:p>
          <a:p>
            <a:pPr marL="171450" indent="0">
              <a:buNone/>
            </a:pPr>
            <a:endParaRPr lang="en-SG" dirty="0"/>
          </a:p>
          <a:p>
            <a:pPr marL="171450" indent="0">
              <a:buNone/>
            </a:pPr>
            <a:endParaRPr lang="en-SG" dirty="0"/>
          </a:p>
          <a:p>
            <a:pPr marL="171450" indent="0">
              <a:buNone/>
            </a:pPr>
            <a:r>
              <a:rPr lang="en-SG" sz="1800" dirty="0"/>
              <a:t>Involving volunteers/public users to provide real time update on the live situation</a:t>
            </a:r>
          </a:p>
          <a:p>
            <a:pPr marL="171450" indent="0">
              <a:buNone/>
            </a:pPr>
            <a:endParaRPr lang="en-SG" dirty="0"/>
          </a:p>
          <a:p>
            <a:pPr marL="171450" indent="0">
              <a:buNone/>
            </a:pPr>
            <a:endParaRPr lang="en-SG" dirty="0"/>
          </a:p>
          <a:p>
            <a:pPr marL="171450" indent="0">
              <a:buNone/>
            </a:pPr>
            <a:endParaRPr lang="en-SG" dirty="0"/>
          </a:p>
        </p:txBody>
      </p:sp>
      <p:pic>
        <p:nvPicPr>
          <p:cNvPr id="7" name="Picture 6" descr="A screen shot of a smart phone&#10;&#10;Description automatically generated">
            <a:extLst>
              <a:ext uri="{FF2B5EF4-FFF2-40B4-BE49-F238E27FC236}">
                <a16:creationId xmlns:a16="http://schemas.microsoft.com/office/drawing/2014/main" id="{E6665A14-29EB-4864-A0EA-6372FBA0F383}"/>
              </a:ext>
            </a:extLst>
          </p:cNvPr>
          <p:cNvPicPr>
            <a:picLocks noChangeAspect="1"/>
          </p:cNvPicPr>
          <p:nvPr/>
        </p:nvPicPr>
        <p:blipFill>
          <a:blip r:embed="rId3"/>
          <a:stretch>
            <a:fillRect/>
          </a:stretch>
        </p:blipFill>
        <p:spPr>
          <a:xfrm>
            <a:off x="5503914" y="-148856"/>
            <a:ext cx="3640086" cy="5849416"/>
          </a:xfrm>
          <a:prstGeom prst="rect">
            <a:avLst/>
          </a:prstGeom>
        </p:spPr>
      </p:pic>
      <p:pic>
        <p:nvPicPr>
          <p:cNvPr id="9220" name="Picture 4" descr="Image result for red cross sign">
            <a:extLst>
              <a:ext uri="{FF2B5EF4-FFF2-40B4-BE49-F238E27FC236}">
                <a16:creationId xmlns:a16="http://schemas.microsoft.com/office/drawing/2014/main" id="{B2A002D6-FDDC-447D-9BF4-56FBC45579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71" t="21973" r="30799" b="20937"/>
          <a:stretch/>
        </p:blipFill>
        <p:spPr bwMode="auto">
          <a:xfrm>
            <a:off x="595423" y="1265924"/>
            <a:ext cx="311018" cy="3294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red cross sign">
            <a:extLst>
              <a:ext uri="{FF2B5EF4-FFF2-40B4-BE49-F238E27FC236}">
                <a16:creationId xmlns:a16="http://schemas.microsoft.com/office/drawing/2014/main" id="{4F051493-99D0-484F-A566-6C1CBA25B9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71" t="21973" r="30799" b="20937"/>
          <a:stretch/>
        </p:blipFill>
        <p:spPr bwMode="auto">
          <a:xfrm>
            <a:off x="595423" y="2856547"/>
            <a:ext cx="311018" cy="329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67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redcross">
            <a:hlinkClick r:id="" action="ppaction://media"/>
            <a:extLst>
              <a:ext uri="{FF2B5EF4-FFF2-40B4-BE49-F238E27FC236}">
                <a16:creationId xmlns:a16="http://schemas.microsoft.com/office/drawing/2014/main" id="{85A5BB74-54D3-46F9-8598-6B86312C0C84}"/>
              </a:ext>
            </a:extLst>
          </p:cNvPr>
          <p:cNvPicPr>
            <a:picLocks noRot="1" noChangeAspect="1"/>
          </p:cNvPicPr>
          <p:nvPr>
            <a:videoFile r:link="rId1"/>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1389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THE FUTURE</a:t>
            </a:r>
            <a:endParaRPr dirty="0"/>
          </a:p>
        </p:txBody>
      </p:sp>
      <p:grpSp>
        <p:nvGrpSpPr>
          <p:cNvPr id="242" name="Google Shape;242;p24"/>
          <p:cNvGrpSpPr/>
          <p:nvPr/>
        </p:nvGrpSpPr>
        <p:grpSpPr>
          <a:xfrm>
            <a:off x="3421800" y="1615275"/>
            <a:ext cx="2300400" cy="2454300"/>
            <a:chOff x="3421800" y="1591425"/>
            <a:chExt cx="2300400" cy="2454300"/>
          </a:xfrm>
        </p:grpSpPr>
        <p:sp>
          <p:nvSpPr>
            <p:cNvPr id="243" name="Google Shape;243;p24"/>
            <p:cNvSpPr/>
            <p:nvPr/>
          </p:nvSpPr>
          <p:spPr>
            <a:xfrm>
              <a:off x="3421800" y="1661025"/>
              <a:ext cx="2300400" cy="2300400"/>
            </a:xfrm>
            <a:prstGeom prst="donut">
              <a:avLst>
                <a:gd name="adj" fmla="val 4923"/>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4434300" y="1591425"/>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434300" y="3770325"/>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369325" y="2143800"/>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3495225" y="2143800"/>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5373375" y="3217950"/>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499275" y="3217950"/>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4"/>
          <p:cNvSpPr txBox="1">
            <a:spLocks noGrp="1"/>
          </p:cNvSpPr>
          <p:nvPr>
            <p:ph type="title" idx="4294967295"/>
          </p:nvPr>
        </p:nvSpPr>
        <p:spPr>
          <a:xfrm>
            <a:off x="108880" y="2129333"/>
            <a:ext cx="2300400" cy="5472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SG" sz="1200" dirty="0"/>
              <a:t>Work with Governmental Organisations</a:t>
            </a:r>
            <a:endParaRPr sz="1200" dirty="0"/>
          </a:p>
        </p:txBody>
      </p:sp>
      <p:sp>
        <p:nvSpPr>
          <p:cNvPr id="252" name="Google Shape;252;p24"/>
          <p:cNvSpPr txBox="1">
            <a:spLocks noGrp="1"/>
          </p:cNvSpPr>
          <p:nvPr>
            <p:ph type="title" idx="4294967295"/>
          </p:nvPr>
        </p:nvSpPr>
        <p:spPr>
          <a:xfrm>
            <a:off x="435935" y="2964551"/>
            <a:ext cx="1944208" cy="44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SG" sz="1200" dirty="0"/>
              <a:t>Using AI/Machine Learning Tools to better manage news received through scraping process  </a:t>
            </a:r>
            <a:endParaRPr sz="1200" dirty="0"/>
          </a:p>
        </p:txBody>
      </p:sp>
      <p:sp>
        <p:nvSpPr>
          <p:cNvPr id="256" name="Google Shape;256;p24"/>
          <p:cNvSpPr txBox="1">
            <a:spLocks noGrp="1"/>
          </p:cNvSpPr>
          <p:nvPr>
            <p:ph type="title" idx="4294967295"/>
          </p:nvPr>
        </p:nvSpPr>
        <p:spPr>
          <a:xfrm>
            <a:off x="6770387" y="3039449"/>
            <a:ext cx="1831351" cy="754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Channel for RC volunteers to receive instructions from HQ  </a:t>
            </a:r>
            <a:endParaRPr sz="1200" dirty="0"/>
          </a:p>
        </p:txBody>
      </p:sp>
      <p:sp>
        <p:nvSpPr>
          <p:cNvPr id="258" name="Google Shape;258;p24"/>
          <p:cNvSpPr txBox="1">
            <a:spLocks noGrp="1"/>
          </p:cNvSpPr>
          <p:nvPr>
            <p:ph type="title" idx="4294967295"/>
          </p:nvPr>
        </p:nvSpPr>
        <p:spPr>
          <a:xfrm>
            <a:off x="6770388" y="1953257"/>
            <a:ext cx="1831352" cy="72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Automated Geo-tagging when a case is reported via the app</a:t>
            </a:r>
            <a:endParaRPr sz="1200" dirty="0"/>
          </a:p>
        </p:txBody>
      </p:sp>
      <p:cxnSp>
        <p:nvCxnSpPr>
          <p:cNvPr id="266" name="Google Shape;266;p24"/>
          <p:cNvCxnSpPr>
            <a:cxnSpLocks/>
            <a:stCxn id="267" idx="3"/>
            <a:endCxn id="249" idx="4"/>
          </p:cNvCxnSpPr>
          <p:nvPr/>
        </p:nvCxnSpPr>
        <p:spPr>
          <a:xfrm>
            <a:off x="2615175" y="3329100"/>
            <a:ext cx="1021800" cy="188100"/>
          </a:xfrm>
          <a:prstGeom prst="bentConnector4">
            <a:avLst>
              <a:gd name="adj1" fmla="val 43262"/>
              <a:gd name="adj2" fmla="val 226595"/>
            </a:avLst>
          </a:prstGeom>
          <a:noFill/>
          <a:ln w="19050" cap="flat" cmpd="sng">
            <a:solidFill>
              <a:srgbClr val="D33B3B"/>
            </a:solidFill>
            <a:prstDash val="solid"/>
            <a:round/>
            <a:headEnd type="oval" w="med" len="med"/>
            <a:tailEnd type="none" w="med" len="med"/>
          </a:ln>
        </p:spPr>
      </p:cxnSp>
      <p:cxnSp>
        <p:nvCxnSpPr>
          <p:cNvPr id="268" name="Google Shape;268;p24"/>
          <p:cNvCxnSpPr>
            <a:cxnSpLocks/>
            <a:stCxn id="247" idx="0"/>
            <a:endCxn id="269" idx="3"/>
          </p:cNvCxnSpPr>
          <p:nvPr/>
        </p:nvCxnSpPr>
        <p:spPr>
          <a:xfrm rot="5400000">
            <a:off x="2996775" y="1785900"/>
            <a:ext cx="254400" cy="1017900"/>
          </a:xfrm>
          <a:prstGeom prst="bentConnector4">
            <a:avLst>
              <a:gd name="adj1" fmla="val -93603"/>
              <a:gd name="adj2" fmla="val 56764"/>
            </a:avLst>
          </a:prstGeom>
          <a:noFill/>
          <a:ln w="19050" cap="flat" cmpd="sng">
            <a:solidFill>
              <a:srgbClr val="D33B3B"/>
            </a:solidFill>
            <a:prstDash val="solid"/>
            <a:round/>
            <a:headEnd type="none" w="med" len="med"/>
            <a:tailEnd type="oval" w="med" len="med"/>
          </a:ln>
        </p:spPr>
      </p:cxnSp>
      <p:cxnSp>
        <p:nvCxnSpPr>
          <p:cNvPr id="270" name="Google Shape;270;p24"/>
          <p:cNvCxnSpPr>
            <a:cxnSpLocks/>
            <a:stCxn id="246" idx="0"/>
            <a:endCxn id="271" idx="1"/>
          </p:cNvCxnSpPr>
          <p:nvPr/>
        </p:nvCxnSpPr>
        <p:spPr>
          <a:xfrm rot="-5400000" flipH="1">
            <a:off x="5923125" y="1751550"/>
            <a:ext cx="189600" cy="1021800"/>
          </a:xfrm>
          <a:prstGeom prst="bentConnector4">
            <a:avLst>
              <a:gd name="adj1" fmla="val -125593"/>
              <a:gd name="adj2" fmla="val 56738"/>
            </a:avLst>
          </a:prstGeom>
          <a:noFill/>
          <a:ln w="19050" cap="flat" cmpd="sng">
            <a:solidFill>
              <a:srgbClr val="D33B3B"/>
            </a:solidFill>
            <a:prstDash val="solid"/>
            <a:round/>
            <a:headEnd type="none" w="med" len="med"/>
            <a:tailEnd type="oval" w="med" len="med"/>
          </a:ln>
        </p:spPr>
      </p:cxnSp>
      <p:cxnSp>
        <p:nvCxnSpPr>
          <p:cNvPr id="272" name="Google Shape;272;p24"/>
          <p:cNvCxnSpPr>
            <a:cxnSpLocks/>
            <a:stCxn id="248" idx="4"/>
            <a:endCxn id="273" idx="1"/>
          </p:cNvCxnSpPr>
          <p:nvPr/>
        </p:nvCxnSpPr>
        <p:spPr>
          <a:xfrm rot="-5400000">
            <a:off x="5893575" y="2881800"/>
            <a:ext cx="252900" cy="1017900"/>
          </a:xfrm>
          <a:prstGeom prst="bentConnector4">
            <a:avLst>
              <a:gd name="adj1" fmla="val -94158"/>
              <a:gd name="adj2" fmla="val 56764"/>
            </a:avLst>
          </a:prstGeom>
          <a:noFill/>
          <a:ln w="19050" cap="flat" cmpd="sng">
            <a:solidFill>
              <a:srgbClr val="D33B3B"/>
            </a:solidFill>
            <a:prstDash val="solid"/>
            <a:round/>
            <a:headEnd type="none" w="med" len="med"/>
            <a:tailEnd type="oval" w="med" len="med"/>
          </a:ln>
        </p:spPr>
      </p:cxnSp>
      <p:pic>
        <p:nvPicPr>
          <p:cNvPr id="6146" name="Picture 2">
            <a:extLst>
              <a:ext uri="{FF2B5EF4-FFF2-40B4-BE49-F238E27FC236}">
                <a16:creationId xmlns:a16="http://schemas.microsoft.com/office/drawing/2014/main" id="{1C1571B4-E1D6-492A-AACE-77D2359B3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17" y="1858683"/>
            <a:ext cx="1658517" cy="16585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JOR BREAKTHROUGH">
  <a:themeElements>
    <a:clrScheme name="Simple Light">
      <a:dk1>
        <a:srgbClr val="000000"/>
      </a:dk1>
      <a:lt1>
        <a:srgbClr val="FFFFFF"/>
      </a:lt1>
      <a:dk2>
        <a:srgbClr val="595959"/>
      </a:dk2>
      <a:lt2>
        <a:srgbClr val="EEEEEE"/>
      </a:lt2>
      <a:accent1>
        <a:srgbClr val="D33B3B"/>
      </a:accent1>
      <a:accent2>
        <a:srgbClr val="D16A6A"/>
      </a:accent2>
      <a:accent3>
        <a:srgbClr val="991919"/>
      </a:accent3>
      <a:accent4>
        <a:srgbClr val="C7372F"/>
      </a:accent4>
      <a:accent5>
        <a:srgbClr val="EFEFEF"/>
      </a:accent5>
      <a:accent6>
        <a:srgbClr val="CCCCC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461</Words>
  <Application>Microsoft Office PowerPoint</Application>
  <PresentationFormat>On-screen Show (16:9)</PresentationFormat>
  <Paragraphs>69</Paragraphs>
  <Slides>11</Slides>
  <Notes>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Nunito Light</vt:lpstr>
      <vt:lpstr>Arial</vt:lpstr>
      <vt:lpstr>Poppins</vt:lpstr>
      <vt:lpstr>Poppins SemiBold</vt:lpstr>
      <vt:lpstr>MAJOR BREAKTHROUGH</vt:lpstr>
      <vt:lpstr>PowerPoint Presentation</vt:lpstr>
      <vt:lpstr>GOAL</vt:lpstr>
      <vt:lpstr>TABLE OF CONTENTS</vt:lpstr>
      <vt:lpstr>JOB TO DO FOR RC</vt:lpstr>
      <vt:lpstr>CURRENT SOLUTION</vt:lpstr>
      <vt:lpstr>PAIN POINTS</vt:lpstr>
      <vt:lpstr>SOLUTION: SWEDISH RED CROSS APP</vt:lpstr>
      <vt:lpstr>PowerPoint Presentation</vt:lpstr>
      <vt:lpstr>THE FUTURE</vt:lpstr>
      <vt:lpstr>TEAM</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dc:title>
  <dc:creator>Minghao</dc:creator>
  <cp:lastModifiedBy>Liu Minghao</cp:lastModifiedBy>
  <cp:revision>40</cp:revision>
  <dcterms:modified xsi:type="dcterms:W3CDTF">2019-11-03T11:13:15Z</dcterms:modified>
</cp:coreProperties>
</file>