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vsd" ContentType="application/vnd.visio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359" r:id="rId2"/>
    <p:sldId id="360" r:id="rId3"/>
    <p:sldId id="545" r:id="rId4"/>
    <p:sldId id="546" r:id="rId5"/>
    <p:sldId id="547" r:id="rId6"/>
    <p:sldId id="594" r:id="rId7"/>
    <p:sldId id="595" r:id="rId8"/>
    <p:sldId id="582" r:id="rId9"/>
    <p:sldId id="642" r:id="rId10"/>
    <p:sldId id="597" r:id="rId11"/>
    <p:sldId id="598" r:id="rId12"/>
    <p:sldId id="599" r:id="rId13"/>
    <p:sldId id="600" r:id="rId14"/>
    <p:sldId id="601" r:id="rId15"/>
    <p:sldId id="602" r:id="rId16"/>
    <p:sldId id="603" r:id="rId17"/>
    <p:sldId id="604" r:id="rId18"/>
    <p:sldId id="605" r:id="rId19"/>
    <p:sldId id="606" r:id="rId20"/>
    <p:sldId id="607" r:id="rId21"/>
    <p:sldId id="608" r:id="rId22"/>
    <p:sldId id="609" r:id="rId23"/>
    <p:sldId id="610" r:id="rId24"/>
    <p:sldId id="611" r:id="rId25"/>
    <p:sldId id="612" r:id="rId26"/>
    <p:sldId id="613" r:id="rId27"/>
    <p:sldId id="614" r:id="rId28"/>
    <p:sldId id="615" r:id="rId29"/>
    <p:sldId id="616" r:id="rId30"/>
    <p:sldId id="617" r:id="rId31"/>
    <p:sldId id="618" r:id="rId32"/>
    <p:sldId id="619" r:id="rId33"/>
    <p:sldId id="620" r:id="rId34"/>
    <p:sldId id="621" r:id="rId35"/>
    <p:sldId id="622" r:id="rId36"/>
    <p:sldId id="623" r:id="rId37"/>
    <p:sldId id="624" r:id="rId38"/>
    <p:sldId id="625" r:id="rId39"/>
    <p:sldId id="626" r:id="rId40"/>
    <p:sldId id="627" r:id="rId41"/>
    <p:sldId id="628" r:id="rId42"/>
    <p:sldId id="629" r:id="rId43"/>
    <p:sldId id="630" r:id="rId44"/>
    <p:sldId id="631" r:id="rId45"/>
    <p:sldId id="632" r:id="rId46"/>
    <p:sldId id="633" r:id="rId47"/>
    <p:sldId id="634" r:id="rId48"/>
    <p:sldId id="635" r:id="rId49"/>
    <p:sldId id="636" r:id="rId50"/>
    <p:sldId id="637" r:id="rId51"/>
    <p:sldId id="638" r:id="rId52"/>
    <p:sldId id="639" r:id="rId53"/>
    <p:sldId id="640" r:id="rId54"/>
    <p:sldId id="643" r:id="rId55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 userDrawn="1">
          <p15:clr>
            <a:srgbClr val="A4A3A4"/>
          </p15:clr>
        </p15:guide>
        <p15:guide id="2" pos="220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3300"/>
    <a:srgbClr val="008080"/>
    <a:srgbClr val="CC0000"/>
    <a:srgbClr val="006699"/>
    <a:srgbClr val="0000FF"/>
    <a:srgbClr val="DD0111"/>
    <a:srgbClr val="990033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2" autoAdjust="0"/>
  </p:normalViewPr>
  <p:slideViewPr>
    <p:cSldViewPr snapToGrid="0">
      <p:cViewPr varScale="1">
        <p:scale>
          <a:sx n="100" d="100"/>
          <a:sy n="100" d="100"/>
        </p:scale>
        <p:origin x="931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46" y="-90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3" tIns="46477" rIns="92953" bIns="46477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551" y="0"/>
            <a:ext cx="3026833" cy="46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3" tIns="46477" rIns="92953" bIns="46477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7904"/>
            <a:ext cx="3026833" cy="46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3" tIns="46477" rIns="92953" bIns="46477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551" y="8817904"/>
            <a:ext cx="3026833" cy="46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3" tIns="46477" rIns="92953" bIns="46477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0BAD4493-9EFC-4E72-A6E2-3E11F6D746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382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3" tIns="46477" rIns="92953" bIns="46477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551" y="0"/>
            <a:ext cx="3026833" cy="46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3" tIns="46477" rIns="92953" bIns="46477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09758"/>
            <a:ext cx="5588000" cy="4177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3" tIns="46477" rIns="92953" bIns="464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7904"/>
            <a:ext cx="3026833" cy="46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3" tIns="46477" rIns="92953" bIns="46477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551" y="8817904"/>
            <a:ext cx="3026833" cy="46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3" tIns="46477" rIns="92953" bIns="46477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C8F3DF93-E66D-4C60-AD6A-8AB439BB53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7667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2C6AE0-9DB8-405A-A597-16334AEE6DB1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443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1126" indent="-28504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0194" indent="-22803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96271" indent="-22803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2350" indent="-22803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08426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64503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0582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76659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0E0D95D-5AC7-4135-B3B5-00204D5DEA20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5325"/>
            <a:ext cx="4641850" cy="3481388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133" y="4410392"/>
            <a:ext cx="5586735" cy="4177348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690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1126" indent="-28504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0194" indent="-22803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96271" indent="-22803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2350" indent="-22803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08426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64503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0582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76659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8428708-849B-4132-A081-B6C258C1BBBF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5325"/>
            <a:ext cx="4641850" cy="3481388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133" y="4410392"/>
            <a:ext cx="5586735" cy="4177348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304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1126" indent="-28504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0194" indent="-22803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96271" indent="-22803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2350" indent="-22803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08426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64503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0582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76659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7EE7AF2-C892-4BD5-9E87-9DDBBF140D5A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5325"/>
            <a:ext cx="4641850" cy="3481388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133" y="4410392"/>
            <a:ext cx="5586735" cy="4177348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843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1126" indent="-28504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0194" indent="-22803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96271" indent="-22803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2350" indent="-22803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08426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64503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0582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76659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0F0D005-9678-4CEF-8D8C-8C08B7F3CED2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5325"/>
            <a:ext cx="4641850" cy="3481388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133" y="4410392"/>
            <a:ext cx="5586735" cy="4177348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626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1126" indent="-28504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0194" indent="-22803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96271" indent="-22803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2350" indent="-22803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08426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64503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0582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76659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78A733A-A6A7-473A-9930-5C8540C727B2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5325"/>
            <a:ext cx="4641850" cy="348138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133" y="4410392"/>
            <a:ext cx="5586735" cy="4177348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322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E0C66F-21A8-48DC-99C1-53CF6DCD53FF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910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AE0B73-D078-4E01-A5D1-07E90B34D412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9811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218C5F-1CD1-4642-BA31-A2FB38CFAB9B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4000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ED957D-D60A-4335-AC5B-7D1D90A3345C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8833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CB85A9-FE92-4A4C-AF24-619536A9BA5D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7744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FC18AF-71E0-47AF-896A-C8C94EDFD4C5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50100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12377A-0E37-404C-B624-A48616C713E8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5152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D761C7-3554-44BA-B3D4-14262BDBE629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0740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DD53B9-3B28-408B-A93C-3002690205E6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971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818E56-E5EE-44BE-B1AC-B4FC162C4100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49352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5731C1-66C4-4BE7-A904-166DF16B3BFD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1838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D31FA9-B375-4896-AC8D-9B79B8880359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8654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8481C4-45C7-4143-9774-14C81595E94E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7359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1126" indent="-28504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0194" indent="-22803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96271" indent="-22803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2350" indent="-22803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08426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64503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0582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76659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1E269E5-CE4E-469F-9B4E-0428896C5AFC}" type="slidenum">
              <a:rPr lang="en-US" altLang="en-US"/>
              <a:pPr eaLnBrk="1" hangingPunct="1"/>
              <a:t>48</a:t>
            </a:fld>
            <a:endParaRPr lang="en-US" altLang="en-US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5325"/>
            <a:ext cx="4641850" cy="3481388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133" y="4410392"/>
            <a:ext cx="5586735" cy="4177348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0574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1126" indent="-28504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0194" indent="-22803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96271" indent="-22803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2350" indent="-22803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08426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64503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0582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76659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B16D799-D0B5-41A0-A96A-AC5A5414A673}" type="slidenum">
              <a:rPr lang="en-US" altLang="en-US"/>
              <a:pPr eaLnBrk="1" hangingPunct="1"/>
              <a:t>49</a:t>
            </a:fld>
            <a:endParaRPr lang="en-US" altLang="en-US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5325"/>
            <a:ext cx="4641850" cy="3481388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133" y="4410392"/>
            <a:ext cx="5586735" cy="4177348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505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1126" indent="-28504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0194" indent="-22803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96271" indent="-22803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2350" indent="-22803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08426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64503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0582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76659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6DF86CB-FC9A-487E-857D-98D4DC8991C9}" type="slidenum">
              <a:rPr lang="en-US" altLang="en-US"/>
              <a:pPr eaLnBrk="1" hangingPunct="1"/>
              <a:t>50</a:t>
            </a:fld>
            <a:endParaRPr lang="en-US" alt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5325"/>
            <a:ext cx="4641850" cy="3481388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133" y="4410392"/>
            <a:ext cx="5586735" cy="4177348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843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7D28D6-170A-460F-AAB1-777AD725B24E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71362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1126" indent="-28504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0194" indent="-22803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96271" indent="-22803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2350" indent="-22803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08426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64503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0582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76659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3EFABFE-4ECF-4A5A-A331-B3B383D008D8}" type="slidenum">
              <a:rPr lang="en-US" altLang="en-US"/>
              <a:pPr eaLnBrk="1" hangingPunct="1"/>
              <a:t>51</a:t>
            </a:fld>
            <a:endParaRPr lang="en-US" altLang="en-US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5325"/>
            <a:ext cx="4641850" cy="3481388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133" y="4410392"/>
            <a:ext cx="5586735" cy="4177348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9129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1126" indent="-28504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0194" indent="-22803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96271" indent="-22803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2350" indent="-22803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08426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64503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0582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76659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D445D3B-ABE9-43CF-BD54-ED086EBDBB6C}" type="slidenum">
              <a:rPr lang="en-US" altLang="en-US"/>
              <a:pPr eaLnBrk="1" hangingPunct="1"/>
              <a:t>52</a:t>
            </a:fld>
            <a:endParaRPr lang="en-US" alt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5325"/>
            <a:ext cx="4641850" cy="34813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133" y="4410392"/>
            <a:ext cx="5586735" cy="4177348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2278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1126" indent="-28504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0194" indent="-22803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96271" indent="-22803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2350" indent="-22803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08426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64503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0582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76659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2901ED7-70D1-4EFA-B93B-2470C009AFA4}" type="slidenum">
              <a:rPr lang="en-US" altLang="en-US"/>
              <a:pPr eaLnBrk="1" hangingPunct="1"/>
              <a:t>53</a:t>
            </a:fld>
            <a:endParaRPr lang="en-US" altLang="en-US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5325"/>
            <a:ext cx="4641850" cy="3481388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133" y="4410392"/>
            <a:ext cx="5586735" cy="4177348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6215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1126" indent="-28504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0194" indent="-22803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96271" indent="-22803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2350" indent="-22803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08426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64503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0582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76659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F20A933-C641-4C94-8B7E-11C6EC1A0FB4}" type="slidenum">
              <a:rPr lang="en-US" altLang="en-US"/>
              <a:pPr eaLnBrk="1" hangingPunct="1"/>
              <a:t>54</a:t>
            </a:fld>
            <a:endParaRPr lang="en-US" alt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176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7D28D6-170A-460F-AAB1-777AD725B24E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570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7D28D6-170A-460F-AAB1-777AD725B24E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422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1126" indent="-28504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0194" indent="-22803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96271" indent="-22803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2350" indent="-22803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08426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64503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0582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76659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DF9C88C-A1E5-4283-84AC-6EEDAA4BEFDE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860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1126" indent="-28504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0194" indent="-22803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96271" indent="-22803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2350" indent="-22803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08426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64503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0582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76659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94F3E95-B18E-4A70-AE47-26B6403BFE66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5325"/>
            <a:ext cx="4641850" cy="3481388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133" y="4410392"/>
            <a:ext cx="5586735" cy="4177348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031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1126" indent="-28504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0194" indent="-22803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96271" indent="-22803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2350" indent="-22803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08426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64503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0582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76659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372182C-E80A-4364-9DCA-741AEE204547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5325"/>
            <a:ext cx="4641850" cy="3481388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133" y="4410392"/>
            <a:ext cx="5586735" cy="4177348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321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1126" indent="-28504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0194" indent="-22803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96271" indent="-22803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2350" indent="-228038" defTabSz="93274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08426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64503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0582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76659" indent="-228038" defTabSz="932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E4A02AD-BEE4-47EA-A524-8AFAEC370286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5325"/>
            <a:ext cx="4641850" cy="3481388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133" y="4410392"/>
            <a:ext cx="5586735" cy="4177348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497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CS 477/677 -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537443-60AD-4F1C-97D5-F6C1E2357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73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7B197-FB18-4417-A949-5A743905B5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1730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FBE91-B455-4287-B470-45D849E25D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4812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9A4BE-992F-4859-804E-A650BBB68D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165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C84A1-691D-4379-9CDC-2E239C4A8B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622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38" y="0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7EB61-624B-49A6-A83A-DF2D332B6C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4360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DDD04-4426-4FD1-A9F0-8CDC2EAD4A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3986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92D76-D809-4B2F-AE59-190EB23E4D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390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43968-80FC-4285-8A4D-3DED43553E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202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8B46E-8C59-4BE2-BF41-C9AB2D4527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229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2062D-24EE-4F00-9D98-01D3673A5E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664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DD836-95D4-40CC-9AE9-BD2A2FD2F9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0147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3DBAC-E4DB-4DE9-A340-E327AB8666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62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fld id="{28453AF2-3CAC-4919-AEAF-DCEB5D89BB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88106"/>
          </a:xfrm>
          <a:prstGeom prst="roundRect">
            <a:avLst>
              <a:gd name="adj" fmla="val 16667"/>
            </a:avLst>
          </a:prstGeom>
          <a:gradFill rotWithShape="1">
            <a:gsLst>
              <a:gs pos="42000">
                <a:srgbClr val="FF3300"/>
              </a:gs>
              <a:gs pos="0">
                <a:schemeClr val="bg1"/>
              </a:gs>
              <a:gs pos="16000">
                <a:srgbClr val="FF33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n>
                <a:solidFill>
                  <a:srgbClr val="FF3300"/>
                </a:solidFill>
              </a:ln>
              <a:solidFill>
                <a:srgbClr val="FF3300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FF33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>
              <a:lumMod val="50000"/>
            </a:schemeClr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Microsoft_Visio_2003-2010_Drawing111111111.vsd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Dynamic Programming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586" y="1202564"/>
            <a:ext cx="8229600" cy="50768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tx1"/>
                </a:solidFill>
              </a:rPr>
              <a:t>Like </a:t>
            </a:r>
            <a:r>
              <a:rPr lang="en-US" altLang="en-US" sz="2400" dirty="0">
                <a:solidFill>
                  <a:schemeClr val="tx1"/>
                </a:solidFill>
              </a:rPr>
              <a:t>divide and conquer, DP solves problems by combining solutions to </a:t>
            </a:r>
            <a:r>
              <a:rPr lang="en-US" altLang="en-US" sz="2400" dirty="0" err="1">
                <a:solidFill>
                  <a:schemeClr val="tx1"/>
                </a:solidFill>
              </a:rPr>
              <a:t>subproblems</a:t>
            </a:r>
            <a:r>
              <a:rPr lang="en-US" altLang="en-US" sz="2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Unlike divide and conquer, </a:t>
            </a:r>
            <a:r>
              <a:rPr lang="en-US" altLang="en-US" sz="2400" dirty="0" err="1">
                <a:solidFill>
                  <a:schemeClr val="tx1"/>
                </a:solidFill>
              </a:rPr>
              <a:t>subproblems</a:t>
            </a:r>
            <a:r>
              <a:rPr lang="en-US" altLang="en-US" sz="2400" dirty="0">
                <a:solidFill>
                  <a:schemeClr val="tx1"/>
                </a:solidFill>
              </a:rPr>
              <a:t> are </a:t>
            </a:r>
            <a:r>
              <a:rPr lang="en-US" altLang="en-US" sz="2400">
                <a:solidFill>
                  <a:schemeClr val="tx1"/>
                </a:solidFill>
              </a:rPr>
              <a:t>not </a:t>
            </a:r>
            <a:r>
              <a:rPr lang="en-US" altLang="en-US" sz="2400" smtClean="0">
                <a:solidFill>
                  <a:schemeClr val="tx1"/>
                </a:solidFill>
              </a:rPr>
              <a:t>unique.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 err="1">
                <a:solidFill>
                  <a:schemeClr val="tx1"/>
                </a:solidFill>
              </a:rPr>
              <a:t>Subproblems</a:t>
            </a:r>
            <a:r>
              <a:rPr lang="en-US" altLang="en-US" sz="2000" dirty="0">
                <a:solidFill>
                  <a:schemeClr val="tx1"/>
                </a:solidFill>
              </a:rPr>
              <a:t> may share </a:t>
            </a:r>
            <a:r>
              <a:rPr lang="en-US" altLang="en-US" sz="2000" dirty="0" err="1">
                <a:solidFill>
                  <a:schemeClr val="tx1"/>
                </a:solidFill>
              </a:rPr>
              <a:t>subsubproblems</a:t>
            </a:r>
            <a:r>
              <a:rPr lang="en-US" altLang="en-US" sz="2000" dirty="0">
                <a:solidFill>
                  <a:schemeClr val="tx1"/>
                </a:solidFill>
              </a:rPr>
              <a:t>,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However, solution to one </a:t>
            </a:r>
            <a:r>
              <a:rPr lang="en-US" altLang="en-US" sz="2000" dirty="0" err="1">
                <a:solidFill>
                  <a:schemeClr val="tx1"/>
                </a:solidFill>
              </a:rPr>
              <a:t>subproblem</a:t>
            </a:r>
            <a:r>
              <a:rPr lang="en-US" altLang="en-US" sz="2000" dirty="0">
                <a:solidFill>
                  <a:schemeClr val="tx1"/>
                </a:solidFill>
              </a:rPr>
              <a:t> may not affect the solutions to other </a:t>
            </a:r>
            <a:r>
              <a:rPr lang="en-US" altLang="en-US" sz="2000" dirty="0" err="1">
                <a:solidFill>
                  <a:schemeClr val="tx1"/>
                </a:solidFill>
              </a:rPr>
              <a:t>subproblems</a:t>
            </a:r>
            <a:r>
              <a:rPr lang="en-US" altLang="en-US" sz="2000" dirty="0">
                <a:solidFill>
                  <a:schemeClr val="tx1"/>
                </a:solidFill>
              </a:rPr>
              <a:t> of the same problem. 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Key: </a:t>
            </a:r>
            <a:r>
              <a:rPr lang="en-US" altLang="en-US" sz="2400" dirty="0" smtClean="0">
                <a:solidFill>
                  <a:schemeClr val="tx1"/>
                </a:solidFill>
              </a:rPr>
              <a:t>Determine </a:t>
            </a:r>
            <a:r>
              <a:rPr lang="en-US" altLang="en-US" sz="2400" dirty="0">
                <a:solidFill>
                  <a:schemeClr val="tx1"/>
                </a:solidFill>
              </a:rPr>
              <a:t>structure of optimal solutions</a:t>
            </a:r>
          </a:p>
        </p:txBody>
      </p:sp>
    </p:spTree>
    <p:extLst>
      <p:ext uri="{BB962C8B-B14F-4D97-AF65-F5344CB8AC3E}">
        <p14:creationId xmlns:p14="http://schemas.microsoft.com/office/powerpoint/2010/main" val="266245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Steps to 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Guess part of the solution or solve a </a:t>
            </a:r>
            <a:r>
              <a:rPr lang="en-US" dirty="0" err="1" smtClean="0"/>
              <a:t>subproblem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Relate </a:t>
            </a:r>
            <a:r>
              <a:rPr lang="en-US" dirty="0" err="1" smtClean="0"/>
              <a:t>subproblem</a:t>
            </a:r>
            <a:r>
              <a:rPr lang="en-US" dirty="0" smtClean="0"/>
              <a:t> solutions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Recurse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memoize</a:t>
            </a:r>
            <a:r>
              <a:rPr lang="en-US" dirty="0" smtClean="0"/>
              <a:t> or Build a DP bottom-up table.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Solve original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89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DF3C3C3-6254-4750-BD33-72FB1A7E21A7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Longest Common Subsequence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621712" cy="52911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Given two sequences </a:t>
            </a:r>
            <a:r>
              <a:rPr lang="en-US" altLang="en-US" dirty="0">
                <a:solidFill>
                  <a:schemeClr val="tx1"/>
                </a:solidFill>
              </a:rPr>
              <a:t>x[1..m] and y[1..n]</a:t>
            </a:r>
            <a:endParaRPr lang="en-US" altLang="en-US" dirty="0" smtClean="0"/>
          </a:p>
          <a:p>
            <a:pPr eaLnBrk="1" hangingPunct="1">
              <a:buFontTx/>
              <a:buNone/>
            </a:pPr>
            <a:r>
              <a:rPr lang="en-US" altLang="en-US" dirty="0" smtClean="0"/>
              <a:t>		X = </a:t>
            </a:r>
            <a:r>
              <a:rPr lang="en-US" altLang="en-US" dirty="0" smtClean="0">
                <a:sym typeface="Symbol" pitchFamily="18" charset="2"/>
              </a:rPr>
              <a:t>x</a:t>
            </a:r>
            <a:r>
              <a:rPr lang="en-US" altLang="en-US" baseline="-25000" dirty="0" smtClean="0">
                <a:sym typeface="Symbol" pitchFamily="18" charset="2"/>
              </a:rPr>
              <a:t>1</a:t>
            </a:r>
            <a:r>
              <a:rPr lang="en-US" altLang="en-US" dirty="0" smtClean="0">
                <a:sym typeface="Symbol" pitchFamily="18" charset="2"/>
              </a:rPr>
              <a:t>, x</a:t>
            </a:r>
            <a:r>
              <a:rPr lang="en-US" altLang="en-US" baseline="-25000" dirty="0" smtClean="0">
                <a:sym typeface="Symbol" pitchFamily="18" charset="2"/>
              </a:rPr>
              <a:t>2</a:t>
            </a:r>
            <a:r>
              <a:rPr lang="en-US" altLang="en-US" dirty="0" smtClean="0">
                <a:sym typeface="Symbol" pitchFamily="18" charset="2"/>
              </a:rPr>
              <a:t>, …, </a:t>
            </a:r>
            <a:r>
              <a:rPr lang="en-US" altLang="en-US" dirty="0" err="1" smtClean="0">
                <a:sym typeface="Symbol" pitchFamily="18" charset="2"/>
              </a:rPr>
              <a:t>x</a:t>
            </a:r>
            <a:r>
              <a:rPr lang="en-US" altLang="en-US" baseline="-25000" dirty="0" err="1" smtClean="0">
                <a:sym typeface="Symbol" pitchFamily="18" charset="2"/>
              </a:rPr>
              <a:t>m</a:t>
            </a:r>
            <a:r>
              <a:rPr lang="en-US" altLang="en-US" dirty="0" smtClean="0">
                <a:sym typeface="Symbol" pitchFamily="18" charset="2"/>
              </a:rPr>
              <a:t>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sym typeface="Symbol" pitchFamily="18" charset="2"/>
              </a:rPr>
              <a:t>		</a:t>
            </a:r>
            <a:r>
              <a:rPr lang="en-US" altLang="en-US" dirty="0" smtClean="0"/>
              <a:t>Y = </a:t>
            </a:r>
            <a:r>
              <a:rPr lang="en-US" altLang="en-US" dirty="0" smtClean="0">
                <a:sym typeface="Symbol" pitchFamily="18" charset="2"/>
              </a:rPr>
              <a:t>y</a:t>
            </a:r>
            <a:r>
              <a:rPr lang="en-US" altLang="en-US" baseline="-25000" dirty="0" smtClean="0">
                <a:sym typeface="Symbol" pitchFamily="18" charset="2"/>
              </a:rPr>
              <a:t>1</a:t>
            </a:r>
            <a:r>
              <a:rPr lang="en-US" altLang="en-US" dirty="0" smtClean="0">
                <a:sym typeface="Symbol" pitchFamily="18" charset="2"/>
              </a:rPr>
              <a:t>, y</a:t>
            </a:r>
            <a:r>
              <a:rPr lang="en-US" altLang="en-US" baseline="-25000" dirty="0" smtClean="0">
                <a:sym typeface="Symbol" pitchFamily="18" charset="2"/>
              </a:rPr>
              <a:t>2</a:t>
            </a:r>
            <a:r>
              <a:rPr lang="en-US" altLang="en-US" dirty="0" smtClean="0">
                <a:sym typeface="Symbol" pitchFamily="18" charset="2"/>
              </a:rPr>
              <a:t>, …, </a:t>
            </a:r>
            <a:r>
              <a:rPr lang="en-US" altLang="en-US" dirty="0" err="1" smtClean="0">
                <a:sym typeface="Symbol" pitchFamily="18" charset="2"/>
              </a:rPr>
              <a:t>y</a:t>
            </a:r>
            <a:r>
              <a:rPr lang="en-US" altLang="en-US" baseline="-25000" dirty="0" err="1" smtClean="0">
                <a:sym typeface="Symbol" pitchFamily="18" charset="2"/>
              </a:rPr>
              <a:t>n</a:t>
            </a:r>
            <a:r>
              <a:rPr lang="en-US" altLang="en-US" dirty="0" smtClean="0">
                <a:sym typeface="Symbol" pitchFamily="18" charset="2"/>
              </a:rPr>
              <a:t>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sym typeface="Symbol" pitchFamily="18" charset="2"/>
              </a:rPr>
              <a:t>	find a maximum length common subsequence (LCS) of X and Y</a:t>
            </a:r>
          </a:p>
          <a:p>
            <a:pPr eaLnBrk="1" hangingPunct="1"/>
            <a:r>
              <a:rPr lang="en-US" altLang="en-US" dirty="0" smtClean="0">
                <a:solidFill>
                  <a:srgbClr val="FF0000"/>
                </a:solidFill>
                <a:latin typeface="Monotype Corsiva" pitchFamily="66" charset="0"/>
                <a:sym typeface="Symbol" pitchFamily="18" charset="2"/>
              </a:rPr>
              <a:t>E.g.:</a:t>
            </a:r>
            <a:r>
              <a:rPr lang="en-US" altLang="en-US" dirty="0" smtClean="0">
                <a:sym typeface="Symbol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sym typeface="Symbol" pitchFamily="18" charset="2"/>
              </a:rPr>
              <a:t>		X = A, B, C, B, D, A, B</a:t>
            </a:r>
          </a:p>
          <a:p>
            <a:pPr eaLnBrk="1" hangingPunct="1"/>
            <a:r>
              <a:rPr lang="en-US" altLang="en-US" dirty="0" smtClean="0">
                <a:sym typeface="Symbol" pitchFamily="18" charset="2"/>
              </a:rPr>
              <a:t>Subsequences of X:</a:t>
            </a:r>
          </a:p>
          <a:p>
            <a:pPr lvl="1" eaLnBrk="1" hangingPunct="1"/>
            <a:r>
              <a:rPr lang="en-US" altLang="en-US" dirty="0" smtClean="0">
                <a:sym typeface="Symbol" pitchFamily="18" charset="2"/>
              </a:rPr>
              <a:t>A subset of elements in the sequence taken in order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sym typeface="Symbol" pitchFamily="18" charset="2"/>
              </a:rPr>
              <a:t>	 	A, B, D, B, C, D, B, etc.</a:t>
            </a:r>
          </a:p>
        </p:txBody>
      </p:sp>
    </p:spTree>
    <p:extLst>
      <p:ext uri="{BB962C8B-B14F-4D97-AF65-F5344CB8AC3E}">
        <p14:creationId xmlns:p14="http://schemas.microsoft.com/office/powerpoint/2010/main" val="381180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CFD4DB7-DF16-4501-9EC9-13A0D2E84F37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621712" cy="5291137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sym typeface="Symbol" pitchFamily="18" charset="2"/>
              </a:rPr>
              <a:t>X = A, B, C, B, D, A, B       X = A, B, C, B, D, A, B</a:t>
            </a:r>
          </a:p>
          <a:p>
            <a:pPr eaLnBrk="1" hangingPunct="1">
              <a:buFontTx/>
              <a:buNone/>
            </a:pPr>
            <a:endParaRPr lang="en-US" altLang="en-US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sym typeface="Symbol" pitchFamily="18" charset="2"/>
              </a:rPr>
              <a:t>Y = B, D, C, A, B, A	        Y = B, D, C, A, B, A</a:t>
            </a:r>
          </a:p>
          <a:p>
            <a:pPr eaLnBrk="1" hangingPunct="1"/>
            <a:endParaRPr lang="en-US" altLang="en-US" smtClean="0">
              <a:sym typeface="Symbol" pitchFamily="18" charset="2"/>
            </a:endParaRPr>
          </a:p>
          <a:p>
            <a:pPr eaLnBrk="1" hangingPunct="1"/>
            <a:r>
              <a:rPr lang="en-US" altLang="en-US" smtClean="0">
                <a:sym typeface="Symbol" pitchFamily="18" charset="2"/>
              </a:rPr>
              <a:t>B, C, B, A and B, D, A, B are longest common subsequences of X and Y (length = 4) </a:t>
            </a:r>
          </a:p>
          <a:p>
            <a:pPr eaLnBrk="1" hangingPunct="1"/>
            <a:endParaRPr lang="en-US" altLang="en-US" smtClean="0">
              <a:sym typeface="Symbol" pitchFamily="18" charset="2"/>
            </a:endParaRPr>
          </a:p>
          <a:p>
            <a:pPr eaLnBrk="1" hangingPunct="1"/>
            <a:r>
              <a:rPr lang="en-US" altLang="en-US" smtClean="0">
                <a:sym typeface="Symbol" pitchFamily="18" charset="2"/>
              </a:rPr>
              <a:t>B, C, A, however is not a LCS of X and Y</a:t>
            </a:r>
          </a:p>
        </p:txBody>
      </p:sp>
      <p:sp>
        <p:nvSpPr>
          <p:cNvPr id="741380" name="Line 4"/>
          <p:cNvSpPr>
            <a:spLocks noChangeShapeType="1"/>
          </p:cNvSpPr>
          <p:nvPr/>
        </p:nvSpPr>
        <p:spPr bwMode="auto">
          <a:xfrm flipH="1">
            <a:off x="1336675" y="2195513"/>
            <a:ext cx="377825" cy="636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1381" name="Line 5"/>
          <p:cNvSpPr>
            <a:spLocks noChangeShapeType="1"/>
          </p:cNvSpPr>
          <p:nvPr/>
        </p:nvSpPr>
        <p:spPr bwMode="auto">
          <a:xfrm>
            <a:off x="2200275" y="2174875"/>
            <a:ext cx="0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1382" name="Line 6"/>
          <p:cNvSpPr>
            <a:spLocks noChangeShapeType="1"/>
          </p:cNvSpPr>
          <p:nvPr/>
        </p:nvSpPr>
        <p:spPr bwMode="auto">
          <a:xfrm>
            <a:off x="2643188" y="2217738"/>
            <a:ext cx="40005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1383" name="Line 7"/>
          <p:cNvSpPr>
            <a:spLocks noChangeShapeType="1"/>
          </p:cNvSpPr>
          <p:nvPr/>
        </p:nvSpPr>
        <p:spPr bwMode="auto">
          <a:xfrm flipH="1">
            <a:off x="3514725" y="2166938"/>
            <a:ext cx="22225" cy="665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1384" name="Line 8"/>
          <p:cNvSpPr>
            <a:spLocks noChangeShapeType="1"/>
          </p:cNvSpPr>
          <p:nvPr/>
        </p:nvSpPr>
        <p:spPr bwMode="auto">
          <a:xfrm flipH="1">
            <a:off x="5772150" y="2174875"/>
            <a:ext cx="4222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1385" name="Line 9"/>
          <p:cNvSpPr>
            <a:spLocks noChangeShapeType="1"/>
          </p:cNvSpPr>
          <p:nvPr/>
        </p:nvSpPr>
        <p:spPr bwMode="auto">
          <a:xfrm flipH="1">
            <a:off x="6243638" y="2152650"/>
            <a:ext cx="1271587" cy="722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1386" name="Line 10"/>
          <p:cNvSpPr>
            <a:spLocks noChangeShapeType="1"/>
          </p:cNvSpPr>
          <p:nvPr/>
        </p:nvSpPr>
        <p:spPr bwMode="auto">
          <a:xfrm flipH="1">
            <a:off x="7094538" y="2132013"/>
            <a:ext cx="877887" cy="706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1387" name="Line 11"/>
          <p:cNvSpPr>
            <a:spLocks noChangeShapeType="1"/>
          </p:cNvSpPr>
          <p:nvPr/>
        </p:nvSpPr>
        <p:spPr bwMode="auto">
          <a:xfrm flipH="1">
            <a:off x="7586663" y="2146300"/>
            <a:ext cx="808037" cy="706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1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80" grpId="0" animBg="1"/>
      <p:bldP spid="741381" grpId="0" animBg="1"/>
      <p:bldP spid="741382" grpId="0" animBg="1"/>
      <p:bldP spid="741383" grpId="0" animBg="1"/>
      <p:bldP spid="741384" grpId="0" animBg="1"/>
      <p:bldP spid="741385" grpId="0" animBg="1"/>
      <p:bldP spid="741386" grpId="0" animBg="1"/>
      <p:bldP spid="74138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58E20643-F216-48D3-B865-52DE1174DF2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4228" y="157348"/>
            <a:ext cx="8259762" cy="1143000"/>
          </a:xfrm>
        </p:spPr>
        <p:txBody>
          <a:bodyPr/>
          <a:lstStyle/>
          <a:p>
            <a:pPr algn="ctr"/>
            <a:r>
              <a:rPr lang="en-US" altLang="en-US" sz="3600" dirty="0"/>
              <a:t>Longest Common Subsequence (LCS)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475" y="1428750"/>
            <a:ext cx="8153400" cy="4876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dirty="0">
                <a:solidFill>
                  <a:schemeClr val="tx1"/>
                </a:solidFill>
              </a:rPr>
              <a:t>Application: comparison of two DNA strings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Monotype Sorts" pitchFamily="2" charset="2"/>
              <a:buNone/>
            </a:pPr>
            <a:r>
              <a:rPr lang="en-US" altLang="en-US" dirty="0">
                <a:solidFill>
                  <a:schemeClr val="tx1"/>
                </a:solidFill>
              </a:rPr>
              <a:t>Ex: X= </a:t>
            </a:r>
            <a:r>
              <a:rPr lang="en-US" altLang="en-US" dirty="0" smtClean="0">
                <a:solidFill>
                  <a:schemeClr val="tx1"/>
                </a:solidFill>
                <a:sym typeface="Symbol"/>
              </a:rPr>
              <a:t></a:t>
            </a:r>
            <a:r>
              <a:rPr lang="en-US" altLang="en-US" dirty="0" smtClean="0">
                <a:solidFill>
                  <a:schemeClr val="tx1"/>
                </a:solidFill>
              </a:rPr>
              <a:t>A, B, C, B, D, A, </a:t>
            </a:r>
            <a:r>
              <a:rPr lang="en-US" altLang="en-US" dirty="0">
                <a:solidFill>
                  <a:schemeClr val="tx1"/>
                </a:solidFill>
              </a:rPr>
              <a:t>B </a:t>
            </a:r>
            <a:r>
              <a:rPr lang="en-US" altLang="en-US" dirty="0" smtClean="0">
                <a:solidFill>
                  <a:schemeClr val="tx1"/>
                </a:solidFill>
                <a:sym typeface="Symbol"/>
              </a:rPr>
              <a:t></a:t>
            </a:r>
            <a:r>
              <a:rPr lang="en-US" altLang="en-US" dirty="0" smtClean="0">
                <a:solidFill>
                  <a:schemeClr val="tx1"/>
                </a:solidFill>
              </a:rPr>
              <a:t>, </a:t>
            </a:r>
            <a:r>
              <a:rPr lang="en-US" altLang="en-US" dirty="0">
                <a:solidFill>
                  <a:schemeClr val="tx1"/>
                </a:solidFill>
              </a:rPr>
              <a:t>Y= </a:t>
            </a:r>
            <a:r>
              <a:rPr lang="en-US" altLang="en-US" dirty="0" smtClean="0">
                <a:solidFill>
                  <a:schemeClr val="tx1"/>
                </a:solidFill>
                <a:sym typeface="Symbol"/>
              </a:rPr>
              <a:t></a:t>
            </a:r>
            <a:r>
              <a:rPr lang="en-US" altLang="en-US" dirty="0" smtClean="0">
                <a:solidFill>
                  <a:schemeClr val="tx1"/>
                </a:solidFill>
              </a:rPr>
              <a:t>B, D, C, A, B, A</a:t>
            </a:r>
            <a:r>
              <a:rPr lang="en-US" altLang="en-US" dirty="0" smtClean="0">
                <a:solidFill>
                  <a:schemeClr val="tx1"/>
                </a:solidFill>
                <a:sym typeface="Symbol"/>
              </a:rPr>
              <a:t>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endParaRPr lang="en-US" altLang="en-US" dirty="0">
              <a:solidFill>
                <a:schemeClr val="tx1"/>
              </a:solidFill>
            </a:endParaRPr>
          </a:p>
          <a:p>
            <a:pPr>
              <a:spcBef>
                <a:spcPts val="500"/>
              </a:spcBef>
              <a:spcAft>
                <a:spcPts val="500"/>
              </a:spcAft>
              <a:buFont typeface="Monotype Sorts" pitchFamily="2" charset="2"/>
              <a:buNone/>
            </a:pPr>
            <a:r>
              <a:rPr lang="en-US" altLang="en-US" dirty="0">
                <a:solidFill>
                  <a:schemeClr val="tx1"/>
                </a:solidFill>
              </a:rPr>
              <a:t>Longest Common Subsequence: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Monotype Sorts" pitchFamily="2" charset="2"/>
              <a:buNone/>
            </a:pPr>
            <a:r>
              <a:rPr lang="en-US" altLang="en-US" dirty="0">
                <a:solidFill>
                  <a:schemeClr val="tx1"/>
                </a:solidFill>
              </a:rPr>
              <a:t>X =  A </a:t>
            </a:r>
            <a:r>
              <a:rPr lang="en-US" altLang="en-US" b="1" dirty="0">
                <a:solidFill>
                  <a:schemeClr val="tx1"/>
                </a:solidFill>
              </a:rPr>
              <a:t>B</a:t>
            </a:r>
            <a:r>
              <a:rPr lang="en-US" altLang="en-US" dirty="0">
                <a:solidFill>
                  <a:schemeClr val="tx1"/>
                </a:solidFill>
              </a:rPr>
              <a:t>     </a:t>
            </a:r>
            <a:r>
              <a:rPr lang="en-US" altLang="en-US" b="1" dirty="0">
                <a:solidFill>
                  <a:schemeClr val="tx1"/>
                </a:solidFill>
              </a:rPr>
              <a:t>C</a:t>
            </a:r>
            <a:r>
              <a:rPr lang="en-US" altLang="en-US" dirty="0">
                <a:solidFill>
                  <a:schemeClr val="tx1"/>
                </a:solidFill>
              </a:rPr>
              <a:t>     </a:t>
            </a:r>
            <a:r>
              <a:rPr lang="en-US" altLang="en-US" b="1" dirty="0">
                <a:solidFill>
                  <a:schemeClr val="tx1"/>
                </a:solidFill>
              </a:rPr>
              <a:t>B</a:t>
            </a:r>
            <a:r>
              <a:rPr lang="en-US" altLang="en-US" dirty="0">
                <a:solidFill>
                  <a:schemeClr val="tx1"/>
                </a:solidFill>
              </a:rPr>
              <a:t> D </a:t>
            </a:r>
            <a:r>
              <a:rPr lang="en-US" altLang="en-US" b="1" dirty="0">
                <a:solidFill>
                  <a:schemeClr val="tx1"/>
                </a:solidFill>
              </a:rPr>
              <a:t>A</a:t>
            </a:r>
            <a:r>
              <a:rPr lang="en-US" altLang="en-US" dirty="0">
                <a:solidFill>
                  <a:schemeClr val="tx1"/>
                </a:solidFill>
              </a:rPr>
              <a:t> B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solidFill>
                  <a:schemeClr val="tx1"/>
                </a:solidFill>
              </a:rPr>
              <a:t>Y =      </a:t>
            </a:r>
            <a:r>
              <a:rPr lang="en-US" altLang="en-US" b="1" dirty="0">
                <a:solidFill>
                  <a:schemeClr val="tx1"/>
                </a:solidFill>
              </a:rPr>
              <a:t>B</a:t>
            </a:r>
            <a:r>
              <a:rPr lang="en-US" altLang="en-US" dirty="0">
                <a:solidFill>
                  <a:schemeClr val="tx1"/>
                </a:solidFill>
              </a:rPr>
              <a:t> D </a:t>
            </a:r>
            <a:r>
              <a:rPr lang="en-US" altLang="en-US" b="1" dirty="0">
                <a:solidFill>
                  <a:schemeClr val="tx1"/>
                </a:solidFill>
              </a:rPr>
              <a:t>C</a:t>
            </a:r>
            <a:r>
              <a:rPr lang="en-US" altLang="en-US" dirty="0">
                <a:solidFill>
                  <a:schemeClr val="tx1"/>
                </a:solidFill>
              </a:rPr>
              <a:t> A </a:t>
            </a:r>
            <a:r>
              <a:rPr lang="en-US" altLang="en-US" b="1" dirty="0">
                <a:solidFill>
                  <a:schemeClr val="tx1"/>
                </a:solidFill>
              </a:rPr>
              <a:t>B</a:t>
            </a:r>
            <a:r>
              <a:rPr lang="en-US" altLang="en-US" dirty="0">
                <a:solidFill>
                  <a:schemeClr val="tx1"/>
                </a:solidFill>
              </a:rPr>
              <a:t>     </a:t>
            </a:r>
            <a:r>
              <a:rPr lang="en-US" altLang="en-US" b="1" dirty="0">
                <a:solidFill>
                  <a:schemeClr val="tx1"/>
                </a:solidFill>
              </a:rPr>
              <a:t>A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solidFill>
                  <a:schemeClr val="tx1"/>
                </a:solidFill>
              </a:rPr>
              <a:t>Brute force algorithm would compare each subsequence of X with the symbols in Y</a:t>
            </a:r>
          </a:p>
        </p:txBody>
      </p:sp>
    </p:spTree>
    <p:extLst>
      <p:ext uri="{BB962C8B-B14F-4D97-AF65-F5344CB8AC3E}">
        <p14:creationId xmlns:p14="http://schemas.microsoft.com/office/powerpoint/2010/main" val="32978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94DCC53-E650-45BF-A67E-B6D55438308C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Brute-Force Solution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mtClean="0"/>
              <a:t>For every subsequence of X, check whether it’s a subsequence of Y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mtClean="0"/>
              <a:t>There are </a:t>
            </a:r>
            <a:r>
              <a:rPr lang="en-US" altLang="en-US" smtClean="0">
                <a:latin typeface="Comic Sans MS" pitchFamily="66" charset="0"/>
              </a:rPr>
              <a:t>2</a:t>
            </a:r>
            <a:r>
              <a:rPr lang="en-US" altLang="en-US" baseline="30000" smtClean="0">
                <a:latin typeface="Comic Sans MS" pitchFamily="66" charset="0"/>
              </a:rPr>
              <a:t>m</a:t>
            </a:r>
            <a:r>
              <a:rPr lang="en-US" altLang="en-US" smtClean="0"/>
              <a:t> subsequences of X to check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mtClean="0"/>
              <a:t>Each subsequence takes </a:t>
            </a:r>
            <a:r>
              <a:rPr lang="en-US" altLang="en-US" smtClean="0">
                <a:latin typeface="Comic Sans MS" pitchFamily="66" charset="0"/>
                <a:sym typeface="Symbol" pitchFamily="18" charset="2"/>
              </a:rPr>
              <a:t></a:t>
            </a:r>
            <a:r>
              <a:rPr lang="en-US" altLang="en-US" smtClean="0">
                <a:latin typeface="Comic Sans MS" pitchFamily="66" charset="0"/>
              </a:rPr>
              <a:t>(n)</a:t>
            </a:r>
            <a:r>
              <a:rPr lang="en-US" altLang="en-US" smtClean="0"/>
              <a:t> time to check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mtClean="0"/>
              <a:t>scan Y for first letter, from there scan for second, and so 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mtClean="0"/>
              <a:t>Running time: </a:t>
            </a:r>
            <a:r>
              <a:rPr lang="en-US" altLang="en-US" smtClean="0">
                <a:latin typeface="Comic Sans MS" pitchFamily="66" charset="0"/>
                <a:sym typeface="Symbol" pitchFamily="18" charset="2"/>
              </a:rPr>
              <a:t></a:t>
            </a:r>
            <a:r>
              <a:rPr lang="en-US" altLang="en-US" smtClean="0">
                <a:latin typeface="Comic Sans MS" pitchFamily="66" charset="0"/>
              </a:rPr>
              <a:t>(n2</a:t>
            </a:r>
            <a:r>
              <a:rPr lang="en-US" altLang="en-US" baseline="30000" smtClean="0">
                <a:latin typeface="Comic Sans MS" pitchFamily="66" charset="0"/>
              </a:rPr>
              <a:t>m</a:t>
            </a:r>
            <a:r>
              <a:rPr lang="en-US" altLang="en-US" smtClean="0">
                <a:latin typeface="Comic Sans MS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776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Steps in Dynamic Programming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927" y="1299358"/>
            <a:ext cx="8458200" cy="4876800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 dirty="0"/>
              <a:t>Characterize structure of an optimal solution.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 dirty="0"/>
              <a:t>Define value of optimal solution recursively.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 dirty="0"/>
              <a:t>Compute optimal solution values </a:t>
            </a:r>
            <a:r>
              <a:rPr lang="en-US" altLang="en-US" dirty="0" smtClean="0">
                <a:solidFill>
                  <a:srgbClr val="CC3300"/>
                </a:solidFill>
              </a:rPr>
              <a:t>bottom-up </a:t>
            </a:r>
            <a:r>
              <a:rPr lang="en-US" altLang="en-US" dirty="0">
                <a:solidFill>
                  <a:schemeClr val="tx1"/>
                </a:solidFill>
              </a:rPr>
              <a:t>in a table</a:t>
            </a:r>
            <a:r>
              <a:rPr lang="en-US" altLang="en-US" dirty="0"/>
              <a:t>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en-US" dirty="0"/>
              <a:t>Construct an optimal solution from computed values.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en-US" dirty="0"/>
              <a:t>We’ll study these with the help of examples.</a:t>
            </a:r>
          </a:p>
          <a:p>
            <a:pPr marL="609600" indent="-60960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005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F83A17A-84CA-4C6E-AB5B-8322257B0DC0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Making the choice</a:t>
            </a:r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mtClean="0">
                <a:sym typeface="Symbol" pitchFamily="18" charset="2"/>
              </a:rPr>
              <a:t>		X</a:t>
            </a:r>
            <a:r>
              <a:rPr lang="en-US" altLang="en-US" baseline="-25000" smtClean="0">
                <a:sym typeface="Symbol" pitchFamily="18" charset="2"/>
              </a:rPr>
              <a:t> </a:t>
            </a:r>
            <a:r>
              <a:rPr lang="en-US" altLang="en-US" smtClean="0">
                <a:sym typeface="Symbol" pitchFamily="18" charset="2"/>
              </a:rPr>
              <a:t>= A, B, D, E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mtClean="0">
                <a:sym typeface="Symbol" pitchFamily="18" charset="2"/>
              </a:rPr>
              <a:t>		Y = Z, B, E</a:t>
            </a:r>
          </a:p>
          <a:p>
            <a:pPr eaLnBrk="1" hangingPunct="1"/>
            <a:r>
              <a:rPr lang="en-US" altLang="en-US" smtClean="0"/>
              <a:t>Choice: include one element into the common sequence (E) and solve the resulting subproblem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mtClean="0">
                <a:sym typeface="Symbol" pitchFamily="18" charset="2"/>
              </a:rPr>
              <a:t>		X</a:t>
            </a:r>
            <a:r>
              <a:rPr lang="en-US" altLang="en-US" baseline="-25000" smtClean="0">
                <a:sym typeface="Symbol" pitchFamily="18" charset="2"/>
              </a:rPr>
              <a:t> </a:t>
            </a:r>
            <a:r>
              <a:rPr lang="en-US" altLang="en-US" smtClean="0">
                <a:sym typeface="Symbol" pitchFamily="18" charset="2"/>
              </a:rPr>
              <a:t>= A, B, D, G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mtClean="0">
                <a:sym typeface="Symbol" pitchFamily="18" charset="2"/>
              </a:rPr>
              <a:t>		Y = Z, B, D</a:t>
            </a:r>
          </a:p>
          <a:p>
            <a:pPr eaLnBrk="1" hangingPunct="1"/>
            <a:r>
              <a:rPr lang="en-US" altLang="en-US" smtClean="0"/>
              <a:t>Choice: exclude an element from a string and solve the resulting subproblem</a:t>
            </a:r>
          </a:p>
        </p:txBody>
      </p:sp>
      <p:sp>
        <p:nvSpPr>
          <p:cNvPr id="745476" name="Freeform 4"/>
          <p:cNvSpPr>
            <a:spLocks/>
          </p:cNvSpPr>
          <p:nvPr/>
        </p:nvSpPr>
        <p:spPr bwMode="auto">
          <a:xfrm rot="-471842">
            <a:off x="2840038" y="1347788"/>
            <a:ext cx="1050925" cy="1157287"/>
          </a:xfrm>
          <a:custGeom>
            <a:avLst/>
            <a:gdLst>
              <a:gd name="T0" fmla="*/ 629216 w 628"/>
              <a:gd name="T1" fmla="*/ 10241 h 678"/>
              <a:gd name="T2" fmla="*/ 553911 w 628"/>
              <a:gd name="T3" fmla="*/ 290175 h 678"/>
              <a:gd name="T4" fmla="*/ 440117 w 628"/>
              <a:gd name="T5" fmla="*/ 549626 h 678"/>
              <a:gd name="T6" fmla="*/ 147263 w 628"/>
              <a:gd name="T7" fmla="*/ 626437 h 678"/>
              <a:gd name="T8" fmla="*/ 61918 w 628"/>
              <a:gd name="T9" fmla="*/ 665696 h 678"/>
              <a:gd name="T10" fmla="*/ 25102 w 628"/>
              <a:gd name="T11" fmla="*/ 752749 h 678"/>
              <a:gd name="T12" fmla="*/ 5020 w 628"/>
              <a:gd name="T13" fmla="*/ 810784 h 678"/>
              <a:gd name="T14" fmla="*/ 53550 w 628"/>
              <a:gd name="T15" fmla="*/ 1032682 h 678"/>
              <a:gd name="T16" fmla="*/ 90366 w 628"/>
              <a:gd name="T17" fmla="*/ 1080476 h 678"/>
              <a:gd name="T18" fmla="*/ 100407 w 628"/>
              <a:gd name="T19" fmla="*/ 1109493 h 678"/>
              <a:gd name="T20" fmla="*/ 232609 w 628"/>
              <a:gd name="T21" fmla="*/ 1157287 h 678"/>
              <a:gd name="T22" fmla="*/ 364812 w 628"/>
              <a:gd name="T23" fmla="*/ 1138511 h 678"/>
              <a:gd name="T24" fmla="*/ 440117 w 628"/>
              <a:gd name="T25" fmla="*/ 1118028 h 678"/>
              <a:gd name="T26" fmla="*/ 468565 w 628"/>
              <a:gd name="T27" fmla="*/ 1109493 h 678"/>
              <a:gd name="T28" fmla="*/ 543870 w 628"/>
              <a:gd name="T29" fmla="*/ 1012199 h 678"/>
              <a:gd name="T30" fmla="*/ 592400 w 628"/>
              <a:gd name="T31" fmla="*/ 925147 h 678"/>
              <a:gd name="T32" fmla="*/ 714562 w 628"/>
              <a:gd name="T33" fmla="*/ 665696 h 678"/>
              <a:gd name="T34" fmla="*/ 903662 w 628"/>
              <a:gd name="T35" fmla="*/ 501832 h 678"/>
              <a:gd name="T36" fmla="*/ 960559 w 628"/>
              <a:gd name="T37" fmla="*/ 433556 h 678"/>
              <a:gd name="T38" fmla="*/ 1035864 w 628"/>
              <a:gd name="T39" fmla="*/ 298710 h 678"/>
              <a:gd name="T40" fmla="*/ 968926 w 628"/>
              <a:gd name="T41" fmla="*/ 87053 h 678"/>
              <a:gd name="T42" fmla="*/ 696154 w 628"/>
              <a:gd name="T43" fmla="*/ 0 h 678"/>
              <a:gd name="T44" fmla="*/ 629216 w 628"/>
              <a:gd name="T45" fmla="*/ 10241 h 67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28" h="678">
                <a:moveTo>
                  <a:pt x="376" y="6"/>
                </a:moveTo>
                <a:cubicBezTo>
                  <a:pt x="360" y="61"/>
                  <a:pt x="350" y="116"/>
                  <a:pt x="331" y="170"/>
                </a:cubicBezTo>
                <a:cubicBezTo>
                  <a:pt x="325" y="229"/>
                  <a:pt x="330" y="302"/>
                  <a:pt x="263" y="322"/>
                </a:cubicBezTo>
                <a:cubicBezTo>
                  <a:pt x="213" y="354"/>
                  <a:pt x="145" y="362"/>
                  <a:pt x="88" y="367"/>
                </a:cubicBezTo>
                <a:cubicBezTo>
                  <a:pt x="70" y="373"/>
                  <a:pt x="55" y="384"/>
                  <a:pt x="37" y="390"/>
                </a:cubicBezTo>
                <a:cubicBezTo>
                  <a:pt x="26" y="407"/>
                  <a:pt x="21" y="422"/>
                  <a:pt x="15" y="441"/>
                </a:cubicBezTo>
                <a:cubicBezTo>
                  <a:pt x="11" y="452"/>
                  <a:pt x="3" y="475"/>
                  <a:pt x="3" y="475"/>
                </a:cubicBezTo>
                <a:cubicBezTo>
                  <a:pt x="6" y="515"/>
                  <a:pt x="0" y="573"/>
                  <a:pt x="32" y="605"/>
                </a:cubicBezTo>
                <a:cubicBezTo>
                  <a:pt x="44" y="644"/>
                  <a:pt x="26" y="598"/>
                  <a:pt x="54" y="633"/>
                </a:cubicBezTo>
                <a:cubicBezTo>
                  <a:pt x="58" y="638"/>
                  <a:pt x="56" y="646"/>
                  <a:pt x="60" y="650"/>
                </a:cubicBezTo>
                <a:cubicBezTo>
                  <a:pt x="67" y="657"/>
                  <a:pt x="130" y="676"/>
                  <a:pt x="139" y="678"/>
                </a:cubicBezTo>
                <a:cubicBezTo>
                  <a:pt x="180" y="674"/>
                  <a:pt x="186" y="675"/>
                  <a:pt x="218" y="667"/>
                </a:cubicBezTo>
                <a:cubicBezTo>
                  <a:pt x="233" y="663"/>
                  <a:pt x="248" y="659"/>
                  <a:pt x="263" y="655"/>
                </a:cubicBezTo>
                <a:cubicBezTo>
                  <a:pt x="269" y="653"/>
                  <a:pt x="280" y="650"/>
                  <a:pt x="280" y="650"/>
                </a:cubicBezTo>
                <a:cubicBezTo>
                  <a:pt x="297" y="632"/>
                  <a:pt x="316" y="618"/>
                  <a:pt x="325" y="593"/>
                </a:cubicBezTo>
                <a:cubicBezTo>
                  <a:pt x="340" y="551"/>
                  <a:pt x="329" y="567"/>
                  <a:pt x="354" y="542"/>
                </a:cubicBezTo>
                <a:cubicBezTo>
                  <a:pt x="366" y="489"/>
                  <a:pt x="379" y="421"/>
                  <a:pt x="427" y="390"/>
                </a:cubicBezTo>
                <a:cubicBezTo>
                  <a:pt x="448" y="358"/>
                  <a:pt x="507" y="316"/>
                  <a:pt x="540" y="294"/>
                </a:cubicBezTo>
                <a:cubicBezTo>
                  <a:pt x="550" y="278"/>
                  <a:pt x="561" y="268"/>
                  <a:pt x="574" y="254"/>
                </a:cubicBezTo>
                <a:cubicBezTo>
                  <a:pt x="583" y="225"/>
                  <a:pt x="608" y="205"/>
                  <a:pt x="619" y="175"/>
                </a:cubicBezTo>
                <a:cubicBezTo>
                  <a:pt x="614" y="111"/>
                  <a:pt x="628" y="83"/>
                  <a:pt x="579" y="51"/>
                </a:cubicBezTo>
                <a:cubicBezTo>
                  <a:pt x="556" y="16"/>
                  <a:pt x="453" y="4"/>
                  <a:pt x="416" y="0"/>
                </a:cubicBezTo>
                <a:cubicBezTo>
                  <a:pt x="408" y="2"/>
                  <a:pt x="376" y="18"/>
                  <a:pt x="376" y="6"/>
                </a:cubicBezTo>
                <a:close/>
              </a:path>
            </a:pathLst>
          </a:custGeom>
          <a:solidFill>
            <a:srgbClr val="EAEAEA">
              <a:alpha val="39999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8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7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8305DA6-C118-4B9C-AFC2-046AEE07BAA4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Notations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Given a sequence X = </a:t>
            </a:r>
            <a:r>
              <a:rPr lang="en-US" altLang="en-US" dirty="0" smtClean="0">
                <a:sym typeface="Symbol" pitchFamily="18" charset="2"/>
              </a:rPr>
              <a:t>x</a:t>
            </a:r>
            <a:r>
              <a:rPr lang="en-US" altLang="en-US" baseline="-25000" dirty="0" smtClean="0">
                <a:sym typeface="Symbol" pitchFamily="18" charset="2"/>
              </a:rPr>
              <a:t>1</a:t>
            </a:r>
            <a:r>
              <a:rPr lang="en-US" altLang="en-US" dirty="0" smtClean="0">
                <a:sym typeface="Symbol" pitchFamily="18" charset="2"/>
              </a:rPr>
              <a:t>, x</a:t>
            </a:r>
            <a:r>
              <a:rPr lang="en-US" altLang="en-US" baseline="-25000" dirty="0" smtClean="0">
                <a:sym typeface="Symbol" pitchFamily="18" charset="2"/>
              </a:rPr>
              <a:t>2</a:t>
            </a:r>
            <a:r>
              <a:rPr lang="en-US" altLang="en-US" dirty="0" smtClean="0">
                <a:sym typeface="Symbol" pitchFamily="18" charset="2"/>
              </a:rPr>
              <a:t>, …, </a:t>
            </a:r>
            <a:r>
              <a:rPr lang="en-US" altLang="en-US" dirty="0" err="1" smtClean="0">
                <a:sym typeface="Symbol" pitchFamily="18" charset="2"/>
              </a:rPr>
              <a:t>x</a:t>
            </a:r>
            <a:r>
              <a:rPr lang="en-US" altLang="en-US" baseline="-25000" dirty="0" err="1" smtClean="0">
                <a:sym typeface="Symbol" pitchFamily="18" charset="2"/>
              </a:rPr>
              <a:t>m</a:t>
            </a:r>
            <a:r>
              <a:rPr lang="en-US" altLang="en-US" dirty="0" smtClean="0">
                <a:sym typeface="Symbol" pitchFamily="18" charset="2"/>
              </a:rPr>
              <a:t> we define the </a:t>
            </a:r>
            <a:r>
              <a:rPr lang="en-US" altLang="en-US" dirty="0" err="1" smtClean="0">
                <a:sym typeface="Symbol" pitchFamily="18" charset="2"/>
              </a:rPr>
              <a:t>i-th</a:t>
            </a:r>
            <a:r>
              <a:rPr lang="en-US" altLang="en-US" dirty="0" smtClean="0">
                <a:sym typeface="Symbol" pitchFamily="18" charset="2"/>
              </a:rPr>
              <a:t> prefix of X, for </a:t>
            </a:r>
            <a:r>
              <a:rPr lang="en-US" altLang="en-US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= 0, 1, 2, …, m</a:t>
            </a:r>
            <a:endParaRPr lang="en-US" altLang="en-US" dirty="0" smtClean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dirty="0" smtClean="0"/>
              <a:t>		X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= </a:t>
            </a:r>
            <a:r>
              <a:rPr lang="en-US" altLang="en-US" dirty="0" smtClean="0">
                <a:sym typeface="Symbol" pitchFamily="18" charset="2"/>
              </a:rPr>
              <a:t></a:t>
            </a:r>
            <a:r>
              <a:rPr lang="en-US" altLang="en-US" dirty="0" smtClean="0"/>
              <a:t>x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</a:t>
            </a:r>
            <a:r>
              <a:rPr lang="en-US" altLang="en-US" dirty="0" smtClean="0">
                <a:sym typeface="Symbol" pitchFamily="18" charset="2"/>
              </a:rPr>
              <a:t>x</a:t>
            </a:r>
            <a:r>
              <a:rPr lang="en-US" altLang="en-US" baseline="-25000" dirty="0" smtClean="0">
                <a:sym typeface="Symbol" pitchFamily="18" charset="2"/>
              </a:rPr>
              <a:t>2</a:t>
            </a:r>
            <a:r>
              <a:rPr lang="en-US" altLang="en-US" dirty="0" smtClean="0">
                <a:sym typeface="Symbol" pitchFamily="18" charset="2"/>
              </a:rPr>
              <a:t>, …</a:t>
            </a:r>
            <a:r>
              <a:rPr lang="en-US" altLang="en-US" dirty="0" smtClean="0"/>
              <a:t>, x</a:t>
            </a:r>
            <a:r>
              <a:rPr lang="en-US" altLang="en-US" baseline="-25000" dirty="0" smtClean="0"/>
              <a:t>i</a:t>
            </a:r>
            <a:r>
              <a:rPr lang="en-US" altLang="en-US" dirty="0" smtClean="0">
                <a:sym typeface="Symbol" pitchFamily="18" charset="2"/>
              </a:rPr>
              <a:t>  or x[1,..,i]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en-US" dirty="0" smtClean="0"/>
              <a:t>		</a:t>
            </a:r>
            <a:r>
              <a:rPr lang="en-US" altLang="en-US" dirty="0" err="1" smtClean="0"/>
              <a:t>Y</a:t>
            </a:r>
            <a:r>
              <a:rPr lang="en-US" altLang="en-US" baseline="-25000" dirty="0" err="1" smtClean="0"/>
              <a:t>j</a:t>
            </a:r>
            <a:r>
              <a:rPr lang="en-US" altLang="en-US" dirty="0" smtClean="0"/>
              <a:t> </a:t>
            </a:r>
            <a:r>
              <a:rPr lang="en-US" altLang="en-US" dirty="0"/>
              <a:t>= </a:t>
            </a:r>
            <a:r>
              <a:rPr lang="en-US" altLang="en-US" dirty="0">
                <a:sym typeface="Symbol" pitchFamily="18" charset="2"/>
              </a:rPr>
              <a:t>y</a:t>
            </a:r>
            <a:r>
              <a:rPr lang="en-US" altLang="en-US" baseline="-25000" dirty="0">
                <a:sym typeface="Symbol" pitchFamily="18" charset="2"/>
              </a:rPr>
              <a:t>1</a:t>
            </a:r>
            <a:r>
              <a:rPr lang="en-US" altLang="en-US" dirty="0">
                <a:sym typeface="Symbol" pitchFamily="18" charset="2"/>
              </a:rPr>
              <a:t>, y</a:t>
            </a:r>
            <a:r>
              <a:rPr lang="en-US" altLang="en-US" baseline="-25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, …, </a:t>
            </a:r>
            <a:r>
              <a:rPr lang="en-US" altLang="en-US" dirty="0" err="1">
                <a:sym typeface="Symbol" pitchFamily="18" charset="2"/>
              </a:rPr>
              <a:t>y</a:t>
            </a:r>
            <a:r>
              <a:rPr lang="en-US" altLang="en-US" baseline="-25000" dirty="0" err="1">
                <a:sym typeface="Symbol" pitchFamily="18" charset="2"/>
              </a:rPr>
              <a:t>j</a:t>
            </a:r>
            <a:r>
              <a:rPr lang="en-US" altLang="en-US" dirty="0" smtClean="0">
                <a:sym typeface="Symbol" pitchFamily="18" charset="2"/>
              </a:rPr>
              <a:t>  or y[1,..,j]</a:t>
            </a:r>
            <a:endParaRPr lang="en-US" altLang="en-US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en-US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c[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, j] = the length of a LCS of the sequences     X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= </a:t>
            </a:r>
            <a:r>
              <a:rPr lang="en-US" altLang="en-US" dirty="0" smtClean="0">
                <a:sym typeface="Symbol" pitchFamily="18" charset="2"/>
              </a:rPr>
              <a:t>x</a:t>
            </a:r>
            <a:r>
              <a:rPr lang="en-US" altLang="en-US" baseline="-25000" dirty="0" smtClean="0">
                <a:sym typeface="Symbol" pitchFamily="18" charset="2"/>
              </a:rPr>
              <a:t>1</a:t>
            </a:r>
            <a:r>
              <a:rPr lang="en-US" altLang="en-US" dirty="0" smtClean="0">
                <a:sym typeface="Symbol" pitchFamily="18" charset="2"/>
              </a:rPr>
              <a:t>, x</a:t>
            </a:r>
            <a:r>
              <a:rPr lang="en-US" altLang="en-US" baseline="-25000" dirty="0" smtClean="0">
                <a:sym typeface="Symbol" pitchFamily="18" charset="2"/>
              </a:rPr>
              <a:t>2</a:t>
            </a:r>
            <a:r>
              <a:rPr lang="en-US" altLang="en-US" dirty="0" smtClean="0">
                <a:sym typeface="Symbol" pitchFamily="18" charset="2"/>
              </a:rPr>
              <a:t>, …, x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</a:t>
            </a:r>
            <a:r>
              <a:rPr lang="en-US" altLang="en-US" dirty="0" smtClean="0"/>
              <a:t> and </a:t>
            </a:r>
            <a:r>
              <a:rPr lang="en-US" altLang="en-US" dirty="0" err="1" smtClean="0"/>
              <a:t>Y</a:t>
            </a:r>
            <a:r>
              <a:rPr lang="en-US" altLang="en-US" baseline="-25000" dirty="0" err="1" smtClean="0"/>
              <a:t>j</a:t>
            </a:r>
            <a:r>
              <a:rPr lang="en-US" altLang="en-US" dirty="0" smtClean="0"/>
              <a:t> = </a:t>
            </a:r>
            <a:r>
              <a:rPr lang="en-US" altLang="en-US" dirty="0" smtClean="0">
                <a:sym typeface="Symbol" pitchFamily="18" charset="2"/>
              </a:rPr>
              <a:t>y</a:t>
            </a:r>
            <a:r>
              <a:rPr lang="en-US" altLang="en-US" baseline="-25000" dirty="0" smtClean="0">
                <a:sym typeface="Symbol" pitchFamily="18" charset="2"/>
              </a:rPr>
              <a:t>1</a:t>
            </a:r>
            <a:r>
              <a:rPr lang="en-US" altLang="en-US" dirty="0" smtClean="0">
                <a:sym typeface="Symbol" pitchFamily="18" charset="2"/>
              </a:rPr>
              <a:t>, y</a:t>
            </a:r>
            <a:r>
              <a:rPr lang="en-US" altLang="en-US" baseline="-25000" dirty="0" smtClean="0">
                <a:sym typeface="Symbol" pitchFamily="18" charset="2"/>
              </a:rPr>
              <a:t>2</a:t>
            </a:r>
            <a:r>
              <a:rPr lang="en-US" altLang="en-US" dirty="0" smtClean="0">
                <a:sym typeface="Symbol" pitchFamily="18" charset="2"/>
              </a:rPr>
              <a:t>, …, </a:t>
            </a:r>
            <a:r>
              <a:rPr lang="en-US" altLang="en-US" dirty="0" err="1" smtClean="0">
                <a:sym typeface="Symbol" pitchFamily="18" charset="2"/>
              </a:rPr>
              <a:t>y</a:t>
            </a:r>
            <a:r>
              <a:rPr lang="en-US" altLang="en-US" baseline="-25000" dirty="0" err="1" smtClean="0">
                <a:sym typeface="Symbol" pitchFamily="18" charset="2"/>
              </a:rPr>
              <a:t>j</a:t>
            </a:r>
            <a:r>
              <a:rPr lang="en-US" altLang="en-US" dirty="0" smtClean="0">
                <a:sym typeface="Symbol" pitchFamily="18" charset="2"/>
              </a:rPr>
              <a:t></a:t>
            </a:r>
          </a:p>
        </p:txBody>
      </p:sp>
    </p:spTree>
    <p:extLst>
      <p:ext uri="{BB962C8B-B14F-4D97-AF65-F5344CB8AC3E}">
        <p14:creationId xmlns:p14="http://schemas.microsoft.com/office/powerpoint/2010/main" val="71983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1B8EA6-FB4C-4A5F-B576-60AA149421E3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Recursive Solution</a:t>
            </a:r>
          </a:p>
        </p:txBody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214438"/>
            <a:ext cx="8229600" cy="507682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dirty="0" smtClean="0"/>
              <a:t>Case 1: x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= </a:t>
            </a:r>
            <a:r>
              <a:rPr lang="en-US" altLang="en-US" dirty="0" err="1" smtClean="0"/>
              <a:t>y</a:t>
            </a:r>
            <a:r>
              <a:rPr lang="en-US" altLang="en-US" baseline="-25000" dirty="0" err="1" smtClean="0"/>
              <a:t>j</a:t>
            </a:r>
            <a:endParaRPr lang="en-US" altLang="en-US" baseline="-25000" dirty="0" smtClean="0"/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dirty="0" smtClean="0">
                <a:solidFill>
                  <a:srgbClr val="DD0111"/>
                </a:solidFill>
                <a:latin typeface="Monotype Corsiva" pitchFamily="66" charset="0"/>
                <a:sym typeface="Symbol" pitchFamily="18" charset="2"/>
              </a:rPr>
              <a:t>e.g.: 	</a:t>
            </a:r>
            <a:r>
              <a:rPr lang="en-US" altLang="en-US" dirty="0" smtClean="0">
                <a:sym typeface="Symbol" pitchFamily="18" charset="2"/>
              </a:rPr>
              <a:t>X</a:t>
            </a:r>
            <a:r>
              <a:rPr lang="en-US" altLang="en-US" baseline="-25000" dirty="0" smtClean="0">
                <a:sym typeface="Symbol" pitchFamily="18" charset="2"/>
              </a:rPr>
              <a:t>i </a:t>
            </a:r>
            <a:r>
              <a:rPr lang="en-US" altLang="en-US" dirty="0" smtClean="0">
                <a:sym typeface="Symbol" pitchFamily="18" charset="2"/>
              </a:rPr>
              <a:t>= A, B, D, E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dirty="0" smtClean="0">
                <a:sym typeface="Symbol" pitchFamily="18" charset="2"/>
              </a:rPr>
              <a:t>		</a:t>
            </a:r>
            <a:r>
              <a:rPr lang="en-US" altLang="en-US" dirty="0" err="1" smtClean="0">
                <a:sym typeface="Symbol" pitchFamily="18" charset="2"/>
              </a:rPr>
              <a:t>Y</a:t>
            </a:r>
            <a:r>
              <a:rPr lang="en-US" altLang="en-US" baseline="-25000" dirty="0" err="1" smtClean="0">
                <a:sym typeface="Symbol" pitchFamily="18" charset="2"/>
              </a:rPr>
              <a:t>j</a:t>
            </a:r>
            <a:r>
              <a:rPr lang="en-US" altLang="en-US" dirty="0" smtClean="0">
                <a:sym typeface="Symbol" pitchFamily="18" charset="2"/>
              </a:rPr>
              <a:t> = Z, B, E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endParaRPr lang="en-US" altLang="en-US" dirty="0" smtClean="0">
              <a:sym typeface="Symbol" pitchFamily="18" charset="2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endParaRPr lang="en-US" altLang="en-US" dirty="0" smtClean="0">
              <a:sym typeface="Symbol" pitchFamily="18" charset="2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altLang="en-US" dirty="0" smtClean="0">
                <a:sym typeface="Symbol" pitchFamily="18" charset="2"/>
              </a:rPr>
              <a:t>Append x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= </a:t>
            </a:r>
            <a:r>
              <a:rPr lang="en-US" altLang="en-US" dirty="0" err="1" smtClean="0">
                <a:sym typeface="Symbol" pitchFamily="18" charset="2"/>
              </a:rPr>
              <a:t>y</a:t>
            </a:r>
            <a:r>
              <a:rPr lang="en-US" altLang="en-US" baseline="-25000" dirty="0" err="1" smtClean="0">
                <a:sym typeface="Symbol" pitchFamily="18" charset="2"/>
              </a:rPr>
              <a:t>j</a:t>
            </a:r>
            <a:r>
              <a:rPr lang="en-US" altLang="en-US" dirty="0" smtClean="0">
                <a:sym typeface="Symbol" pitchFamily="18" charset="2"/>
              </a:rPr>
              <a:t> to the LCS of X</a:t>
            </a:r>
            <a:r>
              <a:rPr lang="en-US" altLang="en-US" baseline="-25000" dirty="0" smtClean="0">
                <a:sym typeface="Symbol" pitchFamily="18" charset="2"/>
              </a:rPr>
              <a:t>i-1</a:t>
            </a:r>
            <a:r>
              <a:rPr lang="en-US" altLang="en-US" dirty="0" smtClean="0">
                <a:sym typeface="Symbol" pitchFamily="18" charset="2"/>
              </a:rPr>
              <a:t> and Y</a:t>
            </a:r>
            <a:r>
              <a:rPr lang="en-US" altLang="en-US" baseline="-25000" dirty="0" smtClean="0">
                <a:sym typeface="Symbol" pitchFamily="18" charset="2"/>
              </a:rPr>
              <a:t>j-1</a:t>
            </a:r>
            <a:endParaRPr lang="en-US" altLang="en-US" dirty="0" smtClean="0">
              <a:latin typeface="Comic Sans MS" pitchFamily="66" charset="0"/>
              <a:sym typeface="Symbol" pitchFamily="18" charset="2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altLang="en-US" dirty="0" smtClean="0">
                <a:sym typeface="Symbol" pitchFamily="18" charset="2"/>
              </a:rPr>
              <a:t>Must find a LCS of X</a:t>
            </a:r>
            <a:r>
              <a:rPr lang="en-US" altLang="en-US" baseline="-25000" dirty="0" smtClean="0">
                <a:sym typeface="Symbol" pitchFamily="18" charset="2"/>
              </a:rPr>
              <a:t>i-1</a:t>
            </a:r>
            <a:r>
              <a:rPr lang="en-US" altLang="en-US" dirty="0" smtClean="0">
                <a:sym typeface="Symbol" pitchFamily="18" charset="2"/>
              </a:rPr>
              <a:t> and Y</a:t>
            </a:r>
            <a:r>
              <a:rPr lang="en-US" altLang="en-US" baseline="-25000" dirty="0" smtClean="0">
                <a:sym typeface="Symbol" pitchFamily="18" charset="2"/>
              </a:rPr>
              <a:t>j-1</a:t>
            </a:r>
            <a:r>
              <a:rPr lang="en-US" altLang="en-US" dirty="0" smtClean="0">
                <a:sym typeface="Symbol" pitchFamily="18" charset="2"/>
              </a:rPr>
              <a:t>  optimal solution to a problem includes optimal solutions to </a:t>
            </a:r>
            <a:r>
              <a:rPr lang="en-US" altLang="en-US" dirty="0" err="1" smtClean="0">
                <a:sym typeface="Symbol" pitchFamily="18" charset="2"/>
              </a:rPr>
              <a:t>subproblems</a:t>
            </a:r>
            <a:endParaRPr lang="en-US" altLang="en-US" baseline="-25000" dirty="0" smtClean="0">
              <a:sym typeface="Symbol" pitchFamily="18" charset="2"/>
            </a:endParaRPr>
          </a:p>
        </p:txBody>
      </p:sp>
      <p:sp>
        <p:nvSpPr>
          <p:cNvPr id="749572" name="Freeform 4"/>
          <p:cNvSpPr>
            <a:spLocks/>
          </p:cNvSpPr>
          <p:nvPr/>
        </p:nvSpPr>
        <p:spPr bwMode="auto">
          <a:xfrm rot="-471842">
            <a:off x="2870200" y="1971675"/>
            <a:ext cx="1050925" cy="1157288"/>
          </a:xfrm>
          <a:custGeom>
            <a:avLst/>
            <a:gdLst>
              <a:gd name="T0" fmla="*/ 629216 w 628"/>
              <a:gd name="T1" fmla="*/ 10241 h 678"/>
              <a:gd name="T2" fmla="*/ 553911 w 628"/>
              <a:gd name="T3" fmla="*/ 290175 h 678"/>
              <a:gd name="T4" fmla="*/ 440117 w 628"/>
              <a:gd name="T5" fmla="*/ 549626 h 678"/>
              <a:gd name="T6" fmla="*/ 147263 w 628"/>
              <a:gd name="T7" fmla="*/ 626438 h 678"/>
              <a:gd name="T8" fmla="*/ 61918 w 628"/>
              <a:gd name="T9" fmla="*/ 665697 h 678"/>
              <a:gd name="T10" fmla="*/ 25102 w 628"/>
              <a:gd name="T11" fmla="*/ 752749 h 678"/>
              <a:gd name="T12" fmla="*/ 5020 w 628"/>
              <a:gd name="T13" fmla="*/ 810784 h 678"/>
              <a:gd name="T14" fmla="*/ 53550 w 628"/>
              <a:gd name="T15" fmla="*/ 1032683 h 678"/>
              <a:gd name="T16" fmla="*/ 90366 w 628"/>
              <a:gd name="T17" fmla="*/ 1080477 h 678"/>
              <a:gd name="T18" fmla="*/ 100407 w 628"/>
              <a:gd name="T19" fmla="*/ 1109494 h 678"/>
              <a:gd name="T20" fmla="*/ 232609 w 628"/>
              <a:gd name="T21" fmla="*/ 1157288 h 678"/>
              <a:gd name="T22" fmla="*/ 364812 w 628"/>
              <a:gd name="T23" fmla="*/ 1138512 h 678"/>
              <a:gd name="T24" fmla="*/ 440117 w 628"/>
              <a:gd name="T25" fmla="*/ 1118029 h 678"/>
              <a:gd name="T26" fmla="*/ 468565 w 628"/>
              <a:gd name="T27" fmla="*/ 1109494 h 678"/>
              <a:gd name="T28" fmla="*/ 543870 w 628"/>
              <a:gd name="T29" fmla="*/ 1012200 h 678"/>
              <a:gd name="T30" fmla="*/ 592400 w 628"/>
              <a:gd name="T31" fmla="*/ 925148 h 678"/>
              <a:gd name="T32" fmla="*/ 714562 w 628"/>
              <a:gd name="T33" fmla="*/ 665697 h 678"/>
              <a:gd name="T34" fmla="*/ 903662 w 628"/>
              <a:gd name="T35" fmla="*/ 501833 h 678"/>
              <a:gd name="T36" fmla="*/ 960559 w 628"/>
              <a:gd name="T37" fmla="*/ 433556 h 678"/>
              <a:gd name="T38" fmla="*/ 1035864 w 628"/>
              <a:gd name="T39" fmla="*/ 298710 h 678"/>
              <a:gd name="T40" fmla="*/ 968926 w 628"/>
              <a:gd name="T41" fmla="*/ 87053 h 678"/>
              <a:gd name="T42" fmla="*/ 696154 w 628"/>
              <a:gd name="T43" fmla="*/ 0 h 678"/>
              <a:gd name="T44" fmla="*/ 629216 w 628"/>
              <a:gd name="T45" fmla="*/ 10241 h 67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28" h="678">
                <a:moveTo>
                  <a:pt x="376" y="6"/>
                </a:moveTo>
                <a:cubicBezTo>
                  <a:pt x="360" y="61"/>
                  <a:pt x="350" y="116"/>
                  <a:pt x="331" y="170"/>
                </a:cubicBezTo>
                <a:cubicBezTo>
                  <a:pt x="325" y="229"/>
                  <a:pt x="330" y="302"/>
                  <a:pt x="263" y="322"/>
                </a:cubicBezTo>
                <a:cubicBezTo>
                  <a:pt x="213" y="354"/>
                  <a:pt x="145" y="362"/>
                  <a:pt x="88" y="367"/>
                </a:cubicBezTo>
                <a:cubicBezTo>
                  <a:pt x="70" y="373"/>
                  <a:pt x="55" y="384"/>
                  <a:pt x="37" y="390"/>
                </a:cubicBezTo>
                <a:cubicBezTo>
                  <a:pt x="26" y="407"/>
                  <a:pt x="21" y="422"/>
                  <a:pt x="15" y="441"/>
                </a:cubicBezTo>
                <a:cubicBezTo>
                  <a:pt x="11" y="452"/>
                  <a:pt x="3" y="475"/>
                  <a:pt x="3" y="475"/>
                </a:cubicBezTo>
                <a:cubicBezTo>
                  <a:pt x="6" y="515"/>
                  <a:pt x="0" y="573"/>
                  <a:pt x="32" y="605"/>
                </a:cubicBezTo>
                <a:cubicBezTo>
                  <a:pt x="44" y="644"/>
                  <a:pt x="26" y="598"/>
                  <a:pt x="54" y="633"/>
                </a:cubicBezTo>
                <a:cubicBezTo>
                  <a:pt x="58" y="638"/>
                  <a:pt x="56" y="646"/>
                  <a:pt x="60" y="650"/>
                </a:cubicBezTo>
                <a:cubicBezTo>
                  <a:pt x="67" y="657"/>
                  <a:pt x="130" y="676"/>
                  <a:pt x="139" y="678"/>
                </a:cubicBezTo>
                <a:cubicBezTo>
                  <a:pt x="180" y="674"/>
                  <a:pt x="186" y="675"/>
                  <a:pt x="218" y="667"/>
                </a:cubicBezTo>
                <a:cubicBezTo>
                  <a:pt x="233" y="663"/>
                  <a:pt x="248" y="659"/>
                  <a:pt x="263" y="655"/>
                </a:cubicBezTo>
                <a:cubicBezTo>
                  <a:pt x="269" y="653"/>
                  <a:pt x="280" y="650"/>
                  <a:pt x="280" y="650"/>
                </a:cubicBezTo>
                <a:cubicBezTo>
                  <a:pt x="297" y="632"/>
                  <a:pt x="316" y="618"/>
                  <a:pt x="325" y="593"/>
                </a:cubicBezTo>
                <a:cubicBezTo>
                  <a:pt x="340" y="551"/>
                  <a:pt x="329" y="567"/>
                  <a:pt x="354" y="542"/>
                </a:cubicBezTo>
                <a:cubicBezTo>
                  <a:pt x="366" y="489"/>
                  <a:pt x="379" y="421"/>
                  <a:pt x="427" y="390"/>
                </a:cubicBezTo>
                <a:cubicBezTo>
                  <a:pt x="448" y="358"/>
                  <a:pt x="507" y="316"/>
                  <a:pt x="540" y="294"/>
                </a:cubicBezTo>
                <a:cubicBezTo>
                  <a:pt x="550" y="278"/>
                  <a:pt x="561" y="268"/>
                  <a:pt x="574" y="254"/>
                </a:cubicBezTo>
                <a:cubicBezTo>
                  <a:pt x="583" y="225"/>
                  <a:pt x="608" y="205"/>
                  <a:pt x="619" y="175"/>
                </a:cubicBezTo>
                <a:cubicBezTo>
                  <a:pt x="614" y="111"/>
                  <a:pt x="628" y="83"/>
                  <a:pt x="579" y="51"/>
                </a:cubicBezTo>
                <a:cubicBezTo>
                  <a:pt x="556" y="16"/>
                  <a:pt x="453" y="4"/>
                  <a:pt x="416" y="0"/>
                </a:cubicBezTo>
                <a:cubicBezTo>
                  <a:pt x="408" y="2"/>
                  <a:pt x="376" y="18"/>
                  <a:pt x="376" y="6"/>
                </a:cubicBezTo>
                <a:close/>
              </a:path>
            </a:pathLst>
          </a:custGeom>
          <a:solidFill>
            <a:srgbClr val="EAEAEA">
              <a:alpha val="39999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9573" name="Text Box 5"/>
          <p:cNvSpPr txBox="1">
            <a:spLocks noChangeArrowheads="1"/>
          </p:cNvSpPr>
          <p:nvPr/>
        </p:nvSpPr>
        <p:spPr bwMode="auto">
          <a:xfrm>
            <a:off x="1804988" y="3425825"/>
            <a:ext cx="12538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c[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j] =</a:t>
            </a:r>
          </a:p>
        </p:txBody>
      </p:sp>
      <p:sp>
        <p:nvSpPr>
          <p:cNvPr id="749574" name="Text Box 6"/>
          <p:cNvSpPr txBox="1">
            <a:spLocks noChangeArrowheads="1"/>
          </p:cNvSpPr>
          <p:nvPr/>
        </p:nvSpPr>
        <p:spPr bwMode="auto">
          <a:xfrm>
            <a:off x="3079750" y="3416300"/>
            <a:ext cx="21226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c[i-1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j-1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] + 1</a:t>
            </a:r>
          </a:p>
        </p:txBody>
      </p:sp>
    </p:spTree>
    <p:extLst>
      <p:ext uri="{BB962C8B-B14F-4D97-AF65-F5344CB8AC3E}">
        <p14:creationId xmlns:p14="http://schemas.microsoft.com/office/powerpoint/2010/main" val="156895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572" grpId="0" animBg="1"/>
      <p:bldP spid="749573" grpId="0"/>
      <p:bldP spid="74957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AE36AE1-F996-4616-B173-EBECFC29086C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Recursive Solution</a:t>
            </a:r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1166813"/>
            <a:ext cx="8229600" cy="5551487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dirty="0" smtClean="0">
                <a:sym typeface="Symbol" pitchFamily="18" charset="2"/>
              </a:rPr>
              <a:t>Case 2: </a:t>
            </a:r>
            <a:r>
              <a:rPr lang="en-US" altLang="en-US" dirty="0" smtClean="0"/>
              <a:t>x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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y</a:t>
            </a:r>
            <a:r>
              <a:rPr lang="en-US" altLang="en-US" baseline="-25000" dirty="0" err="1" smtClean="0"/>
              <a:t>j</a:t>
            </a:r>
            <a:endParaRPr lang="en-US" altLang="en-US" baseline="-25000" dirty="0" smtClean="0"/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dirty="0" smtClean="0">
                <a:solidFill>
                  <a:srgbClr val="DD0111"/>
                </a:solidFill>
                <a:latin typeface="Monotype Corsiva" pitchFamily="66" charset="0"/>
                <a:sym typeface="Symbol" pitchFamily="18" charset="2"/>
              </a:rPr>
              <a:t>e.g.: 	</a:t>
            </a:r>
            <a:r>
              <a:rPr lang="en-US" altLang="en-US" dirty="0" smtClean="0">
                <a:sym typeface="Symbol" pitchFamily="18" charset="2"/>
              </a:rPr>
              <a:t>X</a:t>
            </a:r>
            <a:r>
              <a:rPr lang="en-US" altLang="en-US" baseline="-25000" dirty="0" smtClean="0">
                <a:sym typeface="Symbol" pitchFamily="18" charset="2"/>
              </a:rPr>
              <a:t>i </a:t>
            </a:r>
            <a:r>
              <a:rPr lang="en-US" altLang="en-US" dirty="0" smtClean="0">
                <a:sym typeface="Symbol" pitchFamily="18" charset="2"/>
              </a:rPr>
              <a:t>= A, B, D, G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dirty="0" smtClean="0">
                <a:sym typeface="Symbol" pitchFamily="18" charset="2"/>
              </a:rPr>
              <a:t>		</a:t>
            </a:r>
            <a:r>
              <a:rPr lang="en-US" altLang="en-US" dirty="0" err="1" smtClean="0">
                <a:sym typeface="Symbol" pitchFamily="18" charset="2"/>
              </a:rPr>
              <a:t>Y</a:t>
            </a:r>
            <a:r>
              <a:rPr lang="en-US" altLang="en-US" baseline="-25000" dirty="0" err="1" smtClean="0">
                <a:sym typeface="Symbol" pitchFamily="18" charset="2"/>
              </a:rPr>
              <a:t>j</a:t>
            </a:r>
            <a:r>
              <a:rPr lang="en-US" altLang="en-US" dirty="0" smtClean="0">
                <a:sym typeface="Symbol" pitchFamily="18" charset="2"/>
              </a:rPr>
              <a:t> = Z, B, D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endParaRPr lang="en-US" altLang="en-US" dirty="0" smtClean="0">
              <a:sym typeface="Symbol" pitchFamily="18" charset="2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altLang="en-US" dirty="0" smtClean="0">
                <a:sym typeface="Symbol" pitchFamily="18" charset="2"/>
              </a:rPr>
              <a:t>Must solve two problems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dirty="0" smtClean="0">
                <a:sym typeface="Symbol" pitchFamily="18" charset="2"/>
              </a:rPr>
              <a:t>find a LCS of X</a:t>
            </a:r>
            <a:r>
              <a:rPr lang="en-US" altLang="en-US" baseline="-25000" dirty="0" smtClean="0">
                <a:sym typeface="Symbol" pitchFamily="18" charset="2"/>
              </a:rPr>
              <a:t>i-1</a:t>
            </a:r>
            <a:r>
              <a:rPr lang="en-US" altLang="en-US" dirty="0" smtClean="0">
                <a:sym typeface="Symbol" pitchFamily="18" charset="2"/>
              </a:rPr>
              <a:t> and </a:t>
            </a:r>
            <a:r>
              <a:rPr lang="en-US" altLang="en-US" dirty="0" err="1" smtClean="0">
                <a:sym typeface="Symbol" pitchFamily="18" charset="2"/>
              </a:rPr>
              <a:t>Y</a:t>
            </a:r>
            <a:r>
              <a:rPr lang="en-US" altLang="en-US" baseline="-25000" dirty="0" err="1" smtClean="0">
                <a:sym typeface="Symbol" pitchFamily="18" charset="2"/>
              </a:rPr>
              <a:t>j</a:t>
            </a:r>
            <a:r>
              <a:rPr lang="en-US" altLang="en-US" dirty="0" smtClean="0">
                <a:sym typeface="Symbol" pitchFamily="18" charset="2"/>
              </a:rPr>
              <a:t>: X</a:t>
            </a:r>
            <a:r>
              <a:rPr lang="en-US" altLang="en-US" baseline="-25000" dirty="0" smtClean="0">
                <a:sym typeface="Symbol" pitchFamily="18" charset="2"/>
              </a:rPr>
              <a:t>i-1 </a:t>
            </a:r>
            <a:r>
              <a:rPr lang="en-US" altLang="en-US" dirty="0" smtClean="0">
                <a:sym typeface="Symbol" pitchFamily="18" charset="2"/>
              </a:rPr>
              <a:t>= A, B, D and </a:t>
            </a:r>
            <a:r>
              <a:rPr lang="en-US" altLang="en-US" dirty="0" err="1" smtClean="0">
                <a:sym typeface="Symbol" pitchFamily="18" charset="2"/>
              </a:rPr>
              <a:t>Y</a:t>
            </a:r>
            <a:r>
              <a:rPr lang="en-US" altLang="en-US" baseline="-25000" dirty="0" err="1" smtClean="0">
                <a:sym typeface="Symbol" pitchFamily="18" charset="2"/>
              </a:rPr>
              <a:t>j</a:t>
            </a:r>
            <a:r>
              <a:rPr lang="en-US" altLang="en-US" dirty="0" smtClean="0">
                <a:sym typeface="Symbol" pitchFamily="18" charset="2"/>
              </a:rPr>
              <a:t> = Z, B, D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dirty="0" smtClean="0">
                <a:sym typeface="Symbol" pitchFamily="18" charset="2"/>
              </a:rPr>
              <a:t>find a LCS of X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and Y</a:t>
            </a:r>
            <a:r>
              <a:rPr lang="en-US" altLang="en-US" baseline="-25000" dirty="0" smtClean="0">
                <a:sym typeface="Symbol" pitchFamily="18" charset="2"/>
              </a:rPr>
              <a:t>j-1</a:t>
            </a:r>
            <a:r>
              <a:rPr lang="en-US" altLang="en-US" dirty="0" smtClean="0">
                <a:sym typeface="Symbol" pitchFamily="18" charset="2"/>
              </a:rPr>
              <a:t>: X</a:t>
            </a:r>
            <a:r>
              <a:rPr lang="en-US" altLang="en-US" baseline="-25000" dirty="0" smtClean="0">
                <a:sym typeface="Symbol" pitchFamily="18" charset="2"/>
              </a:rPr>
              <a:t>i </a:t>
            </a:r>
            <a:r>
              <a:rPr lang="en-US" altLang="en-US" dirty="0" smtClean="0">
                <a:sym typeface="Symbol" pitchFamily="18" charset="2"/>
              </a:rPr>
              <a:t>= A, B, D, G and </a:t>
            </a:r>
            <a:r>
              <a:rPr lang="en-US" altLang="en-US" dirty="0" err="1" smtClean="0">
                <a:sym typeface="Symbol" pitchFamily="18" charset="2"/>
              </a:rPr>
              <a:t>Y</a:t>
            </a:r>
            <a:r>
              <a:rPr lang="en-US" altLang="en-US" baseline="-25000" dirty="0" err="1" smtClean="0">
                <a:sym typeface="Symbol" pitchFamily="18" charset="2"/>
              </a:rPr>
              <a:t>j</a:t>
            </a:r>
            <a:r>
              <a:rPr lang="en-US" altLang="en-US" dirty="0" smtClean="0">
                <a:sym typeface="Symbol" pitchFamily="18" charset="2"/>
              </a:rPr>
              <a:t> = Z, B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dirty="0" smtClean="0">
                <a:sym typeface="Symbol" pitchFamily="18" charset="2"/>
              </a:rPr>
              <a:t>Optimal solution to a problem includes optimal solutions to </a:t>
            </a:r>
            <a:r>
              <a:rPr lang="en-US" altLang="en-US" dirty="0" err="1" smtClean="0">
                <a:sym typeface="Symbol" pitchFamily="18" charset="2"/>
              </a:rPr>
              <a:t>subproblems</a:t>
            </a:r>
            <a:endParaRPr lang="en-US" altLang="en-US" dirty="0" smtClean="0">
              <a:sym typeface="Symbol" pitchFamily="18" charset="2"/>
            </a:endParaRPr>
          </a:p>
        </p:txBody>
      </p:sp>
      <p:sp>
        <p:nvSpPr>
          <p:cNvPr id="751620" name="Text Box 4"/>
          <p:cNvSpPr txBox="1">
            <a:spLocks noChangeArrowheads="1"/>
          </p:cNvSpPr>
          <p:nvPr/>
        </p:nvSpPr>
        <p:spPr bwMode="auto">
          <a:xfrm>
            <a:off x="1749425" y="3282950"/>
            <a:ext cx="12538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c[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j] =</a:t>
            </a:r>
          </a:p>
        </p:txBody>
      </p:sp>
      <p:sp>
        <p:nvSpPr>
          <p:cNvPr id="751621" name="Text Box 5"/>
          <p:cNvSpPr txBox="1">
            <a:spLocks noChangeArrowheads="1"/>
          </p:cNvSpPr>
          <p:nvPr/>
        </p:nvSpPr>
        <p:spPr bwMode="auto">
          <a:xfrm>
            <a:off x="3253104" y="3273425"/>
            <a:ext cx="38411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max {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c[i-1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j], c[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j-1] } </a:t>
            </a:r>
          </a:p>
        </p:txBody>
      </p:sp>
    </p:spTree>
    <p:extLst>
      <p:ext uri="{BB962C8B-B14F-4D97-AF65-F5344CB8AC3E}">
        <p14:creationId xmlns:p14="http://schemas.microsoft.com/office/powerpoint/2010/main" val="343633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20" grpId="0"/>
      <p:bldP spid="7516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Fibonacci</a:t>
            </a:r>
          </a:p>
          <a:p>
            <a:r>
              <a:rPr lang="en-US" dirty="0" smtClean="0"/>
              <a:t>Binomial Coefficients</a:t>
            </a:r>
          </a:p>
          <a:p>
            <a:r>
              <a:rPr lang="en-US" dirty="0" smtClean="0"/>
              <a:t>Longest </a:t>
            </a:r>
            <a:r>
              <a:rPr lang="en-US" dirty="0"/>
              <a:t>Common Subsequence</a:t>
            </a:r>
          </a:p>
          <a:p>
            <a:r>
              <a:rPr lang="en-US" dirty="0"/>
              <a:t>Longest Increasing </a:t>
            </a:r>
            <a:r>
              <a:rPr lang="en-US" dirty="0" smtClean="0"/>
              <a:t>Subsequence</a:t>
            </a:r>
          </a:p>
          <a:p>
            <a:r>
              <a:rPr lang="en-US" dirty="0" smtClean="0"/>
              <a:t>Knapsack</a:t>
            </a:r>
          </a:p>
          <a:p>
            <a:r>
              <a:rPr lang="en-US"/>
              <a:t>Rod </a:t>
            </a:r>
            <a:r>
              <a:rPr lang="en-US" smtClean="0"/>
              <a:t>Cutting</a:t>
            </a:r>
            <a:endParaRPr lang="en-US" dirty="0" smtClean="0"/>
          </a:p>
          <a:p>
            <a:r>
              <a:rPr lang="en-US" dirty="0" smtClean="0"/>
              <a:t>Shortest Path</a:t>
            </a:r>
          </a:p>
          <a:p>
            <a:r>
              <a:rPr lang="en-US" dirty="0" smtClean="0"/>
              <a:t>Chain Matrix Multiplication</a:t>
            </a:r>
          </a:p>
          <a:p>
            <a:r>
              <a:rPr lang="en-US" dirty="0" smtClean="0"/>
              <a:t>Edit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18A55C-52AD-48B4-99EC-E402FA6F0A9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641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D227504-1538-4C32-B6DF-EF96D12045BC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Overlapping Subproblems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en-US" smtClean="0"/>
              <a:t>To find a LCS of X and Y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en-US" smtClean="0"/>
              <a:t>we may need to find the LCS between X and Y</a:t>
            </a:r>
            <a:r>
              <a:rPr lang="en-US" altLang="en-US" baseline="-25000" smtClean="0"/>
              <a:t>n-1</a:t>
            </a:r>
            <a:r>
              <a:rPr lang="en-US" altLang="en-US" smtClean="0"/>
              <a:t> and that of X</a:t>
            </a:r>
            <a:r>
              <a:rPr lang="en-US" altLang="en-US" baseline="-25000" smtClean="0"/>
              <a:t>m-1</a:t>
            </a:r>
            <a:r>
              <a:rPr lang="en-US" altLang="en-US" smtClean="0"/>
              <a:t> and Y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en-US" smtClean="0"/>
              <a:t>Both the above subproblems has the subproblem of finding the LCS of X</a:t>
            </a:r>
            <a:r>
              <a:rPr lang="en-US" altLang="en-US" baseline="-25000" smtClean="0"/>
              <a:t>m-1</a:t>
            </a:r>
            <a:r>
              <a:rPr lang="en-US" altLang="en-US" smtClean="0"/>
              <a:t> and Y</a:t>
            </a:r>
            <a:r>
              <a:rPr lang="en-US" altLang="en-US" baseline="-25000" smtClean="0"/>
              <a:t>n-1</a:t>
            </a:r>
            <a:r>
              <a:rPr lang="en-US" altLang="en-US" smtClean="0"/>
              <a:t> 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mtClean="0"/>
              <a:t>Subproblems share subsubproblems</a:t>
            </a:r>
          </a:p>
        </p:txBody>
      </p:sp>
    </p:spTree>
    <p:extLst>
      <p:ext uri="{BB962C8B-B14F-4D97-AF65-F5344CB8AC3E}">
        <p14:creationId xmlns:p14="http://schemas.microsoft.com/office/powerpoint/2010/main" val="220120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LCS Length</a:t>
            </a:r>
          </a:p>
        </p:txBody>
      </p:sp>
      <p:sp>
        <p:nvSpPr>
          <p:cNvPr id="154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Define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c[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en-US" dirty="0"/>
              <a:t> to be the length of the LCS of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x[1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..,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en-US" dirty="0"/>
              <a:t>and y[1</a:t>
            </a:r>
            <a:r>
              <a:rPr lang="en-US" altLang="en-US" dirty="0" smtClean="0"/>
              <a:t>..,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dirty="0"/>
              <a:t>]</a:t>
            </a:r>
          </a:p>
          <a:p>
            <a:pPr marL="0" indent="0">
              <a:buNone/>
            </a:pPr>
            <a:r>
              <a:rPr lang="en-US" altLang="en-US" dirty="0" smtClean="0"/>
              <a:t>Theorem</a:t>
            </a:r>
            <a:r>
              <a:rPr lang="en-US" altLang="en-US" dirty="0"/>
              <a:t>: </a:t>
            </a:r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  <p:graphicFrame>
        <p:nvGraphicFramePr>
          <p:cNvPr id="15431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634220"/>
              </p:ext>
            </p:extLst>
          </p:nvPr>
        </p:nvGraphicFramePr>
        <p:xfrm>
          <a:off x="863786" y="3260499"/>
          <a:ext cx="7192962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6" name="Equation" r:id="rId3" imgW="3085920" imgH="711000" progId="Equation.3">
                  <p:embed/>
                </p:oleObj>
              </mc:Choice>
              <mc:Fallback>
                <p:oleObj name="Equation" r:id="rId3" imgW="30859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86" y="3260499"/>
                        <a:ext cx="7192962" cy="165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267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40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0216-0E75-403E-BC7A-7C861251996A}" type="datetime1">
              <a:rPr lang="en-US" altLang="en-US"/>
              <a:pPr/>
              <a:t>1/29/2020</a:t>
            </a:fld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E75EDD72-0F5B-429B-9F05-5AC9707C7205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 altLang="en-US"/>
              <a:t>LCS Algorithm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5592" y="1121229"/>
            <a:ext cx="8153400" cy="58674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First we’ll find the length of LCS. Later we’ll modify the algorithm to find LCS itself.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Define </a:t>
            </a:r>
            <a:r>
              <a:rPr lang="en-US" altLang="en-US" i="1" dirty="0">
                <a:solidFill>
                  <a:schemeClr val="tx1"/>
                </a:solidFill>
              </a:rPr>
              <a:t>X</a:t>
            </a:r>
            <a:r>
              <a:rPr lang="en-US" altLang="en-US" i="1" baseline="-25000" dirty="0">
                <a:solidFill>
                  <a:schemeClr val="tx1"/>
                </a:solidFill>
              </a:rPr>
              <a:t>i</a:t>
            </a:r>
            <a:r>
              <a:rPr lang="en-US" altLang="en-US" i="1" dirty="0">
                <a:solidFill>
                  <a:schemeClr val="tx1"/>
                </a:solidFill>
              </a:rPr>
              <a:t>, </a:t>
            </a:r>
            <a:r>
              <a:rPr lang="en-US" altLang="en-US" i="1" dirty="0" err="1">
                <a:solidFill>
                  <a:schemeClr val="tx1"/>
                </a:solidFill>
              </a:rPr>
              <a:t>Y</a:t>
            </a:r>
            <a:r>
              <a:rPr lang="en-US" altLang="en-US" i="1" baseline="-25000" dirty="0" err="1">
                <a:solidFill>
                  <a:schemeClr val="tx1"/>
                </a:solidFill>
              </a:rPr>
              <a:t>j</a:t>
            </a:r>
            <a:r>
              <a:rPr lang="en-US" altLang="en-US" dirty="0">
                <a:solidFill>
                  <a:schemeClr val="tx1"/>
                </a:solidFill>
              </a:rPr>
              <a:t> to be the prefixes of X and Y of length </a:t>
            </a:r>
            <a:r>
              <a:rPr lang="en-US" altLang="en-US" i="1" dirty="0" err="1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</a:rPr>
              <a:t> and </a:t>
            </a:r>
            <a:r>
              <a:rPr lang="en-US" altLang="en-US" i="1" dirty="0">
                <a:solidFill>
                  <a:schemeClr val="tx1"/>
                </a:solidFill>
              </a:rPr>
              <a:t>j</a:t>
            </a:r>
            <a:r>
              <a:rPr lang="en-US" altLang="en-US" dirty="0">
                <a:solidFill>
                  <a:schemeClr val="tx1"/>
                </a:solidFill>
              </a:rPr>
              <a:t> respectively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Define </a:t>
            </a:r>
            <a:r>
              <a:rPr lang="en-US" altLang="en-US" i="1" dirty="0">
                <a:solidFill>
                  <a:schemeClr val="tx1"/>
                </a:solidFill>
              </a:rPr>
              <a:t>c[</a:t>
            </a:r>
            <a:r>
              <a:rPr lang="en-US" altLang="en-US" i="1" dirty="0" err="1">
                <a:solidFill>
                  <a:schemeClr val="tx1"/>
                </a:solidFill>
              </a:rPr>
              <a:t>i,j</a:t>
            </a:r>
            <a:r>
              <a:rPr lang="en-US" altLang="en-US" i="1" dirty="0">
                <a:solidFill>
                  <a:schemeClr val="tx1"/>
                </a:solidFill>
              </a:rPr>
              <a:t>]</a:t>
            </a:r>
            <a:r>
              <a:rPr lang="en-US" altLang="en-US" dirty="0">
                <a:solidFill>
                  <a:schemeClr val="tx1"/>
                </a:solidFill>
              </a:rPr>
              <a:t> to be the length of LCS of </a:t>
            </a:r>
            <a:r>
              <a:rPr lang="en-US" altLang="en-US" i="1" dirty="0">
                <a:solidFill>
                  <a:schemeClr val="tx1"/>
                </a:solidFill>
              </a:rPr>
              <a:t>X</a:t>
            </a:r>
            <a:r>
              <a:rPr lang="en-US" altLang="en-US" i="1" baseline="-25000" dirty="0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</a:rPr>
              <a:t> and </a:t>
            </a:r>
            <a:r>
              <a:rPr lang="en-US" altLang="en-US" i="1" dirty="0" err="1">
                <a:solidFill>
                  <a:schemeClr val="tx1"/>
                </a:solidFill>
              </a:rPr>
              <a:t>Y</a:t>
            </a:r>
            <a:r>
              <a:rPr lang="en-US" altLang="en-US" i="1" baseline="-25000" dirty="0" err="1">
                <a:solidFill>
                  <a:schemeClr val="tx1"/>
                </a:solidFill>
              </a:rPr>
              <a:t>j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chemeClr val="tx1"/>
                </a:solidFill>
              </a:rPr>
              <a:t>Then the length of LCS of X and Y will be </a:t>
            </a:r>
            <a:r>
              <a:rPr lang="en-US" altLang="en-US" i="1" dirty="0">
                <a:solidFill>
                  <a:schemeClr val="tx1"/>
                </a:solidFill>
              </a:rPr>
              <a:t>c[</a:t>
            </a:r>
            <a:r>
              <a:rPr lang="en-US" altLang="en-US" i="1" dirty="0" err="1">
                <a:solidFill>
                  <a:schemeClr val="tx1"/>
                </a:solidFill>
              </a:rPr>
              <a:t>m,n</a:t>
            </a:r>
            <a:r>
              <a:rPr lang="en-US" altLang="en-US" i="1" dirty="0">
                <a:solidFill>
                  <a:schemeClr val="tx1"/>
                </a:solidFill>
              </a:rPr>
              <a:t>]</a:t>
            </a:r>
            <a:endParaRPr lang="en-US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727501"/>
              </p:ext>
            </p:extLst>
          </p:nvPr>
        </p:nvGraphicFramePr>
        <p:xfrm>
          <a:off x="1053605" y="4305754"/>
          <a:ext cx="7192963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90" name="Equation" r:id="rId3" imgW="3085920" imgH="711000" progId="Equation.3">
                  <p:embed/>
                </p:oleObj>
              </mc:Choice>
              <mc:Fallback>
                <p:oleObj name="Equation" r:id="rId3" imgW="30859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3605" y="4305754"/>
                        <a:ext cx="7192963" cy="165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649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9A8B-5690-4E5C-A766-EE48B7063FE8}" type="datetime1">
              <a:rPr lang="en-US" altLang="en-US"/>
              <a:pPr/>
              <a:t>1/29/2020</a:t>
            </a:fld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BF6CDE8C-D8CD-498C-A9E1-8AE80E2BA703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 altLang="en-US"/>
              <a:t>LCS recursive solution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2790825"/>
            <a:ext cx="8153400" cy="4343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itchFamily="18" charset="0"/>
              </a:rPr>
              <a:t>We start with </a:t>
            </a:r>
            <a:r>
              <a:rPr lang="en-US" altLang="en-US" i="1" dirty="0" err="1">
                <a:latin typeface="Times New Roman" pitchFamily="18" charset="0"/>
              </a:rPr>
              <a:t>i</a:t>
            </a:r>
            <a:r>
              <a:rPr lang="en-US" altLang="en-US" i="1" dirty="0">
                <a:latin typeface="Times New Roman" pitchFamily="18" charset="0"/>
              </a:rPr>
              <a:t> = j = 0</a:t>
            </a:r>
            <a:r>
              <a:rPr lang="en-US" altLang="en-US" dirty="0">
                <a:latin typeface="Times New Roman" pitchFamily="18" charset="0"/>
              </a:rPr>
              <a:t> (empty substrings of x and y)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itchFamily="18" charset="0"/>
              </a:rPr>
              <a:t>Since X</a:t>
            </a:r>
            <a:r>
              <a:rPr lang="en-US" altLang="en-US" i="1" baseline="-25000" dirty="0">
                <a:latin typeface="Times New Roman" pitchFamily="18" charset="0"/>
              </a:rPr>
              <a:t>0</a:t>
            </a:r>
            <a:r>
              <a:rPr lang="en-US" altLang="en-US" dirty="0">
                <a:latin typeface="Times New Roman" pitchFamily="18" charset="0"/>
              </a:rPr>
              <a:t> and Y</a:t>
            </a:r>
            <a:r>
              <a:rPr lang="en-US" altLang="en-US" i="1" baseline="-25000" dirty="0">
                <a:latin typeface="Times New Roman" pitchFamily="18" charset="0"/>
              </a:rPr>
              <a:t>0</a:t>
            </a:r>
            <a:r>
              <a:rPr lang="en-US" altLang="en-US" dirty="0">
                <a:latin typeface="Times New Roman" pitchFamily="18" charset="0"/>
              </a:rPr>
              <a:t> are empty strings, their LCS is always empty (i.e. </a:t>
            </a:r>
            <a:r>
              <a:rPr lang="en-US" altLang="en-US" i="1" dirty="0">
                <a:latin typeface="Times New Roman" pitchFamily="18" charset="0"/>
              </a:rPr>
              <a:t>c[0,0] = 0</a:t>
            </a:r>
            <a:r>
              <a:rPr lang="en-US" altLang="en-US" dirty="0">
                <a:latin typeface="Times New Roman" pitchFamily="18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itchFamily="18" charset="0"/>
              </a:rPr>
              <a:t>LCS of empty string and any other string is empty, so for every </a:t>
            </a:r>
            <a:r>
              <a:rPr lang="en-US" altLang="en-US" dirty="0" err="1">
                <a:latin typeface="Times New Roman" pitchFamily="18" charset="0"/>
              </a:rPr>
              <a:t>i</a:t>
            </a:r>
            <a:r>
              <a:rPr lang="en-US" altLang="en-US" dirty="0">
                <a:latin typeface="Times New Roman" pitchFamily="18" charset="0"/>
              </a:rPr>
              <a:t> and j: </a:t>
            </a:r>
            <a:r>
              <a:rPr lang="en-US" altLang="en-US" i="1" dirty="0">
                <a:latin typeface="Times New Roman" pitchFamily="18" charset="0"/>
              </a:rPr>
              <a:t>c[0, j] = c[i,0] = 0</a:t>
            </a:r>
            <a:endParaRPr lang="en-US" altLang="en-US" sz="4000" dirty="0"/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510963"/>
              </p:ext>
            </p:extLst>
          </p:nvPr>
        </p:nvGraphicFramePr>
        <p:xfrm>
          <a:off x="1028700" y="1514475"/>
          <a:ext cx="77724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4" name="Equation" r:id="rId3" imgW="3047760" imgH="457200" progId="Equation.3">
                  <p:embed/>
                </p:oleObj>
              </mc:Choice>
              <mc:Fallback>
                <p:oleObj name="Equation" r:id="rId3" imgW="3047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1514475"/>
                        <a:ext cx="77724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488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8465-B197-4D90-94A9-C1F2F9A9EE04}" type="datetime1">
              <a:rPr lang="en-US" altLang="en-US"/>
              <a:pPr/>
              <a:t>1/29/2020</a:t>
            </a:fld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6021852A-7F76-45C8-B2FB-FA4A3ECB7498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 altLang="en-US"/>
              <a:t>LCS recursive solution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2838450"/>
            <a:ext cx="8153400" cy="4343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itchFamily="18" charset="0"/>
              </a:rPr>
              <a:t>When we calculate </a:t>
            </a:r>
            <a:r>
              <a:rPr lang="en-US" altLang="en-US" i="1" dirty="0">
                <a:latin typeface="Times New Roman" pitchFamily="18" charset="0"/>
              </a:rPr>
              <a:t>c[</a:t>
            </a:r>
            <a:r>
              <a:rPr lang="en-US" altLang="en-US" i="1" dirty="0" err="1">
                <a:latin typeface="Times New Roman" pitchFamily="18" charset="0"/>
              </a:rPr>
              <a:t>i,j</a:t>
            </a:r>
            <a:r>
              <a:rPr lang="en-US" altLang="en-US" i="1" dirty="0">
                <a:latin typeface="Times New Roman" pitchFamily="18" charset="0"/>
              </a:rPr>
              <a:t>],</a:t>
            </a:r>
            <a:r>
              <a:rPr lang="en-US" altLang="en-US" dirty="0">
                <a:latin typeface="Times New Roman" pitchFamily="18" charset="0"/>
              </a:rPr>
              <a:t> we consider two cases:</a:t>
            </a:r>
          </a:p>
          <a:p>
            <a:pPr>
              <a:lnSpc>
                <a:spcPct val="130000"/>
              </a:lnSpc>
            </a:pPr>
            <a:r>
              <a:rPr lang="en-US" altLang="en-US" b="1" dirty="0">
                <a:latin typeface="Times New Roman" pitchFamily="18" charset="0"/>
              </a:rPr>
              <a:t>First case: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i="1" dirty="0">
                <a:latin typeface="Times New Roman" pitchFamily="18" charset="0"/>
              </a:rPr>
              <a:t>x[</a:t>
            </a:r>
            <a:r>
              <a:rPr lang="en-US" altLang="en-US" i="1" dirty="0" err="1">
                <a:latin typeface="Times New Roman" pitchFamily="18" charset="0"/>
              </a:rPr>
              <a:t>i</a:t>
            </a:r>
            <a:r>
              <a:rPr lang="en-US" altLang="en-US" i="1" dirty="0">
                <a:latin typeface="Times New Roman" pitchFamily="18" charset="0"/>
              </a:rPr>
              <a:t>]=y[j]</a:t>
            </a:r>
            <a:r>
              <a:rPr lang="en-US" altLang="en-US" dirty="0">
                <a:latin typeface="Times New Roman" pitchFamily="18" charset="0"/>
              </a:rPr>
              <a:t>: one more symbol in strings X and Y matches, so the length of LCS </a:t>
            </a:r>
            <a:r>
              <a:rPr lang="en-US" altLang="en-US" i="1" dirty="0">
                <a:latin typeface="Times New Roman" pitchFamily="18" charset="0"/>
              </a:rPr>
              <a:t>X</a:t>
            </a:r>
            <a:r>
              <a:rPr lang="en-US" altLang="en-US" i="1" baseline="-25000" dirty="0">
                <a:latin typeface="Times New Roman" pitchFamily="18" charset="0"/>
              </a:rPr>
              <a:t>i</a:t>
            </a:r>
            <a:r>
              <a:rPr lang="en-US" altLang="en-US" dirty="0">
                <a:latin typeface="Times New Roman" pitchFamily="18" charset="0"/>
              </a:rPr>
              <a:t> and </a:t>
            </a:r>
            <a:r>
              <a:rPr lang="en-US" altLang="en-US" dirty="0" err="1">
                <a:latin typeface="Times New Roman" pitchFamily="18" charset="0"/>
              </a:rPr>
              <a:t>Y</a:t>
            </a:r>
            <a:r>
              <a:rPr lang="en-US" altLang="en-US" i="1" baseline="-25000" dirty="0" err="1">
                <a:latin typeface="Times New Roman" pitchFamily="18" charset="0"/>
              </a:rPr>
              <a:t>j</a:t>
            </a:r>
            <a:r>
              <a:rPr lang="en-US" altLang="en-US" i="1" dirty="0">
                <a:latin typeface="Times New Roman" pitchFamily="18" charset="0"/>
              </a:rPr>
              <a:t> </a:t>
            </a:r>
            <a:r>
              <a:rPr lang="en-US" altLang="en-US" dirty="0">
                <a:latin typeface="Times New Roman" pitchFamily="18" charset="0"/>
              </a:rPr>
              <a:t>equals to the length of LCS of smaller strings X</a:t>
            </a:r>
            <a:r>
              <a:rPr lang="en-US" altLang="en-US" i="1" baseline="-25000" dirty="0">
                <a:latin typeface="Times New Roman" pitchFamily="18" charset="0"/>
              </a:rPr>
              <a:t>i-1</a:t>
            </a:r>
            <a:r>
              <a:rPr lang="en-US" altLang="en-US" dirty="0">
                <a:latin typeface="Times New Roman" pitchFamily="18" charset="0"/>
              </a:rPr>
              <a:t> and Y</a:t>
            </a:r>
            <a:r>
              <a:rPr lang="en-US" altLang="en-US" i="1" baseline="-25000" dirty="0">
                <a:latin typeface="Times New Roman" pitchFamily="18" charset="0"/>
              </a:rPr>
              <a:t>i-1</a:t>
            </a:r>
            <a:r>
              <a:rPr lang="en-US" altLang="en-US" dirty="0">
                <a:latin typeface="Times New Roman" pitchFamily="18" charset="0"/>
              </a:rPr>
              <a:t> , plus 1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67180"/>
              </p:ext>
            </p:extLst>
          </p:nvPr>
        </p:nvGraphicFramePr>
        <p:xfrm>
          <a:off x="1038225" y="1428750"/>
          <a:ext cx="77724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8" name="Equation" r:id="rId3" imgW="3047760" imgH="457200" progId="Equation.3">
                  <p:embed/>
                </p:oleObj>
              </mc:Choice>
              <mc:Fallback>
                <p:oleObj name="Equation" r:id="rId3" imgW="3047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1428750"/>
                        <a:ext cx="77724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195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5977-D8A2-4C7F-AA1B-AF40EEDE3ED7}" type="datetime1">
              <a:rPr lang="en-US" altLang="en-US"/>
              <a:pPr/>
              <a:t>1/29/2020</a:t>
            </a:fld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BC3E9E56-F7D4-4AC1-845D-FC29F4BD5E2B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 altLang="en-US"/>
              <a:t>LCS recursive solution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514600"/>
            <a:ext cx="8153400" cy="33528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b="1" dirty="0">
                <a:latin typeface="Times New Roman" pitchFamily="18" charset="0"/>
              </a:rPr>
              <a:t>Second case: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i="1" dirty="0">
                <a:latin typeface="Times New Roman" pitchFamily="18" charset="0"/>
              </a:rPr>
              <a:t>x[</a:t>
            </a:r>
            <a:r>
              <a:rPr lang="en-US" altLang="en-US" i="1" dirty="0" err="1">
                <a:latin typeface="Times New Roman" pitchFamily="18" charset="0"/>
              </a:rPr>
              <a:t>i</a:t>
            </a:r>
            <a:r>
              <a:rPr lang="en-US" altLang="en-US" i="1" dirty="0">
                <a:latin typeface="Times New Roman" pitchFamily="18" charset="0"/>
              </a:rPr>
              <a:t>] != y[j]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latin typeface="Times New Roman" pitchFamily="18" charset="0"/>
              </a:rPr>
              <a:t>As symbols don’t match, our solution is not improved, and the length of LCS(X</a:t>
            </a:r>
            <a:r>
              <a:rPr lang="en-US" altLang="en-US" baseline="-25000" dirty="0">
                <a:latin typeface="Times New Roman" pitchFamily="18" charset="0"/>
              </a:rPr>
              <a:t>i</a:t>
            </a:r>
            <a:r>
              <a:rPr lang="en-US" altLang="en-US" dirty="0">
                <a:latin typeface="Times New Roman" pitchFamily="18" charset="0"/>
              </a:rPr>
              <a:t> , </a:t>
            </a:r>
            <a:r>
              <a:rPr lang="en-US" altLang="en-US" dirty="0" err="1">
                <a:latin typeface="Times New Roman" pitchFamily="18" charset="0"/>
              </a:rPr>
              <a:t>Y</a:t>
            </a:r>
            <a:r>
              <a:rPr lang="en-US" altLang="en-US" baseline="-25000" dirty="0" err="1">
                <a:latin typeface="Times New Roman" pitchFamily="18" charset="0"/>
              </a:rPr>
              <a:t>j</a:t>
            </a:r>
            <a:r>
              <a:rPr lang="en-US" altLang="en-US" dirty="0">
                <a:latin typeface="Times New Roman" pitchFamily="18" charset="0"/>
              </a:rPr>
              <a:t>) is the same as before (i.e. maximum of LCS(X</a:t>
            </a:r>
            <a:r>
              <a:rPr lang="en-US" altLang="en-US" baseline="-25000" dirty="0">
                <a:latin typeface="Times New Roman" pitchFamily="18" charset="0"/>
              </a:rPr>
              <a:t>i</a:t>
            </a:r>
            <a:r>
              <a:rPr lang="en-US" altLang="en-US" dirty="0">
                <a:latin typeface="Times New Roman" pitchFamily="18" charset="0"/>
              </a:rPr>
              <a:t>, Y</a:t>
            </a:r>
            <a:r>
              <a:rPr lang="en-US" altLang="en-US" baseline="-25000" dirty="0">
                <a:latin typeface="Times New Roman" pitchFamily="18" charset="0"/>
              </a:rPr>
              <a:t>j-1</a:t>
            </a:r>
            <a:r>
              <a:rPr lang="en-US" altLang="en-US" dirty="0">
                <a:latin typeface="Times New Roman" pitchFamily="18" charset="0"/>
              </a:rPr>
              <a:t>) and LCS(X</a:t>
            </a:r>
            <a:r>
              <a:rPr lang="en-US" altLang="en-US" baseline="-25000" dirty="0">
                <a:latin typeface="Times New Roman" pitchFamily="18" charset="0"/>
              </a:rPr>
              <a:t>i-1</a:t>
            </a:r>
            <a:r>
              <a:rPr lang="en-US" altLang="en-US" dirty="0">
                <a:latin typeface="Times New Roman" pitchFamily="18" charset="0"/>
              </a:rPr>
              <a:t>,Y</a:t>
            </a:r>
            <a:r>
              <a:rPr lang="en-US" altLang="en-US" baseline="-25000" dirty="0">
                <a:latin typeface="Times New Roman" pitchFamily="18" charset="0"/>
              </a:rPr>
              <a:t>j</a:t>
            </a:r>
            <a:r>
              <a:rPr lang="en-US" altLang="en-US" dirty="0">
                <a:latin typeface="Times New Roman" pitchFamily="18" charset="0"/>
              </a:rPr>
              <a:t>)</a:t>
            </a:r>
            <a:endParaRPr lang="en-US" altLang="en-US" dirty="0">
              <a:solidFill>
                <a:schemeClr val="accent1"/>
              </a:solidFill>
              <a:latin typeface="Times New Roman" pitchFamily="18" charset="0"/>
            </a:endParaRP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341639"/>
              </p:ext>
            </p:extLst>
          </p:nvPr>
        </p:nvGraphicFramePr>
        <p:xfrm>
          <a:off x="990600" y="1343025"/>
          <a:ext cx="77724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62" name="Equation" r:id="rId3" imgW="3047760" imgH="457200" progId="Equation.3">
                  <p:embed/>
                </p:oleObj>
              </mc:Choice>
              <mc:Fallback>
                <p:oleObj name="Equation" r:id="rId3" imgW="3047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343025"/>
                        <a:ext cx="77724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777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E9D0-5A9A-4BED-BB4E-CD5C54262684}" type="datetime1">
              <a:rPr lang="en-US" altLang="en-US"/>
              <a:pPr/>
              <a:t>1/29/2020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14AB88B0-CAE6-4030-95ED-09F2565FCF39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 altLang="en-US"/>
              <a:t>LCS Length Algorithm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8153400" cy="5867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>
                <a:latin typeface="Times New Roman" pitchFamily="18" charset="0"/>
              </a:rPr>
              <a:t>LCS-Length(X, Y)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>
                <a:latin typeface="Times New Roman" pitchFamily="18" charset="0"/>
              </a:rPr>
              <a:t>1. m = length(X)  </a:t>
            </a:r>
            <a:r>
              <a:rPr lang="en-US" altLang="en-US" dirty="0">
                <a:solidFill>
                  <a:srgbClr val="33CC33"/>
                </a:solidFill>
                <a:latin typeface="Times New Roman" pitchFamily="18" charset="0"/>
              </a:rPr>
              <a:t>// get the # of symbols in X</a:t>
            </a:r>
            <a:endParaRPr lang="en-US" altLang="en-US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>
                <a:latin typeface="Times New Roman" pitchFamily="18" charset="0"/>
              </a:rPr>
              <a:t>2. n  = length(Y) </a:t>
            </a:r>
            <a:r>
              <a:rPr lang="en-US" altLang="en-US" dirty="0">
                <a:solidFill>
                  <a:srgbClr val="33CC33"/>
                </a:solidFill>
                <a:latin typeface="Times New Roman" pitchFamily="18" charset="0"/>
              </a:rPr>
              <a:t>// get the # of symbols in Y</a:t>
            </a:r>
            <a:endParaRPr lang="en-US" altLang="en-US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>
                <a:latin typeface="Times New Roman" pitchFamily="18" charset="0"/>
              </a:rPr>
              <a:t>3. for </a:t>
            </a:r>
            <a:r>
              <a:rPr lang="en-US" altLang="en-US" dirty="0" err="1">
                <a:latin typeface="Times New Roman" pitchFamily="18" charset="0"/>
              </a:rPr>
              <a:t>i</a:t>
            </a:r>
            <a:r>
              <a:rPr lang="en-US" altLang="en-US" dirty="0">
                <a:latin typeface="Times New Roman" pitchFamily="18" charset="0"/>
              </a:rPr>
              <a:t> = 1 to m 	c[i,0] = 0 	</a:t>
            </a:r>
            <a:r>
              <a:rPr lang="en-US" altLang="en-US" dirty="0">
                <a:solidFill>
                  <a:srgbClr val="33CC33"/>
                </a:solidFill>
                <a:latin typeface="Times New Roman" pitchFamily="18" charset="0"/>
              </a:rPr>
              <a:t>// special case: Y</a:t>
            </a:r>
            <a:r>
              <a:rPr lang="en-US" altLang="en-US" baseline="-25000" dirty="0">
                <a:solidFill>
                  <a:srgbClr val="33CC33"/>
                </a:solidFill>
                <a:latin typeface="Times New Roman" pitchFamily="18" charset="0"/>
              </a:rPr>
              <a:t>0</a:t>
            </a:r>
            <a:endParaRPr lang="en-US" altLang="en-US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>
                <a:latin typeface="Times New Roman" pitchFamily="18" charset="0"/>
              </a:rPr>
              <a:t>4. for j = 1 to n  	c[0,j] = 0 	</a:t>
            </a:r>
            <a:r>
              <a:rPr lang="en-US" altLang="en-US" dirty="0">
                <a:solidFill>
                  <a:srgbClr val="33CC33"/>
                </a:solidFill>
                <a:latin typeface="Times New Roman" pitchFamily="18" charset="0"/>
              </a:rPr>
              <a:t>// special case: X</a:t>
            </a:r>
            <a:r>
              <a:rPr lang="en-US" altLang="en-US" baseline="-25000" dirty="0">
                <a:solidFill>
                  <a:srgbClr val="33CC33"/>
                </a:solidFill>
                <a:latin typeface="Times New Roman" pitchFamily="18" charset="0"/>
              </a:rPr>
              <a:t>0</a:t>
            </a:r>
            <a:endParaRPr lang="en-US" altLang="en-US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>
                <a:latin typeface="Times New Roman" pitchFamily="18" charset="0"/>
              </a:rPr>
              <a:t>5. for </a:t>
            </a:r>
            <a:r>
              <a:rPr lang="en-US" altLang="en-US" dirty="0" err="1">
                <a:latin typeface="Times New Roman" pitchFamily="18" charset="0"/>
              </a:rPr>
              <a:t>i</a:t>
            </a:r>
            <a:r>
              <a:rPr lang="en-US" altLang="en-US" dirty="0">
                <a:latin typeface="Times New Roman" pitchFamily="18" charset="0"/>
              </a:rPr>
              <a:t> = 1 to m 			</a:t>
            </a:r>
            <a:r>
              <a:rPr lang="en-US" altLang="en-US" dirty="0">
                <a:solidFill>
                  <a:srgbClr val="33CC33"/>
                </a:solidFill>
                <a:latin typeface="Times New Roman" pitchFamily="18" charset="0"/>
              </a:rPr>
              <a:t>// for all X</a:t>
            </a:r>
            <a:r>
              <a:rPr lang="en-US" altLang="en-US" baseline="-25000" dirty="0">
                <a:solidFill>
                  <a:srgbClr val="33CC33"/>
                </a:solidFill>
                <a:latin typeface="Times New Roman" pitchFamily="18" charset="0"/>
              </a:rPr>
              <a:t>i</a:t>
            </a:r>
            <a:r>
              <a:rPr lang="en-US" altLang="en-US" dirty="0">
                <a:latin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>
                <a:latin typeface="Times New Roman" pitchFamily="18" charset="0"/>
              </a:rPr>
              <a:t>6. 	for j = 1 to n  			</a:t>
            </a:r>
            <a:r>
              <a:rPr lang="en-US" altLang="en-US" dirty="0">
                <a:solidFill>
                  <a:srgbClr val="33CC33"/>
                </a:solidFill>
                <a:latin typeface="Times New Roman" pitchFamily="18" charset="0"/>
              </a:rPr>
              <a:t>// for all </a:t>
            </a:r>
            <a:r>
              <a:rPr lang="en-US" altLang="en-US" dirty="0" err="1">
                <a:solidFill>
                  <a:srgbClr val="33CC33"/>
                </a:solidFill>
                <a:latin typeface="Times New Roman" pitchFamily="18" charset="0"/>
              </a:rPr>
              <a:t>Y</a:t>
            </a:r>
            <a:r>
              <a:rPr lang="en-US" altLang="en-US" baseline="-25000" dirty="0" err="1">
                <a:solidFill>
                  <a:srgbClr val="33CC33"/>
                </a:solidFill>
                <a:latin typeface="Times New Roman" pitchFamily="18" charset="0"/>
              </a:rPr>
              <a:t>j</a:t>
            </a:r>
            <a:endParaRPr lang="en-US" altLang="en-US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>
                <a:latin typeface="Times New Roman" pitchFamily="18" charset="0"/>
              </a:rPr>
              <a:t>7. 		if ( X</a:t>
            </a:r>
            <a:r>
              <a:rPr lang="en-US" altLang="en-US" baseline="-25000" dirty="0">
                <a:latin typeface="Times New Roman" pitchFamily="18" charset="0"/>
              </a:rPr>
              <a:t>i</a:t>
            </a:r>
            <a:r>
              <a:rPr lang="en-US" altLang="en-US" dirty="0">
                <a:latin typeface="Times New Roman" pitchFamily="18" charset="0"/>
              </a:rPr>
              <a:t> == </a:t>
            </a:r>
            <a:r>
              <a:rPr lang="en-US" altLang="en-US" dirty="0" err="1">
                <a:latin typeface="Times New Roman" pitchFamily="18" charset="0"/>
              </a:rPr>
              <a:t>Y</a:t>
            </a:r>
            <a:r>
              <a:rPr lang="en-US" altLang="en-US" baseline="-25000" dirty="0" err="1">
                <a:latin typeface="Times New Roman" pitchFamily="18" charset="0"/>
              </a:rPr>
              <a:t>j</a:t>
            </a:r>
            <a:r>
              <a:rPr lang="en-US" altLang="en-US" dirty="0">
                <a:latin typeface="Times New Roman" pitchFamily="18" charset="0"/>
              </a:rPr>
              <a:t> )	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>
                <a:latin typeface="Times New Roman" pitchFamily="18" charset="0"/>
              </a:rPr>
              <a:t>8. 			c[</a:t>
            </a:r>
            <a:r>
              <a:rPr lang="en-US" altLang="en-US" dirty="0" err="1">
                <a:latin typeface="Times New Roman" pitchFamily="18" charset="0"/>
              </a:rPr>
              <a:t>i,j</a:t>
            </a:r>
            <a:r>
              <a:rPr lang="en-US" altLang="en-US" dirty="0">
                <a:latin typeface="Times New Roman" pitchFamily="18" charset="0"/>
              </a:rPr>
              <a:t>] = c[i-1,j-1] + 1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>
                <a:latin typeface="Times New Roman" pitchFamily="18" charset="0"/>
              </a:rPr>
              <a:t>9. 		else c[</a:t>
            </a:r>
            <a:r>
              <a:rPr lang="en-US" altLang="en-US" dirty="0" err="1">
                <a:latin typeface="Times New Roman" pitchFamily="18" charset="0"/>
              </a:rPr>
              <a:t>i,j</a:t>
            </a:r>
            <a:r>
              <a:rPr lang="en-US" altLang="en-US" dirty="0">
                <a:latin typeface="Times New Roman" pitchFamily="18" charset="0"/>
              </a:rPr>
              <a:t>] = max( c[i-1,j], c[i,j-1] 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>
                <a:latin typeface="Times New Roman" pitchFamily="18" charset="0"/>
              </a:rPr>
              <a:t>10. return c</a:t>
            </a:r>
          </a:p>
        </p:txBody>
      </p:sp>
    </p:spTree>
    <p:extLst>
      <p:ext uri="{BB962C8B-B14F-4D97-AF65-F5344CB8AC3E}">
        <p14:creationId xmlns:p14="http://schemas.microsoft.com/office/powerpoint/2010/main" val="120923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91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B135-AFBA-4689-AA3F-FBD7F8E047DE}" type="datetime1">
              <a:rPr lang="en-US" altLang="en-US"/>
              <a:pPr/>
              <a:t>1/29/2020</a:t>
            </a:fld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D329CCFF-AEA1-4F87-A055-4235294B6B2C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 altLang="en-US"/>
              <a:t>LCS 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1439" y="1204356"/>
            <a:ext cx="8153400" cy="2590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dirty="0">
                <a:latin typeface="Times New Roman" pitchFamily="18" charset="0"/>
              </a:rPr>
              <a:t>We’ll see how LCS algorithm works on the following example:</a:t>
            </a:r>
          </a:p>
          <a:p>
            <a:r>
              <a:rPr lang="en-US" altLang="en-US" dirty="0">
                <a:latin typeface="Times New Roman" pitchFamily="18" charset="0"/>
              </a:rPr>
              <a:t>X = ABCB</a:t>
            </a:r>
          </a:p>
          <a:p>
            <a:r>
              <a:rPr lang="en-US" altLang="en-US" dirty="0">
                <a:latin typeface="Times New Roman" pitchFamily="18" charset="0"/>
              </a:rPr>
              <a:t>Y = BDCAB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59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93038" cy="914400"/>
          </a:xfrm>
        </p:spPr>
        <p:txBody>
          <a:bodyPr/>
          <a:lstStyle/>
          <a:p>
            <a:r>
              <a:rPr lang="en-US" altLang="zh-TW" dirty="0"/>
              <a:t>Fibonacci </a:t>
            </a:r>
            <a:r>
              <a:rPr lang="en-US" altLang="zh-TW" dirty="0" smtClean="0"/>
              <a:t>Sequence</a:t>
            </a:r>
            <a:endParaRPr lang="en-US" altLang="zh-TW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816850" cy="4968875"/>
          </a:xfrm>
        </p:spPr>
        <p:txBody>
          <a:bodyPr/>
          <a:lstStyle/>
          <a:p>
            <a:r>
              <a:rPr lang="en-US" altLang="zh-TW" sz="2800"/>
              <a:t>0,1,1,2,3,5,8,13,21,34,...</a:t>
            </a:r>
          </a:p>
        </p:txBody>
      </p:sp>
      <p:pic>
        <p:nvPicPr>
          <p:cNvPr id="81924" name="Picture 4" descr="fibSpir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05000"/>
            <a:ext cx="1263650" cy="198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25" name="Picture 5" descr="fibspiral2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05000"/>
            <a:ext cx="1266825" cy="198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5410200" y="2133600"/>
          <a:ext cx="2392363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62" name="點陣圖影像" r:id="rId6" imgW="2324424" imgH="2886478" progId="Paint.Picture">
                  <p:embed/>
                </p:oleObj>
              </mc:Choice>
              <mc:Fallback>
                <p:oleObj name="點陣圖影像" r:id="rId6" imgW="2324424" imgH="288647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133600"/>
                        <a:ext cx="2392363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7" name="Object 7"/>
          <p:cNvGraphicFramePr>
            <a:graphicFrameLocks noChangeAspect="1"/>
          </p:cNvGraphicFramePr>
          <p:nvPr/>
        </p:nvGraphicFramePr>
        <p:xfrm>
          <a:off x="1447800" y="4048125"/>
          <a:ext cx="2952750" cy="280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63" name="點陣圖影像" r:id="rId8" imgW="2952381" imgH="2809524" progId="Paint.Picture">
                  <p:embed/>
                </p:oleObj>
              </mc:Choice>
              <mc:Fallback>
                <p:oleObj name="點陣圖影像" r:id="rId8" imgW="2952381" imgH="2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048125"/>
                        <a:ext cx="2952750" cy="280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200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9ED4-5335-470F-862B-D2FCE0713784}" type="datetime1">
              <a:rPr lang="en-US" altLang="en-US"/>
              <a:pPr/>
              <a:t>1/29/2020</a:t>
            </a:fld>
            <a:endParaRPr lang="en-US" alt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6C4B545F-B210-4E72-954E-0A58B481590C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6850" y="0"/>
            <a:ext cx="8305800" cy="914400"/>
          </a:xfrm>
        </p:spPr>
        <p:txBody>
          <a:bodyPr/>
          <a:lstStyle/>
          <a:p>
            <a:pPr algn="ctr"/>
            <a:r>
              <a:rPr lang="en-US" altLang="en-US" dirty="0"/>
              <a:t>LCS Example (0)</a:t>
            </a:r>
          </a:p>
        </p:txBody>
      </p:sp>
      <p:sp>
        <p:nvSpPr>
          <p:cNvPr id="81923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4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9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0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1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3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5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6" name="Text Box 16"/>
          <p:cNvSpPr txBox="1">
            <a:spLocks noChangeArrowheads="1"/>
          </p:cNvSpPr>
          <p:nvPr/>
        </p:nvSpPr>
        <p:spPr bwMode="auto">
          <a:xfrm>
            <a:off x="2746216" y="685959"/>
            <a:ext cx="4916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j       0      </a:t>
            </a:r>
            <a:r>
              <a:rPr lang="en-US" altLang="en-US" dirty="0" smtClean="0"/>
              <a:t>     </a:t>
            </a:r>
            <a:r>
              <a:rPr lang="en-US" altLang="en-US" dirty="0"/>
              <a:t>1          2         3   </a:t>
            </a:r>
            <a:r>
              <a:rPr lang="en-US" altLang="en-US" dirty="0" smtClean="0"/>
              <a:t>        </a:t>
            </a:r>
            <a:r>
              <a:rPr lang="en-US" altLang="en-US" dirty="0"/>
              <a:t>4         </a:t>
            </a:r>
            <a:r>
              <a:rPr lang="en-US" altLang="en-US" dirty="0" smtClean="0"/>
              <a:t>  5  </a:t>
            </a:r>
            <a:endParaRPr lang="en-US" altLang="en-US" dirty="0"/>
          </a:p>
        </p:txBody>
      </p:sp>
      <p:sp>
        <p:nvSpPr>
          <p:cNvPr id="81937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81939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81940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81941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81942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</a:t>
            </a:r>
          </a:p>
        </p:txBody>
      </p:sp>
      <p:sp>
        <p:nvSpPr>
          <p:cNvPr id="81943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Xi</a:t>
            </a:r>
          </a:p>
        </p:txBody>
      </p:sp>
      <p:sp>
        <p:nvSpPr>
          <p:cNvPr id="81944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81945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1946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81947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1948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Yj</a:t>
            </a:r>
          </a:p>
        </p:txBody>
      </p:sp>
      <p:sp>
        <p:nvSpPr>
          <p:cNvPr id="81949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1950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1951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81952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81953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81964" name="Text Box 44"/>
          <p:cNvSpPr txBox="1">
            <a:spLocks noChangeArrowheads="1"/>
          </p:cNvSpPr>
          <p:nvPr/>
        </p:nvSpPr>
        <p:spPr bwMode="auto">
          <a:xfrm>
            <a:off x="1371600" y="5059363"/>
            <a:ext cx="3928704" cy="1255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X = ABCB;   m = |X| = 4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Y = BDCAB; n = |Y| = 5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Allocate array </a:t>
            </a:r>
            <a:r>
              <a:rPr lang="en-US" altLang="en-US" sz="2800" dirty="0" smtClean="0"/>
              <a:t>c[4,5]</a:t>
            </a:r>
            <a:r>
              <a:rPr lang="en-US" altLang="en-US" sz="2800" dirty="0"/>
              <a:t>	</a:t>
            </a:r>
            <a:endParaRPr lang="en-US" altLang="en-US" sz="2800" baseline="-25000" dirty="0">
              <a:solidFill>
                <a:srgbClr val="33CC33"/>
              </a:solidFill>
            </a:endParaRPr>
          </a:p>
        </p:txBody>
      </p:sp>
      <p:sp>
        <p:nvSpPr>
          <p:cNvPr id="81965" name="Text Box 45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/>
              <a:t>ABCB</a:t>
            </a:r>
          </a:p>
          <a:p>
            <a:r>
              <a:rPr lang="en-US" altLang="en-US" sz="3200"/>
              <a:t>BDCAB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89256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21E3-6D6C-4046-B0F2-490DE3148FDF}" type="datetime1">
              <a:rPr lang="en-US" altLang="en-US"/>
              <a:pPr/>
              <a:t>1/29/2020</a:t>
            </a:fld>
            <a:endParaRPr lang="en-US" altLang="en-US"/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D1DED38D-BFB4-471C-B921-6B90A2CAD399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altLang="en-US"/>
              <a:t>LCS Example (1)</a:t>
            </a: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7" name="Text Box 33"/>
          <p:cNvSpPr txBox="1">
            <a:spLocks noChangeArrowheads="1"/>
          </p:cNvSpPr>
          <p:nvPr/>
        </p:nvSpPr>
        <p:spPr bwMode="auto">
          <a:xfrm>
            <a:off x="2590800" y="762000"/>
            <a:ext cx="49808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j       0  </a:t>
            </a:r>
            <a:r>
              <a:rPr lang="en-US" altLang="en-US" dirty="0" smtClean="0"/>
              <a:t>        </a:t>
            </a:r>
            <a:r>
              <a:rPr lang="en-US" altLang="en-US" dirty="0"/>
              <a:t>1        </a:t>
            </a:r>
            <a:r>
              <a:rPr lang="en-US" altLang="en-US" dirty="0" smtClean="0"/>
              <a:t>    </a:t>
            </a:r>
            <a:r>
              <a:rPr lang="en-US" altLang="en-US" dirty="0"/>
              <a:t>2       </a:t>
            </a:r>
            <a:r>
              <a:rPr lang="en-US" altLang="en-US" dirty="0" smtClean="0"/>
              <a:t>    </a:t>
            </a:r>
            <a:r>
              <a:rPr lang="en-US" altLang="en-US" dirty="0"/>
              <a:t>3  </a:t>
            </a:r>
            <a:r>
              <a:rPr lang="en-US" altLang="en-US" dirty="0" smtClean="0"/>
              <a:t>          </a:t>
            </a:r>
            <a:r>
              <a:rPr lang="en-US" altLang="en-US" dirty="0"/>
              <a:t>4         5 </a:t>
            </a:r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1303" name="Text Box 3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1304" name="Text Box 4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11305" name="Text Box 4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11310" name="Text Box 46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</a:t>
            </a:r>
          </a:p>
        </p:txBody>
      </p:sp>
      <p:sp>
        <p:nvSpPr>
          <p:cNvPr id="11311" name="Text Box 47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Xi</a:t>
            </a:r>
          </a:p>
        </p:txBody>
      </p:sp>
      <p:sp>
        <p:nvSpPr>
          <p:cNvPr id="11314" name="Text Box 50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11318" name="Text Box 54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11319" name="Text Box 55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11320" name="Text Box 56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11321" name="Text Box 57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Yj</a:t>
            </a:r>
          </a:p>
        </p:txBody>
      </p:sp>
      <p:sp>
        <p:nvSpPr>
          <p:cNvPr id="11323" name="Text Box 5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11324" name="Text Box 6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11327" name="Text Box 63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11329" name="Text Box 65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11331" name="Text Box 67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11332" name="Text Box 68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33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35" name="Text Box 71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36" name="Text Box 72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37" name="Text Box 73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38" name="Text Box 74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39" name="Text Box 75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42" name="Text Box 78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43" name="Text Box 79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44" name="Text Box 80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48" name="Text Box 84"/>
          <p:cNvSpPr txBox="1">
            <a:spLocks noChangeArrowheads="1"/>
          </p:cNvSpPr>
          <p:nvPr/>
        </p:nvSpPr>
        <p:spPr bwMode="auto">
          <a:xfrm>
            <a:off x="1371600" y="5105400"/>
            <a:ext cx="475615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sz="2800"/>
              <a:t>for i = 1 to m 	c[i,0] = 0 	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for j = 1 to n  	c[0,j] = 0	</a:t>
            </a:r>
            <a:endParaRPr lang="en-US" altLang="en-US" sz="2800" baseline="-25000">
              <a:solidFill>
                <a:srgbClr val="33CC33"/>
              </a:solidFill>
            </a:endParaRPr>
          </a:p>
        </p:txBody>
      </p:sp>
      <p:sp>
        <p:nvSpPr>
          <p:cNvPr id="11349" name="Text Box 85"/>
          <p:cNvSpPr txBox="1">
            <a:spLocks noChangeArrowheads="1"/>
          </p:cNvSpPr>
          <p:nvPr/>
        </p:nvSpPr>
        <p:spPr bwMode="auto">
          <a:xfrm>
            <a:off x="7543800" y="0"/>
            <a:ext cx="1600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/>
              <a:t>ABCB</a:t>
            </a:r>
          </a:p>
          <a:p>
            <a:r>
              <a:rPr lang="en-US" altLang="en-US" sz="3200"/>
              <a:t>BDCAB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312391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2" grpId="0" autoUpdateAnimBg="0"/>
      <p:bldP spid="11333" grpId="0" autoUpdateAnimBg="0"/>
      <p:bldP spid="11335" grpId="0" autoUpdateAnimBg="0"/>
      <p:bldP spid="11336" grpId="0" autoUpdateAnimBg="0"/>
      <p:bldP spid="11337" grpId="0" autoUpdateAnimBg="0"/>
      <p:bldP spid="11338" grpId="0" autoUpdateAnimBg="0"/>
      <p:bldP spid="11339" grpId="0" autoUpdateAnimBg="0"/>
      <p:bldP spid="11342" grpId="0" autoUpdateAnimBg="0"/>
      <p:bldP spid="11343" grpId="0" autoUpdateAnimBg="0"/>
      <p:bldP spid="1134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14B9-14BC-432C-8194-7C4A935D0E2E}" type="datetime1">
              <a:rPr lang="en-US" altLang="en-US"/>
              <a:pPr/>
              <a:t>1/29/2020</a:t>
            </a:fld>
            <a:endParaRPr lang="en-US" altLang="en-US"/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A219759F-AA9D-4959-883B-1CE2E1587CC6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altLang="en-US"/>
              <a:t>LCS Example (2)</a:t>
            </a:r>
          </a:p>
        </p:txBody>
      </p:sp>
      <p:sp>
        <p:nvSpPr>
          <p:cNvPr id="46083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49808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j       0   </a:t>
            </a:r>
            <a:r>
              <a:rPr lang="en-US" altLang="en-US" dirty="0" smtClean="0"/>
              <a:t>        </a:t>
            </a:r>
            <a:r>
              <a:rPr lang="en-US" altLang="en-US" b="1" dirty="0">
                <a:solidFill>
                  <a:srgbClr val="FF0000"/>
                </a:solidFill>
              </a:rPr>
              <a:t>1</a:t>
            </a:r>
            <a:r>
              <a:rPr lang="en-US" altLang="en-US" dirty="0"/>
              <a:t>     </a:t>
            </a:r>
            <a:r>
              <a:rPr lang="en-US" altLang="en-US" dirty="0" smtClean="0"/>
              <a:t>      </a:t>
            </a:r>
            <a:r>
              <a:rPr lang="en-US" altLang="en-US" dirty="0"/>
              <a:t>2     </a:t>
            </a:r>
            <a:r>
              <a:rPr lang="en-US" altLang="en-US" dirty="0" smtClean="0"/>
              <a:t>      </a:t>
            </a:r>
            <a:r>
              <a:rPr lang="en-US" altLang="en-US" dirty="0"/>
              <a:t>3     </a:t>
            </a:r>
            <a:r>
              <a:rPr lang="en-US" altLang="en-US" dirty="0" smtClean="0"/>
              <a:t>       </a:t>
            </a:r>
            <a:r>
              <a:rPr lang="en-US" altLang="en-US" dirty="0"/>
              <a:t>4         5 </a:t>
            </a: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</a:t>
            </a:r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Xi</a:t>
            </a:r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46105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46106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46107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46108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Yj</a:t>
            </a:r>
          </a:p>
        </p:txBody>
      </p:sp>
      <p:sp>
        <p:nvSpPr>
          <p:cNvPr id="46109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46110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46111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46112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46113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46114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6115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6117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6118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6119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6120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6121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6122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6123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6124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CC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 		if ( X</a:t>
            </a:r>
            <a:r>
              <a:rPr lang="en-US" altLang="en-US" baseline="-25000"/>
              <a:t>i</a:t>
            </a:r>
            <a:r>
              <a:rPr lang="en-US" altLang="en-US"/>
              <a:t> == Y</a:t>
            </a:r>
            <a:r>
              <a:rPr lang="en-US" altLang="en-US" baseline="-25000"/>
              <a:t>j</a:t>
            </a:r>
            <a:r>
              <a:rPr lang="en-US" altLang="en-US"/>
              <a:t> )		</a:t>
            </a:r>
          </a:p>
          <a:p>
            <a:pPr>
              <a:lnSpc>
                <a:spcPct val="90000"/>
              </a:lnSpc>
            </a:pPr>
            <a:r>
              <a:rPr lang="en-US" altLang="en-US"/>
              <a:t> 			c[i,j] = c[i-1,j-1] + 1</a:t>
            </a:r>
          </a:p>
          <a:p>
            <a:pPr>
              <a:lnSpc>
                <a:spcPct val="90000"/>
              </a:lnSpc>
            </a:pPr>
            <a:r>
              <a:rPr lang="en-US" altLang="en-US"/>
              <a:t> 		</a:t>
            </a:r>
            <a:r>
              <a:rPr lang="en-US" altLang="en-US">
                <a:solidFill>
                  <a:srgbClr val="008000"/>
                </a:solidFill>
              </a:rPr>
              <a:t>else c[i,j] = max( c[i-1,j], c[i,j-1]</a:t>
            </a:r>
            <a:r>
              <a:rPr lang="en-US" altLang="en-US">
                <a:solidFill>
                  <a:srgbClr val="33CC33"/>
                </a:solidFill>
              </a:rPr>
              <a:t> )</a:t>
            </a:r>
            <a:endParaRPr lang="en-US" altLang="en-US"/>
          </a:p>
          <a:p>
            <a:pPr>
              <a:lnSpc>
                <a:spcPct val="90000"/>
              </a:lnSpc>
            </a:pPr>
            <a:endParaRPr lang="en-US" altLang="en-US" sz="2800" baseline="-25000">
              <a:solidFill>
                <a:srgbClr val="33CC33"/>
              </a:solidFill>
            </a:endParaRPr>
          </a:p>
        </p:txBody>
      </p:sp>
      <p:sp>
        <p:nvSpPr>
          <p:cNvPr id="46125" name="Oval 45"/>
          <p:cNvSpPr>
            <a:spLocks noChangeArrowheads="1"/>
          </p:cNvSpPr>
          <p:nvPr/>
        </p:nvSpPr>
        <p:spPr bwMode="auto">
          <a:xfrm>
            <a:off x="2362200" y="2209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6" name="Oval 46"/>
          <p:cNvSpPr>
            <a:spLocks noChangeArrowheads="1"/>
          </p:cNvSpPr>
          <p:nvPr/>
        </p:nvSpPr>
        <p:spPr bwMode="auto">
          <a:xfrm>
            <a:off x="3886200" y="11430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7" name="Line 47"/>
          <p:cNvSpPr>
            <a:spLocks noChangeShapeType="1"/>
          </p:cNvSpPr>
          <p:nvPr/>
        </p:nvSpPr>
        <p:spPr bwMode="auto">
          <a:xfrm>
            <a:off x="3962400" y="2057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8" name="Line 48"/>
          <p:cNvSpPr>
            <a:spLocks noChangeShapeType="1"/>
          </p:cNvSpPr>
          <p:nvPr/>
        </p:nvSpPr>
        <p:spPr bwMode="auto">
          <a:xfrm>
            <a:off x="3581400" y="2438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Text Box 50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0</a:t>
            </a:r>
            <a:endParaRPr lang="en-US" altLang="en-US"/>
          </a:p>
        </p:txBody>
      </p:sp>
      <p:sp>
        <p:nvSpPr>
          <p:cNvPr id="46132" name="Text Box 52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>
                <a:solidFill>
                  <a:srgbClr val="FF0000"/>
                </a:solidFill>
              </a:rPr>
              <a:t>A</a:t>
            </a:r>
            <a:r>
              <a:rPr lang="en-US" altLang="en-US" sz="3200"/>
              <a:t>BCB</a:t>
            </a:r>
          </a:p>
          <a:p>
            <a:r>
              <a:rPr lang="en-US" altLang="en-US" sz="3200">
                <a:solidFill>
                  <a:srgbClr val="FF0000"/>
                </a:solidFill>
              </a:rPr>
              <a:t>B</a:t>
            </a:r>
            <a:r>
              <a:rPr lang="en-US" altLang="en-US" sz="3200"/>
              <a:t>DCAB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362074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25" grpId="0" animBg="1"/>
      <p:bldP spid="46126" grpId="0" animBg="1"/>
      <p:bldP spid="46127" grpId="0" animBg="1"/>
      <p:bldP spid="46128" grpId="0" animBg="1"/>
      <p:bldP spid="46130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24F2-5739-4CAB-9553-C4BF61981A21}" type="datetime1">
              <a:rPr lang="en-US" altLang="en-US"/>
              <a:pPr/>
              <a:t>1/29/2020</a:t>
            </a:fld>
            <a:endParaRPr lang="en-US" alt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B17C7A22-CE3A-4730-9B3B-0CB65D805AA1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altLang="en-US"/>
              <a:t>LCS Example (3)</a:t>
            </a:r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49808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j       0     </a:t>
            </a:r>
            <a:r>
              <a:rPr lang="en-US" altLang="en-US" dirty="0" smtClean="0"/>
              <a:t>      </a:t>
            </a:r>
            <a:r>
              <a:rPr lang="en-US" altLang="en-US" dirty="0"/>
              <a:t>1          2      </a:t>
            </a:r>
            <a:r>
              <a:rPr lang="en-US" altLang="en-US" dirty="0" smtClean="0"/>
              <a:t>      </a:t>
            </a:r>
            <a:r>
              <a:rPr lang="en-US" altLang="en-US" dirty="0"/>
              <a:t>3    </a:t>
            </a:r>
            <a:r>
              <a:rPr lang="en-US" altLang="en-US" dirty="0" smtClean="0"/>
              <a:t>        </a:t>
            </a:r>
            <a:r>
              <a:rPr lang="en-US" altLang="en-US" dirty="0"/>
              <a:t>4         5 </a:t>
            </a: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48149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48150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</a:t>
            </a:r>
          </a:p>
        </p:txBody>
      </p:sp>
      <p:sp>
        <p:nvSpPr>
          <p:cNvPr id="48151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Xi</a:t>
            </a:r>
          </a:p>
        </p:txBody>
      </p:sp>
      <p:sp>
        <p:nvSpPr>
          <p:cNvPr id="48152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48153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48156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Yj</a:t>
            </a:r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48158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48159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48160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48161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48162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8163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8164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8165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8166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8167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8168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8169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8170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8171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8172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 		if ( X</a:t>
            </a:r>
            <a:r>
              <a:rPr lang="en-US" altLang="en-US" baseline="-25000"/>
              <a:t>i</a:t>
            </a:r>
            <a:r>
              <a:rPr lang="en-US" altLang="en-US"/>
              <a:t> == Y</a:t>
            </a:r>
            <a:r>
              <a:rPr lang="en-US" altLang="en-US" baseline="-25000"/>
              <a:t>j</a:t>
            </a:r>
            <a:r>
              <a:rPr lang="en-US" altLang="en-US"/>
              <a:t> )		</a:t>
            </a:r>
          </a:p>
          <a:p>
            <a:pPr>
              <a:lnSpc>
                <a:spcPct val="90000"/>
              </a:lnSpc>
            </a:pPr>
            <a:r>
              <a:rPr lang="en-US" altLang="en-US"/>
              <a:t> 			c[i,j] = c[i-1,j-1] + 1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8000"/>
                </a:solidFill>
              </a:rPr>
              <a:t> 		else c[i,j] = max( c[i-1,j], c[i,j-1] )</a:t>
            </a:r>
            <a:endParaRPr lang="en-US" altLang="en-US">
              <a:solidFill>
                <a:srgbClr val="33CC33"/>
              </a:solidFill>
            </a:endParaRPr>
          </a:p>
        </p:txBody>
      </p:sp>
      <p:sp>
        <p:nvSpPr>
          <p:cNvPr id="48173" name="Text Box 45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8174" name="Text Box 46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0</a:t>
            </a:r>
            <a:endParaRPr lang="en-US" altLang="en-US"/>
          </a:p>
        </p:txBody>
      </p:sp>
      <p:sp>
        <p:nvSpPr>
          <p:cNvPr id="48175" name="Text Box 47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0</a:t>
            </a:r>
            <a:endParaRPr lang="en-US" altLang="en-US"/>
          </a:p>
        </p:txBody>
      </p:sp>
      <p:sp>
        <p:nvSpPr>
          <p:cNvPr id="48176" name="Text Box 48"/>
          <p:cNvSpPr txBox="1">
            <a:spLocks noChangeArrowheads="1"/>
          </p:cNvSpPr>
          <p:nvPr/>
        </p:nvSpPr>
        <p:spPr bwMode="auto">
          <a:xfrm>
            <a:off x="7543800" y="0"/>
            <a:ext cx="15986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>
                <a:solidFill>
                  <a:srgbClr val="FF0000"/>
                </a:solidFill>
              </a:rPr>
              <a:t>A</a:t>
            </a:r>
            <a:r>
              <a:rPr lang="en-US" altLang="en-US" sz="3200"/>
              <a:t>BCB</a:t>
            </a:r>
          </a:p>
          <a:p>
            <a:r>
              <a:rPr lang="en-US" altLang="en-US" sz="3200">
                <a:solidFill>
                  <a:srgbClr val="008000"/>
                </a:solidFill>
              </a:rPr>
              <a:t>B</a:t>
            </a:r>
            <a:r>
              <a:rPr lang="en-US" altLang="en-US" sz="3200">
                <a:solidFill>
                  <a:srgbClr val="FF0000"/>
                </a:solidFill>
              </a:rPr>
              <a:t>DC</a:t>
            </a:r>
            <a:r>
              <a:rPr lang="en-US" altLang="en-US" sz="3200"/>
              <a:t>AB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4063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74" grpId="0" autoUpdateAnimBg="0"/>
      <p:bldP spid="48175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7C6D-086C-41A2-9E3C-94EA375EA2FC}" type="datetime1">
              <a:rPr lang="en-US" altLang="en-US"/>
              <a:pPr/>
              <a:t>1/29/2020</a:t>
            </a:fld>
            <a:endParaRPr lang="en-US" altLang="en-US"/>
          </a:p>
        </p:txBody>
      </p:sp>
      <p:sp>
        <p:nvSpPr>
          <p:cNvPr id="5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1A131D8E-5AD0-428D-B94D-3CB4EB3848E1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altLang="en-US"/>
              <a:t>LCS Example (4)</a:t>
            </a:r>
          </a:p>
        </p:txBody>
      </p:sp>
      <p:sp>
        <p:nvSpPr>
          <p:cNvPr id="53251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2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49808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j       0       </a:t>
            </a:r>
            <a:r>
              <a:rPr lang="en-US" altLang="en-US" dirty="0" smtClean="0"/>
              <a:t>    </a:t>
            </a:r>
            <a:r>
              <a:rPr lang="en-US" altLang="en-US" dirty="0"/>
              <a:t>1        </a:t>
            </a:r>
            <a:r>
              <a:rPr lang="en-US" altLang="en-US" dirty="0" smtClean="0"/>
              <a:t>   </a:t>
            </a:r>
            <a:r>
              <a:rPr lang="en-US" altLang="en-US" dirty="0"/>
              <a:t>2        </a:t>
            </a:r>
            <a:r>
              <a:rPr lang="en-US" altLang="en-US" dirty="0" smtClean="0"/>
              <a:t>   </a:t>
            </a:r>
            <a:r>
              <a:rPr lang="en-US" altLang="en-US" dirty="0"/>
              <a:t>3     </a:t>
            </a:r>
            <a:r>
              <a:rPr lang="en-US" altLang="en-US" dirty="0" smtClean="0"/>
              <a:t>       </a:t>
            </a:r>
            <a:r>
              <a:rPr lang="en-US" altLang="en-US" b="1" dirty="0">
                <a:solidFill>
                  <a:srgbClr val="FF0000"/>
                </a:solidFill>
              </a:rPr>
              <a:t>4</a:t>
            </a:r>
            <a:r>
              <a:rPr lang="en-US" altLang="en-US" dirty="0"/>
              <a:t>         5 </a:t>
            </a:r>
          </a:p>
        </p:txBody>
      </p:sp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53269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53270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</a:t>
            </a:r>
          </a:p>
        </p:txBody>
      </p:sp>
      <p:sp>
        <p:nvSpPr>
          <p:cNvPr id="53271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Xi</a:t>
            </a:r>
          </a:p>
        </p:txBody>
      </p:sp>
      <p:sp>
        <p:nvSpPr>
          <p:cNvPr id="53272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53273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53274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53275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53276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Yj</a:t>
            </a:r>
          </a:p>
        </p:txBody>
      </p:sp>
      <p:sp>
        <p:nvSpPr>
          <p:cNvPr id="53277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53278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53279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53280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53281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53282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3283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3284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3285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3286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3287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3288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3289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3290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3291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3292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8000"/>
                </a:solidFill>
              </a:rPr>
              <a:t> 		if ( X</a:t>
            </a:r>
            <a:r>
              <a:rPr lang="en-US" altLang="en-US" baseline="-25000">
                <a:solidFill>
                  <a:srgbClr val="008000"/>
                </a:solidFill>
              </a:rPr>
              <a:t>i</a:t>
            </a:r>
            <a:r>
              <a:rPr lang="en-US" altLang="en-US">
                <a:solidFill>
                  <a:srgbClr val="008000"/>
                </a:solidFill>
              </a:rPr>
              <a:t> == Y</a:t>
            </a:r>
            <a:r>
              <a:rPr lang="en-US" altLang="en-US" baseline="-25000">
                <a:solidFill>
                  <a:srgbClr val="008000"/>
                </a:solidFill>
              </a:rPr>
              <a:t>j</a:t>
            </a:r>
            <a:r>
              <a:rPr lang="en-US" alt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8000"/>
                </a:solidFill>
              </a:rPr>
              <a:t> 			c[i,j] = c[i-1,j-1] + 1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 		else c[i,j] = max( c[i-1,j], c[i,j-1] )</a:t>
            </a:r>
          </a:p>
        </p:txBody>
      </p:sp>
      <p:sp>
        <p:nvSpPr>
          <p:cNvPr id="53293" name="Text Box 45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3294" name="Text Box 46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3295" name="Text Box 47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3296" name="Oval 48"/>
          <p:cNvSpPr>
            <a:spLocks noChangeArrowheads="1"/>
          </p:cNvSpPr>
          <p:nvPr/>
        </p:nvSpPr>
        <p:spPr bwMode="auto">
          <a:xfrm>
            <a:off x="2362200" y="21336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7" name="Oval 49"/>
          <p:cNvSpPr>
            <a:spLocks noChangeArrowheads="1"/>
          </p:cNvSpPr>
          <p:nvPr/>
        </p:nvSpPr>
        <p:spPr bwMode="auto">
          <a:xfrm>
            <a:off x="6324600" y="11430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8" name="Line 50"/>
          <p:cNvSpPr>
            <a:spLocks noChangeShapeType="1"/>
          </p:cNvSpPr>
          <p:nvPr/>
        </p:nvSpPr>
        <p:spPr bwMode="auto">
          <a:xfrm>
            <a:off x="6019800" y="20574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9" name="Text Box 51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53300" name="Text Box 52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>
                <a:solidFill>
                  <a:srgbClr val="FF0000"/>
                </a:solidFill>
              </a:rPr>
              <a:t>A</a:t>
            </a:r>
            <a:r>
              <a:rPr lang="en-US" altLang="en-US" sz="3200"/>
              <a:t>BCB</a:t>
            </a:r>
          </a:p>
          <a:p>
            <a:r>
              <a:rPr lang="en-US" altLang="en-US" sz="3200">
                <a:solidFill>
                  <a:srgbClr val="008000"/>
                </a:solidFill>
              </a:rPr>
              <a:t>BDC</a:t>
            </a:r>
            <a:r>
              <a:rPr lang="en-US" altLang="en-US" sz="3200">
                <a:solidFill>
                  <a:srgbClr val="FF0000"/>
                </a:solidFill>
              </a:rPr>
              <a:t>A</a:t>
            </a:r>
            <a:r>
              <a:rPr lang="en-US" altLang="en-US" sz="3200"/>
              <a:t>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93606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96" grpId="0" animBg="1"/>
      <p:bldP spid="53297" grpId="0" animBg="1"/>
      <p:bldP spid="53298" grpId="0" animBg="1"/>
      <p:bldP spid="5329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61E2-9E13-461D-AC11-5AB34F21FAAD}" type="datetime1">
              <a:rPr lang="en-US" altLang="en-US"/>
              <a:pPr/>
              <a:t>1/29/2020</a:t>
            </a:fld>
            <a:endParaRPr lang="en-US" altLang="en-US"/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55C70797-0F76-40B4-B9CA-9E6648468EAA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altLang="en-US"/>
              <a:t>LCS Example (5)</a:t>
            </a:r>
          </a:p>
        </p:txBody>
      </p:sp>
      <p:sp>
        <p:nvSpPr>
          <p:cNvPr id="49155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49808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j       0      </a:t>
            </a:r>
            <a:r>
              <a:rPr lang="en-US" altLang="en-US" dirty="0" smtClean="0"/>
              <a:t>      </a:t>
            </a:r>
            <a:r>
              <a:rPr lang="en-US" altLang="en-US" dirty="0"/>
              <a:t>1          2      </a:t>
            </a:r>
            <a:r>
              <a:rPr lang="en-US" altLang="en-US" dirty="0" smtClean="0"/>
              <a:t>      </a:t>
            </a:r>
            <a:r>
              <a:rPr lang="en-US" altLang="en-US" dirty="0"/>
              <a:t>3     </a:t>
            </a:r>
            <a:r>
              <a:rPr lang="en-US" altLang="en-US" dirty="0" smtClean="0"/>
              <a:t>      </a:t>
            </a:r>
            <a:r>
              <a:rPr lang="en-US" altLang="en-US" dirty="0"/>
              <a:t>4         5 </a:t>
            </a:r>
          </a:p>
        </p:txBody>
      </p:sp>
      <p:sp>
        <p:nvSpPr>
          <p:cNvPr id="49169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49170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49171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49172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49173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</a:t>
            </a:r>
          </a:p>
        </p:txBody>
      </p:sp>
      <p:sp>
        <p:nvSpPr>
          <p:cNvPr id="49175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Xi</a:t>
            </a:r>
          </a:p>
        </p:txBody>
      </p:sp>
      <p:sp>
        <p:nvSpPr>
          <p:cNvPr id="49176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49177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49178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49180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Yj</a:t>
            </a:r>
          </a:p>
        </p:txBody>
      </p:sp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49182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49183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49184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49185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49186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9187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9188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9189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9190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9191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9192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9193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9194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9195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9196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 		if ( X</a:t>
            </a:r>
            <a:r>
              <a:rPr lang="en-US" altLang="en-US" baseline="-25000"/>
              <a:t>i</a:t>
            </a:r>
            <a:r>
              <a:rPr lang="en-US" altLang="en-US"/>
              <a:t> == Y</a:t>
            </a:r>
            <a:r>
              <a:rPr lang="en-US" altLang="en-US" baseline="-25000"/>
              <a:t>j</a:t>
            </a:r>
            <a:r>
              <a:rPr lang="en-US" altLang="en-US"/>
              <a:t> )		</a:t>
            </a:r>
          </a:p>
          <a:p>
            <a:pPr>
              <a:lnSpc>
                <a:spcPct val="90000"/>
              </a:lnSpc>
            </a:pPr>
            <a:r>
              <a:rPr lang="en-US" altLang="en-US"/>
              <a:t> 			c[i,j] = c[i-1,j-1] + 1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8000"/>
                </a:solidFill>
              </a:rPr>
              <a:t> 		else c[i,j] = max( c[i-1,j], c[i,j-1] )</a:t>
            </a:r>
          </a:p>
        </p:txBody>
      </p:sp>
      <p:sp>
        <p:nvSpPr>
          <p:cNvPr id="49197" name="Text Box 45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9198" name="Text Box 46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9199" name="Text Box 47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9200" name="Text Box 48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49201" name="Text Box 49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49202" name="Line 50"/>
          <p:cNvSpPr>
            <a:spLocks noChangeShapeType="1"/>
          </p:cNvSpPr>
          <p:nvPr/>
        </p:nvSpPr>
        <p:spPr bwMode="auto">
          <a:xfrm>
            <a:off x="6858000" y="2590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3" name="Oval 51"/>
          <p:cNvSpPr>
            <a:spLocks noChangeArrowheads="1"/>
          </p:cNvSpPr>
          <p:nvPr/>
        </p:nvSpPr>
        <p:spPr bwMode="auto">
          <a:xfrm>
            <a:off x="2362200" y="22098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9204" name="Oval 52"/>
          <p:cNvSpPr>
            <a:spLocks noChangeArrowheads="1"/>
          </p:cNvSpPr>
          <p:nvPr/>
        </p:nvSpPr>
        <p:spPr bwMode="auto">
          <a:xfrm>
            <a:off x="7162800" y="10668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9205" name="Text Box 53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>
                <a:solidFill>
                  <a:srgbClr val="FF0000"/>
                </a:solidFill>
              </a:rPr>
              <a:t>A</a:t>
            </a:r>
            <a:r>
              <a:rPr lang="en-US" altLang="en-US" sz="3200"/>
              <a:t>BCB</a:t>
            </a:r>
          </a:p>
          <a:p>
            <a:r>
              <a:rPr lang="en-US" altLang="en-US" sz="3200">
                <a:solidFill>
                  <a:srgbClr val="008000"/>
                </a:solidFill>
              </a:rPr>
              <a:t>BDCA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68038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01" grpId="0" autoUpdateAnimBg="0"/>
      <p:bldP spid="49202" grpId="0" animBg="1"/>
      <p:bldP spid="49203" grpId="0" animBg="1" autoUpdateAnimBg="0"/>
      <p:bldP spid="49204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6322-6861-400A-9A9B-F1330C2FA8F4}" type="datetime1">
              <a:rPr lang="en-US" altLang="en-US"/>
              <a:pPr/>
              <a:t>1/29/2020</a:t>
            </a:fld>
            <a:endParaRPr lang="en-US" altLang="en-US"/>
          </a:p>
        </p:txBody>
      </p:sp>
      <p:sp>
        <p:nvSpPr>
          <p:cNvPr id="5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F380CB27-469B-496D-B0E9-76ABC0B93C79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14513" y="152400"/>
            <a:ext cx="8305800" cy="914400"/>
          </a:xfrm>
        </p:spPr>
        <p:txBody>
          <a:bodyPr/>
          <a:lstStyle/>
          <a:p>
            <a:pPr algn="ctr"/>
            <a:r>
              <a:rPr lang="en-US" altLang="en-US" dirty="0"/>
              <a:t>LCS Example (6)</a:t>
            </a:r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0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48526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j       0        </a:t>
            </a:r>
            <a:r>
              <a:rPr lang="en-US" altLang="en-US" dirty="0" smtClean="0"/>
              <a:t>    </a:t>
            </a:r>
            <a:r>
              <a:rPr lang="en-US" altLang="en-US" b="1" dirty="0" smtClean="0">
                <a:solidFill>
                  <a:srgbClr val="FF0000"/>
                </a:solidFill>
              </a:rPr>
              <a:t>1</a:t>
            </a:r>
            <a:r>
              <a:rPr lang="en-US" altLang="en-US" dirty="0" smtClean="0"/>
              <a:t>          </a:t>
            </a:r>
            <a:r>
              <a:rPr lang="en-US" altLang="en-US" dirty="0"/>
              <a:t>2        </a:t>
            </a:r>
            <a:r>
              <a:rPr lang="en-US" altLang="en-US" dirty="0" smtClean="0"/>
              <a:t>  </a:t>
            </a:r>
            <a:r>
              <a:rPr lang="en-US" altLang="en-US" dirty="0"/>
              <a:t>3     </a:t>
            </a:r>
            <a:r>
              <a:rPr lang="en-US" altLang="en-US" dirty="0" smtClean="0"/>
              <a:t>      </a:t>
            </a:r>
            <a:r>
              <a:rPr lang="en-US" altLang="en-US" dirty="0"/>
              <a:t>4         5 </a:t>
            </a:r>
          </a:p>
        </p:txBody>
      </p:sp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2</a:t>
            </a:r>
            <a:endParaRPr lang="en-US" altLang="en-US"/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</a:t>
            </a:r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Xi</a:t>
            </a:r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50201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50202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50203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50204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Yj</a:t>
            </a:r>
          </a:p>
        </p:txBody>
      </p:sp>
      <p:sp>
        <p:nvSpPr>
          <p:cNvPr id="50205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50206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50207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50208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50209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50210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0211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0212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0213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0214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0215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0216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0217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0218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0219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0220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8000"/>
                </a:solidFill>
              </a:rPr>
              <a:t> 		if ( X</a:t>
            </a:r>
            <a:r>
              <a:rPr lang="en-US" altLang="en-US" baseline="-25000">
                <a:solidFill>
                  <a:srgbClr val="008000"/>
                </a:solidFill>
              </a:rPr>
              <a:t>i</a:t>
            </a:r>
            <a:r>
              <a:rPr lang="en-US" altLang="en-US">
                <a:solidFill>
                  <a:srgbClr val="008000"/>
                </a:solidFill>
              </a:rPr>
              <a:t> == Y</a:t>
            </a:r>
            <a:r>
              <a:rPr lang="en-US" altLang="en-US" baseline="-25000">
                <a:solidFill>
                  <a:srgbClr val="008000"/>
                </a:solidFill>
              </a:rPr>
              <a:t>j</a:t>
            </a:r>
            <a:r>
              <a:rPr lang="en-US" alt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8000"/>
                </a:solidFill>
              </a:rPr>
              <a:t> 			c[i,j] = c[i-1,j-1] + 1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 		else c[i,j] = max( c[i-1,j], c[i,j-1] )</a:t>
            </a:r>
          </a:p>
        </p:txBody>
      </p:sp>
      <p:sp>
        <p:nvSpPr>
          <p:cNvPr id="50222" name="Text Box 46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0223" name="Text Box 47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0224" name="Text Box 48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50225" name="Text Box 49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0226" name="Text Box 50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50227" name="Oval 51"/>
          <p:cNvSpPr>
            <a:spLocks noChangeArrowheads="1"/>
          </p:cNvSpPr>
          <p:nvPr/>
        </p:nvSpPr>
        <p:spPr bwMode="auto">
          <a:xfrm>
            <a:off x="3886200" y="11430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28" name="Oval 52"/>
          <p:cNvSpPr>
            <a:spLocks noChangeArrowheads="1"/>
          </p:cNvSpPr>
          <p:nvPr/>
        </p:nvSpPr>
        <p:spPr bwMode="auto">
          <a:xfrm>
            <a:off x="2362200" y="28194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29" name="Line 53"/>
          <p:cNvSpPr>
            <a:spLocks noChangeShapeType="1"/>
          </p:cNvSpPr>
          <p:nvPr/>
        </p:nvSpPr>
        <p:spPr bwMode="auto">
          <a:xfrm>
            <a:off x="3581400" y="2743200"/>
            <a:ext cx="304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31" name="Text Box 55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50232" name="Text Box 56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>
                <a:solidFill>
                  <a:srgbClr val="008000"/>
                </a:solidFill>
              </a:rPr>
              <a:t>A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r>
              <a:rPr lang="en-US" altLang="en-US" sz="3200"/>
              <a:t>CB</a:t>
            </a:r>
          </a:p>
          <a:p>
            <a:r>
              <a:rPr lang="en-US" altLang="en-US" sz="3200">
                <a:solidFill>
                  <a:srgbClr val="FF0000"/>
                </a:solidFill>
              </a:rPr>
              <a:t>B</a:t>
            </a:r>
            <a:r>
              <a:rPr lang="en-US" altLang="en-US" sz="3200"/>
              <a:t>DCAB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06335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27" grpId="0" animBg="1"/>
      <p:bldP spid="50228" grpId="0" animBg="1"/>
      <p:bldP spid="50229" grpId="0" animBg="1"/>
      <p:bldP spid="50231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1A5F-0E62-40AB-B80D-0B03B2FAC922}" type="datetime1">
              <a:rPr lang="en-US" altLang="en-US"/>
              <a:pPr/>
              <a:t>1/29/2020</a:t>
            </a:fld>
            <a:endParaRPr lang="en-US" altLang="en-US"/>
          </a:p>
        </p:txBody>
      </p:sp>
      <p:sp>
        <p:nvSpPr>
          <p:cNvPr id="6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2B17BEA5-26AF-44A8-AD87-81CCFB4D77C4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altLang="en-US"/>
              <a:t>LCS Example (7)</a:t>
            </a:r>
          </a:p>
        </p:txBody>
      </p:sp>
      <p:sp>
        <p:nvSpPr>
          <p:cNvPr id="54275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49808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j       0      </a:t>
            </a:r>
            <a:r>
              <a:rPr lang="en-US" altLang="en-US" dirty="0" smtClean="0"/>
              <a:t>    </a:t>
            </a:r>
            <a:r>
              <a:rPr lang="en-US" altLang="en-US" dirty="0"/>
              <a:t>1         </a:t>
            </a:r>
            <a:r>
              <a:rPr lang="en-US" altLang="en-US" dirty="0" smtClean="0"/>
              <a:t>  </a:t>
            </a:r>
            <a:r>
              <a:rPr lang="en-US" altLang="en-US" dirty="0">
                <a:solidFill>
                  <a:srgbClr val="FF0000"/>
                </a:solidFill>
              </a:rPr>
              <a:t>2   </a:t>
            </a:r>
            <a:r>
              <a:rPr lang="en-US" altLang="en-US" dirty="0" smtClean="0">
                <a:solidFill>
                  <a:srgbClr val="FF0000"/>
                </a:solidFill>
              </a:rPr>
              <a:t>        </a:t>
            </a:r>
            <a:r>
              <a:rPr lang="en-US" altLang="en-US" dirty="0">
                <a:solidFill>
                  <a:srgbClr val="FF0000"/>
                </a:solidFill>
              </a:rPr>
              <a:t>3  </a:t>
            </a:r>
            <a:r>
              <a:rPr lang="en-US" altLang="en-US" dirty="0" smtClean="0">
                <a:solidFill>
                  <a:srgbClr val="FF0000"/>
                </a:solidFill>
              </a:rPr>
              <a:t>         </a:t>
            </a:r>
            <a:r>
              <a:rPr lang="en-US" altLang="en-US" dirty="0">
                <a:solidFill>
                  <a:srgbClr val="FF0000"/>
                </a:solidFill>
              </a:rPr>
              <a:t>4</a:t>
            </a:r>
            <a:r>
              <a:rPr lang="en-US" altLang="en-US" dirty="0"/>
              <a:t>       </a:t>
            </a:r>
            <a:r>
              <a:rPr lang="en-US" altLang="en-US" dirty="0" smtClean="0"/>
              <a:t>    </a:t>
            </a:r>
            <a:r>
              <a:rPr lang="en-US" altLang="en-US" dirty="0"/>
              <a:t>5 </a:t>
            </a:r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2</a:t>
            </a:r>
            <a:endParaRPr lang="en-US" altLang="en-US"/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</a:t>
            </a:r>
          </a:p>
        </p:txBody>
      </p:sp>
      <p:sp>
        <p:nvSpPr>
          <p:cNvPr id="54295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Xi</a:t>
            </a:r>
          </a:p>
        </p:txBody>
      </p:sp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54297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54299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Yj</a:t>
            </a:r>
          </a:p>
        </p:txBody>
      </p:sp>
      <p:sp>
        <p:nvSpPr>
          <p:cNvPr id="54301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54302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54303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54304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54305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54306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4307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4308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4309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4310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4311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4312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4313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4314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4315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4316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 		if ( X</a:t>
            </a:r>
            <a:r>
              <a:rPr lang="en-US" altLang="en-US" baseline="-25000"/>
              <a:t>i</a:t>
            </a:r>
            <a:r>
              <a:rPr lang="en-US" altLang="en-US"/>
              <a:t> == Y</a:t>
            </a:r>
            <a:r>
              <a:rPr lang="en-US" altLang="en-US" baseline="-25000"/>
              <a:t>j</a:t>
            </a:r>
            <a:r>
              <a:rPr lang="en-US" altLang="en-US"/>
              <a:t> )		</a:t>
            </a:r>
          </a:p>
          <a:p>
            <a:pPr>
              <a:lnSpc>
                <a:spcPct val="90000"/>
              </a:lnSpc>
            </a:pPr>
            <a:r>
              <a:rPr lang="en-US" altLang="en-US"/>
              <a:t> 			c[i,j] = c[i-1,j-1] + 1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8000"/>
                </a:solidFill>
              </a:rPr>
              <a:t> 		else c[i,j] = max( c[i-1,j], c[i,j-1] )</a:t>
            </a:r>
          </a:p>
        </p:txBody>
      </p:sp>
      <p:sp>
        <p:nvSpPr>
          <p:cNvPr id="54317" name="Text Box 45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54318" name="Text Box 46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4320" name="Text Box 48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4321" name="Text Box 49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4322" name="Text Box 50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54323" name="Text Box 51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54324" name="Text Box 52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54325" name="Text Box 53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54326" name="Text Box 54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54327" name="Oval 55"/>
          <p:cNvSpPr>
            <a:spLocks noChangeArrowheads="1"/>
          </p:cNvSpPr>
          <p:nvPr/>
        </p:nvSpPr>
        <p:spPr bwMode="auto">
          <a:xfrm>
            <a:off x="2362200" y="28194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54328" name="Oval 56"/>
          <p:cNvSpPr>
            <a:spLocks noChangeArrowheads="1"/>
          </p:cNvSpPr>
          <p:nvPr/>
        </p:nvSpPr>
        <p:spPr bwMode="auto">
          <a:xfrm>
            <a:off x="4572000" y="1066800"/>
            <a:ext cx="25908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54329" name="Line 57"/>
          <p:cNvSpPr>
            <a:spLocks noChangeShapeType="1"/>
          </p:cNvSpPr>
          <p:nvPr/>
        </p:nvSpPr>
        <p:spPr bwMode="auto">
          <a:xfrm>
            <a:off x="43434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30" name="Line 58"/>
          <p:cNvSpPr>
            <a:spLocks noChangeShapeType="1"/>
          </p:cNvSpPr>
          <p:nvPr/>
        </p:nvSpPr>
        <p:spPr bwMode="auto">
          <a:xfrm>
            <a:off x="51816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31" name="Line 59"/>
          <p:cNvSpPr>
            <a:spLocks noChangeShapeType="1"/>
          </p:cNvSpPr>
          <p:nvPr/>
        </p:nvSpPr>
        <p:spPr bwMode="auto">
          <a:xfrm>
            <a:off x="6400800" y="2667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36" name="Line 64"/>
          <p:cNvSpPr>
            <a:spLocks noChangeShapeType="1"/>
          </p:cNvSpPr>
          <p:nvPr/>
        </p:nvSpPr>
        <p:spPr bwMode="auto">
          <a:xfrm>
            <a:off x="60198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37" name="Text Box 65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>
                <a:solidFill>
                  <a:srgbClr val="008000"/>
                </a:solidFill>
              </a:rPr>
              <a:t>A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r>
              <a:rPr lang="en-US" altLang="en-US" sz="3200"/>
              <a:t>CB</a:t>
            </a:r>
          </a:p>
          <a:p>
            <a:r>
              <a:rPr lang="en-US" altLang="en-US" sz="3200">
                <a:solidFill>
                  <a:srgbClr val="008000"/>
                </a:solidFill>
              </a:rPr>
              <a:t>B</a:t>
            </a:r>
            <a:r>
              <a:rPr lang="en-US" altLang="en-US" sz="3200">
                <a:solidFill>
                  <a:srgbClr val="FF0000"/>
                </a:solidFill>
              </a:rPr>
              <a:t>DCA</a:t>
            </a:r>
            <a:r>
              <a:rPr lang="en-US" altLang="en-US" sz="3200"/>
              <a:t>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428309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24" grpId="0" autoUpdateAnimBg="0"/>
      <p:bldP spid="54325" grpId="0" autoUpdateAnimBg="0"/>
      <p:bldP spid="54326" grpId="0" autoUpdateAnimBg="0"/>
      <p:bldP spid="54329" grpId="0" animBg="1"/>
      <p:bldP spid="54330" grpId="0" animBg="1"/>
      <p:bldP spid="54331" grpId="0" animBg="1"/>
      <p:bldP spid="5433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8DB2-5D22-4AEF-B7D2-D44B7D702DCF}" type="datetime1">
              <a:rPr lang="en-US" altLang="en-US"/>
              <a:pPr/>
              <a:t>1/29/2020</a:t>
            </a:fld>
            <a:endParaRPr lang="en-US" altLang="en-US"/>
          </a:p>
        </p:txBody>
      </p:sp>
      <p:sp>
        <p:nvSpPr>
          <p:cNvPr id="6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86143BF1-8E82-44F0-B7C7-48418F9658EF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altLang="en-US"/>
              <a:t>LCS Example (8)</a:t>
            </a:r>
          </a:p>
        </p:txBody>
      </p:sp>
      <p:sp>
        <p:nvSpPr>
          <p:cNvPr id="60419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0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9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1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j       0        1          2         3        4         </a:t>
            </a:r>
            <a:r>
              <a:rPr lang="en-US" altLang="en-US" b="1">
                <a:solidFill>
                  <a:srgbClr val="FF0000"/>
                </a:solidFill>
              </a:rPr>
              <a:t>5</a:t>
            </a:r>
            <a:r>
              <a:rPr lang="en-US" altLang="en-US"/>
              <a:t> </a:t>
            </a: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60435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2</a:t>
            </a:r>
            <a:endParaRPr lang="en-US" altLang="en-US"/>
          </a:p>
        </p:txBody>
      </p:sp>
      <p:sp>
        <p:nvSpPr>
          <p:cNvPr id="60436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60437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60438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</a:t>
            </a:r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Xi</a:t>
            </a:r>
          </a:p>
        </p:txBody>
      </p:sp>
      <p:sp>
        <p:nvSpPr>
          <p:cNvPr id="60440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0441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0442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0443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0444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Yj</a:t>
            </a:r>
          </a:p>
        </p:txBody>
      </p:sp>
      <p:sp>
        <p:nvSpPr>
          <p:cNvPr id="60445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0455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0456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0457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0458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0459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0460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8000"/>
                </a:solidFill>
              </a:rPr>
              <a:t> 		if ( X</a:t>
            </a:r>
            <a:r>
              <a:rPr lang="en-US" altLang="en-US" baseline="-25000">
                <a:solidFill>
                  <a:srgbClr val="008000"/>
                </a:solidFill>
              </a:rPr>
              <a:t>i</a:t>
            </a:r>
            <a:r>
              <a:rPr lang="en-US" altLang="en-US">
                <a:solidFill>
                  <a:srgbClr val="008000"/>
                </a:solidFill>
              </a:rPr>
              <a:t> == Y</a:t>
            </a:r>
            <a:r>
              <a:rPr lang="en-US" altLang="en-US" baseline="-25000">
                <a:solidFill>
                  <a:srgbClr val="008000"/>
                </a:solidFill>
              </a:rPr>
              <a:t>j</a:t>
            </a:r>
            <a:r>
              <a:rPr lang="en-US" alt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8000"/>
                </a:solidFill>
              </a:rPr>
              <a:t> 			c[i,j] = c[i-1,j-1] + 1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 		else c[i,j] = max( c[i-1,j], c[i,j-1] )</a:t>
            </a:r>
          </a:p>
        </p:txBody>
      </p:sp>
      <p:sp>
        <p:nvSpPr>
          <p:cNvPr id="60461" name="Text Box 45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0462" name="Text Box 46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0463" name="Text Box 47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0464" name="Text Box 48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0465" name="Text Box 49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0466" name="Text Box 50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0467" name="Text Box 51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0468" name="Text Box 52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0469" name="Text Box 53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0470" name="Text Box 54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2</a:t>
            </a:r>
            <a:endParaRPr lang="en-US" altLang="en-US"/>
          </a:p>
        </p:txBody>
      </p:sp>
      <p:sp>
        <p:nvSpPr>
          <p:cNvPr id="60471" name="Oval 55"/>
          <p:cNvSpPr>
            <a:spLocks noChangeArrowheads="1"/>
          </p:cNvSpPr>
          <p:nvPr/>
        </p:nvSpPr>
        <p:spPr bwMode="auto">
          <a:xfrm>
            <a:off x="2362200" y="28194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72" name="Oval 56"/>
          <p:cNvSpPr>
            <a:spLocks noChangeArrowheads="1"/>
          </p:cNvSpPr>
          <p:nvPr/>
        </p:nvSpPr>
        <p:spPr bwMode="auto">
          <a:xfrm>
            <a:off x="7162800" y="10668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73" name="Line 57"/>
          <p:cNvSpPr>
            <a:spLocks noChangeShapeType="1"/>
          </p:cNvSpPr>
          <p:nvPr/>
        </p:nvSpPr>
        <p:spPr bwMode="auto">
          <a:xfrm>
            <a:off x="6934200" y="26670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74" name="Text Box 58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>
                <a:solidFill>
                  <a:srgbClr val="008000"/>
                </a:solidFill>
              </a:rPr>
              <a:t>A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r>
              <a:rPr lang="en-US" altLang="en-US" sz="3200"/>
              <a:t>CB</a:t>
            </a:r>
          </a:p>
          <a:p>
            <a:r>
              <a:rPr lang="en-US" altLang="en-US" sz="3200">
                <a:solidFill>
                  <a:srgbClr val="008000"/>
                </a:solidFill>
              </a:rPr>
              <a:t>BDCA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318800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70" grpId="0" autoUpdateAnimBg="0"/>
      <p:bldP spid="60471" grpId="0" animBg="1"/>
      <p:bldP spid="60472" grpId="0" animBg="1"/>
      <p:bldP spid="6047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E2FB-97C0-4111-B75B-7E198FAD5680}" type="datetime1">
              <a:rPr lang="en-US" altLang="en-US"/>
              <a:pPr/>
              <a:t>1/29/2020</a:t>
            </a:fld>
            <a:endParaRPr lang="en-US" altLang="en-US"/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E7BB9815-C5B3-4FE4-A41B-9B0E67EB9101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altLang="en-US"/>
              <a:t>LCS Example (10)</a:t>
            </a:r>
          </a:p>
        </p:txBody>
      </p:sp>
      <p:sp>
        <p:nvSpPr>
          <p:cNvPr id="62467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8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4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5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6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8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j       0        </a:t>
            </a:r>
            <a:r>
              <a:rPr lang="en-US" altLang="en-US" b="1">
                <a:solidFill>
                  <a:srgbClr val="FF0000"/>
                </a:solidFill>
              </a:rPr>
              <a:t>1          2</a:t>
            </a:r>
            <a:r>
              <a:rPr lang="en-US" altLang="en-US"/>
              <a:t>         3        4         5 </a:t>
            </a:r>
          </a:p>
        </p:txBody>
      </p:sp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62482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62483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62484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3</a:t>
            </a:r>
            <a:endParaRPr lang="en-US" altLang="en-US"/>
          </a:p>
        </p:txBody>
      </p:sp>
      <p:sp>
        <p:nvSpPr>
          <p:cNvPr id="62485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</a:t>
            </a:r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Xi</a:t>
            </a:r>
          </a:p>
        </p:txBody>
      </p:sp>
      <p:sp>
        <p:nvSpPr>
          <p:cNvPr id="62488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2489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2490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2491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Yj</a:t>
            </a:r>
          </a:p>
        </p:txBody>
      </p:sp>
      <p:sp>
        <p:nvSpPr>
          <p:cNvPr id="62493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2494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2495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2496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2497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62498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2499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2500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2501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2502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2503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2504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2505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2506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2507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2508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		if ( X</a:t>
            </a:r>
            <a:r>
              <a:rPr lang="en-US" altLang="en-US" baseline="-25000"/>
              <a:t>i</a:t>
            </a:r>
            <a:r>
              <a:rPr lang="en-US" altLang="en-US"/>
              <a:t> == Y</a:t>
            </a:r>
            <a:r>
              <a:rPr lang="en-US" altLang="en-US" baseline="-25000"/>
              <a:t>j</a:t>
            </a:r>
            <a:r>
              <a:rPr lang="en-US" altLang="en-US"/>
              <a:t> )		</a:t>
            </a:r>
          </a:p>
          <a:p>
            <a:pPr>
              <a:lnSpc>
                <a:spcPct val="90000"/>
              </a:lnSpc>
            </a:pPr>
            <a:r>
              <a:rPr lang="en-US" altLang="en-US"/>
              <a:t>			c[i,j] = c[i-1,j-1] + 1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8000"/>
                </a:solidFill>
              </a:rPr>
              <a:t>		else c[i,j] = max( c[i-1,j], c[i,j-1] )</a:t>
            </a:r>
          </a:p>
          <a:p>
            <a:pPr>
              <a:lnSpc>
                <a:spcPct val="90000"/>
              </a:lnSpc>
            </a:pPr>
            <a:endParaRPr lang="en-US" altLang="en-US" sz="2800" baseline="-25000">
              <a:solidFill>
                <a:srgbClr val="33CC33"/>
              </a:solidFill>
            </a:endParaRPr>
          </a:p>
        </p:txBody>
      </p:sp>
      <p:sp>
        <p:nvSpPr>
          <p:cNvPr id="62509" name="Text Box 45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2510" name="Text Box 46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2511" name="Text Box 47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2512" name="Text Box 48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2513" name="Text Box 49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2514" name="Text Box 50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2</a:t>
            </a:r>
            <a:endParaRPr lang="en-US" altLang="en-US"/>
          </a:p>
        </p:txBody>
      </p:sp>
      <p:sp>
        <p:nvSpPr>
          <p:cNvPr id="62515" name="Text Box 51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2516" name="Text Box 52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2517" name="Text Box 53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2518" name="Text Box 54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2519" name="Oval 55"/>
          <p:cNvSpPr>
            <a:spLocks noChangeArrowheads="1"/>
          </p:cNvSpPr>
          <p:nvPr/>
        </p:nvSpPr>
        <p:spPr bwMode="auto">
          <a:xfrm>
            <a:off x="2362200" y="3505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62520" name="Oval 56"/>
          <p:cNvSpPr>
            <a:spLocks noChangeArrowheads="1"/>
          </p:cNvSpPr>
          <p:nvPr/>
        </p:nvSpPr>
        <p:spPr bwMode="auto">
          <a:xfrm>
            <a:off x="3810000" y="1066800"/>
            <a:ext cx="15240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62521" name="Text Box 57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2522" name="Text Box 58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62523" name="Line 59"/>
          <p:cNvSpPr>
            <a:spLocks noChangeShapeType="1"/>
          </p:cNvSpPr>
          <p:nvPr/>
        </p:nvSpPr>
        <p:spPr bwMode="auto">
          <a:xfrm>
            <a:off x="3886200" y="3429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25" name="Line 61"/>
          <p:cNvSpPr>
            <a:spLocks noChangeShapeType="1"/>
          </p:cNvSpPr>
          <p:nvPr/>
        </p:nvSpPr>
        <p:spPr bwMode="auto">
          <a:xfrm>
            <a:off x="4724400" y="3429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26" name="Line 62"/>
          <p:cNvSpPr>
            <a:spLocks noChangeShapeType="1"/>
          </p:cNvSpPr>
          <p:nvPr/>
        </p:nvSpPr>
        <p:spPr bwMode="auto">
          <a:xfrm>
            <a:off x="4343400" y="3810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27" name="Text Box 63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>
                <a:solidFill>
                  <a:srgbClr val="008000"/>
                </a:solidFill>
              </a:rPr>
              <a:t>AB</a:t>
            </a:r>
            <a:r>
              <a:rPr lang="en-US" altLang="en-US" sz="3200">
                <a:solidFill>
                  <a:srgbClr val="FF0000"/>
                </a:solidFill>
              </a:rPr>
              <a:t>C</a:t>
            </a:r>
            <a:r>
              <a:rPr lang="en-US" altLang="en-US" sz="3200"/>
              <a:t>B</a:t>
            </a:r>
          </a:p>
          <a:p>
            <a:r>
              <a:rPr lang="en-US" altLang="en-US" sz="3200">
                <a:solidFill>
                  <a:srgbClr val="FF0000"/>
                </a:solidFill>
              </a:rPr>
              <a:t>BD</a:t>
            </a:r>
            <a:r>
              <a:rPr lang="en-US" altLang="en-US" sz="3200"/>
              <a:t>CAB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69549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21" grpId="0" autoUpdateAnimBg="0"/>
      <p:bldP spid="62522" grpId="0" autoUpdateAnimBg="0"/>
      <p:bldP spid="62523" grpId="0" animBg="1"/>
      <p:bldP spid="62525" grpId="0" animBg="1"/>
      <p:bldP spid="625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0838" y="0"/>
            <a:ext cx="8621712" cy="906462"/>
          </a:xfrm>
        </p:spPr>
        <p:txBody>
          <a:bodyPr/>
          <a:lstStyle/>
          <a:p>
            <a:r>
              <a:rPr lang="en-US" altLang="zh-TW" dirty="0"/>
              <a:t>Fibonacci </a:t>
            </a:r>
            <a:r>
              <a:rPr lang="en-US" altLang="zh-TW" dirty="0" smtClean="0"/>
              <a:t>Number </a:t>
            </a:r>
            <a:r>
              <a:rPr lang="en-US" altLang="zh-TW" dirty="0"/>
              <a:t>and </a:t>
            </a:r>
            <a:r>
              <a:rPr lang="en-US" altLang="zh-TW" dirty="0" smtClean="0"/>
              <a:t>Golden Ratio</a:t>
            </a:r>
            <a:endParaRPr lang="en-US" altLang="zh-TW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1988" y="1241425"/>
            <a:ext cx="7816850" cy="496887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dirty="0"/>
              <a:t>0,1,1,2,3,5,8,13,21,34</a:t>
            </a:r>
            <a:r>
              <a:rPr lang="en-US" altLang="zh-TW" sz="2800" dirty="0" smtClean="0"/>
              <a:t>,...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sz="2800" dirty="0"/>
          </a:p>
        </p:txBody>
      </p:sp>
      <p:grpSp>
        <p:nvGrpSpPr>
          <p:cNvPr id="83972" name="Group 4"/>
          <p:cNvGrpSpPr>
            <a:grpSpLocks/>
          </p:cNvGrpSpPr>
          <p:nvPr/>
        </p:nvGrpSpPr>
        <p:grpSpPr bwMode="auto">
          <a:xfrm>
            <a:off x="833437" y="1892572"/>
            <a:ext cx="4718779" cy="1201033"/>
            <a:chOff x="480" y="1579"/>
            <a:chExt cx="2758" cy="626"/>
          </a:xfrm>
        </p:grpSpPr>
        <p:sp>
          <p:nvSpPr>
            <p:cNvPr id="83973" name="Text Box 5"/>
            <p:cNvSpPr txBox="1">
              <a:spLocks noChangeArrowheads="1"/>
            </p:cNvSpPr>
            <p:nvPr/>
          </p:nvSpPr>
          <p:spPr bwMode="auto">
            <a:xfrm>
              <a:off x="480" y="1579"/>
              <a:ext cx="2758" cy="6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b="1" dirty="0">
                  <a:latin typeface="Courier New" pitchFamily="49" charset="0"/>
                </a:rPr>
                <a:t> </a:t>
              </a:r>
              <a:r>
                <a:rPr lang="en-US" altLang="zh-TW" sz="2400" b="1" dirty="0" err="1">
                  <a:latin typeface="Courier New" pitchFamily="49" charset="0"/>
                </a:rPr>
                <a:t>f</a:t>
              </a:r>
              <a:r>
                <a:rPr lang="en-US" altLang="zh-TW" sz="2400" b="1" baseline="-25000" dirty="0" err="1">
                  <a:latin typeface="Courier New" pitchFamily="49" charset="0"/>
                </a:rPr>
                <a:t>n</a:t>
              </a:r>
              <a:r>
                <a:rPr lang="en-US" altLang="zh-TW" sz="2400" b="1" dirty="0">
                  <a:latin typeface="Courier New" pitchFamily="49" charset="0"/>
                </a:rPr>
                <a:t> = 0  if n = 0</a:t>
              </a:r>
            </a:p>
            <a:p>
              <a:r>
                <a:rPr lang="en-US" altLang="zh-TW" sz="2400" b="1" dirty="0">
                  <a:latin typeface="Courier New" pitchFamily="49" charset="0"/>
                </a:rPr>
                <a:t> </a:t>
              </a:r>
              <a:r>
                <a:rPr lang="en-US" altLang="zh-TW" sz="2400" b="1" dirty="0" err="1">
                  <a:latin typeface="Courier New" pitchFamily="49" charset="0"/>
                </a:rPr>
                <a:t>f</a:t>
              </a:r>
              <a:r>
                <a:rPr lang="en-US" altLang="zh-TW" sz="2400" b="1" baseline="-25000" dirty="0" err="1">
                  <a:latin typeface="Courier New" pitchFamily="49" charset="0"/>
                </a:rPr>
                <a:t>n</a:t>
              </a:r>
              <a:r>
                <a:rPr lang="en-US" altLang="zh-TW" sz="2400" b="1" dirty="0">
                  <a:latin typeface="Courier New" pitchFamily="49" charset="0"/>
                </a:rPr>
                <a:t> = 1  if n = 1</a:t>
              </a:r>
            </a:p>
            <a:p>
              <a:r>
                <a:rPr lang="en-US" altLang="zh-TW" sz="2400" b="1" dirty="0">
                  <a:latin typeface="Courier New" pitchFamily="49" charset="0"/>
                </a:rPr>
                <a:t> </a:t>
              </a:r>
              <a:r>
                <a:rPr lang="en-US" altLang="zh-TW" sz="2400" b="1" dirty="0" err="1">
                  <a:latin typeface="Courier New" pitchFamily="49" charset="0"/>
                </a:rPr>
                <a:t>f</a:t>
              </a:r>
              <a:r>
                <a:rPr lang="en-US" altLang="zh-TW" sz="2400" b="1" baseline="-25000" dirty="0" err="1">
                  <a:latin typeface="Courier New" pitchFamily="49" charset="0"/>
                </a:rPr>
                <a:t>n</a:t>
              </a:r>
              <a:r>
                <a:rPr lang="en-US" altLang="zh-TW" sz="2400" b="1" dirty="0">
                  <a:latin typeface="Courier New" pitchFamily="49" charset="0"/>
                </a:rPr>
                <a:t> = f</a:t>
              </a:r>
              <a:r>
                <a:rPr lang="en-US" altLang="zh-TW" sz="2400" b="1" baseline="-25000" dirty="0">
                  <a:latin typeface="Courier New" pitchFamily="49" charset="0"/>
                </a:rPr>
                <a:t>n-1</a:t>
              </a:r>
              <a:r>
                <a:rPr lang="en-US" altLang="zh-TW" sz="2400" b="1" dirty="0">
                  <a:latin typeface="Courier New" pitchFamily="49" charset="0"/>
                </a:rPr>
                <a:t> + f</a:t>
              </a:r>
              <a:r>
                <a:rPr lang="en-US" altLang="zh-TW" sz="2400" b="1" baseline="-25000" dirty="0">
                  <a:latin typeface="Courier New" pitchFamily="49" charset="0"/>
                </a:rPr>
                <a:t>n-2</a:t>
              </a:r>
              <a:r>
                <a:rPr lang="en-US" altLang="zh-TW" sz="2400" b="1" dirty="0">
                  <a:latin typeface="Courier New" pitchFamily="49" charset="0"/>
                </a:rPr>
                <a:t> if n </a:t>
              </a:r>
              <a:r>
                <a:rPr lang="en-US" altLang="zh-TW" sz="2400" b="1" dirty="0">
                  <a:latin typeface="Courier New" pitchFamily="49" charset="0"/>
                  <a:sym typeface="Symbol" pitchFamily="18" charset="2"/>
                </a:rPr>
                <a:t></a:t>
              </a:r>
              <a:r>
                <a:rPr lang="en-US" altLang="zh-TW" sz="2400" b="1" dirty="0">
                  <a:latin typeface="Courier New" pitchFamily="49" charset="0"/>
                </a:rPr>
                <a:t> 2 </a:t>
              </a:r>
            </a:p>
          </p:txBody>
        </p:sp>
        <p:sp>
          <p:nvSpPr>
            <p:cNvPr id="83974" name="AutoShape 6"/>
            <p:cNvSpPr>
              <a:spLocks/>
            </p:cNvSpPr>
            <p:nvPr/>
          </p:nvSpPr>
          <p:spPr bwMode="auto">
            <a:xfrm>
              <a:off x="480" y="1584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839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876876"/>
              </p:ext>
            </p:extLst>
          </p:nvPr>
        </p:nvGraphicFramePr>
        <p:xfrm>
          <a:off x="520700" y="3476625"/>
          <a:ext cx="66548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41" name="Equation" r:id="rId4" imgW="3225600" imgH="469800" progId="Equation.3">
                  <p:embed/>
                </p:oleObj>
              </mc:Choice>
              <mc:Fallback>
                <p:oleObj name="Equation" r:id="rId4" imgW="32256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3476625"/>
                        <a:ext cx="6654800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6" name="Line 8"/>
          <p:cNvSpPr>
            <a:spLocks noChangeShapeType="1"/>
          </p:cNvSpPr>
          <p:nvPr/>
        </p:nvSpPr>
        <p:spPr bwMode="auto">
          <a:xfrm>
            <a:off x="1295400" y="5486400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3977" name="Line 9"/>
          <p:cNvSpPr>
            <a:spLocks noChangeShapeType="1"/>
          </p:cNvSpPr>
          <p:nvPr/>
        </p:nvSpPr>
        <p:spPr bwMode="auto">
          <a:xfrm>
            <a:off x="3200400" y="5257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1981200" y="49530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1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3352800" y="5029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x-1</a:t>
            </a:r>
          </a:p>
        </p:txBody>
      </p:sp>
      <p:sp>
        <p:nvSpPr>
          <p:cNvPr id="83980" name="Freeform 12"/>
          <p:cNvSpPr>
            <a:spLocks/>
          </p:cNvSpPr>
          <p:nvPr/>
        </p:nvSpPr>
        <p:spPr bwMode="auto">
          <a:xfrm>
            <a:off x="1295400" y="5486400"/>
            <a:ext cx="1066800" cy="723900"/>
          </a:xfrm>
          <a:custGeom>
            <a:avLst/>
            <a:gdLst>
              <a:gd name="T0" fmla="*/ 0 w 672"/>
              <a:gd name="T1" fmla="*/ 0 h 456"/>
              <a:gd name="T2" fmla="*/ 384 w 672"/>
              <a:gd name="T3" fmla="*/ 384 h 456"/>
              <a:gd name="T4" fmla="*/ 672 w 672"/>
              <a:gd name="T5" fmla="*/ 432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2" h="456">
                <a:moveTo>
                  <a:pt x="0" y="0"/>
                </a:moveTo>
                <a:cubicBezTo>
                  <a:pt x="136" y="156"/>
                  <a:pt x="272" y="312"/>
                  <a:pt x="384" y="384"/>
                </a:cubicBezTo>
                <a:cubicBezTo>
                  <a:pt x="496" y="456"/>
                  <a:pt x="624" y="424"/>
                  <a:pt x="672" y="4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2514600" y="5867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x</a:t>
            </a:r>
          </a:p>
        </p:txBody>
      </p:sp>
      <p:sp>
        <p:nvSpPr>
          <p:cNvPr id="83982" name="Freeform 14"/>
          <p:cNvSpPr>
            <a:spLocks/>
          </p:cNvSpPr>
          <p:nvPr/>
        </p:nvSpPr>
        <p:spPr bwMode="auto">
          <a:xfrm>
            <a:off x="2971800" y="5486400"/>
            <a:ext cx="1371600" cy="800100"/>
          </a:xfrm>
          <a:custGeom>
            <a:avLst/>
            <a:gdLst>
              <a:gd name="T0" fmla="*/ 864 w 864"/>
              <a:gd name="T1" fmla="*/ 0 h 504"/>
              <a:gd name="T2" fmla="*/ 528 w 864"/>
              <a:gd name="T3" fmla="*/ 432 h 504"/>
              <a:gd name="T4" fmla="*/ 0 w 864"/>
              <a:gd name="T5" fmla="*/ 432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4" h="504">
                <a:moveTo>
                  <a:pt x="864" y="0"/>
                </a:moveTo>
                <a:cubicBezTo>
                  <a:pt x="768" y="180"/>
                  <a:pt x="672" y="360"/>
                  <a:pt x="528" y="432"/>
                </a:cubicBezTo>
                <a:cubicBezTo>
                  <a:pt x="384" y="504"/>
                  <a:pt x="80" y="432"/>
                  <a:pt x="0" y="4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83983" name="Object 15"/>
          <p:cNvGraphicFramePr>
            <a:graphicFrameLocks noChangeAspect="1"/>
          </p:cNvGraphicFramePr>
          <p:nvPr/>
        </p:nvGraphicFramePr>
        <p:xfrm>
          <a:off x="5334000" y="4495800"/>
          <a:ext cx="1676400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42" name="Equation" r:id="rId6" imgW="812520" imgH="1091880" progId="Equation.3">
                  <p:embed/>
                </p:oleObj>
              </mc:Choice>
              <mc:Fallback>
                <p:oleObj name="Equation" r:id="rId6" imgW="812520" imgH="109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495800"/>
                        <a:ext cx="1676400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50" y="1352550"/>
            <a:ext cx="21526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360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CF8B-9036-45C6-8AD9-B7DC1C04816F}" type="datetime1">
              <a:rPr lang="en-US" altLang="en-US"/>
              <a:pPr/>
              <a:t>1/29/2020</a:t>
            </a:fld>
            <a:endParaRPr lang="en-US" altLang="en-US"/>
          </a:p>
        </p:txBody>
      </p:sp>
      <p:sp>
        <p:nvSpPr>
          <p:cNvPr id="6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386DD739-FDB0-4DB6-9D3D-2D60ABB02146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altLang="en-US"/>
              <a:t>LCS Example (11)</a:t>
            </a:r>
          </a:p>
        </p:txBody>
      </p:sp>
      <p:sp>
        <p:nvSpPr>
          <p:cNvPr id="64515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6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0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1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4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5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7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j       0        1          2         </a:t>
            </a:r>
            <a:r>
              <a:rPr lang="en-US" altLang="en-US" b="1">
                <a:solidFill>
                  <a:srgbClr val="FF0000"/>
                </a:solidFill>
              </a:rPr>
              <a:t>3</a:t>
            </a:r>
            <a:r>
              <a:rPr lang="en-US" altLang="en-US"/>
              <a:t>        4         5 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64531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64532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3</a:t>
            </a:r>
            <a:endParaRPr lang="en-US" altLang="en-US"/>
          </a:p>
        </p:txBody>
      </p:sp>
      <p:sp>
        <p:nvSpPr>
          <p:cNvPr id="64533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64534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</a:t>
            </a:r>
          </a:p>
        </p:txBody>
      </p:sp>
      <p:sp>
        <p:nvSpPr>
          <p:cNvPr id="64535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Xi</a:t>
            </a:r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4537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4540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Yj</a:t>
            </a:r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4544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4545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64546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4547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4548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4549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4551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4552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4553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4554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4555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4556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8000"/>
                </a:solidFill>
              </a:rPr>
              <a:t> 		if ( X</a:t>
            </a:r>
            <a:r>
              <a:rPr lang="en-US" altLang="en-US" baseline="-25000">
                <a:solidFill>
                  <a:srgbClr val="008000"/>
                </a:solidFill>
              </a:rPr>
              <a:t>i</a:t>
            </a:r>
            <a:r>
              <a:rPr lang="en-US" altLang="en-US">
                <a:solidFill>
                  <a:srgbClr val="008000"/>
                </a:solidFill>
              </a:rPr>
              <a:t> == Y</a:t>
            </a:r>
            <a:r>
              <a:rPr lang="en-US" altLang="en-US" baseline="-25000">
                <a:solidFill>
                  <a:srgbClr val="008000"/>
                </a:solidFill>
              </a:rPr>
              <a:t>j</a:t>
            </a:r>
            <a:r>
              <a:rPr lang="en-US" alt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8000"/>
                </a:solidFill>
              </a:rPr>
              <a:t> 			c[i,j] = c[i-1,j-1] + 1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 		else c[i,j] = max( c[i-1,j], c[i,j-1] )</a:t>
            </a:r>
          </a:p>
        </p:txBody>
      </p:sp>
      <p:sp>
        <p:nvSpPr>
          <p:cNvPr id="64557" name="Text Box 45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4558" name="Text Box 46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4559" name="Text Box 47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4560" name="Text Box 48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4561" name="Text Box 49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4562" name="Text Box 50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4563" name="Text Box 51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2</a:t>
            </a:r>
            <a:endParaRPr lang="en-US" altLang="en-US"/>
          </a:p>
        </p:txBody>
      </p:sp>
      <p:sp>
        <p:nvSpPr>
          <p:cNvPr id="64564" name="Text Box 52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4565" name="Text Box 53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4566" name="Text Box 54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4567" name="Text Box 55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64568" name="Text Box 56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4575" name="Text Box 63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64576" name="Line 64"/>
          <p:cNvSpPr>
            <a:spLocks noChangeShapeType="1"/>
          </p:cNvSpPr>
          <p:nvPr/>
        </p:nvSpPr>
        <p:spPr bwMode="auto">
          <a:xfrm>
            <a:off x="5181600" y="33528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77" name="Oval 65"/>
          <p:cNvSpPr>
            <a:spLocks noChangeArrowheads="1"/>
          </p:cNvSpPr>
          <p:nvPr/>
        </p:nvSpPr>
        <p:spPr bwMode="auto">
          <a:xfrm>
            <a:off x="2362200" y="35052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78" name="Oval 66"/>
          <p:cNvSpPr>
            <a:spLocks noChangeArrowheads="1"/>
          </p:cNvSpPr>
          <p:nvPr/>
        </p:nvSpPr>
        <p:spPr bwMode="auto">
          <a:xfrm>
            <a:off x="5486400" y="1066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64579" name="Text Box 67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>
                <a:solidFill>
                  <a:srgbClr val="008000"/>
                </a:solidFill>
              </a:rPr>
              <a:t>AB</a:t>
            </a:r>
            <a:r>
              <a:rPr lang="en-US" altLang="en-US" sz="3200">
                <a:solidFill>
                  <a:srgbClr val="FF0000"/>
                </a:solidFill>
              </a:rPr>
              <a:t>C</a:t>
            </a:r>
            <a:r>
              <a:rPr lang="en-US" altLang="en-US" sz="3200"/>
              <a:t>B</a:t>
            </a:r>
          </a:p>
          <a:p>
            <a:r>
              <a:rPr lang="en-US" altLang="en-US" sz="3200">
                <a:solidFill>
                  <a:srgbClr val="008000"/>
                </a:solidFill>
              </a:rPr>
              <a:t>BD</a:t>
            </a:r>
            <a:r>
              <a:rPr lang="en-US" altLang="en-US" sz="3200">
                <a:solidFill>
                  <a:srgbClr val="FF0000"/>
                </a:solidFill>
              </a:rPr>
              <a:t>C</a:t>
            </a:r>
            <a:r>
              <a:rPr lang="en-US" altLang="en-US" sz="3200"/>
              <a:t>AB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70853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75" grpId="0" autoUpdateAnimBg="0"/>
      <p:bldP spid="6457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33FE-2139-43D4-9F66-C944F47149AF}" type="datetime1">
              <a:rPr lang="en-US" altLang="en-US"/>
              <a:pPr/>
              <a:t>1/29/2020</a:t>
            </a:fld>
            <a:endParaRPr lang="en-US" altLang="en-US"/>
          </a:p>
        </p:txBody>
      </p:sp>
      <p:sp>
        <p:nvSpPr>
          <p:cNvPr id="6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7E37BA08-EA8F-4707-9D81-6172A4686E91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altLang="en-US"/>
              <a:t>LCS Example (12)</a:t>
            </a:r>
          </a:p>
        </p:txBody>
      </p:sp>
      <p:sp>
        <p:nvSpPr>
          <p:cNvPr id="66563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4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5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j       0        1          2         3        4         5 </a:t>
            </a:r>
          </a:p>
        </p:txBody>
      </p: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66581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66582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</a:t>
            </a:r>
          </a:p>
        </p:txBody>
      </p:sp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Xi</a:t>
            </a:r>
          </a:p>
        </p:txBody>
      </p:sp>
      <p:sp>
        <p:nvSpPr>
          <p:cNvPr id="66584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6586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6587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6588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Yj</a:t>
            </a:r>
          </a:p>
        </p:txBody>
      </p:sp>
      <p:sp>
        <p:nvSpPr>
          <p:cNvPr id="66589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6590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6591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6592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6593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66594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595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596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597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598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599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600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601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602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603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604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		if ( X</a:t>
            </a:r>
            <a:r>
              <a:rPr lang="en-US" altLang="en-US" baseline="-25000"/>
              <a:t>i</a:t>
            </a:r>
            <a:r>
              <a:rPr lang="en-US" altLang="en-US"/>
              <a:t> == Y</a:t>
            </a:r>
            <a:r>
              <a:rPr lang="en-US" altLang="en-US" baseline="-25000"/>
              <a:t>j</a:t>
            </a:r>
            <a:r>
              <a:rPr lang="en-US" altLang="en-US"/>
              <a:t> )		</a:t>
            </a:r>
          </a:p>
          <a:p>
            <a:pPr>
              <a:lnSpc>
                <a:spcPct val="90000"/>
              </a:lnSpc>
            </a:pPr>
            <a:r>
              <a:rPr lang="en-US" altLang="en-US"/>
              <a:t>			c[i,j] = c[i-1,j-1] + 1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8000"/>
                </a:solidFill>
              </a:rPr>
              <a:t>		else c[i,j] = max( c[i-1,j], c[i,j-1] )</a:t>
            </a:r>
          </a:p>
        </p:txBody>
      </p:sp>
      <p:sp>
        <p:nvSpPr>
          <p:cNvPr id="66605" name="Text Box 45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6606" name="Text Box 46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607" name="Text Box 47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608" name="Text Box 48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609" name="Text Box 49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6610" name="Text Box 50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6611" name="Text Box 51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2</a:t>
            </a:r>
            <a:endParaRPr lang="en-US" altLang="en-US"/>
          </a:p>
        </p:txBody>
      </p:sp>
      <p:sp>
        <p:nvSpPr>
          <p:cNvPr id="66612" name="Text Box 52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6613" name="Text Box 53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6614" name="Text Box 54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66615" name="Text Box 55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6616" name="Text Box 56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66617" name="Text Box 57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6619" name="Text Box 59"/>
          <p:cNvSpPr txBox="1">
            <a:spLocks noChangeArrowheads="1"/>
          </p:cNvSpPr>
          <p:nvPr/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66620" name="Text Box 60"/>
          <p:cNvSpPr txBox="1">
            <a:spLocks noChangeArrowheads="1"/>
          </p:cNvSpPr>
          <p:nvPr/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66621" name="Line 61"/>
          <p:cNvSpPr>
            <a:spLocks noChangeShapeType="1"/>
          </p:cNvSpPr>
          <p:nvPr/>
        </p:nvSpPr>
        <p:spPr bwMode="auto">
          <a:xfrm>
            <a:off x="6019800" y="3810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22" name="Line 62"/>
          <p:cNvSpPr>
            <a:spLocks noChangeShapeType="1"/>
          </p:cNvSpPr>
          <p:nvPr/>
        </p:nvSpPr>
        <p:spPr bwMode="auto">
          <a:xfrm>
            <a:off x="6781800" y="3810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23" name="Line 63"/>
          <p:cNvSpPr>
            <a:spLocks noChangeShapeType="1"/>
          </p:cNvSpPr>
          <p:nvPr/>
        </p:nvSpPr>
        <p:spPr bwMode="auto">
          <a:xfrm>
            <a:off x="72390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24" name="Oval 64"/>
          <p:cNvSpPr>
            <a:spLocks noChangeArrowheads="1"/>
          </p:cNvSpPr>
          <p:nvPr/>
        </p:nvSpPr>
        <p:spPr bwMode="auto">
          <a:xfrm>
            <a:off x="6172200" y="1066800"/>
            <a:ext cx="1752600" cy="685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25" name="Oval 65"/>
          <p:cNvSpPr>
            <a:spLocks noChangeArrowheads="1"/>
          </p:cNvSpPr>
          <p:nvPr/>
        </p:nvSpPr>
        <p:spPr bwMode="auto">
          <a:xfrm>
            <a:off x="2286000" y="3505200"/>
            <a:ext cx="685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26" name="Text Box 66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>
                <a:solidFill>
                  <a:srgbClr val="008000"/>
                </a:solidFill>
              </a:rPr>
              <a:t>AB</a:t>
            </a:r>
            <a:r>
              <a:rPr lang="en-US" altLang="en-US" sz="3200">
                <a:solidFill>
                  <a:srgbClr val="FF0000"/>
                </a:solidFill>
              </a:rPr>
              <a:t>C</a:t>
            </a:r>
            <a:r>
              <a:rPr lang="en-US" altLang="en-US" sz="3200"/>
              <a:t>B</a:t>
            </a:r>
          </a:p>
          <a:p>
            <a:r>
              <a:rPr lang="en-US" altLang="en-US" sz="3200">
                <a:solidFill>
                  <a:srgbClr val="008000"/>
                </a:solidFill>
              </a:rPr>
              <a:t>BDC</a:t>
            </a:r>
            <a:r>
              <a:rPr lang="en-US" altLang="en-US" sz="3200"/>
              <a:t>AB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47589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19" grpId="0" autoUpdateAnimBg="0"/>
      <p:bldP spid="66620" grpId="0" autoUpdateAnimBg="0"/>
      <p:bldP spid="66621" grpId="0" animBg="1"/>
      <p:bldP spid="66622" grpId="0" animBg="1"/>
      <p:bldP spid="6662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70B1-81C4-4F04-8DED-89D57F84B3C4}" type="datetime1">
              <a:rPr lang="en-US" altLang="en-US"/>
              <a:pPr/>
              <a:t>1/29/2020</a:t>
            </a:fld>
            <a:endParaRPr lang="en-US" altLang="en-US"/>
          </a:p>
        </p:txBody>
      </p:sp>
      <p:sp>
        <p:nvSpPr>
          <p:cNvPr id="6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DB7AD90D-E792-4381-BF32-006E61C41D34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altLang="en-US"/>
              <a:t>LCS Example (13)</a:t>
            </a:r>
          </a:p>
        </p:txBody>
      </p:sp>
      <p:sp>
        <p:nvSpPr>
          <p:cNvPr id="68611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3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4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j       0        </a:t>
            </a:r>
            <a:r>
              <a:rPr lang="en-US" altLang="en-US" b="1">
                <a:solidFill>
                  <a:srgbClr val="FF0000"/>
                </a:solidFill>
              </a:rPr>
              <a:t>1</a:t>
            </a:r>
            <a:r>
              <a:rPr lang="en-US" altLang="en-US"/>
              <a:t>          2         3        4         5 </a:t>
            </a:r>
          </a:p>
        </p:txBody>
      </p:sp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68626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68627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68628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68629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4</a:t>
            </a:r>
            <a:endParaRPr lang="en-US" altLang="en-US"/>
          </a:p>
        </p:txBody>
      </p:sp>
      <p:sp>
        <p:nvSpPr>
          <p:cNvPr id="68630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</a:t>
            </a:r>
          </a:p>
        </p:txBody>
      </p:sp>
      <p:sp>
        <p:nvSpPr>
          <p:cNvPr id="68631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Xi</a:t>
            </a:r>
          </a:p>
        </p:txBody>
      </p:sp>
      <p:sp>
        <p:nvSpPr>
          <p:cNvPr id="68632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8633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8634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8635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8636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Yj</a:t>
            </a:r>
          </a:p>
        </p:txBody>
      </p:sp>
      <p:sp>
        <p:nvSpPr>
          <p:cNvPr id="68637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8638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8639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8640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8641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68642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43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44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45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46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47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48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49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50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51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52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8000"/>
                </a:solidFill>
              </a:rPr>
              <a:t> 		if ( X</a:t>
            </a:r>
            <a:r>
              <a:rPr lang="en-US" altLang="en-US" baseline="-25000">
                <a:solidFill>
                  <a:srgbClr val="008000"/>
                </a:solidFill>
              </a:rPr>
              <a:t>i</a:t>
            </a:r>
            <a:r>
              <a:rPr lang="en-US" altLang="en-US">
                <a:solidFill>
                  <a:srgbClr val="008000"/>
                </a:solidFill>
              </a:rPr>
              <a:t> == Y</a:t>
            </a:r>
            <a:r>
              <a:rPr lang="en-US" altLang="en-US" baseline="-25000">
                <a:solidFill>
                  <a:srgbClr val="008000"/>
                </a:solidFill>
              </a:rPr>
              <a:t>j</a:t>
            </a:r>
            <a:r>
              <a:rPr lang="en-US" alt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8000"/>
                </a:solidFill>
              </a:rPr>
              <a:t> 			c[i,j] = c[i-1,j-1] + 1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 		else c[i,j] = max( c[i-1,j], c[i,j-1] )</a:t>
            </a:r>
          </a:p>
        </p:txBody>
      </p:sp>
      <p:sp>
        <p:nvSpPr>
          <p:cNvPr id="68653" name="Text Box 45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8654" name="Text Box 46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55" name="Text Box 47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56" name="Text Box 48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57" name="Text Box 49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8658" name="Text Box 50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8659" name="Text Box 51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2</a:t>
            </a:r>
            <a:endParaRPr lang="en-US" altLang="en-US"/>
          </a:p>
        </p:txBody>
      </p:sp>
      <p:sp>
        <p:nvSpPr>
          <p:cNvPr id="68660" name="Text Box 52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8661" name="Text Box 53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8662" name="Text Box 54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68663" name="Text Box 55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8664" name="Text Box 56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68665" name="Text Box 57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8666" name="Text Box 58"/>
          <p:cNvSpPr txBox="1">
            <a:spLocks noChangeArrowheads="1"/>
          </p:cNvSpPr>
          <p:nvPr/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68667" name="Text Box 59"/>
          <p:cNvSpPr txBox="1">
            <a:spLocks noChangeArrowheads="1"/>
          </p:cNvSpPr>
          <p:nvPr/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68674" name="Oval 66"/>
          <p:cNvSpPr>
            <a:spLocks noChangeArrowheads="1"/>
          </p:cNvSpPr>
          <p:nvPr/>
        </p:nvSpPr>
        <p:spPr bwMode="auto">
          <a:xfrm>
            <a:off x="2362200" y="4114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75" name="Oval 67"/>
          <p:cNvSpPr>
            <a:spLocks noChangeArrowheads="1"/>
          </p:cNvSpPr>
          <p:nvPr/>
        </p:nvSpPr>
        <p:spPr bwMode="auto">
          <a:xfrm>
            <a:off x="3886200" y="11430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76" name="Line 68"/>
          <p:cNvSpPr>
            <a:spLocks noChangeShapeType="1"/>
          </p:cNvSpPr>
          <p:nvPr/>
        </p:nvSpPr>
        <p:spPr bwMode="auto">
          <a:xfrm>
            <a:off x="3581400" y="39624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77" name="Text Box 69"/>
          <p:cNvSpPr txBox="1">
            <a:spLocks noChangeArrowheads="1"/>
          </p:cNvSpPr>
          <p:nvPr/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68678" name="Text Box 70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>
                <a:solidFill>
                  <a:srgbClr val="008000"/>
                </a:solidFill>
              </a:rPr>
              <a:t>ABC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endParaRPr lang="en-US" altLang="en-US" sz="3200"/>
          </a:p>
          <a:p>
            <a:r>
              <a:rPr lang="en-US" altLang="en-US" sz="3200">
                <a:solidFill>
                  <a:srgbClr val="FF0000"/>
                </a:solidFill>
              </a:rPr>
              <a:t>B</a:t>
            </a:r>
            <a:r>
              <a:rPr lang="en-US" altLang="en-US" sz="3200"/>
              <a:t>DCAB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399297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76" grpId="0" animBg="1"/>
      <p:bldP spid="68677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2E8E-F25B-4C48-B67F-BAEB7D865EBE}" type="datetime1">
              <a:rPr lang="en-US" altLang="en-US"/>
              <a:pPr/>
              <a:t>1/29/2020</a:t>
            </a:fld>
            <a:endParaRPr lang="en-US" altLang="en-US"/>
          </a:p>
        </p:txBody>
      </p:sp>
      <p:sp>
        <p:nvSpPr>
          <p:cNvPr id="7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25010FB2-A45D-48EA-8005-901169B25B55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altLang="en-US"/>
              <a:t>LCS Example (14)</a:t>
            </a:r>
          </a:p>
        </p:txBody>
      </p:sp>
      <p:sp>
        <p:nvSpPr>
          <p:cNvPr id="70659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0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7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9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j       0        1          </a:t>
            </a:r>
            <a:r>
              <a:rPr lang="en-US" altLang="en-US" b="1">
                <a:solidFill>
                  <a:srgbClr val="FF0000"/>
                </a:solidFill>
              </a:rPr>
              <a:t>2         3</a:t>
            </a:r>
            <a:r>
              <a:rPr lang="en-US" altLang="en-US"/>
              <a:t>        </a:t>
            </a:r>
            <a:r>
              <a:rPr lang="en-US" altLang="en-US" b="1">
                <a:solidFill>
                  <a:srgbClr val="FF0000"/>
                </a:solidFill>
              </a:rPr>
              <a:t>4</a:t>
            </a:r>
            <a:r>
              <a:rPr lang="en-US" altLang="en-US"/>
              <a:t>         5 </a:t>
            </a:r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70675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70676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70677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4</a:t>
            </a:r>
            <a:endParaRPr lang="en-US" altLang="en-US"/>
          </a:p>
        </p:txBody>
      </p:sp>
      <p:sp>
        <p:nvSpPr>
          <p:cNvPr id="70678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</a:t>
            </a:r>
          </a:p>
        </p:txBody>
      </p:sp>
      <p:sp>
        <p:nvSpPr>
          <p:cNvPr id="70679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Xi</a:t>
            </a:r>
          </a:p>
        </p:txBody>
      </p:sp>
      <p:sp>
        <p:nvSpPr>
          <p:cNvPr id="70680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0681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0682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0683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0684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Yj</a:t>
            </a:r>
          </a:p>
        </p:txBody>
      </p:sp>
      <p:sp>
        <p:nvSpPr>
          <p:cNvPr id="70685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0686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0687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0688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0689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70690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1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2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3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4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5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6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7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8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9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700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		if ( X</a:t>
            </a:r>
            <a:r>
              <a:rPr lang="en-US" altLang="en-US" baseline="-25000"/>
              <a:t>i</a:t>
            </a:r>
            <a:r>
              <a:rPr lang="en-US" altLang="en-US"/>
              <a:t> == Y</a:t>
            </a:r>
            <a:r>
              <a:rPr lang="en-US" altLang="en-US" baseline="-25000"/>
              <a:t>j</a:t>
            </a:r>
            <a:r>
              <a:rPr lang="en-US" altLang="en-US"/>
              <a:t> )		</a:t>
            </a:r>
          </a:p>
          <a:p>
            <a:pPr>
              <a:lnSpc>
                <a:spcPct val="90000"/>
              </a:lnSpc>
            </a:pPr>
            <a:r>
              <a:rPr lang="en-US" altLang="en-US"/>
              <a:t>			c[i,j] = c[i-1,j-1] + 1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8000"/>
                </a:solidFill>
              </a:rPr>
              <a:t>		else c[i,j] = max( c[i-1,j], c[i,j-1] )</a:t>
            </a:r>
          </a:p>
        </p:txBody>
      </p:sp>
      <p:sp>
        <p:nvSpPr>
          <p:cNvPr id="70701" name="Text Box 45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0702" name="Text Box 46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703" name="Text Box 47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704" name="Text Box 48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705" name="Text Box 49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0706" name="Text Box 50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0707" name="Text Box 51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2</a:t>
            </a:r>
            <a:endParaRPr lang="en-US" altLang="en-US"/>
          </a:p>
        </p:txBody>
      </p:sp>
      <p:sp>
        <p:nvSpPr>
          <p:cNvPr id="70708" name="Text Box 52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0709" name="Text Box 53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0710" name="Text Box 54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70711" name="Text Box 55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0712" name="Text Box 56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70713" name="Text Box 57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0714" name="Text Box 58"/>
          <p:cNvSpPr txBox="1">
            <a:spLocks noChangeArrowheads="1"/>
          </p:cNvSpPr>
          <p:nvPr/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70715" name="Text Box 59"/>
          <p:cNvSpPr txBox="1">
            <a:spLocks noChangeArrowheads="1"/>
          </p:cNvSpPr>
          <p:nvPr/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70716" name="Text Box 60"/>
          <p:cNvSpPr txBox="1">
            <a:spLocks noChangeArrowheads="1"/>
          </p:cNvSpPr>
          <p:nvPr/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70717" name="Text Box 61"/>
          <p:cNvSpPr txBox="1">
            <a:spLocks noChangeArrowheads="1"/>
          </p:cNvSpPr>
          <p:nvPr/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0718" name="Text Box 62"/>
          <p:cNvSpPr txBox="1">
            <a:spLocks noChangeArrowheads="1"/>
          </p:cNvSpPr>
          <p:nvPr/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0719" name="Line 63"/>
          <p:cNvSpPr>
            <a:spLocks noChangeShapeType="1"/>
          </p:cNvSpPr>
          <p:nvPr/>
        </p:nvSpPr>
        <p:spPr bwMode="auto">
          <a:xfrm>
            <a:off x="4343400" y="4419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0" name="Line 64"/>
          <p:cNvSpPr>
            <a:spLocks noChangeShapeType="1"/>
          </p:cNvSpPr>
          <p:nvPr/>
        </p:nvSpPr>
        <p:spPr bwMode="auto">
          <a:xfrm>
            <a:off x="55626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1" name="Line 65"/>
          <p:cNvSpPr>
            <a:spLocks noChangeShapeType="1"/>
          </p:cNvSpPr>
          <p:nvPr/>
        </p:nvSpPr>
        <p:spPr bwMode="auto">
          <a:xfrm>
            <a:off x="47244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2" name="Oval 66"/>
          <p:cNvSpPr>
            <a:spLocks noChangeArrowheads="1"/>
          </p:cNvSpPr>
          <p:nvPr/>
        </p:nvSpPr>
        <p:spPr bwMode="auto">
          <a:xfrm>
            <a:off x="2286000" y="4114800"/>
            <a:ext cx="685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3" name="Oval 67"/>
          <p:cNvSpPr>
            <a:spLocks noChangeArrowheads="1"/>
          </p:cNvSpPr>
          <p:nvPr/>
        </p:nvSpPr>
        <p:spPr bwMode="auto">
          <a:xfrm>
            <a:off x="4572000" y="1066800"/>
            <a:ext cx="2590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4" name="Text Box 68"/>
          <p:cNvSpPr txBox="1">
            <a:spLocks noChangeArrowheads="1"/>
          </p:cNvSpPr>
          <p:nvPr/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0725" name="Line 69"/>
          <p:cNvSpPr>
            <a:spLocks noChangeShapeType="1"/>
          </p:cNvSpPr>
          <p:nvPr/>
        </p:nvSpPr>
        <p:spPr bwMode="auto">
          <a:xfrm>
            <a:off x="63246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6" name="Line 70"/>
          <p:cNvSpPr>
            <a:spLocks noChangeShapeType="1"/>
          </p:cNvSpPr>
          <p:nvPr/>
        </p:nvSpPr>
        <p:spPr bwMode="auto">
          <a:xfrm>
            <a:off x="6019800" y="4419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7" name="Text Box 71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>
                <a:solidFill>
                  <a:srgbClr val="008000"/>
                </a:solidFill>
              </a:rPr>
              <a:t>ABC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endParaRPr lang="en-US" altLang="en-US" sz="3200"/>
          </a:p>
          <a:p>
            <a:r>
              <a:rPr lang="en-US" altLang="en-US" sz="3200">
                <a:solidFill>
                  <a:srgbClr val="008000"/>
                </a:solidFill>
              </a:rPr>
              <a:t>B</a:t>
            </a:r>
            <a:r>
              <a:rPr lang="en-US" altLang="en-US" sz="3200">
                <a:solidFill>
                  <a:srgbClr val="FF0000"/>
                </a:solidFill>
              </a:rPr>
              <a:t>DCA</a:t>
            </a:r>
            <a:r>
              <a:rPr lang="en-US" altLang="en-US" sz="3200"/>
              <a:t>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07273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17" grpId="0" autoUpdateAnimBg="0"/>
      <p:bldP spid="70718" grpId="0" autoUpdateAnimBg="0"/>
      <p:bldP spid="70719" grpId="0" animBg="1"/>
      <p:bldP spid="70720" grpId="0" animBg="1"/>
      <p:bldP spid="70721" grpId="0" animBg="1"/>
      <p:bldP spid="70724" grpId="0" autoUpdateAnimBg="0"/>
      <p:bldP spid="70725" grpId="0" animBg="1"/>
      <p:bldP spid="7072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FDED-BE30-40CC-BBD9-CCC4D8DB279A}" type="datetime1">
              <a:rPr lang="en-US" altLang="en-US"/>
              <a:pPr/>
              <a:t>1/29/2020</a:t>
            </a:fld>
            <a:endParaRPr lang="en-US" altLang="en-US"/>
          </a:p>
        </p:txBody>
      </p:sp>
      <p:sp>
        <p:nvSpPr>
          <p:cNvPr id="7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DF6431A7-69BD-4100-9F6E-487CEB57F048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altLang="en-US"/>
              <a:t>LCS Example (15)</a:t>
            </a:r>
          </a:p>
        </p:txBody>
      </p:sp>
      <p:sp>
        <p:nvSpPr>
          <p:cNvPr id="72707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8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3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6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7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8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9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0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j       0        1          2         3        4         </a:t>
            </a:r>
            <a:r>
              <a:rPr lang="en-US" altLang="en-US" b="1">
                <a:solidFill>
                  <a:srgbClr val="FF0000"/>
                </a:solidFill>
              </a:rPr>
              <a:t>5</a:t>
            </a:r>
            <a:r>
              <a:rPr lang="en-US" altLang="en-US"/>
              <a:t> </a:t>
            </a:r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72722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72723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72724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72725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4</a:t>
            </a:r>
            <a:endParaRPr lang="en-US" altLang="en-US"/>
          </a:p>
        </p:txBody>
      </p:sp>
      <p:sp>
        <p:nvSpPr>
          <p:cNvPr id="72726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</a:t>
            </a:r>
          </a:p>
        </p:txBody>
      </p:sp>
      <p:sp>
        <p:nvSpPr>
          <p:cNvPr id="72727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Xi</a:t>
            </a:r>
          </a:p>
        </p:txBody>
      </p:sp>
      <p:sp>
        <p:nvSpPr>
          <p:cNvPr id="72728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2729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2730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2731" name="Text Box 27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2732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Yj</a:t>
            </a:r>
          </a:p>
        </p:txBody>
      </p:sp>
      <p:sp>
        <p:nvSpPr>
          <p:cNvPr id="72733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2734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2735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2736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2737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72738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2739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2741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2742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2743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2744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2745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2746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2747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2748" name="Text Box 44"/>
          <p:cNvSpPr txBox="1">
            <a:spLocks noChangeArrowheads="1"/>
          </p:cNvSpPr>
          <p:nvPr/>
        </p:nvSpPr>
        <p:spPr bwMode="auto">
          <a:xfrm>
            <a:off x="1371600" y="5105400"/>
            <a:ext cx="6173788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8000"/>
                </a:solidFill>
              </a:rPr>
              <a:t> 		if ( X</a:t>
            </a:r>
            <a:r>
              <a:rPr lang="en-US" altLang="en-US" baseline="-25000">
                <a:solidFill>
                  <a:srgbClr val="008000"/>
                </a:solidFill>
              </a:rPr>
              <a:t>i</a:t>
            </a:r>
            <a:r>
              <a:rPr lang="en-US" altLang="en-US">
                <a:solidFill>
                  <a:srgbClr val="008000"/>
                </a:solidFill>
              </a:rPr>
              <a:t> == Y</a:t>
            </a:r>
            <a:r>
              <a:rPr lang="en-US" altLang="en-US" baseline="-25000">
                <a:solidFill>
                  <a:srgbClr val="008000"/>
                </a:solidFill>
              </a:rPr>
              <a:t>j</a:t>
            </a:r>
            <a:r>
              <a:rPr lang="en-US" altLang="en-US">
                <a:solidFill>
                  <a:srgbClr val="008000"/>
                </a:solidFill>
              </a:rPr>
              <a:t> )		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8000"/>
                </a:solidFill>
              </a:rPr>
              <a:t> 			c[i,j] = c[i-1,j-1] + 1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 		else c[i,j] = max( c[i-1,j], c[i,j-1] )</a:t>
            </a:r>
          </a:p>
        </p:txBody>
      </p:sp>
      <p:sp>
        <p:nvSpPr>
          <p:cNvPr id="72749" name="Text Box 45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2750" name="Text Box 46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2751" name="Text Box 47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2752" name="Text Box 48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2753" name="Text Box 49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2754" name="Text Box 50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2755" name="Text Box 51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2</a:t>
            </a:r>
            <a:endParaRPr lang="en-US" altLang="en-US"/>
          </a:p>
        </p:txBody>
      </p:sp>
      <p:sp>
        <p:nvSpPr>
          <p:cNvPr id="72756" name="Text Box 52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2757" name="Text Box 53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2758" name="Text Box 54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72759" name="Text Box 55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2760" name="Text Box 56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72761" name="Text Box 57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2762" name="Text Box 58"/>
          <p:cNvSpPr txBox="1">
            <a:spLocks noChangeArrowheads="1"/>
          </p:cNvSpPr>
          <p:nvPr/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72763" name="Text Box 59"/>
          <p:cNvSpPr txBox="1">
            <a:spLocks noChangeArrowheads="1"/>
          </p:cNvSpPr>
          <p:nvPr/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72764" name="Text Box 60"/>
          <p:cNvSpPr txBox="1">
            <a:spLocks noChangeArrowheads="1"/>
          </p:cNvSpPr>
          <p:nvPr/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72765" name="Text Box 61"/>
          <p:cNvSpPr txBox="1">
            <a:spLocks noChangeArrowheads="1"/>
          </p:cNvSpPr>
          <p:nvPr/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72766" name="Text Box 62"/>
          <p:cNvSpPr txBox="1">
            <a:spLocks noChangeArrowheads="1"/>
          </p:cNvSpPr>
          <p:nvPr/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72767" name="Text Box 63"/>
          <p:cNvSpPr txBox="1">
            <a:spLocks noChangeArrowheads="1"/>
          </p:cNvSpPr>
          <p:nvPr/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72768" name="Text Box 64"/>
          <p:cNvSpPr txBox="1">
            <a:spLocks noChangeArrowheads="1"/>
          </p:cNvSpPr>
          <p:nvPr/>
        </p:nvSpPr>
        <p:spPr bwMode="auto">
          <a:xfrm>
            <a:off x="7239000" y="411797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>
                <a:solidFill>
                  <a:srgbClr val="33CC33"/>
                </a:solidFill>
              </a:rPr>
              <a:t>3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72769" name="Oval 65"/>
          <p:cNvSpPr>
            <a:spLocks noChangeArrowheads="1"/>
          </p:cNvSpPr>
          <p:nvPr/>
        </p:nvSpPr>
        <p:spPr bwMode="auto">
          <a:xfrm>
            <a:off x="2362200" y="4114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70" name="Oval 66"/>
          <p:cNvSpPr>
            <a:spLocks noChangeArrowheads="1"/>
          </p:cNvSpPr>
          <p:nvPr/>
        </p:nvSpPr>
        <p:spPr bwMode="auto">
          <a:xfrm>
            <a:off x="7162800" y="11430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71" name="Line 67"/>
          <p:cNvSpPr>
            <a:spLocks noChangeShapeType="1"/>
          </p:cNvSpPr>
          <p:nvPr/>
        </p:nvSpPr>
        <p:spPr bwMode="auto">
          <a:xfrm>
            <a:off x="6858000" y="38862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72" name="Oval 68"/>
          <p:cNvSpPr>
            <a:spLocks noChangeArrowheads="1"/>
          </p:cNvSpPr>
          <p:nvPr/>
        </p:nvSpPr>
        <p:spPr bwMode="auto">
          <a:xfrm>
            <a:off x="7086600" y="4114800"/>
            <a:ext cx="685800" cy="685800"/>
          </a:xfrm>
          <a:prstGeom prst="ellipse">
            <a:avLst/>
          </a:prstGeom>
          <a:noFill/>
          <a:ln w="1111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33CC33"/>
              </a:solidFill>
            </a:endParaRPr>
          </a:p>
        </p:txBody>
      </p:sp>
      <p:sp>
        <p:nvSpPr>
          <p:cNvPr id="72773" name="Text Box 69"/>
          <p:cNvSpPr txBox="1">
            <a:spLocks noChangeArrowheads="1"/>
          </p:cNvSpPr>
          <p:nvPr/>
        </p:nvSpPr>
        <p:spPr bwMode="auto">
          <a:xfrm>
            <a:off x="7542213" y="0"/>
            <a:ext cx="1600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>
                <a:solidFill>
                  <a:srgbClr val="008000"/>
                </a:solidFill>
              </a:rPr>
              <a:t>ABC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endParaRPr lang="en-US" altLang="en-US" sz="3200"/>
          </a:p>
          <a:p>
            <a:r>
              <a:rPr lang="en-US" altLang="en-US" sz="3200">
                <a:solidFill>
                  <a:srgbClr val="008000"/>
                </a:solidFill>
              </a:rPr>
              <a:t>BDCA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61090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68" grpId="0" autoUpdateAnimBg="0"/>
      <p:bldP spid="72769" grpId="0" animBg="1"/>
      <p:bldP spid="72770" grpId="0" animBg="1"/>
      <p:bldP spid="72771" grpId="0" animBg="1"/>
      <p:bldP spid="72772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E9CC-79E5-4CF2-9602-4030317D9B3D}" type="datetime1">
              <a:rPr lang="en-US" altLang="en-US"/>
              <a:pPr/>
              <a:t>1/29/2020</a:t>
            </a:fld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4ACF23FF-8745-42AC-A7D9-6157C913D509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924800" cy="1143000"/>
          </a:xfrm>
        </p:spPr>
        <p:txBody>
          <a:bodyPr/>
          <a:lstStyle/>
          <a:p>
            <a:pPr algn="ctr"/>
            <a:r>
              <a:rPr lang="en-US" altLang="en-US"/>
              <a:t>LCS Algorithm Running Time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8153400" cy="2209800"/>
          </a:xfrm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  <a:p>
            <a:r>
              <a:rPr lang="en-US" altLang="en-US">
                <a:latin typeface="Times New Roman" pitchFamily="18" charset="0"/>
              </a:rPr>
              <a:t>LCS algorithm calculates the values of each entry of the array c[m,n]</a:t>
            </a:r>
          </a:p>
          <a:p>
            <a:r>
              <a:rPr lang="en-US" altLang="en-US">
                <a:latin typeface="Times New Roman" pitchFamily="18" charset="0"/>
              </a:rPr>
              <a:t>So what is the running time?</a:t>
            </a:r>
            <a:endParaRPr lang="en-US" alt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857250" y="3238500"/>
            <a:ext cx="72199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each c[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is calculated in constant time, and there are m*n elements in the array</a:t>
            </a:r>
          </a:p>
        </p:txBody>
      </p:sp>
    </p:spTree>
    <p:extLst>
      <p:ext uri="{BB962C8B-B14F-4D97-AF65-F5344CB8AC3E}">
        <p14:creationId xmlns:p14="http://schemas.microsoft.com/office/powerpoint/2010/main" val="286545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8CA4-B465-44E4-9469-CF9D6E7B068F}" type="datetime1">
              <a:rPr lang="en-US" altLang="en-US"/>
              <a:pPr/>
              <a:t>1/29/2020</a:t>
            </a:fld>
            <a:endParaRPr lang="en-US" altLang="en-US"/>
          </a:p>
        </p:txBody>
      </p:sp>
      <p:sp>
        <p:nvSpPr>
          <p:cNvPr id="7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F446E155-7F92-4176-B2F8-D84894FFD109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altLang="en-US"/>
              <a:t>Finding LCS</a:t>
            </a:r>
          </a:p>
        </p:txBody>
      </p:sp>
      <p:sp>
        <p:nvSpPr>
          <p:cNvPr id="83971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5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6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7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8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9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0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1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2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4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j       0        1          2         3        4         5 </a:t>
            </a:r>
          </a:p>
        </p:txBody>
      </p:sp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83986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83987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83988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83989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83990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</a:t>
            </a:r>
          </a:p>
        </p:txBody>
      </p:sp>
      <p:sp>
        <p:nvSpPr>
          <p:cNvPr id="83991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Xi</a:t>
            </a:r>
          </a:p>
        </p:txBody>
      </p:sp>
      <p:sp>
        <p:nvSpPr>
          <p:cNvPr id="83992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83993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3994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83996" name="Text Box 28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Yj</a:t>
            </a:r>
          </a:p>
        </p:txBody>
      </p:sp>
      <p:sp>
        <p:nvSpPr>
          <p:cNvPr id="83997" name="Text Box 29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3998" name="Text Box 30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3999" name="Text Box 31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84000" name="Text Box 32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84001" name="Text Box 33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84002" name="Text Box 34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03" name="Text Box 35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04" name="Text Box 36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05" name="Text Box 37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06" name="Text Box 38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07" name="Text Box 39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08" name="Text Box 40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09" name="Text Box 41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10" name="Text Box 42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11" name="Text Box 43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13" name="Text Box 45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4014" name="Text Box 46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15" name="Text Box 47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16" name="Text Box 48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17" name="Text Box 49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4018" name="Text Box 50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4019" name="Text Box 51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2</a:t>
            </a:r>
            <a:endParaRPr lang="en-US" altLang="en-US"/>
          </a:p>
        </p:txBody>
      </p:sp>
      <p:sp>
        <p:nvSpPr>
          <p:cNvPr id="84020" name="Text Box 52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4021" name="Text Box 53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4022" name="Text Box 54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84023" name="Text Box 55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4024" name="Text Box 56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4025" name="Text Box 57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4026" name="Text Box 58"/>
          <p:cNvSpPr txBox="1">
            <a:spLocks noChangeArrowheads="1"/>
          </p:cNvSpPr>
          <p:nvPr/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4027" name="Text Box 59"/>
          <p:cNvSpPr txBox="1">
            <a:spLocks noChangeArrowheads="1"/>
          </p:cNvSpPr>
          <p:nvPr/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4028" name="Text Box 60"/>
          <p:cNvSpPr txBox="1">
            <a:spLocks noChangeArrowheads="1"/>
          </p:cNvSpPr>
          <p:nvPr/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84029" name="Text Box 61"/>
          <p:cNvSpPr txBox="1">
            <a:spLocks noChangeArrowheads="1"/>
          </p:cNvSpPr>
          <p:nvPr/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84030" name="Text Box 62"/>
          <p:cNvSpPr txBox="1">
            <a:spLocks noChangeArrowheads="1"/>
          </p:cNvSpPr>
          <p:nvPr/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4031" name="Text Box 63"/>
          <p:cNvSpPr txBox="1">
            <a:spLocks noChangeArrowheads="1"/>
          </p:cNvSpPr>
          <p:nvPr/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4032" name="Text Box 64"/>
          <p:cNvSpPr txBox="1">
            <a:spLocks noChangeArrowheads="1"/>
          </p:cNvSpPr>
          <p:nvPr/>
        </p:nvSpPr>
        <p:spPr bwMode="auto">
          <a:xfrm>
            <a:off x="7239000" y="411797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>
                <a:solidFill>
                  <a:srgbClr val="33CC33"/>
                </a:solidFill>
              </a:rPr>
              <a:t>3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4035" name="Line 67"/>
          <p:cNvSpPr>
            <a:spLocks noChangeShapeType="1"/>
          </p:cNvSpPr>
          <p:nvPr/>
        </p:nvSpPr>
        <p:spPr bwMode="auto">
          <a:xfrm flipH="1" flipV="1">
            <a:off x="6858000" y="38862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38" name="Line 70"/>
          <p:cNvSpPr>
            <a:spLocks noChangeShapeType="1"/>
          </p:cNvSpPr>
          <p:nvPr/>
        </p:nvSpPr>
        <p:spPr bwMode="auto">
          <a:xfrm flipH="1" flipV="1">
            <a:off x="59436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39" name="Line 71"/>
          <p:cNvSpPr>
            <a:spLocks noChangeShapeType="1"/>
          </p:cNvSpPr>
          <p:nvPr/>
        </p:nvSpPr>
        <p:spPr bwMode="auto">
          <a:xfrm flipH="1" flipV="1">
            <a:off x="5105400" y="32766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40" name="Line 72"/>
          <p:cNvSpPr>
            <a:spLocks noChangeShapeType="1"/>
          </p:cNvSpPr>
          <p:nvPr/>
        </p:nvSpPr>
        <p:spPr bwMode="auto">
          <a:xfrm flipH="1" flipV="1">
            <a:off x="4267200" y="3276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42" name="Line 74"/>
          <p:cNvSpPr>
            <a:spLocks noChangeShapeType="1"/>
          </p:cNvSpPr>
          <p:nvPr/>
        </p:nvSpPr>
        <p:spPr bwMode="auto">
          <a:xfrm flipH="1" flipV="1">
            <a:off x="3581400" y="26670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44" name="Text Box 76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27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35" grpId="0" animBg="1"/>
      <p:bldP spid="84038" grpId="0" animBg="1"/>
      <p:bldP spid="84039" grpId="0" animBg="1"/>
      <p:bldP spid="84040" grpId="0" animBg="1"/>
      <p:bldP spid="8404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7A53-275B-4D79-A97E-72FDAD388BE9}" type="datetime1">
              <a:rPr lang="en-US" altLang="en-US"/>
              <a:pPr/>
              <a:t>1/29/2020</a:t>
            </a:fld>
            <a:endParaRPr lang="en-US" altLang="en-US"/>
          </a:p>
        </p:txBody>
      </p:sp>
      <p:sp>
        <p:nvSpPr>
          <p:cNvPr id="8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FA6EF9E5-923A-405F-9C81-A730FFB2AEAF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14400"/>
          </a:xfrm>
        </p:spPr>
        <p:txBody>
          <a:bodyPr/>
          <a:lstStyle/>
          <a:p>
            <a:pPr algn="ctr"/>
            <a:r>
              <a:rPr lang="en-US" altLang="en-US"/>
              <a:t>Finding LCS (2)</a:t>
            </a:r>
          </a:p>
        </p:txBody>
      </p:sp>
      <p:sp>
        <p:nvSpPr>
          <p:cNvPr id="88067" name="Line 3"/>
          <p:cNvSpPr>
            <a:spLocks noChangeShapeType="1"/>
          </p:cNvSpPr>
          <p:nvPr/>
        </p:nvSpPr>
        <p:spPr bwMode="auto">
          <a:xfrm>
            <a:off x="304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68" name="Line 4"/>
          <p:cNvSpPr>
            <a:spLocks noChangeShapeType="1"/>
          </p:cNvSpPr>
          <p:nvPr/>
        </p:nvSpPr>
        <p:spPr bwMode="auto">
          <a:xfrm>
            <a:off x="3048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69" name="Line 5"/>
          <p:cNvSpPr>
            <a:spLocks noChangeShapeType="1"/>
          </p:cNvSpPr>
          <p:nvPr/>
        </p:nvSpPr>
        <p:spPr bwMode="auto">
          <a:xfrm>
            <a:off x="5334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>
            <a:off x="4495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1" name="Line 7"/>
          <p:cNvSpPr>
            <a:spLocks noChangeShapeType="1"/>
          </p:cNvSpPr>
          <p:nvPr/>
        </p:nvSpPr>
        <p:spPr bwMode="auto">
          <a:xfrm>
            <a:off x="3733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2" name="Line 8"/>
          <p:cNvSpPr>
            <a:spLocks noChangeShapeType="1"/>
          </p:cNvSpPr>
          <p:nvPr/>
        </p:nvSpPr>
        <p:spPr bwMode="auto">
          <a:xfrm>
            <a:off x="6172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>
            <a:off x="7772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>
            <a:off x="7010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Line 11"/>
          <p:cNvSpPr>
            <a:spLocks noChangeShapeType="1"/>
          </p:cNvSpPr>
          <p:nvPr/>
        </p:nvSpPr>
        <p:spPr bwMode="auto">
          <a:xfrm>
            <a:off x="3048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6" name="Line 12"/>
          <p:cNvSpPr>
            <a:spLocks noChangeShapeType="1"/>
          </p:cNvSpPr>
          <p:nvPr/>
        </p:nvSpPr>
        <p:spPr bwMode="auto">
          <a:xfrm>
            <a:off x="3048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7" name="Line 13"/>
          <p:cNvSpPr>
            <a:spLocks noChangeShapeType="1"/>
          </p:cNvSpPr>
          <p:nvPr/>
        </p:nvSpPr>
        <p:spPr bwMode="auto">
          <a:xfrm>
            <a:off x="3048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8" name="Line 14"/>
          <p:cNvSpPr>
            <a:spLocks noChangeShapeType="1"/>
          </p:cNvSpPr>
          <p:nvPr/>
        </p:nvSpPr>
        <p:spPr bwMode="auto">
          <a:xfrm>
            <a:off x="3048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9" name="Line 15"/>
          <p:cNvSpPr>
            <a:spLocks noChangeShapeType="1"/>
          </p:cNvSpPr>
          <p:nvPr/>
        </p:nvSpPr>
        <p:spPr bwMode="auto">
          <a:xfrm>
            <a:off x="3048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0" name="Text Box 16"/>
          <p:cNvSpPr txBox="1">
            <a:spLocks noChangeArrowheads="1"/>
          </p:cNvSpPr>
          <p:nvPr/>
        </p:nvSpPr>
        <p:spPr bwMode="auto">
          <a:xfrm>
            <a:off x="2590800" y="762000"/>
            <a:ext cx="5145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j       0        1          2         3        4         5 </a:t>
            </a:r>
          </a:p>
        </p:txBody>
      </p: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1295400" y="1676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88082" name="Text Box 18"/>
          <p:cNvSpPr txBox="1">
            <a:spLocks noChangeArrowheads="1"/>
          </p:cNvSpPr>
          <p:nvPr/>
        </p:nvSpPr>
        <p:spPr bwMode="auto">
          <a:xfrm>
            <a:off x="1295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88083" name="Text Box 19"/>
          <p:cNvSpPr txBox="1">
            <a:spLocks noChangeArrowheads="1"/>
          </p:cNvSpPr>
          <p:nvPr/>
        </p:nvSpPr>
        <p:spPr bwMode="auto">
          <a:xfrm>
            <a:off x="1295400" y="2971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88084" name="Text Box 20"/>
          <p:cNvSpPr txBox="1">
            <a:spLocks noChangeArrowheads="1"/>
          </p:cNvSpPr>
          <p:nvPr/>
        </p:nvSpPr>
        <p:spPr bwMode="auto">
          <a:xfrm>
            <a:off x="12954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</a:t>
            </a:r>
          </a:p>
        </p:txBody>
      </p:sp>
      <p:sp>
        <p:nvSpPr>
          <p:cNvPr id="88085" name="Text Box 21"/>
          <p:cNvSpPr txBox="1">
            <a:spLocks noChangeArrowheads="1"/>
          </p:cNvSpPr>
          <p:nvPr/>
        </p:nvSpPr>
        <p:spPr bwMode="auto">
          <a:xfrm>
            <a:off x="1295400" y="4191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1279525" y="1108075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</a:t>
            </a:r>
          </a:p>
        </p:txBody>
      </p:sp>
      <p:sp>
        <p:nvSpPr>
          <p:cNvPr id="88087" name="Text Box 23"/>
          <p:cNvSpPr txBox="1">
            <a:spLocks noChangeArrowheads="1"/>
          </p:cNvSpPr>
          <p:nvPr/>
        </p:nvSpPr>
        <p:spPr bwMode="auto">
          <a:xfrm>
            <a:off x="2438400" y="16002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Xi</a:t>
            </a:r>
          </a:p>
        </p:txBody>
      </p:sp>
      <p:sp>
        <p:nvSpPr>
          <p:cNvPr id="88088" name="Text Box 24"/>
          <p:cNvSpPr txBox="1">
            <a:spLocks noChangeArrowheads="1"/>
          </p:cNvSpPr>
          <p:nvPr/>
        </p:nvSpPr>
        <p:spPr bwMode="auto">
          <a:xfrm>
            <a:off x="2438400" y="2209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88089" name="Text Box 25"/>
          <p:cNvSpPr txBox="1">
            <a:spLocks noChangeArrowheads="1"/>
          </p:cNvSpPr>
          <p:nvPr/>
        </p:nvSpPr>
        <p:spPr bwMode="auto">
          <a:xfrm>
            <a:off x="2438400" y="28956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8090" name="Text Box 26"/>
          <p:cNvSpPr txBox="1">
            <a:spLocks noChangeArrowheads="1"/>
          </p:cNvSpPr>
          <p:nvPr/>
        </p:nvSpPr>
        <p:spPr bwMode="auto">
          <a:xfrm>
            <a:off x="2438400" y="3581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88091" name="Text Box 27"/>
          <p:cNvSpPr txBox="1">
            <a:spLocks noChangeArrowheads="1"/>
          </p:cNvSpPr>
          <p:nvPr/>
        </p:nvSpPr>
        <p:spPr bwMode="auto">
          <a:xfrm>
            <a:off x="3124200" y="11430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Yj</a:t>
            </a:r>
          </a:p>
        </p:txBody>
      </p:sp>
      <p:sp>
        <p:nvSpPr>
          <p:cNvPr id="88092" name="Text Box 28"/>
          <p:cNvSpPr txBox="1">
            <a:spLocks noChangeArrowheads="1"/>
          </p:cNvSpPr>
          <p:nvPr/>
        </p:nvSpPr>
        <p:spPr bwMode="auto">
          <a:xfrm>
            <a:off x="7239000" y="1143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8093" name="Text Box 29"/>
          <p:cNvSpPr txBox="1">
            <a:spLocks noChangeArrowheads="1"/>
          </p:cNvSpPr>
          <p:nvPr/>
        </p:nvSpPr>
        <p:spPr bwMode="auto">
          <a:xfrm>
            <a:off x="3962400" y="1143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8094" name="Text Box 30"/>
          <p:cNvSpPr txBox="1">
            <a:spLocks noChangeArrowheads="1"/>
          </p:cNvSpPr>
          <p:nvPr/>
        </p:nvSpPr>
        <p:spPr bwMode="auto">
          <a:xfrm>
            <a:off x="6400800" y="114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88095" name="Text Box 31"/>
          <p:cNvSpPr txBox="1">
            <a:spLocks noChangeArrowheads="1"/>
          </p:cNvSpPr>
          <p:nvPr/>
        </p:nvSpPr>
        <p:spPr bwMode="auto">
          <a:xfrm>
            <a:off x="5562600" y="114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88096" name="Text Box 32"/>
          <p:cNvSpPr txBox="1">
            <a:spLocks noChangeArrowheads="1"/>
          </p:cNvSpPr>
          <p:nvPr/>
        </p:nvSpPr>
        <p:spPr bwMode="auto">
          <a:xfrm>
            <a:off x="4724400" y="1143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88097" name="Text Box 33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8098" name="Text Box 34"/>
          <p:cNvSpPr txBox="1">
            <a:spLocks noChangeArrowheads="1"/>
          </p:cNvSpPr>
          <p:nvPr/>
        </p:nvSpPr>
        <p:spPr bwMode="auto">
          <a:xfrm>
            <a:off x="3200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8099" name="Text Box 35"/>
          <p:cNvSpPr txBox="1">
            <a:spLocks noChangeArrowheads="1"/>
          </p:cNvSpPr>
          <p:nvPr/>
        </p:nvSpPr>
        <p:spPr bwMode="auto">
          <a:xfrm>
            <a:off x="72390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8100" name="Text Box 36"/>
          <p:cNvSpPr txBox="1">
            <a:spLocks noChangeArrowheads="1"/>
          </p:cNvSpPr>
          <p:nvPr/>
        </p:nvSpPr>
        <p:spPr bwMode="auto">
          <a:xfrm>
            <a:off x="64008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8101" name="Text Box 37"/>
          <p:cNvSpPr txBox="1">
            <a:spLocks noChangeArrowheads="1"/>
          </p:cNvSpPr>
          <p:nvPr/>
        </p:nvSpPr>
        <p:spPr bwMode="auto">
          <a:xfrm>
            <a:off x="55626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8102" name="Text Box 38"/>
          <p:cNvSpPr txBox="1">
            <a:spLocks noChangeArrowheads="1"/>
          </p:cNvSpPr>
          <p:nvPr/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8103" name="Text Box 39"/>
          <p:cNvSpPr txBox="1">
            <a:spLocks noChangeArrowheads="1"/>
          </p:cNvSpPr>
          <p:nvPr/>
        </p:nvSpPr>
        <p:spPr bwMode="auto">
          <a:xfrm>
            <a:off x="3962400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8104" name="Text Box 40"/>
          <p:cNvSpPr txBox="1">
            <a:spLocks noChangeArrowheads="1"/>
          </p:cNvSpPr>
          <p:nvPr/>
        </p:nvSpPr>
        <p:spPr bwMode="auto">
          <a:xfrm>
            <a:off x="3200400" y="4267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8105" name="Text Box 41"/>
          <p:cNvSpPr txBox="1">
            <a:spLocks noChangeArrowheads="1"/>
          </p:cNvSpPr>
          <p:nvPr/>
        </p:nvSpPr>
        <p:spPr bwMode="auto">
          <a:xfrm>
            <a:off x="32004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8106" name="Text Box 42"/>
          <p:cNvSpPr txBox="1">
            <a:spLocks noChangeArrowheads="1"/>
          </p:cNvSpPr>
          <p:nvPr/>
        </p:nvSpPr>
        <p:spPr bwMode="auto">
          <a:xfrm>
            <a:off x="32004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8108" name="Text Box 44"/>
          <p:cNvSpPr txBox="1">
            <a:spLocks noChangeArrowheads="1"/>
          </p:cNvSpPr>
          <p:nvPr/>
        </p:nvSpPr>
        <p:spPr bwMode="auto">
          <a:xfrm>
            <a:off x="64008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8109" name="Text Box 45"/>
          <p:cNvSpPr txBox="1">
            <a:spLocks noChangeArrowheads="1"/>
          </p:cNvSpPr>
          <p:nvPr/>
        </p:nvSpPr>
        <p:spPr bwMode="auto">
          <a:xfrm>
            <a:off x="55626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8110" name="Text Box 46"/>
          <p:cNvSpPr txBox="1">
            <a:spLocks noChangeArrowheads="1"/>
          </p:cNvSpPr>
          <p:nvPr/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8111" name="Text Box 47"/>
          <p:cNvSpPr txBox="1">
            <a:spLocks noChangeArrowheads="1"/>
          </p:cNvSpPr>
          <p:nvPr/>
        </p:nvSpPr>
        <p:spPr bwMode="auto">
          <a:xfrm>
            <a:off x="39624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8112" name="Text Box 48"/>
          <p:cNvSpPr txBox="1">
            <a:spLocks noChangeArrowheads="1"/>
          </p:cNvSpPr>
          <p:nvPr/>
        </p:nvSpPr>
        <p:spPr bwMode="auto">
          <a:xfrm>
            <a:off x="72390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8113" name="Text Box 49"/>
          <p:cNvSpPr txBox="1">
            <a:spLocks noChangeArrowheads="1"/>
          </p:cNvSpPr>
          <p:nvPr/>
        </p:nvSpPr>
        <p:spPr bwMode="auto">
          <a:xfrm>
            <a:off x="39624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8114" name="Text Box 50"/>
          <p:cNvSpPr txBox="1">
            <a:spLocks noChangeArrowheads="1"/>
          </p:cNvSpPr>
          <p:nvPr/>
        </p:nvSpPr>
        <p:spPr bwMode="auto">
          <a:xfrm>
            <a:off x="72390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2</a:t>
            </a:r>
            <a:endParaRPr lang="en-US" altLang="en-US"/>
          </a:p>
        </p:txBody>
      </p:sp>
      <p:sp>
        <p:nvSpPr>
          <p:cNvPr id="88115" name="Text Box 51"/>
          <p:cNvSpPr txBox="1">
            <a:spLocks noChangeArrowheads="1"/>
          </p:cNvSpPr>
          <p:nvPr/>
        </p:nvSpPr>
        <p:spPr bwMode="auto">
          <a:xfrm>
            <a:off x="55626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8116" name="Text Box 52"/>
          <p:cNvSpPr txBox="1">
            <a:spLocks noChangeArrowheads="1"/>
          </p:cNvSpPr>
          <p:nvPr/>
        </p:nvSpPr>
        <p:spPr bwMode="auto">
          <a:xfrm>
            <a:off x="64008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8117" name="Text Box 53"/>
          <p:cNvSpPr txBox="1">
            <a:spLocks noChangeArrowheads="1"/>
          </p:cNvSpPr>
          <p:nvPr/>
        </p:nvSpPr>
        <p:spPr bwMode="auto">
          <a:xfrm>
            <a:off x="39624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88118" name="Text Box 54"/>
          <p:cNvSpPr txBox="1">
            <a:spLocks noChangeArrowheads="1"/>
          </p:cNvSpPr>
          <p:nvPr/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8119" name="Text Box 55"/>
          <p:cNvSpPr txBox="1">
            <a:spLocks noChangeArrowheads="1"/>
          </p:cNvSpPr>
          <p:nvPr/>
        </p:nvSpPr>
        <p:spPr bwMode="auto">
          <a:xfrm>
            <a:off x="55626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8120" name="Text Box 56"/>
          <p:cNvSpPr txBox="1">
            <a:spLocks noChangeArrowheads="1"/>
          </p:cNvSpPr>
          <p:nvPr/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8121" name="Text Box 57"/>
          <p:cNvSpPr txBox="1">
            <a:spLocks noChangeArrowheads="1"/>
          </p:cNvSpPr>
          <p:nvPr/>
        </p:nvSpPr>
        <p:spPr bwMode="auto">
          <a:xfrm>
            <a:off x="72390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8122" name="Text Box 58"/>
          <p:cNvSpPr txBox="1">
            <a:spLocks noChangeArrowheads="1"/>
          </p:cNvSpPr>
          <p:nvPr/>
        </p:nvSpPr>
        <p:spPr bwMode="auto">
          <a:xfrm>
            <a:off x="64008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8123" name="Text Box 59"/>
          <p:cNvSpPr txBox="1">
            <a:spLocks noChangeArrowheads="1"/>
          </p:cNvSpPr>
          <p:nvPr/>
        </p:nvSpPr>
        <p:spPr bwMode="auto">
          <a:xfrm>
            <a:off x="3962400" y="4267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88124" name="Text Box 60"/>
          <p:cNvSpPr txBox="1">
            <a:spLocks noChangeArrowheads="1"/>
          </p:cNvSpPr>
          <p:nvPr/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88125" name="Text Box 61"/>
          <p:cNvSpPr txBox="1">
            <a:spLocks noChangeArrowheads="1"/>
          </p:cNvSpPr>
          <p:nvPr/>
        </p:nvSpPr>
        <p:spPr bwMode="auto">
          <a:xfrm>
            <a:off x="5562600" y="4267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8126" name="Text Box 62"/>
          <p:cNvSpPr txBox="1">
            <a:spLocks noChangeArrowheads="1"/>
          </p:cNvSpPr>
          <p:nvPr/>
        </p:nvSpPr>
        <p:spPr bwMode="auto">
          <a:xfrm>
            <a:off x="6400800" y="4267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8127" name="Text Box 63"/>
          <p:cNvSpPr txBox="1">
            <a:spLocks noChangeArrowheads="1"/>
          </p:cNvSpPr>
          <p:nvPr/>
        </p:nvSpPr>
        <p:spPr bwMode="auto">
          <a:xfrm>
            <a:off x="7239000" y="411797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>
                <a:solidFill>
                  <a:srgbClr val="33CC33"/>
                </a:solidFill>
              </a:rPr>
              <a:t>3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8128" name="Line 64"/>
          <p:cNvSpPr>
            <a:spLocks noChangeShapeType="1"/>
          </p:cNvSpPr>
          <p:nvPr/>
        </p:nvSpPr>
        <p:spPr bwMode="auto">
          <a:xfrm flipH="1" flipV="1">
            <a:off x="6858000" y="3886200"/>
            <a:ext cx="381000" cy="4572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30" name="Line 66"/>
          <p:cNvSpPr>
            <a:spLocks noChangeShapeType="1"/>
          </p:cNvSpPr>
          <p:nvPr/>
        </p:nvSpPr>
        <p:spPr bwMode="auto">
          <a:xfrm flipH="1" flipV="1">
            <a:off x="5943600" y="3886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31" name="Line 67"/>
          <p:cNvSpPr>
            <a:spLocks noChangeShapeType="1"/>
          </p:cNvSpPr>
          <p:nvPr/>
        </p:nvSpPr>
        <p:spPr bwMode="auto">
          <a:xfrm flipH="1" flipV="1">
            <a:off x="5105400" y="3276600"/>
            <a:ext cx="38100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32" name="Line 68"/>
          <p:cNvSpPr>
            <a:spLocks noChangeShapeType="1"/>
          </p:cNvSpPr>
          <p:nvPr/>
        </p:nvSpPr>
        <p:spPr bwMode="auto">
          <a:xfrm flipH="1" flipV="1">
            <a:off x="4267200" y="32766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33" name="Line 69"/>
          <p:cNvSpPr>
            <a:spLocks noChangeShapeType="1"/>
          </p:cNvSpPr>
          <p:nvPr/>
        </p:nvSpPr>
        <p:spPr bwMode="auto">
          <a:xfrm flipH="1" flipV="1">
            <a:off x="3581400" y="2667000"/>
            <a:ext cx="38100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34" name="Text Box 70"/>
          <p:cNvSpPr txBox="1">
            <a:spLocks noChangeArrowheads="1"/>
          </p:cNvSpPr>
          <p:nvPr/>
        </p:nvSpPr>
        <p:spPr bwMode="auto">
          <a:xfrm>
            <a:off x="2438400" y="4191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8135" name="Oval 71"/>
          <p:cNvSpPr>
            <a:spLocks noChangeArrowheads="1"/>
          </p:cNvSpPr>
          <p:nvPr/>
        </p:nvSpPr>
        <p:spPr bwMode="auto">
          <a:xfrm>
            <a:off x="2286000" y="4038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88136" name="Oval 72"/>
          <p:cNvSpPr>
            <a:spLocks noChangeArrowheads="1"/>
          </p:cNvSpPr>
          <p:nvPr/>
        </p:nvSpPr>
        <p:spPr bwMode="auto">
          <a:xfrm>
            <a:off x="2286000" y="34290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88137" name="Oval 73"/>
          <p:cNvSpPr>
            <a:spLocks noChangeArrowheads="1"/>
          </p:cNvSpPr>
          <p:nvPr/>
        </p:nvSpPr>
        <p:spPr bwMode="auto">
          <a:xfrm>
            <a:off x="2286000" y="27432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88138" name="Oval 74"/>
          <p:cNvSpPr>
            <a:spLocks noChangeArrowheads="1"/>
          </p:cNvSpPr>
          <p:nvPr/>
        </p:nvSpPr>
        <p:spPr bwMode="auto">
          <a:xfrm>
            <a:off x="7010400" y="990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88139" name="Oval 75"/>
          <p:cNvSpPr>
            <a:spLocks noChangeArrowheads="1"/>
          </p:cNvSpPr>
          <p:nvPr/>
        </p:nvSpPr>
        <p:spPr bwMode="auto">
          <a:xfrm>
            <a:off x="5410200" y="990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88140" name="Oval 76"/>
          <p:cNvSpPr>
            <a:spLocks noChangeArrowheads="1"/>
          </p:cNvSpPr>
          <p:nvPr/>
        </p:nvSpPr>
        <p:spPr bwMode="auto">
          <a:xfrm>
            <a:off x="3810000" y="990600"/>
            <a:ext cx="762000" cy="762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88141" name="Text Box 77"/>
          <p:cNvSpPr txBox="1">
            <a:spLocks noChangeArrowheads="1"/>
          </p:cNvSpPr>
          <p:nvPr/>
        </p:nvSpPr>
        <p:spPr bwMode="auto">
          <a:xfrm>
            <a:off x="5105400" y="49530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/>
              <a:t>B</a:t>
            </a:r>
            <a:endParaRPr lang="en-US" altLang="en-US"/>
          </a:p>
        </p:txBody>
      </p:sp>
      <p:sp>
        <p:nvSpPr>
          <p:cNvPr id="88142" name="Text Box 78"/>
          <p:cNvSpPr txBox="1">
            <a:spLocks noChangeArrowheads="1"/>
          </p:cNvSpPr>
          <p:nvPr/>
        </p:nvSpPr>
        <p:spPr bwMode="auto">
          <a:xfrm>
            <a:off x="5715000" y="4953000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/>
              <a:t>C</a:t>
            </a:r>
            <a:endParaRPr lang="en-US" altLang="en-US"/>
          </a:p>
        </p:txBody>
      </p:sp>
      <p:sp>
        <p:nvSpPr>
          <p:cNvPr id="88143" name="Text Box 79"/>
          <p:cNvSpPr txBox="1">
            <a:spLocks noChangeArrowheads="1"/>
          </p:cNvSpPr>
          <p:nvPr/>
        </p:nvSpPr>
        <p:spPr bwMode="auto">
          <a:xfrm>
            <a:off x="6324600" y="49530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/>
              <a:t>B</a:t>
            </a:r>
            <a:endParaRPr lang="en-US" altLang="en-US"/>
          </a:p>
        </p:txBody>
      </p:sp>
      <p:sp>
        <p:nvSpPr>
          <p:cNvPr id="88144" name="Text Box 80"/>
          <p:cNvSpPr txBox="1">
            <a:spLocks noChangeArrowheads="1"/>
          </p:cNvSpPr>
          <p:nvPr/>
        </p:nvSpPr>
        <p:spPr bwMode="auto">
          <a:xfrm>
            <a:off x="1295400" y="5029200"/>
            <a:ext cx="3749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LCS (reversed order):</a:t>
            </a:r>
            <a:endParaRPr lang="en-US" altLang="en-US"/>
          </a:p>
        </p:txBody>
      </p:sp>
      <p:sp>
        <p:nvSpPr>
          <p:cNvPr id="88146" name="Text Box 82"/>
          <p:cNvSpPr txBox="1">
            <a:spLocks noChangeArrowheads="1"/>
          </p:cNvSpPr>
          <p:nvPr/>
        </p:nvSpPr>
        <p:spPr bwMode="auto">
          <a:xfrm>
            <a:off x="1371600" y="5638800"/>
            <a:ext cx="3590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LCS (straight order):</a:t>
            </a:r>
            <a:endParaRPr lang="en-US" altLang="en-US"/>
          </a:p>
        </p:txBody>
      </p:sp>
      <p:sp>
        <p:nvSpPr>
          <p:cNvPr id="88147" name="Text Box 83"/>
          <p:cNvSpPr txBox="1">
            <a:spLocks noChangeArrowheads="1"/>
          </p:cNvSpPr>
          <p:nvPr/>
        </p:nvSpPr>
        <p:spPr bwMode="auto">
          <a:xfrm>
            <a:off x="6652876" y="5638800"/>
            <a:ext cx="164339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3200" b="1" dirty="0"/>
              <a:t>B  C  B</a:t>
            </a:r>
            <a:r>
              <a:rPr lang="en-US" alt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765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28" grpId="0" animBg="1"/>
      <p:bldP spid="88130" grpId="0" animBg="1"/>
      <p:bldP spid="88131" grpId="0" animBg="1"/>
      <p:bldP spid="88132" grpId="0" animBg="1"/>
      <p:bldP spid="88133" grpId="0" animBg="1"/>
      <p:bldP spid="88135" grpId="0" animBg="1" autoUpdateAnimBg="0"/>
      <p:bldP spid="88136" grpId="0" animBg="1" autoUpdateAnimBg="0"/>
      <p:bldP spid="88137" grpId="0" animBg="1" autoUpdateAnimBg="0"/>
      <p:bldP spid="88138" grpId="0" animBg="1" autoUpdateAnimBg="0"/>
      <p:bldP spid="88139" grpId="0" animBg="1" autoUpdateAnimBg="0"/>
      <p:bldP spid="88140" grpId="0" animBg="1" autoUpdateAnimBg="0"/>
      <p:bldP spid="88141" grpId="0" autoUpdateAnimBg="0"/>
      <p:bldP spid="88142" grpId="0" autoUpdateAnimBg="0"/>
      <p:bldP spid="88143" grpId="0" autoUpdateAnimBg="0"/>
      <p:bldP spid="88147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EFB5221-8DF6-4F85-B062-E57638455C34}" type="slidenum">
              <a:rPr lang="en-US" altLang="en-US"/>
              <a:pPr eaLnBrk="1" hangingPunct="1"/>
              <a:t>48</a:t>
            </a:fld>
            <a:endParaRPr lang="en-US" altLang="en-US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Additional Information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38" y="1214438"/>
            <a:ext cx="4813300" cy="1544637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sz="2000" dirty="0" smtClean="0">
                <a:sym typeface="Symbol" pitchFamily="18" charset="2"/>
              </a:rPr>
              <a:t>		 0			if </a:t>
            </a:r>
            <a:r>
              <a:rPr lang="en-US" altLang="en-US" sz="2000" dirty="0" err="1" smtClean="0">
                <a:sym typeface="Symbol" pitchFamily="18" charset="2"/>
              </a:rPr>
              <a:t>i,j</a:t>
            </a:r>
            <a:r>
              <a:rPr lang="en-US" altLang="en-US" sz="2000" dirty="0" smtClean="0">
                <a:sym typeface="Symbol" pitchFamily="18" charset="2"/>
              </a:rPr>
              <a:t> = 0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sym typeface="Symbol" pitchFamily="18" charset="2"/>
              </a:rPr>
              <a:t>c[</a:t>
            </a:r>
            <a:r>
              <a:rPr lang="en-US" altLang="en-US" sz="2000" dirty="0" err="1" smtClean="0">
                <a:sym typeface="Symbol" pitchFamily="18" charset="2"/>
              </a:rPr>
              <a:t>i</a:t>
            </a:r>
            <a:r>
              <a:rPr lang="en-US" altLang="en-US" sz="2000" dirty="0" smtClean="0">
                <a:sym typeface="Symbol" pitchFamily="18" charset="2"/>
              </a:rPr>
              <a:t>, j] =  </a:t>
            </a:r>
            <a:r>
              <a:rPr lang="en-US" altLang="en-US" sz="2000" dirty="0" smtClean="0">
                <a:solidFill>
                  <a:schemeClr val="tx1"/>
                </a:solidFill>
                <a:sym typeface="Symbol" pitchFamily="18" charset="2"/>
              </a:rPr>
              <a:t>c[i-1, j-1] + 1		if x</a:t>
            </a:r>
            <a:r>
              <a:rPr lang="en-US" altLang="en-US" sz="2000" baseline="-25000" dirty="0" smtClean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altLang="en-US" sz="2000" dirty="0" smtClean="0">
                <a:solidFill>
                  <a:schemeClr val="tx1"/>
                </a:solidFill>
                <a:sym typeface="Symbol" pitchFamily="18" charset="2"/>
              </a:rPr>
              <a:t> = </a:t>
            </a:r>
            <a:r>
              <a:rPr lang="en-US" altLang="en-US" sz="2000" dirty="0" err="1" smtClean="0">
                <a:solidFill>
                  <a:schemeClr val="tx1"/>
                </a:solidFill>
                <a:sym typeface="Symbol" pitchFamily="18" charset="2"/>
              </a:rPr>
              <a:t>y</a:t>
            </a:r>
            <a:r>
              <a:rPr lang="en-US" altLang="en-US" sz="2000" baseline="-25000" dirty="0" err="1" smtClean="0">
                <a:solidFill>
                  <a:schemeClr val="tx1"/>
                </a:solidFill>
                <a:sym typeface="Symbol" pitchFamily="18" charset="2"/>
              </a:rPr>
              <a:t>j</a:t>
            </a:r>
            <a:endParaRPr lang="en-US" altLang="en-US" sz="2000" baseline="-25000" dirty="0" smtClean="0">
              <a:solidFill>
                <a:schemeClr val="tx1"/>
              </a:solidFill>
              <a:sym typeface="Symbol" pitchFamily="18" charset="2"/>
            </a:endParaRP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sym typeface="Symbol" pitchFamily="18" charset="2"/>
              </a:rPr>
              <a:t>		 max(c[</a:t>
            </a:r>
            <a:r>
              <a:rPr lang="en-US" altLang="en-US" sz="2000" dirty="0" err="1" smtClean="0">
                <a:sym typeface="Symbol" pitchFamily="18" charset="2"/>
              </a:rPr>
              <a:t>i</a:t>
            </a:r>
            <a:r>
              <a:rPr lang="en-US" altLang="en-US" sz="2000" dirty="0" smtClean="0">
                <a:sym typeface="Symbol" pitchFamily="18" charset="2"/>
              </a:rPr>
              <a:t>, j-1], c[i-1, j])	if x</a:t>
            </a:r>
            <a:r>
              <a:rPr lang="en-US" altLang="en-US" sz="2000" baseline="-25000" dirty="0" smtClean="0">
                <a:sym typeface="Symbol" pitchFamily="18" charset="2"/>
              </a:rPr>
              <a:t>i</a:t>
            </a:r>
            <a:r>
              <a:rPr lang="en-US" altLang="en-US" sz="2000" dirty="0" smtClean="0">
                <a:sym typeface="Symbol" pitchFamily="18" charset="2"/>
              </a:rPr>
              <a:t>  </a:t>
            </a:r>
            <a:r>
              <a:rPr lang="en-US" altLang="en-US" sz="2000" dirty="0" err="1" smtClean="0">
                <a:sym typeface="Symbol" pitchFamily="18" charset="2"/>
              </a:rPr>
              <a:t>y</a:t>
            </a:r>
            <a:r>
              <a:rPr lang="en-US" altLang="en-US" sz="2000" baseline="-25000" dirty="0" err="1" smtClean="0">
                <a:sym typeface="Symbol" pitchFamily="18" charset="2"/>
              </a:rPr>
              <a:t>j</a:t>
            </a:r>
            <a:endParaRPr lang="en-US" altLang="en-US" sz="2000" dirty="0" smtClean="0"/>
          </a:p>
        </p:txBody>
      </p:sp>
      <p:sp>
        <p:nvSpPr>
          <p:cNvPr id="68613" name="AutoShape 4"/>
          <p:cNvSpPr>
            <a:spLocks/>
          </p:cNvSpPr>
          <p:nvPr/>
        </p:nvSpPr>
        <p:spPr bwMode="auto">
          <a:xfrm>
            <a:off x="987425" y="1143000"/>
            <a:ext cx="142875" cy="1271588"/>
          </a:xfrm>
          <a:prstGeom prst="leftBrace">
            <a:avLst>
              <a:gd name="adj1" fmla="val 741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57765" name="Group 5"/>
          <p:cNvGraphicFramePr>
            <a:graphicFrameLocks noGrp="1"/>
          </p:cNvGraphicFramePr>
          <p:nvPr/>
        </p:nvGraphicFramePr>
        <p:xfrm>
          <a:off x="1177925" y="3225800"/>
          <a:ext cx="3338513" cy="2743200"/>
        </p:xfrm>
        <a:graphic>
          <a:graphicData uri="http://schemas.openxmlformats.org/drawingml/2006/table">
            <a:tbl>
              <a:tblPr/>
              <a:tblGrid>
                <a:gridCol w="557213"/>
                <a:gridCol w="555625"/>
                <a:gridCol w="557212"/>
                <a:gridCol w="555625"/>
                <a:gridCol w="557213"/>
                <a:gridCol w="555625"/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46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665" name="Text Box 56"/>
          <p:cNvSpPr txBox="1">
            <a:spLocks noChangeArrowheads="1"/>
          </p:cNvSpPr>
          <p:nvPr/>
        </p:nvSpPr>
        <p:spPr bwMode="auto">
          <a:xfrm>
            <a:off x="1312863" y="2857500"/>
            <a:ext cx="411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y</a:t>
            </a:r>
            <a:r>
              <a:rPr lang="en-US" altLang="en-US" baseline="-25000">
                <a:latin typeface="Comic Sans MS" pitchFamily="66" charset="0"/>
              </a:rPr>
              <a:t>j:</a:t>
            </a:r>
            <a:endParaRPr lang="en-US" altLang="en-US">
              <a:latin typeface="Comic Sans MS" pitchFamily="66" charset="0"/>
            </a:endParaRPr>
          </a:p>
        </p:txBody>
      </p:sp>
      <p:sp>
        <p:nvSpPr>
          <p:cNvPr id="68666" name="Text Box 57"/>
          <p:cNvSpPr txBox="1">
            <a:spLocks noChangeArrowheads="1"/>
          </p:cNvSpPr>
          <p:nvPr/>
        </p:nvSpPr>
        <p:spPr bwMode="auto">
          <a:xfrm>
            <a:off x="701675" y="555783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D</a:t>
            </a:r>
            <a:endParaRPr lang="en-US" altLang="en-US" baseline="-25000">
              <a:latin typeface="Comic Sans MS" pitchFamily="66" charset="0"/>
            </a:endParaRPr>
          </a:p>
        </p:txBody>
      </p:sp>
      <p:sp>
        <p:nvSpPr>
          <p:cNvPr id="68667" name="Text Box 58"/>
          <p:cNvSpPr txBox="1">
            <a:spLocks noChangeArrowheads="1"/>
          </p:cNvSpPr>
          <p:nvPr/>
        </p:nvSpPr>
        <p:spPr bwMode="auto">
          <a:xfrm>
            <a:off x="1851025" y="2857500"/>
            <a:ext cx="35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A</a:t>
            </a:r>
            <a:endParaRPr lang="en-US" altLang="en-US" baseline="-25000">
              <a:latin typeface="Comic Sans MS" pitchFamily="66" charset="0"/>
            </a:endParaRPr>
          </a:p>
        </p:txBody>
      </p:sp>
      <p:sp>
        <p:nvSpPr>
          <p:cNvPr id="68668" name="Text Box 59"/>
          <p:cNvSpPr txBox="1">
            <a:spLocks noChangeArrowheads="1"/>
          </p:cNvSpPr>
          <p:nvPr/>
        </p:nvSpPr>
        <p:spPr bwMode="auto">
          <a:xfrm>
            <a:off x="2413000" y="2857500"/>
            <a:ext cx="322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C</a:t>
            </a:r>
            <a:endParaRPr lang="en-US" altLang="en-US" baseline="-25000">
              <a:latin typeface="Comic Sans MS" pitchFamily="66" charset="0"/>
            </a:endParaRPr>
          </a:p>
        </p:txBody>
      </p:sp>
      <p:sp>
        <p:nvSpPr>
          <p:cNvPr id="68669" name="Text Box 60"/>
          <p:cNvSpPr txBox="1">
            <a:spLocks noChangeArrowheads="1"/>
          </p:cNvSpPr>
          <p:nvPr/>
        </p:nvSpPr>
        <p:spPr bwMode="auto">
          <a:xfrm>
            <a:off x="4071938" y="2857500"/>
            <a:ext cx="322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F</a:t>
            </a:r>
            <a:endParaRPr lang="en-US" altLang="en-US" baseline="-25000">
              <a:latin typeface="Comic Sans MS" pitchFamily="66" charset="0"/>
            </a:endParaRPr>
          </a:p>
        </p:txBody>
      </p:sp>
      <p:sp>
        <p:nvSpPr>
          <p:cNvPr id="68670" name="Text Box 61"/>
          <p:cNvSpPr txBox="1">
            <a:spLocks noChangeArrowheads="1"/>
          </p:cNvSpPr>
          <p:nvPr/>
        </p:nvSpPr>
        <p:spPr bwMode="auto">
          <a:xfrm>
            <a:off x="758825" y="3670300"/>
            <a:ext cx="35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A</a:t>
            </a:r>
            <a:endParaRPr lang="en-US" altLang="en-US" baseline="-25000">
              <a:latin typeface="Comic Sans MS" pitchFamily="66" charset="0"/>
            </a:endParaRPr>
          </a:p>
        </p:txBody>
      </p:sp>
      <p:sp>
        <p:nvSpPr>
          <p:cNvPr id="68671" name="Text Box 62"/>
          <p:cNvSpPr txBox="1">
            <a:spLocks noChangeArrowheads="1"/>
          </p:cNvSpPr>
          <p:nvPr/>
        </p:nvSpPr>
        <p:spPr bwMode="auto">
          <a:xfrm>
            <a:off x="768350" y="4113213"/>
            <a:ext cx="3286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B</a:t>
            </a:r>
            <a:endParaRPr lang="en-US" altLang="en-US" baseline="-25000">
              <a:latin typeface="Comic Sans MS" pitchFamily="66" charset="0"/>
            </a:endParaRPr>
          </a:p>
        </p:txBody>
      </p:sp>
      <p:sp>
        <p:nvSpPr>
          <p:cNvPr id="68672" name="Text Box 63"/>
          <p:cNvSpPr txBox="1">
            <a:spLocks noChangeArrowheads="1"/>
          </p:cNvSpPr>
          <p:nvPr/>
        </p:nvSpPr>
        <p:spPr bwMode="auto">
          <a:xfrm>
            <a:off x="739775" y="330676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x</a:t>
            </a:r>
            <a:r>
              <a:rPr lang="en-US" altLang="en-US" baseline="-25000">
                <a:latin typeface="Comic Sans MS" pitchFamily="66" charset="0"/>
              </a:rPr>
              <a:t>i</a:t>
            </a:r>
          </a:p>
        </p:txBody>
      </p:sp>
      <p:sp>
        <p:nvSpPr>
          <p:cNvPr id="68673" name="Text Box 64"/>
          <p:cNvSpPr txBox="1">
            <a:spLocks noChangeArrowheads="1"/>
          </p:cNvSpPr>
          <p:nvPr/>
        </p:nvSpPr>
        <p:spPr bwMode="auto">
          <a:xfrm>
            <a:off x="2762250" y="6007100"/>
            <a:ext cx="276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j</a:t>
            </a:r>
          </a:p>
        </p:txBody>
      </p:sp>
      <p:sp>
        <p:nvSpPr>
          <p:cNvPr id="68674" name="Text Box 65"/>
          <p:cNvSpPr txBox="1">
            <a:spLocks noChangeArrowheads="1"/>
          </p:cNvSpPr>
          <p:nvPr/>
        </p:nvSpPr>
        <p:spPr bwMode="auto">
          <a:xfrm>
            <a:off x="4627563" y="4429125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i</a:t>
            </a:r>
          </a:p>
        </p:txBody>
      </p:sp>
      <p:sp>
        <p:nvSpPr>
          <p:cNvPr id="68675" name="Text Box 66"/>
          <p:cNvSpPr txBox="1">
            <a:spLocks noChangeArrowheads="1"/>
          </p:cNvSpPr>
          <p:nvPr/>
        </p:nvSpPr>
        <p:spPr bwMode="auto">
          <a:xfrm>
            <a:off x="1314450" y="25812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0</a:t>
            </a:r>
          </a:p>
        </p:txBody>
      </p:sp>
      <p:sp>
        <p:nvSpPr>
          <p:cNvPr id="68676" name="Text Box 67"/>
          <p:cNvSpPr txBox="1">
            <a:spLocks noChangeArrowheads="1"/>
          </p:cNvSpPr>
          <p:nvPr/>
        </p:nvSpPr>
        <p:spPr bwMode="auto">
          <a:xfrm>
            <a:off x="1852613" y="2581275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1</a:t>
            </a:r>
          </a:p>
        </p:txBody>
      </p:sp>
      <p:sp>
        <p:nvSpPr>
          <p:cNvPr id="68677" name="Text Box 68"/>
          <p:cNvSpPr txBox="1">
            <a:spLocks noChangeArrowheads="1"/>
          </p:cNvSpPr>
          <p:nvPr/>
        </p:nvSpPr>
        <p:spPr bwMode="auto">
          <a:xfrm>
            <a:off x="2414588" y="25812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2</a:t>
            </a:r>
          </a:p>
        </p:txBody>
      </p:sp>
      <p:sp>
        <p:nvSpPr>
          <p:cNvPr id="68678" name="Text Box 69"/>
          <p:cNvSpPr txBox="1">
            <a:spLocks noChangeArrowheads="1"/>
          </p:cNvSpPr>
          <p:nvPr/>
        </p:nvSpPr>
        <p:spPr bwMode="auto">
          <a:xfrm>
            <a:off x="4073525" y="2581275"/>
            <a:ext cx="303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n</a:t>
            </a:r>
          </a:p>
        </p:txBody>
      </p:sp>
      <p:sp>
        <p:nvSpPr>
          <p:cNvPr id="68679" name="Text Box 70"/>
          <p:cNvSpPr txBox="1">
            <a:spLocks noChangeArrowheads="1"/>
          </p:cNvSpPr>
          <p:nvPr/>
        </p:nvSpPr>
        <p:spPr bwMode="auto">
          <a:xfrm>
            <a:off x="322263" y="5559425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m</a:t>
            </a:r>
          </a:p>
        </p:txBody>
      </p:sp>
      <p:sp>
        <p:nvSpPr>
          <p:cNvPr id="68680" name="Text Box 71"/>
          <p:cNvSpPr txBox="1">
            <a:spLocks noChangeArrowheads="1"/>
          </p:cNvSpPr>
          <p:nvPr/>
        </p:nvSpPr>
        <p:spPr bwMode="auto">
          <a:xfrm>
            <a:off x="396875" y="3671888"/>
            <a:ext cx="287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1</a:t>
            </a:r>
          </a:p>
        </p:txBody>
      </p:sp>
      <p:sp>
        <p:nvSpPr>
          <p:cNvPr id="68681" name="Text Box 72"/>
          <p:cNvSpPr txBox="1">
            <a:spLocks noChangeArrowheads="1"/>
          </p:cNvSpPr>
          <p:nvPr/>
        </p:nvSpPr>
        <p:spPr bwMode="auto">
          <a:xfrm>
            <a:off x="360363" y="41148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2</a:t>
            </a:r>
          </a:p>
        </p:txBody>
      </p:sp>
      <p:sp>
        <p:nvSpPr>
          <p:cNvPr id="68682" name="Text Box 73"/>
          <p:cNvSpPr txBox="1">
            <a:spLocks noChangeArrowheads="1"/>
          </p:cNvSpPr>
          <p:nvPr/>
        </p:nvSpPr>
        <p:spPr bwMode="auto">
          <a:xfrm>
            <a:off x="360363" y="330835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0</a:t>
            </a:r>
          </a:p>
        </p:txBody>
      </p:sp>
      <p:sp>
        <p:nvSpPr>
          <p:cNvPr id="757834" name="Rectangle 74"/>
          <p:cNvSpPr>
            <a:spLocks noChangeArrowheads="1"/>
          </p:cNvSpPr>
          <p:nvPr/>
        </p:nvSpPr>
        <p:spPr bwMode="auto">
          <a:xfrm>
            <a:off x="5292725" y="1158875"/>
            <a:ext cx="4019550" cy="532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/>
              <a:t>A matrix </a:t>
            </a:r>
            <a:r>
              <a:rPr lang="en-US" altLang="en-US" sz="2400">
                <a:latin typeface="Comic Sans MS" pitchFamily="66" charset="0"/>
              </a:rPr>
              <a:t>b[i, j]</a:t>
            </a:r>
            <a:r>
              <a:rPr lang="en-US" altLang="en-US" sz="2400"/>
              <a:t>:</a:t>
            </a:r>
          </a:p>
          <a:p>
            <a:pPr eaLnBrk="1" hangingPunct="1"/>
            <a:r>
              <a:rPr lang="en-US" altLang="en-US" sz="2400"/>
              <a:t>For a subproblem [i, j] it tells us what choice was made to obtain the optimal value</a:t>
            </a:r>
          </a:p>
          <a:p>
            <a:pPr eaLnBrk="1" hangingPunct="1"/>
            <a:r>
              <a:rPr lang="en-US" altLang="en-US" sz="2400"/>
              <a:t>If </a:t>
            </a:r>
            <a:r>
              <a:rPr lang="en-US" altLang="en-US" sz="2400">
                <a:latin typeface="Comic Sans MS" pitchFamily="66" charset="0"/>
                <a:sym typeface="Symbol" pitchFamily="18" charset="2"/>
              </a:rPr>
              <a:t>x</a:t>
            </a:r>
            <a:r>
              <a:rPr lang="en-US" altLang="en-US" sz="2400" baseline="-25000">
                <a:latin typeface="Comic Sans MS" pitchFamily="66" charset="0"/>
                <a:sym typeface="Symbol" pitchFamily="18" charset="2"/>
              </a:rPr>
              <a:t>i</a:t>
            </a:r>
            <a:r>
              <a:rPr lang="en-US" altLang="en-US" sz="2400">
                <a:latin typeface="Comic Sans MS" pitchFamily="66" charset="0"/>
                <a:sym typeface="Symbol" pitchFamily="18" charset="2"/>
              </a:rPr>
              <a:t> = y</a:t>
            </a:r>
            <a:r>
              <a:rPr lang="en-US" altLang="en-US" sz="2400" baseline="-25000">
                <a:latin typeface="Comic Sans MS" pitchFamily="66" charset="0"/>
                <a:sym typeface="Symbol" pitchFamily="18" charset="2"/>
              </a:rPr>
              <a:t>j</a:t>
            </a:r>
            <a:endParaRPr lang="en-US" altLang="en-US" sz="2400">
              <a:latin typeface="Comic Sans MS" pitchFamily="66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2400" baseline="-25000">
                <a:latin typeface="Comic Sans MS" pitchFamily="66" charset="0"/>
                <a:sym typeface="Symbol" pitchFamily="18" charset="2"/>
              </a:rPr>
              <a:t>		</a:t>
            </a:r>
            <a:r>
              <a:rPr lang="en-US" altLang="en-US" sz="2400">
                <a:solidFill>
                  <a:srgbClr val="336699"/>
                </a:solidFill>
                <a:latin typeface="Comic Sans MS" pitchFamily="66" charset="0"/>
                <a:sym typeface="Symbol" pitchFamily="18" charset="2"/>
              </a:rPr>
              <a:t>b[i, j] = “   ”</a:t>
            </a:r>
          </a:p>
          <a:p>
            <a:pPr eaLnBrk="1" hangingPunct="1"/>
            <a:r>
              <a:rPr lang="en-US" altLang="en-US" sz="2400">
                <a:sym typeface="Symbol" pitchFamily="18" charset="2"/>
              </a:rPr>
              <a:t>Else, if</a:t>
            </a:r>
            <a:r>
              <a:rPr lang="en-US" altLang="en-US" sz="2400">
                <a:latin typeface="Comic Sans MS" pitchFamily="66" charset="0"/>
                <a:sym typeface="Symbol" pitchFamily="18" charset="2"/>
              </a:rPr>
              <a:t> 		         c[i - 1, j] ≥ c[i, j-1]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		</a:t>
            </a:r>
            <a:r>
              <a:rPr lang="en-US" altLang="en-US" sz="2400">
                <a:solidFill>
                  <a:srgbClr val="336699"/>
                </a:solidFill>
                <a:latin typeface="Comic Sans MS" pitchFamily="66" charset="0"/>
                <a:sym typeface="Symbol" pitchFamily="18" charset="2"/>
              </a:rPr>
              <a:t>b[i, j] = “  ”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mic Sans MS" pitchFamily="66" charset="0"/>
                <a:sym typeface="Symbol" pitchFamily="18" charset="2"/>
              </a:rPr>
              <a:t>	</a:t>
            </a:r>
            <a:r>
              <a:rPr lang="en-US" altLang="en-US" sz="2400">
                <a:sym typeface="Symbol" pitchFamily="18" charset="2"/>
              </a:rPr>
              <a:t>else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mic Sans MS" pitchFamily="66" charset="0"/>
                <a:sym typeface="Symbol" pitchFamily="18" charset="2"/>
              </a:rPr>
              <a:t>		</a:t>
            </a:r>
            <a:r>
              <a:rPr lang="en-US" altLang="en-US" sz="2400">
                <a:solidFill>
                  <a:srgbClr val="336699"/>
                </a:solidFill>
                <a:latin typeface="Comic Sans MS" pitchFamily="66" charset="0"/>
                <a:sym typeface="Symbol" pitchFamily="18" charset="2"/>
              </a:rPr>
              <a:t>b[i, j] = “  ”</a:t>
            </a:r>
            <a:endParaRPr lang="en-US" altLang="en-US" sz="2400">
              <a:solidFill>
                <a:srgbClr val="336699"/>
              </a:solidFill>
            </a:endParaRPr>
          </a:p>
        </p:txBody>
      </p:sp>
      <p:sp>
        <p:nvSpPr>
          <p:cNvPr id="757835" name="Line 75"/>
          <p:cNvSpPr>
            <a:spLocks noChangeShapeType="1"/>
          </p:cNvSpPr>
          <p:nvPr/>
        </p:nvSpPr>
        <p:spPr bwMode="auto">
          <a:xfrm flipH="1" flipV="1">
            <a:off x="7593013" y="3617913"/>
            <a:ext cx="276225" cy="276225"/>
          </a:xfrm>
          <a:prstGeom prst="line">
            <a:avLst/>
          </a:prstGeom>
          <a:noFill/>
          <a:ln w="12700">
            <a:solidFill>
              <a:srgbClr val="336699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85" name="Text Box 76"/>
          <p:cNvSpPr txBox="1">
            <a:spLocks noChangeArrowheads="1"/>
          </p:cNvSpPr>
          <p:nvPr/>
        </p:nvSpPr>
        <p:spPr bwMode="auto">
          <a:xfrm>
            <a:off x="2997200" y="25812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3</a:t>
            </a:r>
          </a:p>
        </p:txBody>
      </p:sp>
      <p:sp>
        <p:nvSpPr>
          <p:cNvPr id="68686" name="Text Box 77"/>
          <p:cNvSpPr txBox="1">
            <a:spLocks noChangeArrowheads="1"/>
          </p:cNvSpPr>
          <p:nvPr/>
        </p:nvSpPr>
        <p:spPr bwMode="auto">
          <a:xfrm>
            <a:off x="360363" y="465931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3</a:t>
            </a:r>
          </a:p>
        </p:txBody>
      </p:sp>
      <p:sp>
        <p:nvSpPr>
          <p:cNvPr id="68687" name="Text Box 78"/>
          <p:cNvSpPr txBox="1">
            <a:spLocks noChangeArrowheads="1"/>
          </p:cNvSpPr>
          <p:nvPr/>
        </p:nvSpPr>
        <p:spPr bwMode="auto">
          <a:xfrm>
            <a:off x="773113" y="4659313"/>
            <a:ext cx="322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C</a:t>
            </a:r>
            <a:endParaRPr lang="en-US" altLang="en-US" baseline="-25000">
              <a:latin typeface="Comic Sans MS" pitchFamily="66" charset="0"/>
            </a:endParaRPr>
          </a:p>
        </p:txBody>
      </p:sp>
      <p:sp>
        <p:nvSpPr>
          <p:cNvPr id="68688" name="Text Box 79"/>
          <p:cNvSpPr txBox="1">
            <a:spLocks noChangeArrowheads="1"/>
          </p:cNvSpPr>
          <p:nvPr/>
        </p:nvSpPr>
        <p:spPr bwMode="auto">
          <a:xfrm>
            <a:off x="2978150" y="28575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D</a:t>
            </a:r>
            <a:endParaRPr lang="en-US" altLang="en-US" baseline="-25000">
              <a:latin typeface="Comic Sans MS" pitchFamily="66" charset="0"/>
            </a:endParaRPr>
          </a:p>
        </p:txBody>
      </p:sp>
      <p:sp>
        <p:nvSpPr>
          <p:cNvPr id="757840" name="Line 80"/>
          <p:cNvSpPr>
            <a:spLocks noChangeShapeType="1"/>
          </p:cNvSpPr>
          <p:nvPr/>
        </p:nvSpPr>
        <p:spPr bwMode="auto">
          <a:xfrm flipH="1" flipV="1">
            <a:off x="2338388" y="4640263"/>
            <a:ext cx="18415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90" name="Text Box 81"/>
          <p:cNvSpPr txBox="1">
            <a:spLocks noChangeArrowheads="1"/>
          </p:cNvSpPr>
          <p:nvPr/>
        </p:nvSpPr>
        <p:spPr bwMode="auto">
          <a:xfrm>
            <a:off x="196850" y="2651125"/>
            <a:ext cx="99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omic Sans MS" pitchFamily="66" charset="0"/>
              </a:rPr>
              <a:t>b &amp; c:</a:t>
            </a:r>
          </a:p>
        </p:txBody>
      </p:sp>
      <p:grpSp>
        <p:nvGrpSpPr>
          <p:cNvPr id="757842" name="Group 82"/>
          <p:cNvGrpSpPr>
            <a:grpSpLocks/>
          </p:cNvGrpSpPr>
          <p:nvPr/>
        </p:nvGrpSpPr>
        <p:grpSpPr bwMode="auto">
          <a:xfrm>
            <a:off x="2203450" y="4275138"/>
            <a:ext cx="1282700" cy="811212"/>
            <a:chOff x="1388" y="2693"/>
            <a:chExt cx="808" cy="511"/>
          </a:xfrm>
        </p:grpSpPr>
        <p:sp>
          <p:nvSpPr>
            <p:cNvPr id="68693" name="Text Box 83"/>
            <p:cNvSpPr txBox="1">
              <a:spLocks noChangeArrowheads="1"/>
            </p:cNvSpPr>
            <p:nvPr/>
          </p:nvSpPr>
          <p:spPr bwMode="auto">
            <a:xfrm>
              <a:off x="1388" y="2992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c[i,j-1]</a:t>
              </a:r>
            </a:p>
          </p:txBody>
        </p:sp>
        <p:sp>
          <p:nvSpPr>
            <p:cNvPr id="68694" name="Rectangle 84"/>
            <p:cNvSpPr>
              <a:spLocks noChangeArrowheads="1"/>
            </p:cNvSpPr>
            <p:nvPr/>
          </p:nvSpPr>
          <p:spPr bwMode="auto">
            <a:xfrm>
              <a:off x="1738" y="2693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1600"/>
                <a:t>c[i-1,j]</a:t>
              </a:r>
            </a:p>
          </p:txBody>
        </p:sp>
      </p:grpSp>
      <p:sp>
        <p:nvSpPr>
          <p:cNvPr id="757845" name="Line 85"/>
          <p:cNvSpPr>
            <a:spLocks noChangeShapeType="1"/>
          </p:cNvSpPr>
          <p:nvPr/>
        </p:nvSpPr>
        <p:spPr bwMode="auto">
          <a:xfrm flipV="1">
            <a:off x="3128963" y="4660900"/>
            <a:ext cx="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2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35" grpId="0" animBg="1"/>
      <p:bldP spid="757840" grpId="0" animBg="1"/>
      <p:bldP spid="75784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1C1BBC1-CD65-44DF-B3D5-1F1B4AF1517E}" type="slidenum">
              <a:rPr lang="en-US" altLang="en-US"/>
              <a:pPr eaLnBrk="1" hangingPunct="1"/>
              <a:t>49</a:t>
            </a:fld>
            <a:endParaRPr lang="en-US" altLang="en-US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3" y="1289050"/>
            <a:ext cx="3543300" cy="939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sym typeface="Symbol" pitchFamily="18" charset="2"/>
              </a:rPr>
              <a:t>X = A, B, C, B, D, A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Y = </a:t>
            </a:r>
            <a:r>
              <a:rPr lang="en-US" altLang="en-US" sz="2400" smtClean="0">
                <a:sym typeface="Symbol" pitchFamily="18" charset="2"/>
              </a:rPr>
              <a:t>B, D, C, A, B, A</a:t>
            </a:r>
          </a:p>
        </p:txBody>
      </p:sp>
      <p:sp>
        <p:nvSpPr>
          <p:cNvPr id="70661" name="AutoShape 4"/>
          <p:cNvSpPr>
            <a:spLocks/>
          </p:cNvSpPr>
          <p:nvPr/>
        </p:nvSpPr>
        <p:spPr bwMode="auto">
          <a:xfrm>
            <a:off x="4133850" y="1144588"/>
            <a:ext cx="92075" cy="1092200"/>
          </a:xfrm>
          <a:prstGeom prst="leftBrace">
            <a:avLst>
              <a:gd name="adj1" fmla="val 9885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61861" name="Group 5"/>
          <p:cNvGraphicFramePr>
            <a:graphicFrameLocks noGrp="1"/>
          </p:cNvGraphicFramePr>
          <p:nvPr/>
        </p:nvGraphicFramePr>
        <p:xfrm>
          <a:off x="4221163" y="2819400"/>
          <a:ext cx="4102100" cy="3556003"/>
        </p:xfrm>
        <a:graphic>
          <a:graphicData uri="http://schemas.openxmlformats.org/drawingml/2006/table">
            <a:tbl>
              <a:tblPr/>
              <a:tblGrid>
                <a:gridCol w="585787"/>
                <a:gridCol w="585788"/>
                <a:gridCol w="585787"/>
                <a:gridCol w="587375"/>
                <a:gridCol w="585788"/>
                <a:gridCol w="585787"/>
                <a:gridCol w="585788"/>
              </a:tblGrid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736" name="Rectangle 79"/>
          <p:cNvSpPr>
            <a:spLocks noChangeArrowheads="1"/>
          </p:cNvSpPr>
          <p:nvPr/>
        </p:nvSpPr>
        <p:spPr bwMode="auto">
          <a:xfrm>
            <a:off x="2647950" y="1111250"/>
            <a:ext cx="6351588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en-US" sz="2000">
                <a:latin typeface="Comic Sans MS" pitchFamily="66" charset="0"/>
                <a:sym typeface="Symbol" pitchFamily="18" charset="2"/>
              </a:rPr>
              <a:t>		        0			       if i = 0 or j = 0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mic Sans MS" pitchFamily="66" charset="0"/>
                <a:sym typeface="Symbol" pitchFamily="18" charset="2"/>
              </a:rPr>
              <a:t>c[i, j] =   c[i-1, j-1] + 1	       if x</a:t>
            </a:r>
            <a:r>
              <a:rPr lang="en-US" altLang="en-US" sz="2000" baseline="-25000">
                <a:latin typeface="Comic Sans MS" pitchFamily="66" charset="0"/>
                <a:sym typeface="Symbol" pitchFamily="18" charset="2"/>
              </a:rPr>
              <a:t>i</a:t>
            </a:r>
            <a:r>
              <a:rPr lang="en-US" altLang="en-US" sz="2000">
                <a:latin typeface="Comic Sans MS" pitchFamily="66" charset="0"/>
                <a:sym typeface="Symbol" pitchFamily="18" charset="2"/>
              </a:rPr>
              <a:t> = y</a:t>
            </a:r>
            <a:r>
              <a:rPr lang="en-US" altLang="en-US" sz="2000" baseline="-25000">
                <a:latin typeface="Comic Sans MS" pitchFamily="66" charset="0"/>
                <a:sym typeface="Symbol" pitchFamily="18" charset="2"/>
              </a:rPr>
              <a:t>j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mic Sans MS" pitchFamily="66" charset="0"/>
                <a:sym typeface="Symbol" pitchFamily="18" charset="2"/>
              </a:rPr>
              <a:t>		        max(c[i, j-1], c[i-1, j])  if x</a:t>
            </a:r>
            <a:r>
              <a:rPr lang="en-US" altLang="en-US" sz="2000" baseline="-25000">
                <a:latin typeface="Comic Sans MS" pitchFamily="66" charset="0"/>
                <a:sym typeface="Symbol" pitchFamily="18" charset="2"/>
              </a:rPr>
              <a:t>i</a:t>
            </a:r>
            <a:r>
              <a:rPr lang="en-US" altLang="en-US" sz="2000">
                <a:latin typeface="Comic Sans MS" pitchFamily="66" charset="0"/>
                <a:sym typeface="Symbol" pitchFamily="18" charset="2"/>
              </a:rPr>
              <a:t>  y</a:t>
            </a:r>
            <a:r>
              <a:rPr lang="en-US" altLang="en-US" sz="2000" baseline="-25000">
                <a:latin typeface="Comic Sans MS" pitchFamily="66" charset="0"/>
                <a:sym typeface="Symbol" pitchFamily="18" charset="2"/>
              </a:rPr>
              <a:t>j</a:t>
            </a:r>
            <a:endParaRPr lang="en-US" altLang="en-US" sz="2000">
              <a:sym typeface="Symbol" pitchFamily="18" charset="2"/>
            </a:endParaRPr>
          </a:p>
        </p:txBody>
      </p:sp>
      <p:sp>
        <p:nvSpPr>
          <p:cNvPr id="70737" name="Text Box 80"/>
          <p:cNvSpPr txBox="1">
            <a:spLocks noChangeArrowheads="1"/>
          </p:cNvSpPr>
          <p:nvPr/>
        </p:nvSpPr>
        <p:spPr bwMode="auto">
          <a:xfrm>
            <a:off x="4335463" y="216693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0</a:t>
            </a:r>
          </a:p>
        </p:txBody>
      </p:sp>
      <p:sp>
        <p:nvSpPr>
          <p:cNvPr id="70738" name="Text Box 81"/>
          <p:cNvSpPr txBox="1">
            <a:spLocks noChangeArrowheads="1"/>
          </p:cNvSpPr>
          <p:nvPr/>
        </p:nvSpPr>
        <p:spPr bwMode="auto">
          <a:xfrm>
            <a:off x="4945063" y="2166938"/>
            <a:ext cx="287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1</a:t>
            </a:r>
          </a:p>
        </p:txBody>
      </p:sp>
      <p:sp>
        <p:nvSpPr>
          <p:cNvPr id="70739" name="Text Box 82"/>
          <p:cNvSpPr txBox="1">
            <a:spLocks noChangeArrowheads="1"/>
          </p:cNvSpPr>
          <p:nvPr/>
        </p:nvSpPr>
        <p:spPr bwMode="auto">
          <a:xfrm>
            <a:off x="5499100" y="216693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2</a:t>
            </a:r>
          </a:p>
        </p:txBody>
      </p:sp>
      <p:sp>
        <p:nvSpPr>
          <p:cNvPr id="70740" name="Text Box 83"/>
          <p:cNvSpPr txBox="1">
            <a:spLocks noChangeArrowheads="1"/>
          </p:cNvSpPr>
          <p:nvPr/>
        </p:nvSpPr>
        <p:spPr bwMode="auto">
          <a:xfrm>
            <a:off x="7894638" y="216693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6</a:t>
            </a:r>
          </a:p>
        </p:txBody>
      </p:sp>
      <p:sp>
        <p:nvSpPr>
          <p:cNvPr id="70741" name="Text Box 84"/>
          <p:cNvSpPr txBox="1">
            <a:spLocks noChangeArrowheads="1"/>
          </p:cNvSpPr>
          <p:nvPr/>
        </p:nvSpPr>
        <p:spPr bwMode="auto">
          <a:xfrm>
            <a:off x="6129338" y="216693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3</a:t>
            </a:r>
          </a:p>
        </p:txBody>
      </p:sp>
      <p:sp>
        <p:nvSpPr>
          <p:cNvPr id="70742" name="Text Box 85"/>
          <p:cNvSpPr txBox="1">
            <a:spLocks noChangeArrowheads="1"/>
          </p:cNvSpPr>
          <p:nvPr/>
        </p:nvSpPr>
        <p:spPr bwMode="auto">
          <a:xfrm>
            <a:off x="6700838" y="216693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4</a:t>
            </a:r>
          </a:p>
        </p:txBody>
      </p:sp>
      <p:sp>
        <p:nvSpPr>
          <p:cNvPr id="70743" name="Text Box 86"/>
          <p:cNvSpPr txBox="1">
            <a:spLocks noChangeArrowheads="1"/>
          </p:cNvSpPr>
          <p:nvPr/>
        </p:nvSpPr>
        <p:spPr bwMode="auto">
          <a:xfrm>
            <a:off x="7280275" y="216693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5</a:t>
            </a:r>
          </a:p>
        </p:txBody>
      </p:sp>
      <p:sp>
        <p:nvSpPr>
          <p:cNvPr id="70744" name="Text Box 87"/>
          <p:cNvSpPr txBox="1">
            <a:spLocks noChangeArrowheads="1"/>
          </p:cNvSpPr>
          <p:nvPr/>
        </p:nvSpPr>
        <p:spPr bwMode="auto">
          <a:xfrm>
            <a:off x="4329113" y="2411413"/>
            <a:ext cx="365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y</a:t>
            </a:r>
            <a:r>
              <a:rPr lang="en-US" altLang="en-US" baseline="-25000">
                <a:latin typeface="Comic Sans MS" pitchFamily="66" charset="0"/>
              </a:rPr>
              <a:t>j</a:t>
            </a:r>
            <a:endParaRPr lang="en-US" altLang="en-US">
              <a:latin typeface="Comic Sans MS" pitchFamily="66" charset="0"/>
            </a:endParaRPr>
          </a:p>
        </p:txBody>
      </p:sp>
      <p:sp>
        <p:nvSpPr>
          <p:cNvPr id="70745" name="Text Box 88"/>
          <p:cNvSpPr txBox="1">
            <a:spLocks noChangeArrowheads="1"/>
          </p:cNvSpPr>
          <p:nvPr/>
        </p:nvSpPr>
        <p:spPr bwMode="auto">
          <a:xfrm>
            <a:off x="4938713" y="2478088"/>
            <a:ext cx="3286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B</a:t>
            </a:r>
          </a:p>
        </p:txBody>
      </p:sp>
      <p:sp>
        <p:nvSpPr>
          <p:cNvPr id="70746" name="Text Box 89"/>
          <p:cNvSpPr txBox="1">
            <a:spLocks noChangeArrowheads="1"/>
          </p:cNvSpPr>
          <p:nvPr/>
        </p:nvSpPr>
        <p:spPr bwMode="auto">
          <a:xfrm>
            <a:off x="5492750" y="247808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D</a:t>
            </a:r>
          </a:p>
        </p:txBody>
      </p:sp>
      <p:sp>
        <p:nvSpPr>
          <p:cNvPr id="70747" name="Text Box 90"/>
          <p:cNvSpPr txBox="1">
            <a:spLocks noChangeArrowheads="1"/>
          </p:cNvSpPr>
          <p:nvPr/>
        </p:nvSpPr>
        <p:spPr bwMode="auto">
          <a:xfrm>
            <a:off x="7888288" y="2478088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A</a:t>
            </a:r>
          </a:p>
        </p:txBody>
      </p:sp>
      <p:sp>
        <p:nvSpPr>
          <p:cNvPr id="70748" name="Text Box 91"/>
          <p:cNvSpPr txBox="1">
            <a:spLocks noChangeArrowheads="1"/>
          </p:cNvSpPr>
          <p:nvPr/>
        </p:nvSpPr>
        <p:spPr bwMode="auto">
          <a:xfrm>
            <a:off x="6122988" y="24780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C</a:t>
            </a:r>
          </a:p>
        </p:txBody>
      </p:sp>
      <p:sp>
        <p:nvSpPr>
          <p:cNvPr id="70749" name="Text Box 92"/>
          <p:cNvSpPr txBox="1">
            <a:spLocks noChangeArrowheads="1"/>
          </p:cNvSpPr>
          <p:nvPr/>
        </p:nvSpPr>
        <p:spPr bwMode="auto">
          <a:xfrm>
            <a:off x="6694488" y="2478088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A</a:t>
            </a:r>
          </a:p>
        </p:txBody>
      </p:sp>
      <p:sp>
        <p:nvSpPr>
          <p:cNvPr id="70750" name="Text Box 93"/>
          <p:cNvSpPr txBox="1">
            <a:spLocks noChangeArrowheads="1"/>
          </p:cNvSpPr>
          <p:nvPr/>
        </p:nvSpPr>
        <p:spPr bwMode="auto">
          <a:xfrm>
            <a:off x="7273925" y="2478088"/>
            <a:ext cx="3286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B</a:t>
            </a:r>
          </a:p>
        </p:txBody>
      </p:sp>
      <p:sp>
        <p:nvSpPr>
          <p:cNvPr id="70751" name="Text Box 94"/>
          <p:cNvSpPr txBox="1">
            <a:spLocks noChangeArrowheads="1"/>
          </p:cNvSpPr>
          <p:nvPr/>
        </p:nvSpPr>
        <p:spPr bwMode="auto">
          <a:xfrm>
            <a:off x="3379788" y="51069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5</a:t>
            </a:r>
          </a:p>
        </p:txBody>
      </p:sp>
      <p:sp>
        <p:nvSpPr>
          <p:cNvPr id="70752" name="Text Box 95"/>
          <p:cNvSpPr txBox="1">
            <a:spLocks noChangeArrowheads="1"/>
          </p:cNvSpPr>
          <p:nvPr/>
        </p:nvSpPr>
        <p:spPr bwMode="auto">
          <a:xfrm>
            <a:off x="3398838" y="3287713"/>
            <a:ext cx="287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1</a:t>
            </a:r>
          </a:p>
        </p:txBody>
      </p:sp>
      <p:sp>
        <p:nvSpPr>
          <p:cNvPr id="70753" name="Text Box 96"/>
          <p:cNvSpPr txBox="1">
            <a:spLocks noChangeArrowheads="1"/>
          </p:cNvSpPr>
          <p:nvPr/>
        </p:nvSpPr>
        <p:spPr bwMode="auto">
          <a:xfrm>
            <a:off x="3379788" y="374332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2</a:t>
            </a:r>
          </a:p>
        </p:txBody>
      </p:sp>
      <p:sp>
        <p:nvSpPr>
          <p:cNvPr id="70754" name="Text Box 97"/>
          <p:cNvSpPr txBox="1">
            <a:spLocks noChangeArrowheads="1"/>
          </p:cNvSpPr>
          <p:nvPr/>
        </p:nvSpPr>
        <p:spPr bwMode="auto">
          <a:xfrm>
            <a:off x="3379788" y="28336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0</a:t>
            </a:r>
          </a:p>
        </p:txBody>
      </p:sp>
      <p:sp>
        <p:nvSpPr>
          <p:cNvPr id="70755" name="Text Box 98"/>
          <p:cNvSpPr txBox="1">
            <a:spLocks noChangeArrowheads="1"/>
          </p:cNvSpPr>
          <p:nvPr/>
        </p:nvSpPr>
        <p:spPr bwMode="auto">
          <a:xfrm>
            <a:off x="3379788" y="419735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3</a:t>
            </a:r>
          </a:p>
        </p:txBody>
      </p:sp>
      <p:sp>
        <p:nvSpPr>
          <p:cNvPr id="70756" name="Text Box 99"/>
          <p:cNvSpPr txBox="1">
            <a:spLocks noChangeArrowheads="1"/>
          </p:cNvSpPr>
          <p:nvPr/>
        </p:nvSpPr>
        <p:spPr bwMode="auto">
          <a:xfrm>
            <a:off x="3379788" y="465296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4</a:t>
            </a:r>
          </a:p>
        </p:txBody>
      </p:sp>
      <p:sp>
        <p:nvSpPr>
          <p:cNvPr id="70757" name="Text Box 100"/>
          <p:cNvSpPr txBox="1">
            <a:spLocks noChangeArrowheads="1"/>
          </p:cNvSpPr>
          <p:nvPr/>
        </p:nvSpPr>
        <p:spPr bwMode="auto">
          <a:xfrm>
            <a:off x="3379788" y="55626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6</a:t>
            </a:r>
          </a:p>
        </p:txBody>
      </p:sp>
      <p:sp>
        <p:nvSpPr>
          <p:cNvPr id="70758" name="Text Box 101"/>
          <p:cNvSpPr txBox="1">
            <a:spLocks noChangeArrowheads="1"/>
          </p:cNvSpPr>
          <p:nvPr/>
        </p:nvSpPr>
        <p:spPr bwMode="auto">
          <a:xfrm>
            <a:off x="3379788" y="601821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7</a:t>
            </a:r>
          </a:p>
        </p:txBody>
      </p:sp>
      <p:sp>
        <p:nvSpPr>
          <p:cNvPr id="70759" name="Text Box 102"/>
          <p:cNvSpPr txBox="1">
            <a:spLocks noChangeArrowheads="1"/>
          </p:cNvSpPr>
          <p:nvPr/>
        </p:nvSpPr>
        <p:spPr bwMode="auto">
          <a:xfrm>
            <a:off x="3794125" y="510857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D</a:t>
            </a:r>
          </a:p>
        </p:txBody>
      </p:sp>
      <p:sp>
        <p:nvSpPr>
          <p:cNvPr id="70760" name="Text Box 103"/>
          <p:cNvSpPr txBox="1">
            <a:spLocks noChangeArrowheads="1"/>
          </p:cNvSpPr>
          <p:nvPr/>
        </p:nvSpPr>
        <p:spPr bwMode="auto">
          <a:xfrm>
            <a:off x="3813175" y="3289300"/>
            <a:ext cx="35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A</a:t>
            </a:r>
          </a:p>
        </p:txBody>
      </p:sp>
      <p:sp>
        <p:nvSpPr>
          <p:cNvPr id="70761" name="Text Box 104"/>
          <p:cNvSpPr txBox="1">
            <a:spLocks noChangeArrowheads="1"/>
          </p:cNvSpPr>
          <p:nvPr/>
        </p:nvSpPr>
        <p:spPr bwMode="auto">
          <a:xfrm>
            <a:off x="3794125" y="3744913"/>
            <a:ext cx="3286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B</a:t>
            </a:r>
          </a:p>
        </p:txBody>
      </p:sp>
      <p:sp>
        <p:nvSpPr>
          <p:cNvPr id="70762" name="Text Box 105"/>
          <p:cNvSpPr txBox="1">
            <a:spLocks noChangeArrowheads="1"/>
          </p:cNvSpPr>
          <p:nvPr/>
        </p:nvSpPr>
        <p:spPr bwMode="auto">
          <a:xfrm>
            <a:off x="3794125" y="2835275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x</a:t>
            </a:r>
            <a:r>
              <a:rPr lang="en-US" altLang="en-US" baseline="-25000">
                <a:latin typeface="Comic Sans MS" pitchFamily="66" charset="0"/>
              </a:rPr>
              <a:t>i</a:t>
            </a:r>
            <a:endParaRPr lang="en-US" altLang="en-US">
              <a:latin typeface="Comic Sans MS" pitchFamily="66" charset="0"/>
            </a:endParaRPr>
          </a:p>
        </p:txBody>
      </p:sp>
      <p:sp>
        <p:nvSpPr>
          <p:cNvPr id="70763" name="Text Box 106"/>
          <p:cNvSpPr txBox="1">
            <a:spLocks noChangeArrowheads="1"/>
          </p:cNvSpPr>
          <p:nvPr/>
        </p:nvSpPr>
        <p:spPr bwMode="auto">
          <a:xfrm>
            <a:off x="3794125" y="419893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C</a:t>
            </a:r>
          </a:p>
        </p:txBody>
      </p:sp>
      <p:sp>
        <p:nvSpPr>
          <p:cNvPr id="70764" name="Text Box 107"/>
          <p:cNvSpPr txBox="1">
            <a:spLocks noChangeArrowheads="1"/>
          </p:cNvSpPr>
          <p:nvPr/>
        </p:nvSpPr>
        <p:spPr bwMode="auto">
          <a:xfrm>
            <a:off x="3794125" y="4654550"/>
            <a:ext cx="328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B</a:t>
            </a:r>
          </a:p>
        </p:txBody>
      </p:sp>
      <p:sp>
        <p:nvSpPr>
          <p:cNvPr id="70765" name="Text Box 108"/>
          <p:cNvSpPr txBox="1">
            <a:spLocks noChangeArrowheads="1"/>
          </p:cNvSpPr>
          <p:nvPr/>
        </p:nvSpPr>
        <p:spPr bwMode="auto">
          <a:xfrm>
            <a:off x="3794125" y="5564188"/>
            <a:ext cx="35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A</a:t>
            </a:r>
          </a:p>
        </p:txBody>
      </p:sp>
      <p:sp>
        <p:nvSpPr>
          <p:cNvPr id="70766" name="Text Box 109"/>
          <p:cNvSpPr txBox="1">
            <a:spLocks noChangeArrowheads="1"/>
          </p:cNvSpPr>
          <p:nvPr/>
        </p:nvSpPr>
        <p:spPr bwMode="auto">
          <a:xfrm>
            <a:off x="3794125" y="6019800"/>
            <a:ext cx="328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B</a:t>
            </a:r>
          </a:p>
        </p:txBody>
      </p:sp>
      <p:grpSp>
        <p:nvGrpSpPr>
          <p:cNvPr id="761966" name="Group 110"/>
          <p:cNvGrpSpPr>
            <a:grpSpLocks/>
          </p:cNvGrpSpPr>
          <p:nvPr/>
        </p:nvGrpSpPr>
        <p:grpSpPr bwMode="auto">
          <a:xfrm>
            <a:off x="4946650" y="2925763"/>
            <a:ext cx="3273425" cy="366712"/>
            <a:chOff x="2133" y="1816"/>
            <a:chExt cx="2062" cy="231"/>
          </a:xfrm>
        </p:grpSpPr>
        <p:sp>
          <p:nvSpPr>
            <p:cNvPr id="70851" name="Text Box 111"/>
            <p:cNvSpPr txBox="1">
              <a:spLocks noChangeArrowheads="1"/>
            </p:cNvSpPr>
            <p:nvPr/>
          </p:nvSpPr>
          <p:spPr bwMode="auto">
            <a:xfrm>
              <a:off x="2133" y="181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0852" name="Text Box 112"/>
            <p:cNvSpPr txBox="1">
              <a:spLocks noChangeArrowheads="1"/>
            </p:cNvSpPr>
            <p:nvPr/>
          </p:nvSpPr>
          <p:spPr bwMode="auto">
            <a:xfrm>
              <a:off x="2482" y="181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0853" name="Text Box 113"/>
            <p:cNvSpPr txBox="1">
              <a:spLocks noChangeArrowheads="1"/>
            </p:cNvSpPr>
            <p:nvPr/>
          </p:nvSpPr>
          <p:spPr bwMode="auto">
            <a:xfrm>
              <a:off x="3991" y="181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0854" name="Text Box 114"/>
            <p:cNvSpPr txBox="1">
              <a:spLocks noChangeArrowheads="1"/>
            </p:cNvSpPr>
            <p:nvPr/>
          </p:nvSpPr>
          <p:spPr bwMode="auto">
            <a:xfrm>
              <a:off x="2879" y="181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0855" name="Text Box 115"/>
            <p:cNvSpPr txBox="1">
              <a:spLocks noChangeArrowheads="1"/>
            </p:cNvSpPr>
            <p:nvPr/>
          </p:nvSpPr>
          <p:spPr bwMode="auto">
            <a:xfrm>
              <a:off x="3239" y="181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0856" name="Text Box 116"/>
            <p:cNvSpPr txBox="1">
              <a:spLocks noChangeArrowheads="1"/>
            </p:cNvSpPr>
            <p:nvPr/>
          </p:nvSpPr>
          <p:spPr bwMode="auto">
            <a:xfrm>
              <a:off x="3604" y="181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</p:grpSp>
      <p:grpSp>
        <p:nvGrpSpPr>
          <p:cNvPr id="761973" name="Group 117"/>
          <p:cNvGrpSpPr>
            <a:grpSpLocks/>
          </p:cNvGrpSpPr>
          <p:nvPr/>
        </p:nvGrpSpPr>
        <p:grpSpPr bwMode="auto">
          <a:xfrm>
            <a:off x="4348163" y="2925763"/>
            <a:ext cx="325437" cy="3524250"/>
            <a:chOff x="1756" y="1816"/>
            <a:chExt cx="205" cy="2220"/>
          </a:xfrm>
        </p:grpSpPr>
        <p:sp>
          <p:nvSpPr>
            <p:cNvPr id="70843" name="Text Box 118"/>
            <p:cNvSpPr txBox="1">
              <a:spLocks noChangeArrowheads="1"/>
            </p:cNvSpPr>
            <p:nvPr/>
          </p:nvSpPr>
          <p:spPr bwMode="auto">
            <a:xfrm>
              <a:off x="1757" y="181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0844" name="Text Box 119"/>
            <p:cNvSpPr txBox="1">
              <a:spLocks noChangeArrowheads="1"/>
            </p:cNvSpPr>
            <p:nvPr/>
          </p:nvSpPr>
          <p:spPr bwMode="auto">
            <a:xfrm>
              <a:off x="1756" y="32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0845" name="Text Box 120"/>
            <p:cNvSpPr txBox="1">
              <a:spLocks noChangeArrowheads="1"/>
            </p:cNvSpPr>
            <p:nvPr/>
          </p:nvSpPr>
          <p:spPr bwMode="auto">
            <a:xfrm>
              <a:off x="1757" y="208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0846" name="Text Box 121"/>
            <p:cNvSpPr txBox="1">
              <a:spLocks noChangeArrowheads="1"/>
            </p:cNvSpPr>
            <p:nvPr/>
          </p:nvSpPr>
          <p:spPr bwMode="auto">
            <a:xfrm>
              <a:off x="1756" y="237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0847" name="Text Box 122"/>
            <p:cNvSpPr txBox="1">
              <a:spLocks noChangeArrowheads="1"/>
            </p:cNvSpPr>
            <p:nvPr/>
          </p:nvSpPr>
          <p:spPr bwMode="auto">
            <a:xfrm>
              <a:off x="1756" y="265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0848" name="Text Box 123"/>
            <p:cNvSpPr txBox="1">
              <a:spLocks noChangeArrowheads="1"/>
            </p:cNvSpPr>
            <p:nvPr/>
          </p:nvSpPr>
          <p:spPr bwMode="auto">
            <a:xfrm>
              <a:off x="1756" y="294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0849" name="Text Box 124"/>
            <p:cNvSpPr txBox="1">
              <a:spLocks noChangeArrowheads="1"/>
            </p:cNvSpPr>
            <p:nvPr/>
          </p:nvSpPr>
          <p:spPr bwMode="auto">
            <a:xfrm>
              <a:off x="1756" y="351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0850" name="Text Box 125"/>
            <p:cNvSpPr txBox="1">
              <a:spLocks noChangeArrowheads="1"/>
            </p:cNvSpPr>
            <p:nvPr/>
          </p:nvSpPr>
          <p:spPr bwMode="auto">
            <a:xfrm>
              <a:off x="1756" y="380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</p:grpSp>
      <p:sp>
        <p:nvSpPr>
          <p:cNvPr id="761982" name="Text Box 126"/>
          <p:cNvSpPr txBox="1">
            <a:spLocks noChangeArrowheads="1"/>
          </p:cNvSpPr>
          <p:nvPr/>
        </p:nvSpPr>
        <p:spPr bwMode="auto">
          <a:xfrm>
            <a:off x="4948238" y="3314700"/>
            <a:ext cx="32385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altLang="en-US" sz="1600">
                <a:latin typeface="Comic Sans MS" pitchFamily="66" charset="0"/>
                <a:sym typeface="Symbol" pitchFamily="18" charset="2"/>
              </a:rPr>
              <a:t>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600">
                <a:latin typeface="Comic Sans MS" pitchFamily="66" charset="0"/>
              </a:rPr>
              <a:t>0</a:t>
            </a:r>
          </a:p>
        </p:txBody>
      </p:sp>
      <p:sp>
        <p:nvSpPr>
          <p:cNvPr id="761983" name="Text Box 127"/>
          <p:cNvSpPr txBox="1">
            <a:spLocks noChangeArrowheads="1"/>
          </p:cNvSpPr>
          <p:nvPr/>
        </p:nvSpPr>
        <p:spPr bwMode="auto">
          <a:xfrm>
            <a:off x="5494338" y="3314700"/>
            <a:ext cx="32385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altLang="en-US" sz="1600">
                <a:latin typeface="Comic Sans MS" pitchFamily="66" charset="0"/>
                <a:sym typeface="Symbol" pitchFamily="18" charset="2"/>
              </a:rPr>
              <a:t>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600">
                <a:latin typeface="Comic Sans MS" pitchFamily="66" charset="0"/>
              </a:rPr>
              <a:t>0</a:t>
            </a:r>
          </a:p>
        </p:txBody>
      </p:sp>
      <p:sp>
        <p:nvSpPr>
          <p:cNvPr id="761984" name="Text Box 128"/>
          <p:cNvSpPr txBox="1">
            <a:spLocks noChangeArrowheads="1"/>
          </p:cNvSpPr>
          <p:nvPr/>
        </p:nvSpPr>
        <p:spPr bwMode="auto">
          <a:xfrm>
            <a:off x="6126163" y="3314700"/>
            <a:ext cx="32385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altLang="en-US" sz="1600">
                <a:latin typeface="Comic Sans MS" pitchFamily="66" charset="0"/>
                <a:sym typeface="Symbol" pitchFamily="18" charset="2"/>
              </a:rPr>
              <a:t>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600">
                <a:latin typeface="Comic Sans MS" pitchFamily="66" charset="0"/>
              </a:rPr>
              <a:t>0</a:t>
            </a:r>
          </a:p>
        </p:txBody>
      </p:sp>
      <p:grpSp>
        <p:nvGrpSpPr>
          <p:cNvPr id="761985" name="Group 129"/>
          <p:cNvGrpSpPr>
            <a:grpSpLocks/>
          </p:cNvGrpSpPr>
          <p:nvPr/>
        </p:nvGrpSpPr>
        <p:grpSpPr bwMode="auto">
          <a:xfrm>
            <a:off x="6692900" y="3313113"/>
            <a:ext cx="352425" cy="436562"/>
            <a:chOff x="3233" y="2100"/>
            <a:chExt cx="222" cy="275"/>
          </a:xfrm>
        </p:grpSpPr>
        <p:sp>
          <p:nvSpPr>
            <p:cNvPr id="70841" name="Text Box 130"/>
            <p:cNvSpPr txBox="1">
              <a:spLocks noChangeArrowheads="1"/>
            </p:cNvSpPr>
            <p:nvPr/>
          </p:nvSpPr>
          <p:spPr bwMode="auto">
            <a:xfrm>
              <a:off x="3251" y="2101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 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0842" name="Line 131"/>
            <p:cNvSpPr>
              <a:spLocks noChangeShapeType="1"/>
            </p:cNvSpPr>
            <p:nvPr/>
          </p:nvSpPr>
          <p:spPr bwMode="auto">
            <a:xfrm flipH="1" flipV="1">
              <a:off x="3233" y="2100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1988" name="Text Box 132"/>
          <p:cNvSpPr txBox="1">
            <a:spLocks noChangeArrowheads="1"/>
          </p:cNvSpPr>
          <p:nvPr/>
        </p:nvSpPr>
        <p:spPr bwMode="auto">
          <a:xfrm>
            <a:off x="7135813" y="3471863"/>
            <a:ext cx="6096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altLang="en-US" sz="1600">
                <a:latin typeface="Comic Sans MS" pitchFamily="66" charset="0"/>
                <a:sym typeface="Symbol" pitchFamily="18" charset="2"/>
              </a:rPr>
              <a:t></a:t>
            </a:r>
            <a:r>
              <a:rPr lang="en-US" altLang="en-US" sz="1600">
                <a:latin typeface="Comic Sans MS" pitchFamily="66" charset="0"/>
              </a:rPr>
              <a:t>1</a:t>
            </a:r>
          </a:p>
        </p:txBody>
      </p:sp>
      <p:grpSp>
        <p:nvGrpSpPr>
          <p:cNvPr id="761989" name="Group 133"/>
          <p:cNvGrpSpPr>
            <a:grpSpLocks/>
          </p:cNvGrpSpPr>
          <p:nvPr/>
        </p:nvGrpSpPr>
        <p:grpSpPr bwMode="auto">
          <a:xfrm>
            <a:off x="7816850" y="3314700"/>
            <a:ext cx="423863" cy="434975"/>
            <a:chOff x="3941" y="2101"/>
            <a:chExt cx="267" cy="274"/>
          </a:xfrm>
        </p:grpSpPr>
        <p:sp>
          <p:nvSpPr>
            <p:cNvPr id="70839" name="Text Box 134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 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0840" name="Line 135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1992" name="Group 136"/>
          <p:cNvGrpSpPr>
            <a:grpSpLocks/>
          </p:cNvGrpSpPr>
          <p:nvPr/>
        </p:nvGrpSpPr>
        <p:grpSpPr bwMode="auto">
          <a:xfrm>
            <a:off x="4876800" y="3744913"/>
            <a:ext cx="423863" cy="434975"/>
            <a:chOff x="3941" y="2101"/>
            <a:chExt cx="267" cy="274"/>
          </a:xfrm>
        </p:grpSpPr>
        <p:sp>
          <p:nvSpPr>
            <p:cNvPr id="70837" name="Text Box 137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 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0838" name="Line 138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1995" name="Text Box 139"/>
          <p:cNvSpPr txBox="1">
            <a:spLocks noChangeArrowheads="1"/>
          </p:cNvSpPr>
          <p:nvPr/>
        </p:nvSpPr>
        <p:spPr bwMode="auto">
          <a:xfrm>
            <a:off x="5387975" y="3916363"/>
            <a:ext cx="6096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altLang="en-US" sz="1600">
                <a:latin typeface="Comic Sans MS" pitchFamily="66" charset="0"/>
                <a:sym typeface="Symbol" pitchFamily="18" charset="2"/>
              </a:rPr>
              <a:t></a:t>
            </a:r>
            <a:r>
              <a:rPr lang="en-US" altLang="en-US" sz="1600">
                <a:latin typeface="Comic Sans MS" pitchFamily="66" charset="0"/>
              </a:rPr>
              <a:t>1</a:t>
            </a:r>
          </a:p>
        </p:txBody>
      </p:sp>
      <p:sp>
        <p:nvSpPr>
          <p:cNvPr id="761996" name="Text Box 140"/>
          <p:cNvSpPr txBox="1">
            <a:spLocks noChangeArrowheads="1"/>
          </p:cNvSpPr>
          <p:nvPr/>
        </p:nvSpPr>
        <p:spPr bwMode="auto">
          <a:xfrm>
            <a:off x="5975350" y="3916363"/>
            <a:ext cx="6096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altLang="en-US" sz="1600">
                <a:latin typeface="Comic Sans MS" pitchFamily="66" charset="0"/>
                <a:sym typeface="Symbol" pitchFamily="18" charset="2"/>
              </a:rPr>
              <a:t></a:t>
            </a:r>
            <a:r>
              <a:rPr lang="en-US" altLang="en-US" sz="1600">
                <a:latin typeface="Comic Sans MS" pitchFamily="66" charset="0"/>
              </a:rPr>
              <a:t>1</a:t>
            </a:r>
          </a:p>
        </p:txBody>
      </p:sp>
      <p:sp>
        <p:nvSpPr>
          <p:cNvPr id="761997" name="Text Box 141"/>
          <p:cNvSpPr txBox="1">
            <a:spLocks noChangeArrowheads="1"/>
          </p:cNvSpPr>
          <p:nvPr/>
        </p:nvSpPr>
        <p:spPr bwMode="auto">
          <a:xfrm>
            <a:off x="6711950" y="3744913"/>
            <a:ext cx="32385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altLang="en-US" sz="1600">
                <a:latin typeface="Comic Sans MS" pitchFamily="66" charset="0"/>
                <a:sym typeface="Symbol" pitchFamily="18" charset="2"/>
              </a:rPr>
              <a:t>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600">
                <a:latin typeface="Comic Sans MS" pitchFamily="66" charset="0"/>
              </a:rPr>
              <a:t>1</a:t>
            </a:r>
          </a:p>
        </p:txBody>
      </p:sp>
      <p:grpSp>
        <p:nvGrpSpPr>
          <p:cNvPr id="761998" name="Group 142"/>
          <p:cNvGrpSpPr>
            <a:grpSpLocks/>
          </p:cNvGrpSpPr>
          <p:nvPr/>
        </p:nvGrpSpPr>
        <p:grpSpPr bwMode="auto">
          <a:xfrm>
            <a:off x="7278688" y="3744913"/>
            <a:ext cx="423862" cy="434975"/>
            <a:chOff x="3941" y="2101"/>
            <a:chExt cx="267" cy="274"/>
          </a:xfrm>
        </p:grpSpPr>
        <p:sp>
          <p:nvSpPr>
            <p:cNvPr id="70835" name="Text Box 143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 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0836" name="Line 144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2001" name="Text Box 145"/>
          <p:cNvSpPr txBox="1">
            <a:spLocks noChangeArrowheads="1"/>
          </p:cNvSpPr>
          <p:nvPr/>
        </p:nvSpPr>
        <p:spPr bwMode="auto">
          <a:xfrm>
            <a:off x="7712075" y="3916363"/>
            <a:ext cx="6096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altLang="en-US" sz="1600">
                <a:latin typeface="Comic Sans MS" pitchFamily="66" charset="0"/>
                <a:sym typeface="Symbol" pitchFamily="18" charset="2"/>
              </a:rPr>
              <a:t></a:t>
            </a:r>
            <a:r>
              <a:rPr lang="en-US" altLang="en-US" sz="1600">
                <a:latin typeface="Comic Sans MS" pitchFamily="66" charset="0"/>
              </a:rPr>
              <a:t>2</a:t>
            </a:r>
          </a:p>
        </p:txBody>
      </p:sp>
      <p:grpSp>
        <p:nvGrpSpPr>
          <p:cNvPr id="762002" name="Group 146"/>
          <p:cNvGrpSpPr>
            <a:grpSpLocks/>
          </p:cNvGrpSpPr>
          <p:nvPr/>
        </p:nvGrpSpPr>
        <p:grpSpPr bwMode="auto">
          <a:xfrm>
            <a:off x="4964113" y="4208463"/>
            <a:ext cx="3209925" cy="434975"/>
            <a:chOff x="2144" y="2664"/>
            <a:chExt cx="2022" cy="274"/>
          </a:xfrm>
        </p:grpSpPr>
        <p:sp>
          <p:nvSpPr>
            <p:cNvPr id="70827" name="Text Box 147"/>
            <p:cNvSpPr txBox="1">
              <a:spLocks noChangeArrowheads="1"/>
            </p:cNvSpPr>
            <p:nvPr/>
          </p:nvSpPr>
          <p:spPr bwMode="auto">
            <a:xfrm>
              <a:off x="2144" y="2664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0828" name="Text Box 148"/>
            <p:cNvSpPr txBox="1">
              <a:spLocks noChangeArrowheads="1"/>
            </p:cNvSpPr>
            <p:nvPr/>
          </p:nvSpPr>
          <p:spPr bwMode="auto">
            <a:xfrm>
              <a:off x="2495" y="2664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1</a:t>
              </a:r>
            </a:p>
          </p:txBody>
        </p:sp>
        <p:grpSp>
          <p:nvGrpSpPr>
            <p:cNvPr id="70829" name="Group 149"/>
            <p:cNvGrpSpPr>
              <a:grpSpLocks/>
            </p:cNvGrpSpPr>
            <p:nvPr/>
          </p:nvGrpSpPr>
          <p:grpSpPr bwMode="auto">
            <a:xfrm>
              <a:off x="2843" y="2664"/>
              <a:ext cx="267" cy="274"/>
              <a:chOff x="3941" y="2101"/>
              <a:chExt cx="267" cy="274"/>
            </a:xfrm>
          </p:grpSpPr>
          <p:sp>
            <p:nvSpPr>
              <p:cNvPr id="70833" name="Text Box 150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70834" name="Line 151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830" name="Text Box 152"/>
            <p:cNvSpPr txBox="1">
              <a:spLocks noChangeArrowheads="1"/>
            </p:cNvSpPr>
            <p:nvPr/>
          </p:nvSpPr>
          <p:spPr bwMode="auto">
            <a:xfrm>
              <a:off x="3170" y="2772"/>
              <a:ext cx="384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</a:t>
              </a:r>
              <a:r>
                <a:rPr lang="en-US" alt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0831" name="Text Box 153"/>
            <p:cNvSpPr txBox="1">
              <a:spLocks noChangeArrowheads="1"/>
            </p:cNvSpPr>
            <p:nvPr/>
          </p:nvSpPr>
          <p:spPr bwMode="auto">
            <a:xfrm>
              <a:off x="3638" y="2664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0832" name="Text Box 154"/>
            <p:cNvSpPr txBox="1">
              <a:spLocks noChangeArrowheads="1"/>
            </p:cNvSpPr>
            <p:nvPr/>
          </p:nvSpPr>
          <p:spPr bwMode="auto">
            <a:xfrm>
              <a:off x="3962" y="2664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2</a:t>
              </a:r>
            </a:p>
          </p:txBody>
        </p:sp>
      </p:grpSp>
      <p:grpSp>
        <p:nvGrpSpPr>
          <p:cNvPr id="762011" name="Group 155"/>
          <p:cNvGrpSpPr>
            <a:grpSpLocks/>
          </p:cNvGrpSpPr>
          <p:nvPr/>
        </p:nvGrpSpPr>
        <p:grpSpPr bwMode="auto">
          <a:xfrm>
            <a:off x="4957763" y="4643438"/>
            <a:ext cx="3381375" cy="434975"/>
            <a:chOff x="2140" y="2938"/>
            <a:chExt cx="2130" cy="274"/>
          </a:xfrm>
        </p:grpSpPr>
        <p:grpSp>
          <p:nvGrpSpPr>
            <p:cNvPr id="70817" name="Group 156"/>
            <p:cNvGrpSpPr>
              <a:grpSpLocks/>
            </p:cNvGrpSpPr>
            <p:nvPr/>
          </p:nvGrpSpPr>
          <p:grpSpPr bwMode="auto">
            <a:xfrm>
              <a:off x="2140" y="2938"/>
              <a:ext cx="267" cy="274"/>
              <a:chOff x="3941" y="2101"/>
              <a:chExt cx="267" cy="274"/>
            </a:xfrm>
          </p:grpSpPr>
          <p:sp>
            <p:nvSpPr>
              <p:cNvPr id="70825" name="Text Box 157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70826" name="Line 158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818" name="Text Box 159"/>
            <p:cNvSpPr txBox="1">
              <a:spLocks noChangeArrowheads="1"/>
            </p:cNvSpPr>
            <p:nvPr/>
          </p:nvSpPr>
          <p:spPr bwMode="auto">
            <a:xfrm>
              <a:off x="2510" y="2938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0819" name="Text Box 160"/>
            <p:cNvSpPr txBox="1">
              <a:spLocks noChangeArrowheads="1"/>
            </p:cNvSpPr>
            <p:nvPr/>
          </p:nvSpPr>
          <p:spPr bwMode="auto">
            <a:xfrm>
              <a:off x="2888" y="2938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0820" name="Text Box 161"/>
            <p:cNvSpPr txBox="1">
              <a:spLocks noChangeArrowheads="1"/>
            </p:cNvSpPr>
            <p:nvPr/>
          </p:nvSpPr>
          <p:spPr bwMode="auto">
            <a:xfrm>
              <a:off x="3212" y="2938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2</a:t>
              </a:r>
            </a:p>
          </p:txBody>
        </p:sp>
        <p:grpSp>
          <p:nvGrpSpPr>
            <p:cNvPr id="70821" name="Group 162"/>
            <p:cNvGrpSpPr>
              <a:grpSpLocks/>
            </p:cNvGrpSpPr>
            <p:nvPr/>
          </p:nvGrpSpPr>
          <p:grpSpPr bwMode="auto">
            <a:xfrm>
              <a:off x="3580" y="2938"/>
              <a:ext cx="267" cy="274"/>
              <a:chOff x="3941" y="2101"/>
              <a:chExt cx="267" cy="274"/>
            </a:xfrm>
          </p:grpSpPr>
          <p:sp>
            <p:nvSpPr>
              <p:cNvPr id="70823" name="Text Box 163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70824" name="Line 164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822" name="Text Box 165"/>
            <p:cNvSpPr txBox="1">
              <a:spLocks noChangeArrowheads="1"/>
            </p:cNvSpPr>
            <p:nvPr/>
          </p:nvSpPr>
          <p:spPr bwMode="auto">
            <a:xfrm>
              <a:off x="3886" y="3046"/>
              <a:ext cx="384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</a:t>
              </a:r>
              <a:r>
                <a:rPr lang="en-US" altLang="en-US" sz="1600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762022" name="Group 166"/>
          <p:cNvGrpSpPr>
            <a:grpSpLocks/>
          </p:cNvGrpSpPr>
          <p:nvPr/>
        </p:nvGrpSpPr>
        <p:grpSpPr bwMode="auto">
          <a:xfrm>
            <a:off x="4976813" y="5102225"/>
            <a:ext cx="3217862" cy="434975"/>
            <a:chOff x="2152" y="3227"/>
            <a:chExt cx="2027" cy="274"/>
          </a:xfrm>
        </p:grpSpPr>
        <p:sp>
          <p:nvSpPr>
            <p:cNvPr id="70809" name="Text Box 167"/>
            <p:cNvSpPr txBox="1">
              <a:spLocks noChangeArrowheads="1"/>
            </p:cNvSpPr>
            <p:nvPr/>
          </p:nvSpPr>
          <p:spPr bwMode="auto">
            <a:xfrm>
              <a:off x="2152" y="3227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1</a:t>
              </a:r>
            </a:p>
          </p:txBody>
        </p:sp>
        <p:grpSp>
          <p:nvGrpSpPr>
            <p:cNvPr id="70810" name="Group 168"/>
            <p:cNvGrpSpPr>
              <a:grpSpLocks/>
            </p:cNvGrpSpPr>
            <p:nvPr/>
          </p:nvGrpSpPr>
          <p:grpSpPr bwMode="auto">
            <a:xfrm>
              <a:off x="2484" y="3227"/>
              <a:ext cx="267" cy="274"/>
              <a:chOff x="3941" y="2101"/>
              <a:chExt cx="267" cy="274"/>
            </a:xfrm>
          </p:grpSpPr>
          <p:sp>
            <p:nvSpPr>
              <p:cNvPr id="70815" name="Text Box 169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70816" name="Line 170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811" name="Text Box 171"/>
            <p:cNvSpPr txBox="1">
              <a:spLocks noChangeArrowheads="1"/>
            </p:cNvSpPr>
            <p:nvPr/>
          </p:nvSpPr>
          <p:spPr bwMode="auto">
            <a:xfrm>
              <a:off x="2888" y="3227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0812" name="Text Box 172"/>
            <p:cNvSpPr txBox="1">
              <a:spLocks noChangeArrowheads="1"/>
            </p:cNvSpPr>
            <p:nvPr/>
          </p:nvSpPr>
          <p:spPr bwMode="auto">
            <a:xfrm>
              <a:off x="3212" y="3227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0813" name="Text Box 173"/>
            <p:cNvSpPr txBox="1">
              <a:spLocks noChangeArrowheads="1"/>
            </p:cNvSpPr>
            <p:nvPr/>
          </p:nvSpPr>
          <p:spPr bwMode="auto">
            <a:xfrm>
              <a:off x="3614" y="3227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70814" name="Text Box 174"/>
            <p:cNvSpPr txBox="1">
              <a:spLocks noChangeArrowheads="1"/>
            </p:cNvSpPr>
            <p:nvPr/>
          </p:nvSpPr>
          <p:spPr bwMode="auto">
            <a:xfrm>
              <a:off x="3975" y="3227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762031" name="Group 175"/>
          <p:cNvGrpSpPr>
            <a:grpSpLocks/>
          </p:cNvGrpSpPr>
          <p:nvPr/>
        </p:nvGrpSpPr>
        <p:grpSpPr bwMode="auto">
          <a:xfrm>
            <a:off x="4970463" y="5548313"/>
            <a:ext cx="3249612" cy="434975"/>
            <a:chOff x="2148" y="3508"/>
            <a:chExt cx="2047" cy="274"/>
          </a:xfrm>
        </p:grpSpPr>
        <p:sp>
          <p:nvSpPr>
            <p:cNvPr id="70799" name="Text Box 176"/>
            <p:cNvSpPr txBox="1">
              <a:spLocks noChangeArrowheads="1"/>
            </p:cNvSpPr>
            <p:nvPr/>
          </p:nvSpPr>
          <p:spPr bwMode="auto">
            <a:xfrm>
              <a:off x="2148" y="3508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0800" name="Text Box 177"/>
            <p:cNvSpPr txBox="1">
              <a:spLocks noChangeArrowheads="1"/>
            </p:cNvSpPr>
            <p:nvPr/>
          </p:nvSpPr>
          <p:spPr bwMode="auto">
            <a:xfrm>
              <a:off x="2884" y="3508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0801" name="Text Box 178"/>
            <p:cNvSpPr txBox="1">
              <a:spLocks noChangeArrowheads="1"/>
            </p:cNvSpPr>
            <p:nvPr/>
          </p:nvSpPr>
          <p:spPr bwMode="auto">
            <a:xfrm>
              <a:off x="3610" y="3508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70802" name="Text Box 179"/>
            <p:cNvSpPr txBox="1">
              <a:spLocks noChangeArrowheads="1"/>
            </p:cNvSpPr>
            <p:nvPr/>
          </p:nvSpPr>
          <p:spPr bwMode="auto">
            <a:xfrm>
              <a:off x="2530" y="3508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2</a:t>
              </a:r>
            </a:p>
          </p:txBody>
        </p:sp>
        <p:grpSp>
          <p:nvGrpSpPr>
            <p:cNvPr id="70803" name="Group 180"/>
            <p:cNvGrpSpPr>
              <a:grpSpLocks/>
            </p:cNvGrpSpPr>
            <p:nvPr/>
          </p:nvGrpSpPr>
          <p:grpSpPr bwMode="auto">
            <a:xfrm>
              <a:off x="3226" y="3508"/>
              <a:ext cx="267" cy="274"/>
              <a:chOff x="3941" y="2101"/>
              <a:chExt cx="267" cy="274"/>
            </a:xfrm>
          </p:grpSpPr>
          <p:sp>
            <p:nvSpPr>
              <p:cNvPr id="70807" name="Text Box 181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70808" name="Line 182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0804" name="Group 183"/>
            <p:cNvGrpSpPr>
              <a:grpSpLocks/>
            </p:cNvGrpSpPr>
            <p:nvPr/>
          </p:nvGrpSpPr>
          <p:grpSpPr bwMode="auto">
            <a:xfrm>
              <a:off x="3928" y="3508"/>
              <a:ext cx="267" cy="274"/>
              <a:chOff x="3941" y="2101"/>
              <a:chExt cx="267" cy="274"/>
            </a:xfrm>
          </p:grpSpPr>
          <p:sp>
            <p:nvSpPr>
              <p:cNvPr id="70805" name="Text Box 184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70806" name="Line 185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62042" name="Group 186"/>
          <p:cNvGrpSpPr>
            <a:grpSpLocks/>
          </p:cNvGrpSpPr>
          <p:nvPr/>
        </p:nvGrpSpPr>
        <p:grpSpPr bwMode="auto">
          <a:xfrm>
            <a:off x="4892675" y="5978525"/>
            <a:ext cx="3340100" cy="434975"/>
            <a:chOff x="2099" y="3779"/>
            <a:chExt cx="2104" cy="274"/>
          </a:xfrm>
        </p:grpSpPr>
        <p:grpSp>
          <p:nvGrpSpPr>
            <p:cNvPr id="70789" name="Group 187"/>
            <p:cNvGrpSpPr>
              <a:grpSpLocks/>
            </p:cNvGrpSpPr>
            <p:nvPr/>
          </p:nvGrpSpPr>
          <p:grpSpPr bwMode="auto">
            <a:xfrm>
              <a:off x="2099" y="3779"/>
              <a:ext cx="267" cy="274"/>
              <a:chOff x="3941" y="2101"/>
              <a:chExt cx="267" cy="274"/>
            </a:xfrm>
          </p:grpSpPr>
          <p:sp>
            <p:nvSpPr>
              <p:cNvPr id="70797" name="Text Box 188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70798" name="Line 189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790" name="Text Box 190"/>
            <p:cNvSpPr txBox="1">
              <a:spLocks noChangeArrowheads="1"/>
            </p:cNvSpPr>
            <p:nvPr/>
          </p:nvSpPr>
          <p:spPr bwMode="auto">
            <a:xfrm>
              <a:off x="2883" y="3779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0791" name="Text Box 191"/>
            <p:cNvSpPr txBox="1">
              <a:spLocks noChangeArrowheads="1"/>
            </p:cNvSpPr>
            <p:nvPr/>
          </p:nvSpPr>
          <p:spPr bwMode="auto">
            <a:xfrm>
              <a:off x="2529" y="3779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0792" name="Text Box 192"/>
            <p:cNvSpPr txBox="1">
              <a:spLocks noChangeArrowheads="1"/>
            </p:cNvSpPr>
            <p:nvPr/>
          </p:nvSpPr>
          <p:spPr bwMode="auto">
            <a:xfrm>
              <a:off x="3274" y="3779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3</a:t>
              </a:r>
            </a:p>
          </p:txBody>
        </p:sp>
        <p:grpSp>
          <p:nvGrpSpPr>
            <p:cNvPr id="70793" name="Group 193"/>
            <p:cNvGrpSpPr>
              <a:grpSpLocks/>
            </p:cNvGrpSpPr>
            <p:nvPr/>
          </p:nvGrpSpPr>
          <p:grpSpPr bwMode="auto">
            <a:xfrm>
              <a:off x="3629" y="3779"/>
              <a:ext cx="267" cy="274"/>
              <a:chOff x="3941" y="2101"/>
              <a:chExt cx="267" cy="274"/>
            </a:xfrm>
          </p:grpSpPr>
          <p:sp>
            <p:nvSpPr>
              <p:cNvPr id="70795" name="Text Box 194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70796" name="Line 195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794" name="Text Box 196"/>
            <p:cNvSpPr txBox="1">
              <a:spLocks noChangeArrowheads="1"/>
            </p:cNvSpPr>
            <p:nvPr/>
          </p:nvSpPr>
          <p:spPr bwMode="auto">
            <a:xfrm>
              <a:off x="3999" y="3779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4</a:t>
              </a:r>
            </a:p>
          </p:txBody>
        </p:sp>
      </p:grpSp>
      <p:grpSp>
        <p:nvGrpSpPr>
          <p:cNvPr id="70786" name="Group 197"/>
          <p:cNvGrpSpPr>
            <a:grpSpLocks/>
          </p:cNvGrpSpPr>
          <p:nvPr/>
        </p:nvGrpSpPr>
        <p:grpSpPr bwMode="auto">
          <a:xfrm>
            <a:off x="336550" y="2422525"/>
            <a:ext cx="4019550" cy="3860800"/>
            <a:chOff x="212" y="1526"/>
            <a:chExt cx="2532" cy="2432"/>
          </a:xfrm>
        </p:grpSpPr>
        <p:sp>
          <p:nvSpPr>
            <p:cNvPr id="70787" name="Rectangle 198"/>
            <p:cNvSpPr>
              <a:spLocks noChangeArrowheads="1"/>
            </p:cNvSpPr>
            <p:nvPr/>
          </p:nvSpPr>
          <p:spPr bwMode="auto">
            <a:xfrm>
              <a:off x="212" y="1526"/>
              <a:ext cx="2532" cy="2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400"/>
                <a:t>If </a:t>
              </a:r>
              <a:r>
                <a:rPr lang="en-US" altLang="en-US" sz="2400">
                  <a:latin typeface="Comic Sans MS" pitchFamily="66" charset="0"/>
                  <a:sym typeface="Symbol" pitchFamily="18" charset="2"/>
                </a:rPr>
                <a:t>x</a:t>
              </a:r>
              <a:r>
                <a:rPr lang="en-US" altLang="en-US" sz="2400" baseline="-25000">
                  <a:latin typeface="Comic Sans MS" pitchFamily="66" charset="0"/>
                  <a:sym typeface="Symbol" pitchFamily="18" charset="2"/>
                </a:rPr>
                <a:t>i</a:t>
              </a:r>
              <a:r>
                <a:rPr lang="en-US" altLang="en-US" sz="2400">
                  <a:latin typeface="Comic Sans MS" pitchFamily="66" charset="0"/>
                  <a:sym typeface="Symbol" pitchFamily="18" charset="2"/>
                </a:rPr>
                <a:t> = y</a:t>
              </a:r>
              <a:r>
                <a:rPr lang="en-US" altLang="en-US" sz="2400" baseline="-25000">
                  <a:latin typeface="Comic Sans MS" pitchFamily="66" charset="0"/>
                  <a:sym typeface="Symbol" pitchFamily="18" charset="2"/>
                </a:rPr>
                <a:t>j</a:t>
              </a:r>
              <a:endParaRPr lang="en-US" altLang="en-US" sz="2400">
                <a:latin typeface="Comic Sans MS" pitchFamily="66" charset="0"/>
                <a:sym typeface="Symbol" pitchFamily="18" charset="2"/>
              </a:endParaRPr>
            </a:p>
            <a:p>
              <a:pPr eaLnBrk="1" hangingPunct="1">
                <a:buFontTx/>
                <a:buNone/>
              </a:pPr>
              <a:r>
                <a:rPr lang="en-US" altLang="en-US" sz="2400" baseline="-25000">
                  <a:latin typeface="Comic Sans MS" pitchFamily="66" charset="0"/>
                  <a:sym typeface="Symbol" pitchFamily="18" charset="2"/>
                </a:rPr>
                <a:t>	</a:t>
              </a:r>
              <a:r>
                <a:rPr lang="en-US" altLang="en-US" sz="2400">
                  <a:solidFill>
                    <a:srgbClr val="336699"/>
                  </a:solidFill>
                  <a:latin typeface="Comic Sans MS" pitchFamily="66" charset="0"/>
                  <a:sym typeface="Symbol" pitchFamily="18" charset="2"/>
                </a:rPr>
                <a:t>b[i, j] = “   ”</a:t>
              </a:r>
            </a:p>
            <a:p>
              <a:pPr eaLnBrk="1" hangingPunct="1">
                <a:buFontTx/>
                <a:buNone/>
              </a:pPr>
              <a:r>
                <a:rPr lang="en-US" altLang="en-US" sz="2400">
                  <a:sym typeface="Symbol" pitchFamily="18" charset="2"/>
                </a:rPr>
                <a:t>Else if</a:t>
              </a:r>
              <a:r>
                <a:rPr lang="en-US" altLang="en-US" sz="2400">
                  <a:latin typeface="Comic Sans MS" pitchFamily="66" charset="0"/>
                  <a:sym typeface="Symbol" pitchFamily="18" charset="2"/>
                </a:rPr>
                <a:t> 		         c[i - 1, j] ≥ c[i, j-1]</a:t>
              </a:r>
            </a:p>
            <a:p>
              <a:pPr eaLnBrk="1" hangingPunct="1">
                <a:buFontTx/>
                <a:buNone/>
              </a:pPr>
              <a:r>
                <a:rPr lang="en-US" altLang="en-US" sz="2400"/>
                <a:t>		</a:t>
              </a:r>
              <a:r>
                <a:rPr lang="en-US" altLang="en-US" sz="2400">
                  <a:solidFill>
                    <a:srgbClr val="336699"/>
                  </a:solidFill>
                  <a:latin typeface="Comic Sans MS" pitchFamily="66" charset="0"/>
                  <a:sym typeface="Symbol" pitchFamily="18" charset="2"/>
                </a:rPr>
                <a:t>b[i, j] = “  ”</a:t>
              </a:r>
            </a:p>
            <a:p>
              <a:pPr eaLnBrk="1" hangingPunct="1">
                <a:buFontTx/>
                <a:buNone/>
              </a:pPr>
              <a:r>
                <a:rPr lang="en-US" altLang="en-US" sz="2400">
                  <a:sym typeface="Symbol" pitchFamily="18" charset="2"/>
                </a:rPr>
                <a:t>else</a:t>
              </a:r>
            </a:p>
            <a:p>
              <a:pPr eaLnBrk="1" hangingPunct="1">
                <a:buFontTx/>
                <a:buNone/>
              </a:pPr>
              <a:r>
                <a:rPr lang="en-US" altLang="en-US" sz="2400">
                  <a:latin typeface="Comic Sans MS" pitchFamily="66" charset="0"/>
                  <a:sym typeface="Symbol" pitchFamily="18" charset="2"/>
                </a:rPr>
                <a:t>		</a:t>
              </a:r>
              <a:r>
                <a:rPr lang="en-US" altLang="en-US" sz="2400">
                  <a:solidFill>
                    <a:srgbClr val="336699"/>
                  </a:solidFill>
                  <a:latin typeface="Comic Sans MS" pitchFamily="66" charset="0"/>
                  <a:sym typeface="Symbol" pitchFamily="18" charset="2"/>
                </a:rPr>
                <a:t>b[i, j] = “  ”</a:t>
              </a:r>
              <a:endParaRPr lang="en-US" altLang="en-US" sz="2400">
                <a:solidFill>
                  <a:srgbClr val="336699"/>
                </a:solidFill>
              </a:endParaRPr>
            </a:p>
          </p:txBody>
        </p:sp>
        <p:sp>
          <p:nvSpPr>
            <p:cNvPr id="70788" name="Line 199"/>
            <p:cNvSpPr>
              <a:spLocks noChangeShapeType="1"/>
            </p:cNvSpPr>
            <p:nvPr/>
          </p:nvSpPr>
          <p:spPr bwMode="auto">
            <a:xfrm flipH="1" flipV="1">
              <a:off x="1311" y="1885"/>
              <a:ext cx="174" cy="174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456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982" grpId="0"/>
      <p:bldP spid="761983" grpId="0"/>
      <p:bldP spid="761984" grpId="0"/>
      <p:bldP spid="761988" grpId="0"/>
      <p:bldP spid="761995" grpId="0"/>
      <p:bldP spid="761996" grpId="0"/>
      <p:bldP spid="761997" grpId="0"/>
      <p:bldP spid="7620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762000"/>
          </a:xfrm>
        </p:spPr>
        <p:txBody>
          <a:bodyPr/>
          <a:lstStyle/>
          <a:p>
            <a:r>
              <a:rPr lang="en-US" altLang="zh-TW" sz="3600" dirty="0" smtClean="0"/>
              <a:t>Naive Recursive Algorithm</a:t>
            </a:r>
            <a:endParaRPr lang="en-US" altLang="zh-TW" sz="3600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3844925"/>
            <a:ext cx="8229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zh-TW" sz="2000" dirty="0" smtClean="0"/>
          </a:p>
          <a:p>
            <a:pPr>
              <a:lnSpc>
                <a:spcPct val="90000"/>
              </a:lnSpc>
            </a:pPr>
            <a:endParaRPr lang="en-US" altLang="zh-TW" sz="2000" dirty="0"/>
          </a:p>
          <a:p>
            <a:pPr>
              <a:lnSpc>
                <a:spcPct val="90000"/>
              </a:lnSpc>
            </a:pPr>
            <a:r>
              <a:rPr lang="en-US" altLang="zh-TW" sz="2400" dirty="0" smtClean="0"/>
              <a:t>Solved </a:t>
            </a:r>
            <a:r>
              <a:rPr lang="en-US" altLang="zh-TW" sz="2400" dirty="0"/>
              <a:t>by a</a:t>
            </a:r>
            <a:r>
              <a:rPr lang="en-US" altLang="zh-TW" sz="2400" u="sng" dirty="0">
                <a:solidFill>
                  <a:schemeClr val="hlink"/>
                </a:solidFill>
              </a:rPr>
              <a:t> recursive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program</a:t>
            </a:r>
            <a:endParaRPr lang="en-US" altLang="zh-TW" sz="2400" dirty="0"/>
          </a:p>
          <a:p>
            <a:pPr marL="0" indent="0">
              <a:lnSpc>
                <a:spcPct val="90000"/>
              </a:lnSpc>
              <a:buNone/>
            </a:pPr>
            <a:endParaRPr lang="en-US" altLang="zh-TW" sz="2400" dirty="0"/>
          </a:p>
          <a:p>
            <a:pPr>
              <a:lnSpc>
                <a:spcPct val="90000"/>
              </a:lnSpc>
            </a:pPr>
            <a:r>
              <a:rPr lang="en-US" altLang="zh-TW" sz="2400" dirty="0"/>
              <a:t>Much replicated computation is done. </a:t>
            </a:r>
            <a:endParaRPr lang="en-US" altLang="zh-TW" sz="2400" dirty="0" smtClean="0"/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r>
              <a:rPr lang="en-US" altLang="zh-TW" sz="2400" dirty="0" smtClean="0"/>
              <a:t>Running time </a:t>
            </a:r>
            <a:r>
              <a:rPr lang="en-US" altLang="zh-TW" sz="2400" dirty="0" smtClean="0">
                <a:sym typeface="Symbol"/>
              </a:rPr>
              <a:t>(</a:t>
            </a:r>
            <a:r>
              <a:rPr lang="en-US" altLang="zh-TW" sz="2400" baseline="30000" dirty="0" smtClean="0">
                <a:sym typeface="Symbol"/>
              </a:rPr>
              <a:t>n</a:t>
            </a:r>
            <a:r>
              <a:rPr lang="en-US" altLang="zh-TW" sz="2400" dirty="0" smtClean="0">
                <a:sym typeface="Symbol"/>
              </a:rPr>
              <a:t>) - exponential</a:t>
            </a:r>
            <a:endParaRPr lang="en-US" altLang="zh-TW" sz="2400" dirty="0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933575" y="194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666675"/>
              </p:ext>
            </p:extLst>
          </p:nvPr>
        </p:nvGraphicFramePr>
        <p:xfrm>
          <a:off x="4205288" y="1524000"/>
          <a:ext cx="4663150" cy="286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4" name="Visio" r:id="rId4" imgW="6209386" imgH="3509467" progId="Visio.Drawing.11">
                  <p:embed/>
                </p:oleObj>
              </mc:Choice>
              <mc:Fallback>
                <p:oleObj name="Visio" r:id="rId4" imgW="6209386" imgH="350946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5288" y="1524000"/>
                        <a:ext cx="4663150" cy="2862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Text Box 6"/>
          <p:cNvSpPr txBox="1">
            <a:spLocks noChangeAspect="1" noChangeArrowheads="1"/>
          </p:cNvSpPr>
          <p:nvPr/>
        </p:nvSpPr>
        <p:spPr bwMode="auto">
          <a:xfrm>
            <a:off x="396875" y="1295400"/>
            <a:ext cx="4699000" cy="2339102"/>
          </a:xfrm>
          <a:prstGeom prst="rect">
            <a:avLst/>
          </a:prstGeom>
          <a:solidFill>
            <a:srgbClr val="FFFF00">
              <a:alpha val="36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Courier New" pitchFamily="49" charset="0"/>
              </a:rPr>
              <a:t> </a:t>
            </a:r>
            <a:r>
              <a:rPr lang="en-US" sz="1600" dirty="0"/>
              <a:t>fib (n) {</a:t>
            </a:r>
          </a:p>
          <a:p>
            <a:r>
              <a:rPr lang="en-US" sz="1600" dirty="0"/>
              <a:t>    </a:t>
            </a:r>
            <a:r>
              <a:rPr lang="en-US" sz="1600" b="1" dirty="0"/>
              <a:t>if</a:t>
            </a:r>
            <a:r>
              <a:rPr lang="en-US" sz="1600" dirty="0"/>
              <a:t> (n = 0) {</a:t>
            </a:r>
          </a:p>
          <a:p>
            <a:r>
              <a:rPr lang="en-US" sz="1600" dirty="0"/>
              <a:t>        </a:t>
            </a:r>
            <a:r>
              <a:rPr lang="en-US" sz="1600" b="1" dirty="0"/>
              <a:t>return</a:t>
            </a:r>
            <a:r>
              <a:rPr lang="en-US" sz="1600" dirty="0"/>
              <a:t> 0;</a:t>
            </a:r>
          </a:p>
          <a:p>
            <a:r>
              <a:rPr lang="en-US" sz="1600" dirty="0"/>
              <a:t>    } </a:t>
            </a:r>
            <a:r>
              <a:rPr lang="en-US" sz="1600" b="1" dirty="0"/>
              <a:t>else</a:t>
            </a:r>
            <a:r>
              <a:rPr lang="en-US" sz="1600" dirty="0"/>
              <a:t> </a:t>
            </a:r>
            <a:r>
              <a:rPr lang="en-US" sz="1600" b="1" dirty="0"/>
              <a:t>if</a:t>
            </a:r>
            <a:r>
              <a:rPr lang="en-US" sz="1600" dirty="0"/>
              <a:t> (n = 1) {</a:t>
            </a:r>
          </a:p>
          <a:p>
            <a:r>
              <a:rPr lang="en-US" sz="1600" dirty="0"/>
              <a:t>        </a:t>
            </a:r>
            <a:r>
              <a:rPr lang="en-US" sz="1600" b="1" dirty="0"/>
              <a:t>return</a:t>
            </a:r>
            <a:r>
              <a:rPr lang="en-US" sz="1600" dirty="0"/>
              <a:t> 1;</a:t>
            </a:r>
          </a:p>
          <a:p>
            <a:r>
              <a:rPr lang="en-US" sz="1600" dirty="0"/>
              <a:t>    } </a:t>
            </a:r>
            <a:r>
              <a:rPr lang="en-US" sz="1600" b="1" dirty="0"/>
              <a:t>else</a:t>
            </a:r>
            <a:r>
              <a:rPr lang="en-US" sz="1600" dirty="0"/>
              <a:t> {</a:t>
            </a:r>
          </a:p>
          <a:p>
            <a:r>
              <a:rPr lang="en-US" sz="1600" dirty="0"/>
              <a:t>        </a:t>
            </a:r>
            <a:r>
              <a:rPr lang="en-US" sz="1600" b="1" dirty="0"/>
              <a:t>return</a:t>
            </a:r>
            <a:r>
              <a:rPr lang="en-US" sz="1600" dirty="0"/>
              <a:t> fib(n-1) + fib(n-2);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  <a:endParaRPr lang="en-US" altLang="zh-TW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58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983160B-D081-44C9-9E7C-BA41C3EB5140}" type="slidenum">
              <a:rPr lang="en-US" altLang="en-US"/>
              <a:pPr eaLnBrk="1" hangingPunct="1"/>
              <a:t>50</a:t>
            </a:fld>
            <a:endParaRPr lang="en-US" altLang="en-US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Constructing a LCS</a:t>
            </a:r>
          </a:p>
        </p:txBody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3" y="1146175"/>
            <a:ext cx="8801100" cy="1697038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Start at </a:t>
            </a:r>
            <a:r>
              <a:rPr lang="en-US" altLang="en-US" sz="2400" smtClean="0">
                <a:latin typeface="Comic Sans MS" pitchFamily="66" charset="0"/>
              </a:rPr>
              <a:t>b[m, n]</a:t>
            </a:r>
            <a:r>
              <a:rPr lang="en-US" altLang="en-US" sz="2400" smtClean="0"/>
              <a:t> and follow the arrows</a:t>
            </a:r>
          </a:p>
          <a:p>
            <a:pPr eaLnBrk="1" hangingPunct="1"/>
            <a:r>
              <a:rPr lang="en-US" altLang="en-US" sz="2400" smtClean="0"/>
              <a:t>When we encounter a “    “ in </a:t>
            </a:r>
            <a:r>
              <a:rPr lang="en-US" altLang="en-US" sz="2400" smtClean="0">
                <a:latin typeface="Comic Sans MS" pitchFamily="66" charset="0"/>
              </a:rPr>
              <a:t>b[i, j] </a:t>
            </a:r>
            <a:r>
              <a:rPr lang="en-US" altLang="en-US" sz="2400" smtClean="0">
                <a:latin typeface="Comic Sans MS" pitchFamily="66" charset="0"/>
                <a:sym typeface="Symbol" pitchFamily="18" charset="2"/>
              </a:rPr>
              <a:t> x</a:t>
            </a:r>
            <a:r>
              <a:rPr lang="en-US" altLang="en-US" sz="2400" baseline="-25000" smtClean="0">
                <a:latin typeface="Comic Sans MS" pitchFamily="66" charset="0"/>
                <a:sym typeface="Symbol" pitchFamily="18" charset="2"/>
              </a:rPr>
              <a:t>i</a:t>
            </a:r>
            <a:r>
              <a:rPr lang="en-US" altLang="en-US" sz="2400" smtClean="0">
                <a:latin typeface="Comic Sans MS" pitchFamily="66" charset="0"/>
                <a:sym typeface="Symbol" pitchFamily="18" charset="2"/>
              </a:rPr>
              <a:t> = y</a:t>
            </a:r>
            <a:r>
              <a:rPr lang="en-US" altLang="en-US" sz="2400" baseline="-25000" smtClean="0">
                <a:latin typeface="Comic Sans MS" pitchFamily="66" charset="0"/>
                <a:sym typeface="Symbol" pitchFamily="18" charset="2"/>
              </a:rPr>
              <a:t>j</a:t>
            </a:r>
            <a:r>
              <a:rPr lang="en-US" altLang="en-US" sz="240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altLang="en-US" sz="2400" smtClean="0">
                <a:sym typeface="Symbol" pitchFamily="18" charset="2"/>
              </a:rPr>
              <a:t> is an element of the LCS </a:t>
            </a:r>
          </a:p>
        </p:txBody>
      </p:sp>
      <p:graphicFrame>
        <p:nvGraphicFramePr>
          <p:cNvPr id="763908" name="Group 4"/>
          <p:cNvGraphicFramePr>
            <a:graphicFrameLocks noGrp="1"/>
          </p:cNvGraphicFramePr>
          <p:nvPr/>
        </p:nvGraphicFramePr>
        <p:xfrm>
          <a:off x="2660650" y="2840038"/>
          <a:ext cx="4102100" cy="3556003"/>
        </p:xfrm>
        <a:graphic>
          <a:graphicData uri="http://schemas.openxmlformats.org/drawingml/2006/table">
            <a:tbl>
              <a:tblPr/>
              <a:tblGrid>
                <a:gridCol w="585788"/>
                <a:gridCol w="585787"/>
                <a:gridCol w="585788"/>
                <a:gridCol w="587375"/>
                <a:gridCol w="585787"/>
                <a:gridCol w="585788"/>
                <a:gridCol w="585787"/>
              </a:tblGrid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759" name="Text Box 78"/>
          <p:cNvSpPr txBox="1">
            <a:spLocks noChangeArrowheads="1"/>
          </p:cNvSpPr>
          <p:nvPr/>
        </p:nvSpPr>
        <p:spPr bwMode="auto">
          <a:xfrm>
            <a:off x="2774950" y="21875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0</a:t>
            </a:r>
          </a:p>
        </p:txBody>
      </p:sp>
      <p:sp>
        <p:nvSpPr>
          <p:cNvPr id="71760" name="Text Box 79"/>
          <p:cNvSpPr txBox="1">
            <a:spLocks noChangeArrowheads="1"/>
          </p:cNvSpPr>
          <p:nvPr/>
        </p:nvSpPr>
        <p:spPr bwMode="auto">
          <a:xfrm>
            <a:off x="3384550" y="2187575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1</a:t>
            </a:r>
          </a:p>
        </p:txBody>
      </p:sp>
      <p:sp>
        <p:nvSpPr>
          <p:cNvPr id="71761" name="Text Box 80"/>
          <p:cNvSpPr txBox="1">
            <a:spLocks noChangeArrowheads="1"/>
          </p:cNvSpPr>
          <p:nvPr/>
        </p:nvSpPr>
        <p:spPr bwMode="auto">
          <a:xfrm>
            <a:off x="3938588" y="21875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2</a:t>
            </a:r>
          </a:p>
        </p:txBody>
      </p:sp>
      <p:sp>
        <p:nvSpPr>
          <p:cNvPr id="71762" name="Text Box 81"/>
          <p:cNvSpPr txBox="1">
            <a:spLocks noChangeArrowheads="1"/>
          </p:cNvSpPr>
          <p:nvPr/>
        </p:nvSpPr>
        <p:spPr bwMode="auto">
          <a:xfrm>
            <a:off x="6334125" y="21875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6</a:t>
            </a:r>
          </a:p>
        </p:txBody>
      </p:sp>
      <p:sp>
        <p:nvSpPr>
          <p:cNvPr id="71763" name="Text Box 82"/>
          <p:cNvSpPr txBox="1">
            <a:spLocks noChangeArrowheads="1"/>
          </p:cNvSpPr>
          <p:nvPr/>
        </p:nvSpPr>
        <p:spPr bwMode="auto">
          <a:xfrm>
            <a:off x="4568825" y="21875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3</a:t>
            </a:r>
          </a:p>
        </p:txBody>
      </p:sp>
      <p:sp>
        <p:nvSpPr>
          <p:cNvPr id="71764" name="Text Box 83"/>
          <p:cNvSpPr txBox="1">
            <a:spLocks noChangeArrowheads="1"/>
          </p:cNvSpPr>
          <p:nvPr/>
        </p:nvSpPr>
        <p:spPr bwMode="auto">
          <a:xfrm>
            <a:off x="5140325" y="21875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4</a:t>
            </a:r>
          </a:p>
        </p:txBody>
      </p:sp>
      <p:sp>
        <p:nvSpPr>
          <p:cNvPr id="71765" name="Text Box 84"/>
          <p:cNvSpPr txBox="1">
            <a:spLocks noChangeArrowheads="1"/>
          </p:cNvSpPr>
          <p:nvPr/>
        </p:nvSpPr>
        <p:spPr bwMode="auto">
          <a:xfrm>
            <a:off x="5719763" y="21875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5</a:t>
            </a:r>
          </a:p>
        </p:txBody>
      </p:sp>
      <p:sp>
        <p:nvSpPr>
          <p:cNvPr id="71766" name="Text Box 85"/>
          <p:cNvSpPr txBox="1">
            <a:spLocks noChangeArrowheads="1"/>
          </p:cNvSpPr>
          <p:nvPr/>
        </p:nvSpPr>
        <p:spPr bwMode="auto">
          <a:xfrm>
            <a:off x="2768600" y="2498725"/>
            <a:ext cx="365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y</a:t>
            </a:r>
            <a:r>
              <a:rPr lang="en-US" altLang="en-US" baseline="-25000">
                <a:latin typeface="Comic Sans MS" pitchFamily="66" charset="0"/>
              </a:rPr>
              <a:t>j</a:t>
            </a:r>
            <a:endParaRPr lang="en-US" altLang="en-US">
              <a:latin typeface="Comic Sans MS" pitchFamily="66" charset="0"/>
            </a:endParaRPr>
          </a:p>
        </p:txBody>
      </p:sp>
      <p:sp>
        <p:nvSpPr>
          <p:cNvPr id="71767" name="Text Box 86"/>
          <p:cNvSpPr txBox="1">
            <a:spLocks noChangeArrowheads="1"/>
          </p:cNvSpPr>
          <p:nvPr/>
        </p:nvSpPr>
        <p:spPr bwMode="auto">
          <a:xfrm>
            <a:off x="3378200" y="2498725"/>
            <a:ext cx="328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B</a:t>
            </a:r>
          </a:p>
        </p:txBody>
      </p:sp>
      <p:sp>
        <p:nvSpPr>
          <p:cNvPr id="71768" name="Text Box 87"/>
          <p:cNvSpPr txBox="1">
            <a:spLocks noChangeArrowheads="1"/>
          </p:cNvSpPr>
          <p:nvPr/>
        </p:nvSpPr>
        <p:spPr bwMode="auto">
          <a:xfrm>
            <a:off x="3932238" y="249872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D</a:t>
            </a:r>
          </a:p>
        </p:txBody>
      </p:sp>
      <p:sp>
        <p:nvSpPr>
          <p:cNvPr id="71769" name="Text Box 88"/>
          <p:cNvSpPr txBox="1">
            <a:spLocks noChangeArrowheads="1"/>
          </p:cNvSpPr>
          <p:nvPr/>
        </p:nvSpPr>
        <p:spPr bwMode="auto">
          <a:xfrm>
            <a:off x="6327775" y="2498725"/>
            <a:ext cx="35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A</a:t>
            </a:r>
          </a:p>
        </p:txBody>
      </p:sp>
      <p:sp>
        <p:nvSpPr>
          <p:cNvPr id="71770" name="Text Box 89"/>
          <p:cNvSpPr txBox="1">
            <a:spLocks noChangeArrowheads="1"/>
          </p:cNvSpPr>
          <p:nvPr/>
        </p:nvSpPr>
        <p:spPr bwMode="auto">
          <a:xfrm>
            <a:off x="4562475" y="249872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C</a:t>
            </a:r>
          </a:p>
        </p:txBody>
      </p:sp>
      <p:sp>
        <p:nvSpPr>
          <p:cNvPr id="71771" name="Text Box 90"/>
          <p:cNvSpPr txBox="1">
            <a:spLocks noChangeArrowheads="1"/>
          </p:cNvSpPr>
          <p:nvPr/>
        </p:nvSpPr>
        <p:spPr bwMode="auto">
          <a:xfrm>
            <a:off x="5133975" y="2498725"/>
            <a:ext cx="35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A</a:t>
            </a:r>
          </a:p>
        </p:txBody>
      </p:sp>
      <p:sp>
        <p:nvSpPr>
          <p:cNvPr id="71772" name="Text Box 91"/>
          <p:cNvSpPr txBox="1">
            <a:spLocks noChangeArrowheads="1"/>
          </p:cNvSpPr>
          <p:nvPr/>
        </p:nvSpPr>
        <p:spPr bwMode="auto">
          <a:xfrm>
            <a:off x="5713413" y="2498725"/>
            <a:ext cx="328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B</a:t>
            </a:r>
          </a:p>
        </p:txBody>
      </p:sp>
      <p:sp>
        <p:nvSpPr>
          <p:cNvPr id="71773" name="Text Box 92"/>
          <p:cNvSpPr txBox="1">
            <a:spLocks noChangeArrowheads="1"/>
          </p:cNvSpPr>
          <p:nvPr/>
        </p:nvSpPr>
        <p:spPr bwMode="auto">
          <a:xfrm>
            <a:off x="1819275" y="512762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5</a:t>
            </a:r>
          </a:p>
        </p:txBody>
      </p:sp>
      <p:sp>
        <p:nvSpPr>
          <p:cNvPr id="71774" name="Text Box 93"/>
          <p:cNvSpPr txBox="1">
            <a:spLocks noChangeArrowheads="1"/>
          </p:cNvSpPr>
          <p:nvPr/>
        </p:nvSpPr>
        <p:spPr bwMode="auto">
          <a:xfrm>
            <a:off x="1838325" y="330835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1</a:t>
            </a:r>
          </a:p>
        </p:txBody>
      </p:sp>
      <p:sp>
        <p:nvSpPr>
          <p:cNvPr id="71775" name="Text Box 94"/>
          <p:cNvSpPr txBox="1">
            <a:spLocks noChangeArrowheads="1"/>
          </p:cNvSpPr>
          <p:nvPr/>
        </p:nvSpPr>
        <p:spPr bwMode="auto">
          <a:xfrm>
            <a:off x="1819275" y="376396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2</a:t>
            </a:r>
          </a:p>
        </p:txBody>
      </p:sp>
      <p:sp>
        <p:nvSpPr>
          <p:cNvPr id="71776" name="Text Box 95"/>
          <p:cNvSpPr txBox="1">
            <a:spLocks noChangeArrowheads="1"/>
          </p:cNvSpPr>
          <p:nvPr/>
        </p:nvSpPr>
        <p:spPr bwMode="auto">
          <a:xfrm>
            <a:off x="1819275" y="285432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0</a:t>
            </a:r>
          </a:p>
        </p:txBody>
      </p:sp>
      <p:sp>
        <p:nvSpPr>
          <p:cNvPr id="71777" name="Text Box 96"/>
          <p:cNvSpPr txBox="1">
            <a:spLocks noChangeArrowheads="1"/>
          </p:cNvSpPr>
          <p:nvPr/>
        </p:nvSpPr>
        <p:spPr bwMode="auto">
          <a:xfrm>
            <a:off x="1819275" y="42179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3</a:t>
            </a:r>
          </a:p>
        </p:txBody>
      </p:sp>
      <p:sp>
        <p:nvSpPr>
          <p:cNvPr id="71778" name="Text Box 97"/>
          <p:cNvSpPr txBox="1">
            <a:spLocks noChangeArrowheads="1"/>
          </p:cNvSpPr>
          <p:nvPr/>
        </p:nvSpPr>
        <p:spPr bwMode="auto">
          <a:xfrm>
            <a:off x="1819275" y="46736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4</a:t>
            </a:r>
          </a:p>
        </p:txBody>
      </p:sp>
      <p:sp>
        <p:nvSpPr>
          <p:cNvPr id="71779" name="Text Box 98"/>
          <p:cNvSpPr txBox="1">
            <a:spLocks noChangeArrowheads="1"/>
          </p:cNvSpPr>
          <p:nvPr/>
        </p:nvSpPr>
        <p:spPr bwMode="auto">
          <a:xfrm>
            <a:off x="1819275" y="558323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6</a:t>
            </a:r>
          </a:p>
        </p:txBody>
      </p:sp>
      <p:sp>
        <p:nvSpPr>
          <p:cNvPr id="71780" name="Text Box 99"/>
          <p:cNvSpPr txBox="1">
            <a:spLocks noChangeArrowheads="1"/>
          </p:cNvSpPr>
          <p:nvPr/>
        </p:nvSpPr>
        <p:spPr bwMode="auto">
          <a:xfrm>
            <a:off x="1819275" y="603885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7</a:t>
            </a:r>
          </a:p>
        </p:txBody>
      </p:sp>
      <p:sp>
        <p:nvSpPr>
          <p:cNvPr id="71781" name="Text Box 100"/>
          <p:cNvSpPr txBox="1">
            <a:spLocks noChangeArrowheads="1"/>
          </p:cNvSpPr>
          <p:nvPr/>
        </p:nvSpPr>
        <p:spPr bwMode="auto">
          <a:xfrm>
            <a:off x="2233613" y="512921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D</a:t>
            </a:r>
          </a:p>
        </p:txBody>
      </p:sp>
      <p:sp>
        <p:nvSpPr>
          <p:cNvPr id="71782" name="Text Box 101"/>
          <p:cNvSpPr txBox="1">
            <a:spLocks noChangeArrowheads="1"/>
          </p:cNvSpPr>
          <p:nvPr/>
        </p:nvSpPr>
        <p:spPr bwMode="auto">
          <a:xfrm>
            <a:off x="2252663" y="3309938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A</a:t>
            </a:r>
          </a:p>
        </p:txBody>
      </p:sp>
      <p:sp>
        <p:nvSpPr>
          <p:cNvPr id="71783" name="Text Box 102"/>
          <p:cNvSpPr txBox="1">
            <a:spLocks noChangeArrowheads="1"/>
          </p:cNvSpPr>
          <p:nvPr/>
        </p:nvSpPr>
        <p:spPr bwMode="auto">
          <a:xfrm>
            <a:off x="2233613" y="3765550"/>
            <a:ext cx="328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B</a:t>
            </a:r>
          </a:p>
        </p:txBody>
      </p:sp>
      <p:sp>
        <p:nvSpPr>
          <p:cNvPr id="71784" name="Text Box 103"/>
          <p:cNvSpPr txBox="1">
            <a:spLocks noChangeArrowheads="1"/>
          </p:cNvSpPr>
          <p:nvPr/>
        </p:nvSpPr>
        <p:spPr bwMode="auto">
          <a:xfrm>
            <a:off x="2233613" y="285591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x</a:t>
            </a:r>
            <a:r>
              <a:rPr lang="en-US" altLang="en-US" baseline="-25000">
                <a:latin typeface="Comic Sans MS" pitchFamily="66" charset="0"/>
              </a:rPr>
              <a:t>i</a:t>
            </a:r>
            <a:endParaRPr lang="en-US" altLang="en-US">
              <a:latin typeface="Comic Sans MS" pitchFamily="66" charset="0"/>
            </a:endParaRPr>
          </a:p>
        </p:txBody>
      </p:sp>
      <p:sp>
        <p:nvSpPr>
          <p:cNvPr id="71785" name="Text Box 104"/>
          <p:cNvSpPr txBox="1">
            <a:spLocks noChangeArrowheads="1"/>
          </p:cNvSpPr>
          <p:nvPr/>
        </p:nvSpPr>
        <p:spPr bwMode="auto">
          <a:xfrm>
            <a:off x="2233613" y="42195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C</a:t>
            </a:r>
          </a:p>
        </p:txBody>
      </p:sp>
      <p:sp>
        <p:nvSpPr>
          <p:cNvPr id="71786" name="Text Box 105"/>
          <p:cNvSpPr txBox="1">
            <a:spLocks noChangeArrowheads="1"/>
          </p:cNvSpPr>
          <p:nvPr/>
        </p:nvSpPr>
        <p:spPr bwMode="auto">
          <a:xfrm>
            <a:off x="2233613" y="4675188"/>
            <a:ext cx="3286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B</a:t>
            </a:r>
          </a:p>
        </p:txBody>
      </p:sp>
      <p:sp>
        <p:nvSpPr>
          <p:cNvPr id="71787" name="Text Box 106"/>
          <p:cNvSpPr txBox="1">
            <a:spLocks noChangeArrowheads="1"/>
          </p:cNvSpPr>
          <p:nvPr/>
        </p:nvSpPr>
        <p:spPr bwMode="auto">
          <a:xfrm>
            <a:off x="2233613" y="5584825"/>
            <a:ext cx="350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A</a:t>
            </a:r>
          </a:p>
        </p:txBody>
      </p:sp>
      <p:sp>
        <p:nvSpPr>
          <p:cNvPr id="71788" name="Text Box 107"/>
          <p:cNvSpPr txBox="1">
            <a:spLocks noChangeArrowheads="1"/>
          </p:cNvSpPr>
          <p:nvPr/>
        </p:nvSpPr>
        <p:spPr bwMode="auto">
          <a:xfrm>
            <a:off x="2233613" y="6040438"/>
            <a:ext cx="3286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mic Sans MS" pitchFamily="66" charset="0"/>
              </a:rPr>
              <a:t>B</a:t>
            </a:r>
          </a:p>
        </p:txBody>
      </p:sp>
      <p:grpSp>
        <p:nvGrpSpPr>
          <p:cNvPr id="71789" name="Group 108"/>
          <p:cNvGrpSpPr>
            <a:grpSpLocks/>
          </p:cNvGrpSpPr>
          <p:nvPr/>
        </p:nvGrpSpPr>
        <p:grpSpPr bwMode="auto">
          <a:xfrm>
            <a:off x="3386138" y="2946400"/>
            <a:ext cx="3273425" cy="366713"/>
            <a:chOff x="2133" y="1816"/>
            <a:chExt cx="2062" cy="231"/>
          </a:xfrm>
        </p:grpSpPr>
        <p:sp>
          <p:nvSpPr>
            <p:cNvPr id="71880" name="Text Box 109"/>
            <p:cNvSpPr txBox="1">
              <a:spLocks noChangeArrowheads="1"/>
            </p:cNvSpPr>
            <p:nvPr/>
          </p:nvSpPr>
          <p:spPr bwMode="auto">
            <a:xfrm>
              <a:off x="2133" y="181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1881" name="Text Box 110"/>
            <p:cNvSpPr txBox="1">
              <a:spLocks noChangeArrowheads="1"/>
            </p:cNvSpPr>
            <p:nvPr/>
          </p:nvSpPr>
          <p:spPr bwMode="auto">
            <a:xfrm>
              <a:off x="2482" y="181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1882" name="Text Box 111"/>
            <p:cNvSpPr txBox="1">
              <a:spLocks noChangeArrowheads="1"/>
            </p:cNvSpPr>
            <p:nvPr/>
          </p:nvSpPr>
          <p:spPr bwMode="auto">
            <a:xfrm>
              <a:off x="3991" y="181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1883" name="Text Box 112"/>
            <p:cNvSpPr txBox="1">
              <a:spLocks noChangeArrowheads="1"/>
            </p:cNvSpPr>
            <p:nvPr/>
          </p:nvSpPr>
          <p:spPr bwMode="auto">
            <a:xfrm>
              <a:off x="2879" y="181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1884" name="Text Box 113"/>
            <p:cNvSpPr txBox="1">
              <a:spLocks noChangeArrowheads="1"/>
            </p:cNvSpPr>
            <p:nvPr/>
          </p:nvSpPr>
          <p:spPr bwMode="auto">
            <a:xfrm>
              <a:off x="3239" y="181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1885" name="Text Box 114"/>
            <p:cNvSpPr txBox="1">
              <a:spLocks noChangeArrowheads="1"/>
            </p:cNvSpPr>
            <p:nvPr/>
          </p:nvSpPr>
          <p:spPr bwMode="auto">
            <a:xfrm>
              <a:off x="3604" y="181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</p:grpSp>
      <p:grpSp>
        <p:nvGrpSpPr>
          <p:cNvPr id="71790" name="Group 115"/>
          <p:cNvGrpSpPr>
            <a:grpSpLocks/>
          </p:cNvGrpSpPr>
          <p:nvPr/>
        </p:nvGrpSpPr>
        <p:grpSpPr bwMode="auto">
          <a:xfrm>
            <a:off x="2787650" y="2946400"/>
            <a:ext cx="325438" cy="3524250"/>
            <a:chOff x="1756" y="1816"/>
            <a:chExt cx="205" cy="2220"/>
          </a:xfrm>
        </p:grpSpPr>
        <p:sp>
          <p:nvSpPr>
            <p:cNvPr id="71872" name="Text Box 116"/>
            <p:cNvSpPr txBox="1">
              <a:spLocks noChangeArrowheads="1"/>
            </p:cNvSpPr>
            <p:nvPr/>
          </p:nvSpPr>
          <p:spPr bwMode="auto">
            <a:xfrm>
              <a:off x="1757" y="181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1873" name="Text Box 117"/>
            <p:cNvSpPr txBox="1">
              <a:spLocks noChangeArrowheads="1"/>
            </p:cNvSpPr>
            <p:nvPr/>
          </p:nvSpPr>
          <p:spPr bwMode="auto">
            <a:xfrm>
              <a:off x="1756" y="32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1874" name="Text Box 118"/>
            <p:cNvSpPr txBox="1">
              <a:spLocks noChangeArrowheads="1"/>
            </p:cNvSpPr>
            <p:nvPr/>
          </p:nvSpPr>
          <p:spPr bwMode="auto">
            <a:xfrm>
              <a:off x="1757" y="208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1875" name="Text Box 119"/>
            <p:cNvSpPr txBox="1">
              <a:spLocks noChangeArrowheads="1"/>
            </p:cNvSpPr>
            <p:nvPr/>
          </p:nvSpPr>
          <p:spPr bwMode="auto">
            <a:xfrm>
              <a:off x="1756" y="237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1876" name="Text Box 120"/>
            <p:cNvSpPr txBox="1">
              <a:spLocks noChangeArrowheads="1"/>
            </p:cNvSpPr>
            <p:nvPr/>
          </p:nvSpPr>
          <p:spPr bwMode="auto">
            <a:xfrm>
              <a:off x="1756" y="265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1877" name="Text Box 121"/>
            <p:cNvSpPr txBox="1">
              <a:spLocks noChangeArrowheads="1"/>
            </p:cNvSpPr>
            <p:nvPr/>
          </p:nvSpPr>
          <p:spPr bwMode="auto">
            <a:xfrm>
              <a:off x="1756" y="294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1878" name="Text Box 122"/>
            <p:cNvSpPr txBox="1">
              <a:spLocks noChangeArrowheads="1"/>
            </p:cNvSpPr>
            <p:nvPr/>
          </p:nvSpPr>
          <p:spPr bwMode="auto">
            <a:xfrm>
              <a:off x="1756" y="351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71879" name="Text Box 123"/>
            <p:cNvSpPr txBox="1">
              <a:spLocks noChangeArrowheads="1"/>
            </p:cNvSpPr>
            <p:nvPr/>
          </p:nvSpPr>
          <p:spPr bwMode="auto">
            <a:xfrm>
              <a:off x="1756" y="380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mic Sans MS" pitchFamily="66" charset="0"/>
                </a:rPr>
                <a:t>0</a:t>
              </a:r>
            </a:p>
          </p:txBody>
        </p:sp>
      </p:grpSp>
      <p:sp>
        <p:nvSpPr>
          <p:cNvPr id="71791" name="Text Box 124"/>
          <p:cNvSpPr txBox="1">
            <a:spLocks noChangeArrowheads="1"/>
          </p:cNvSpPr>
          <p:nvPr/>
        </p:nvSpPr>
        <p:spPr bwMode="auto">
          <a:xfrm>
            <a:off x="3387725" y="3335338"/>
            <a:ext cx="32385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altLang="en-US" sz="1600">
                <a:latin typeface="Comic Sans MS" pitchFamily="66" charset="0"/>
                <a:sym typeface="Symbol" pitchFamily="18" charset="2"/>
              </a:rPr>
              <a:t>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600">
                <a:latin typeface="Comic Sans MS" pitchFamily="66" charset="0"/>
              </a:rPr>
              <a:t>0</a:t>
            </a:r>
          </a:p>
        </p:txBody>
      </p:sp>
      <p:sp>
        <p:nvSpPr>
          <p:cNvPr id="71792" name="Text Box 125"/>
          <p:cNvSpPr txBox="1">
            <a:spLocks noChangeArrowheads="1"/>
          </p:cNvSpPr>
          <p:nvPr/>
        </p:nvSpPr>
        <p:spPr bwMode="auto">
          <a:xfrm>
            <a:off x="3933825" y="3335338"/>
            <a:ext cx="32385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altLang="en-US" sz="1600">
                <a:latin typeface="Comic Sans MS" pitchFamily="66" charset="0"/>
                <a:sym typeface="Symbol" pitchFamily="18" charset="2"/>
              </a:rPr>
              <a:t>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600">
                <a:latin typeface="Comic Sans MS" pitchFamily="66" charset="0"/>
              </a:rPr>
              <a:t>0</a:t>
            </a:r>
          </a:p>
        </p:txBody>
      </p:sp>
      <p:sp>
        <p:nvSpPr>
          <p:cNvPr id="71793" name="Text Box 126"/>
          <p:cNvSpPr txBox="1">
            <a:spLocks noChangeArrowheads="1"/>
          </p:cNvSpPr>
          <p:nvPr/>
        </p:nvSpPr>
        <p:spPr bwMode="auto">
          <a:xfrm>
            <a:off x="4565650" y="3335338"/>
            <a:ext cx="32385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altLang="en-US" sz="1600">
                <a:latin typeface="Comic Sans MS" pitchFamily="66" charset="0"/>
                <a:sym typeface="Symbol" pitchFamily="18" charset="2"/>
              </a:rPr>
              <a:t>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600">
                <a:latin typeface="Comic Sans MS" pitchFamily="66" charset="0"/>
              </a:rPr>
              <a:t>0</a:t>
            </a:r>
          </a:p>
        </p:txBody>
      </p:sp>
      <p:grpSp>
        <p:nvGrpSpPr>
          <p:cNvPr id="71794" name="Group 127"/>
          <p:cNvGrpSpPr>
            <a:grpSpLocks/>
          </p:cNvGrpSpPr>
          <p:nvPr/>
        </p:nvGrpSpPr>
        <p:grpSpPr bwMode="auto">
          <a:xfrm>
            <a:off x="5132388" y="3333750"/>
            <a:ext cx="352425" cy="436563"/>
            <a:chOff x="3233" y="2100"/>
            <a:chExt cx="222" cy="275"/>
          </a:xfrm>
        </p:grpSpPr>
        <p:sp>
          <p:nvSpPr>
            <p:cNvPr id="71870" name="Text Box 128"/>
            <p:cNvSpPr txBox="1">
              <a:spLocks noChangeArrowheads="1"/>
            </p:cNvSpPr>
            <p:nvPr/>
          </p:nvSpPr>
          <p:spPr bwMode="auto">
            <a:xfrm>
              <a:off x="3251" y="2101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 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1871" name="Line 129"/>
            <p:cNvSpPr>
              <a:spLocks noChangeShapeType="1"/>
            </p:cNvSpPr>
            <p:nvPr/>
          </p:nvSpPr>
          <p:spPr bwMode="auto">
            <a:xfrm flipH="1" flipV="1">
              <a:off x="3233" y="2100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95" name="Text Box 130"/>
          <p:cNvSpPr txBox="1">
            <a:spLocks noChangeArrowheads="1"/>
          </p:cNvSpPr>
          <p:nvPr/>
        </p:nvSpPr>
        <p:spPr bwMode="auto">
          <a:xfrm>
            <a:off x="5575300" y="3492500"/>
            <a:ext cx="6096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altLang="en-US" sz="1600">
                <a:latin typeface="Comic Sans MS" pitchFamily="66" charset="0"/>
                <a:sym typeface="Symbol" pitchFamily="18" charset="2"/>
              </a:rPr>
              <a:t></a:t>
            </a:r>
            <a:r>
              <a:rPr lang="en-US" altLang="en-US" sz="1600">
                <a:latin typeface="Comic Sans MS" pitchFamily="66" charset="0"/>
              </a:rPr>
              <a:t>1</a:t>
            </a:r>
          </a:p>
        </p:txBody>
      </p:sp>
      <p:grpSp>
        <p:nvGrpSpPr>
          <p:cNvPr id="71796" name="Group 131"/>
          <p:cNvGrpSpPr>
            <a:grpSpLocks/>
          </p:cNvGrpSpPr>
          <p:nvPr/>
        </p:nvGrpSpPr>
        <p:grpSpPr bwMode="auto">
          <a:xfrm>
            <a:off x="6256338" y="3335338"/>
            <a:ext cx="423862" cy="434975"/>
            <a:chOff x="3941" y="2101"/>
            <a:chExt cx="267" cy="274"/>
          </a:xfrm>
        </p:grpSpPr>
        <p:sp>
          <p:nvSpPr>
            <p:cNvPr id="71868" name="Text Box 132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 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1869" name="Line 133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797" name="Group 134"/>
          <p:cNvGrpSpPr>
            <a:grpSpLocks/>
          </p:cNvGrpSpPr>
          <p:nvPr/>
        </p:nvGrpSpPr>
        <p:grpSpPr bwMode="auto">
          <a:xfrm>
            <a:off x="3316288" y="3765550"/>
            <a:ext cx="423862" cy="434975"/>
            <a:chOff x="3941" y="2101"/>
            <a:chExt cx="267" cy="274"/>
          </a:xfrm>
        </p:grpSpPr>
        <p:sp>
          <p:nvSpPr>
            <p:cNvPr id="71866" name="Text Box 135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 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1867" name="Line 136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98" name="Text Box 137"/>
          <p:cNvSpPr txBox="1">
            <a:spLocks noChangeArrowheads="1"/>
          </p:cNvSpPr>
          <p:nvPr/>
        </p:nvSpPr>
        <p:spPr bwMode="auto">
          <a:xfrm>
            <a:off x="3827463" y="3937000"/>
            <a:ext cx="6096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altLang="en-US" sz="1600">
                <a:latin typeface="Comic Sans MS" pitchFamily="66" charset="0"/>
                <a:sym typeface="Symbol" pitchFamily="18" charset="2"/>
              </a:rPr>
              <a:t></a:t>
            </a:r>
            <a:r>
              <a:rPr lang="en-US" altLang="en-US" sz="1600">
                <a:latin typeface="Comic Sans MS" pitchFamily="66" charset="0"/>
              </a:rPr>
              <a:t>1</a:t>
            </a:r>
          </a:p>
        </p:txBody>
      </p:sp>
      <p:sp>
        <p:nvSpPr>
          <p:cNvPr id="71799" name="Text Box 138"/>
          <p:cNvSpPr txBox="1">
            <a:spLocks noChangeArrowheads="1"/>
          </p:cNvSpPr>
          <p:nvPr/>
        </p:nvSpPr>
        <p:spPr bwMode="auto">
          <a:xfrm>
            <a:off x="4414838" y="3937000"/>
            <a:ext cx="6096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altLang="en-US" sz="1600">
                <a:latin typeface="Comic Sans MS" pitchFamily="66" charset="0"/>
                <a:sym typeface="Symbol" pitchFamily="18" charset="2"/>
              </a:rPr>
              <a:t></a:t>
            </a:r>
            <a:r>
              <a:rPr lang="en-US" altLang="en-US" sz="1600">
                <a:latin typeface="Comic Sans MS" pitchFamily="66" charset="0"/>
              </a:rPr>
              <a:t>1</a:t>
            </a:r>
          </a:p>
        </p:txBody>
      </p:sp>
      <p:sp>
        <p:nvSpPr>
          <p:cNvPr id="71800" name="Text Box 139"/>
          <p:cNvSpPr txBox="1">
            <a:spLocks noChangeArrowheads="1"/>
          </p:cNvSpPr>
          <p:nvPr/>
        </p:nvSpPr>
        <p:spPr bwMode="auto">
          <a:xfrm>
            <a:off x="5151438" y="3765550"/>
            <a:ext cx="32385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altLang="en-US" sz="1600">
                <a:latin typeface="Comic Sans MS" pitchFamily="66" charset="0"/>
                <a:sym typeface="Symbol" pitchFamily="18" charset="2"/>
              </a:rPr>
              <a:t>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600">
                <a:latin typeface="Comic Sans MS" pitchFamily="66" charset="0"/>
              </a:rPr>
              <a:t>1</a:t>
            </a:r>
          </a:p>
        </p:txBody>
      </p:sp>
      <p:grpSp>
        <p:nvGrpSpPr>
          <p:cNvPr id="71801" name="Group 140"/>
          <p:cNvGrpSpPr>
            <a:grpSpLocks/>
          </p:cNvGrpSpPr>
          <p:nvPr/>
        </p:nvGrpSpPr>
        <p:grpSpPr bwMode="auto">
          <a:xfrm>
            <a:off x="5718175" y="3765550"/>
            <a:ext cx="423863" cy="434975"/>
            <a:chOff x="3941" y="2101"/>
            <a:chExt cx="267" cy="274"/>
          </a:xfrm>
        </p:grpSpPr>
        <p:sp>
          <p:nvSpPr>
            <p:cNvPr id="71864" name="Text Box 141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 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1865" name="Line 142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802" name="Text Box 143"/>
          <p:cNvSpPr txBox="1">
            <a:spLocks noChangeArrowheads="1"/>
          </p:cNvSpPr>
          <p:nvPr/>
        </p:nvSpPr>
        <p:spPr bwMode="auto">
          <a:xfrm>
            <a:off x="6151563" y="3937000"/>
            <a:ext cx="6096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altLang="en-US" sz="1600">
                <a:latin typeface="Comic Sans MS" pitchFamily="66" charset="0"/>
                <a:sym typeface="Symbol" pitchFamily="18" charset="2"/>
              </a:rPr>
              <a:t></a:t>
            </a:r>
            <a:r>
              <a:rPr lang="en-US" altLang="en-US" sz="1600">
                <a:latin typeface="Comic Sans MS" pitchFamily="66" charset="0"/>
              </a:rPr>
              <a:t>2</a:t>
            </a:r>
          </a:p>
        </p:txBody>
      </p:sp>
      <p:grpSp>
        <p:nvGrpSpPr>
          <p:cNvPr id="71803" name="Group 144"/>
          <p:cNvGrpSpPr>
            <a:grpSpLocks/>
          </p:cNvGrpSpPr>
          <p:nvPr/>
        </p:nvGrpSpPr>
        <p:grpSpPr bwMode="auto">
          <a:xfrm>
            <a:off x="3403600" y="4229100"/>
            <a:ext cx="3209925" cy="434975"/>
            <a:chOff x="2144" y="2664"/>
            <a:chExt cx="2022" cy="274"/>
          </a:xfrm>
        </p:grpSpPr>
        <p:sp>
          <p:nvSpPr>
            <p:cNvPr id="71856" name="Text Box 145"/>
            <p:cNvSpPr txBox="1">
              <a:spLocks noChangeArrowheads="1"/>
            </p:cNvSpPr>
            <p:nvPr/>
          </p:nvSpPr>
          <p:spPr bwMode="auto">
            <a:xfrm>
              <a:off x="2144" y="2664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1857" name="Text Box 146"/>
            <p:cNvSpPr txBox="1">
              <a:spLocks noChangeArrowheads="1"/>
            </p:cNvSpPr>
            <p:nvPr/>
          </p:nvSpPr>
          <p:spPr bwMode="auto">
            <a:xfrm>
              <a:off x="2495" y="2664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1</a:t>
              </a:r>
            </a:p>
          </p:txBody>
        </p:sp>
        <p:grpSp>
          <p:nvGrpSpPr>
            <p:cNvPr id="71858" name="Group 147"/>
            <p:cNvGrpSpPr>
              <a:grpSpLocks/>
            </p:cNvGrpSpPr>
            <p:nvPr/>
          </p:nvGrpSpPr>
          <p:grpSpPr bwMode="auto">
            <a:xfrm>
              <a:off x="2843" y="2664"/>
              <a:ext cx="267" cy="274"/>
              <a:chOff x="3941" y="2101"/>
              <a:chExt cx="267" cy="274"/>
            </a:xfrm>
          </p:grpSpPr>
          <p:sp>
            <p:nvSpPr>
              <p:cNvPr id="71862" name="Text Box 148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71863" name="Line 149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859" name="Text Box 150"/>
            <p:cNvSpPr txBox="1">
              <a:spLocks noChangeArrowheads="1"/>
            </p:cNvSpPr>
            <p:nvPr/>
          </p:nvSpPr>
          <p:spPr bwMode="auto">
            <a:xfrm>
              <a:off x="3170" y="2772"/>
              <a:ext cx="384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</a:t>
              </a:r>
              <a:r>
                <a:rPr lang="en-US" alt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1860" name="Text Box 151"/>
            <p:cNvSpPr txBox="1">
              <a:spLocks noChangeArrowheads="1"/>
            </p:cNvSpPr>
            <p:nvPr/>
          </p:nvSpPr>
          <p:spPr bwMode="auto">
            <a:xfrm>
              <a:off x="3638" y="2664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1861" name="Text Box 152"/>
            <p:cNvSpPr txBox="1">
              <a:spLocks noChangeArrowheads="1"/>
            </p:cNvSpPr>
            <p:nvPr/>
          </p:nvSpPr>
          <p:spPr bwMode="auto">
            <a:xfrm>
              <a:off x="3962" y="2664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2</a:t>
              </a:r>
            </a:p>
          </p:txBody>
        </p:sp>
      </p:grpSp>
      <p:grpSp>
        <p:nvGrpSpPr>
          <p:cNvPr id="71804" name="Group 153"/>
          <p:cNvGrpSpPr>
            <a:grpSpLocks/>
          </p:cNvGrpSpPr>
          <p:nvPr/>
        </p:nvGrpSpPr>
        <p:grpSpPr bwMode="auto">
          <a:xfrm>
            <a:off x="3397250" y="4664075"/>
            <a:ext cx="3381375" cy="434975"/>
            <a:chOff x="2140" y="2938"/>
            <a:chExt cx="2130" cy="274"/>
          </a:xfrm>
        </p:grpSpPr>
        <p:grpSp>
          <p:nvGrpSpPr>
            <p:cNvPr id="71846" name="Group 154"/>
            <p:cNvGrpSpPr>
              <a:grpSpLocks/>
            </p:cNvGrpSpPr>
            <p:nvPr/>
          </p:nvGrpSpPr>
          <p:grpSpPr bwMode="auto">
            <a:xfrm>
              <a:off x="2140" y="2938"/>
              <a:ext cx="267" cy="274"/>
              <a:chOff x="3941" y="2101"/>
              <a:chExt cx="267" cy="274"/>
            </a:xfrm>
          </p:grpSpPr>
          <p:sp>
            <p:nvSpPr>
              <p:cNvPr id="71854" name="Text Box 155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71855" name="Line 156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847" name="Text Box 157"/>
            <p:cNvSpPr txBox="1">
              <a:spLocks noChangeArrowheads="1"/>
            </p:cNvSpPr>
            <p:nvPr/>
          </p:nvSpPr>
          <p:spPr bwMode="auto">
            <a:xfrm>
              <a:off x="2510" y="2938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1848" name="Text Box 158"/>
            <p:cNvSpPr txBox="1">
              <a:spLocks noChangeArrowheads="1"/>
            </p:cNvSpPr>
            <p:nvPr/>
          </p:nvSpPr>
          <p:spPr bwMode="auto">
            <a:xfrm>
              <a:off x="2888" y="2938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1849" name="Text Box 159"/>
            <p:cNvSpPr txBox="1">
              <a:spLocks noChangeArrowheads="1"/>
            </p:cNvSpPr>
            <p:nvPr/>
          </p:nvSpPr>
          <p:spPr bwMode="auto">
            <a:xfrm>
              <a:off x="3212" y="2938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2</a:t>
              </a:r>
            </a:p>
          </p:txBody>
        </p:sp>
        <p:grpSp>
          <p:nvGrpSpPr>
            <p:cNvPr id="71850" name="Group 160"/>
            <p:cNvGrpSpPr>
              <a:grpSpLocks/>
            </p:cNvGrpSpPr>
            <p:nvPr/>
          </p:nvGrpSpPr>
          <p:grpSpPr bwMode="auto">
            <a:xfrm>
              <a:off x="3580" y="2938"/>
              <a:ext cx="267" cy="274"/>
              <a:chOff x="3941" y="2101"/>
              <a:chExt cx="267" cy="274"/>
            </a:xfrm>
          </p:grpSpPr>
          <p:sp>
            <p:nvSpPr>
              <p:cNvPr id="71852" name="Text Box 161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71853" name="Line 162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851" name="Text Box 163"/>
            <p:cNvSpPr txBox="1">
              <a:spLocks noChangeArrowheads="1"/>
            </p:cNvSpPr>
            <p:nvPr/>
          </p:nvSpPr>
          <p:spPr bwMode="auto">
            <a:xfrm>
              <a:off x="3886" y="3046"/>
              <a:ext cx="384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</a:t>
              </a:r>
              <a:r>
                <a:rPr lang="en-US" altLang="en-US" sz="1600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71805" name="Group 164"/>
          <p:cNvGrpSpPr>
            <a:grpSpLocks/>
          </p:cNvGrpSpPr>
          <p:nvPr/>
        </p:nvGrpSpPr>
        <p:grpSpPr bwMode="auto">
          <a:xfrm>
            <a:off x="3416300" y="5122863"/>
            <a:ext cx="3217863" cy="434975"/>
            <a:chOff x="2152" y="3227"/>
            <a:chExt cx="2027" cy="274"/>
          </a:xfrm>
        </p:grpSpPr>
        <p:sp>
          <p:nvSpPr>
            <p:cNvPr id="71838" name="Text Box 165"/>
            <p:cNvSpPr txBox="1">
              <a:spLocks noChangeArrowheads="1"/>
            </p:cNvSpPr>
            <p:nvPr/>
          </p:nvSpPr>
          <p:spPr bwMode="auto">
            <a:xfrm>
              <a:off x="2152" y="3227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1</a:t>
              </a:r>
            </a:p>
          </p:txBody>
        </p:sp>
        <p:grpSp>
          <p:nvGrpSpPr>
            <p:cNvPr id="71839" name="Group 166"/>
            <p:cNvGrpSpPr>
              <a:grpSpLocks/>
            </p:cNvGrpSpPr>
            <p:nvPr/>
          </p:nvGrpSpPr>
          <p:grpSpPr bwMode="auto">
            <a:xfrm>
              <a:off x="2484" y="3227"/>
              <a:ext cx="267" cy="274"/>
              <a:chOff x="3941" y="2101"/>
              <a:chExt cx="267" cy="274"/>
            </a:xfrm>
          </p:grpSpPr>
          <p:sp>
            <p:nvSpPr>
              <p:cNvPr id="71844" name="Text Box 167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71845" name="Line 168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840" name="Text Box 169"/>
            <p:cNvSpPr txBox="1">
              <a:spLocks noChangeArrowheads="1"/>
            </p:cNvSpPr>
            <p:nvPr/>
          </p:nvSpPr>
          <p:spPr bwMode="auto">
            <a:xfrm>
              <a:off x="2888" y="3227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1841" name="Text Box 170"/>
            <p:cNvSpPr txBox="1">
              <a:spLocks noChangeArrowheads="1"/>
            </p:cNvSpPr>
            <p:nvPr/>
          </p:nvSpPr>
          <p:spPr bwMode="auto">
            <a:xfrm>
              <a:off x="3212" y="3227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1842" name="Text Box 171"/>
            <p:cNvSpPr txBox="1">
              <a:spLocks noChangeArrowheads="1"/>
            </p:cNvSpPr>
            <p:nvPr/>
          </p:nvSpPr>
          <p:spPr bwMode="auto">
            <a:xfrm>
              <a:off x="3614" y="3227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71843" name="Text Box 172"/>
            <p:cNvSpPr txBox="1">
              <a:spLocks noChangeArrowheads="1"/>
            </p:cNvSpPr>
            <p:nvPr/>
          </p:nvSpPr>
          <p:spPr bwMode="auto">
            <a:xfrm>
              <a:off x="3975" y="3227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71806" name="Group 173"/>
          <p:cNvGrpSpPr>
            <a:grpSpLocks/>
          </p:cNvGrpSpPr>
          <p:nvPr/>
        </p:nvGrpSpPr>
        <p:grpSpPr bwMode="auto">
          <a:xfrm>
            <a:off x="3409950" y="5568950"/>
            <a:ext cx="3249613" cy="434975"/>
            <a:chOff x="2148" y="3508"/>
            <a:chExt cx="2047" cy="274"/>
          </a:xfrm>
        </p:grpSpPr>
        <p:sp>
          <p:nvSpPr>
            <p:cNvPr id="71828" name="Text Box 174"/>
            <p:cNvSpPr txBox="1">
              <a:spLocks noChangeArrowheads="1"/>
            </p:cNvSpPr>
            <p:nvPr/>
          </p:nvSpPr>
          <p:spPr bwMode="auto">
            <a:xfrm>
              <a:off x="2148" y="3508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71829" name="Text Box 175"/>
            <p:cNvSpPr txBox="1">
              <a:spLocks noChangeArrowheads="1"/>
            </p:cNvSpPr>
            <p:nvPr/>
          </p:nvSpPr>
          <p:spPr bwMode="auto">
            <a:xfrm>
              <a:off x="2884" y="3508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1830" name="Text Box 176"/>
            <p:cNvSpPr txBox="1">
              <a:spLocks noChangeArrowheads="1"/>
            </p:cNvSpPr>
            <p:nvPr/>
          </p:nvSpPr>
          <p:spPr bwMode="auto">
            <a:xfrm>
              <a:off x="3610" y="3508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71831" name="Text Box 177"/>
            <p:cNvSpPr txBox="1">
              <a:spLocks noChangeArrowheads="1"/>
            </p:cNvSpPr>
            <p:nvPr/>
          </p:nvSpPr>
          <p:spPr bwMode="auto">
            <a:xfrm>
              <a:off x="2530" y="3508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2</a:t>
              </a:r>
            </a:p>
          </p:txBody>
        </p:sp>
        <p:grpSp>
          <p:nvGrpSpPr>
            <p:cNvPr id="71832" name="Group 178"/>
            <p:cNvGrpSpPr>
              <a:grpSpLocks/>
            </p:cNvGrpSpPr>
            <p:nvPr/>
          </p:nvGrpSpPr>
          <p:grpSpPr bwMode="auto">
            <a:xfrm>
              <a:off x="3226" y="3508"/>
              <a:ext cx="267" cy="274"/>
              <a:chOff x="3941" y="2101"/>
              <a:chExt cx="267" cy="274"/>
            </a:xfrm>
          </p:grpSpPr>
          <p:sp>
            <p:nvSpPr>
              <p:cNvPr id="71836" name="Text Box 179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71837" name="Line 180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833" name="Group 181"/>
            <p:cNvGrpSpPr>
              <a:grpSpLocks/>
            </p:cNvGrpSpPr>
            <p:nvPr/>
          </p:nvGrpSpPr>
          <p:grpSpPr bwMode="auto">
            <a:xfrm>
              <a:off x="3928" y="3508"/>
              <a:ext cx="267" cy="274"/>
              <a:chOff x="3941" y="2101"/>
              <a:chExt cx="267" cy="274"/>
            </a:xfrm>
          </p:grpSpPr>
          <p:sp>
            <p:nvSpPr>
              <p:cNvPr id="71834" name="Text Box 182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71835" name="Line 183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807" name="Group 184"/>
          <p:cNvGrpSpPr>
            <a:grpSpLocks/>
          </p:cNvGrpSpPr>
          <p:nvPr/>
        </p:nvGrpSpPr>
        <p:grpSpPr bwMode="auto">
          <a:xfrm>
            <a:off x="3332163" y="5999163"/>
            <a:ext cx="3340100" cy="434975"/>
            <a:chOff x="2099" y="3779"/>
            <a:chExt cx="2104" cy="274"/>
          </a:xfrm>
        </p:grpSpPr>
        <p:grpSp>
          <p:nvGrpSpPr>
            <p:cNvPr id="71818" name="Group 185"/>
            <p:cNvGrpSpPr>
              <a:grpSpLocks/>
            </p:cNvGrpSpPr>
            <p:nvPr/>
          </p:nvGrpSpPr>
          <p:grpSpPr bwMode="auto">
            <a:xfrm>
              <a:off x="2099" y="3779"/>
              <a:ext cx="267" cy="274"/>
              <a:chOff x="3941" y="2101"/>
              <a:chExt cx="267" cy="274"/>
            </a:xfrm>
          </p:grpSpPr>
          <p:sp>
            <p:nvSpPr>
              <p:cNvPr id="71826" name="Text Box 186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71827" name="Line 187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819" name="Text Box 188"/>
            <p:cNvSpPr txBox="1">
              <a:spLocks noChangeArrowheads="1"/>
            </p:cNvSpPr>
            <p:nvPr/>
          </p:nvSpPr>
          <p:spPr bwMode="auto">
            <a:xfrm>
              <a:off x="2883" y="3779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1820" name="Text Box 189"/>
            <p:cNvSpPr txBox="1">
              <a:spLocks noChangeArrowheads="1"/>
            </p:cNvSpPr>
            <p:nvPr/>
          </p:nvSpPr>
          <p:spPr bwMode="auto">
            <a:xfrm>
              <a:off x="2529" y="3779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71821" name="Text Box 190"/>
            <p:cNvSpPr txBox="1">
              <a:spLocks noChangeArrowheads="1"/>
            </p:cNvSpPr>
            <p:nvPr/>
          </p:nvSpPr>
          <p:spPr bwMode="auto">
            <a:xfrm>
              <a:off x="3274" y="3779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3</a:t>
              </a:r>
            </a:p>
          </p:txBody>
        </p:sp>
        <p:grpSp>
          <p:nvGrpSpPr>
            <p:cNvPr id="71822" name="Group 191"/>
            <p:cNvGrpSpPr>
              <a:grpSpLocks/>
            </p:cNvGrpSpPr>
            <p:nvPr/>
          </p:nvGrpSpPr>
          <p:grpSpPr bwMode="auto">
            <a:xfrm>
              <a:off x="3629" y="3779"/>
              <a:ext cx="267" cy="274"/>
              <a:chOff x="3941" y="2101"/>
              <a:chExt cx="267" cy="274"/>
            </a:xfrm>
          </p:grpSpPr>
          <p:sp>
            <p:nvSpPr>
              <p:cNvPr id="71824" name="Text Box 192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  <a:sym typeface="Symbol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en-US" sz="1600"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71825" name="Line 193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823" name="Text Box 194"/>
            <p:cNvSpPr txBox="1">
              <a:spLocks noChangeArrowheads="1"/>
            </p:cNvSpPr>
            <p:nvPr/>
          </p:nvSpPr>
          <p:spPr bwMode="auto">
            <a:xfrm>
              <a:off x="3999" y="3779"/>
              <a:ext cx="204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  <a:sym typeface="Symbol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en-US" sz="1600">
                  <a:latin typeface="Comic Sans MS" pitchFamily="66" charset="0"/>
                </a:rPr>
                <a:t>4</a:t>
              </a:r>
            </a:p>
          </p:txBody>
        </p:sp>
      </p:grpSp>
      <p:sp>
        <p:nvSpPr>
          <p:cNvPr id="764099" name="Line 195"/>
          <p:cNvSpPr>
            <a:spLocks noChangeShapeType="1"/>
          </p:cNvSpPr>
          <p:nvPr/>
        </p:nvSpPr>
        <p:spPr bwMode="auto">
          <a:xfrm flipH="1" flipV="1">
            <a:off x="3729038" y="1693863"/>
            <a:ext cx="271462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4100" name="Oval 196"/>
          <p:cNvSpPr>
            <a:spLocks noChangeArrowheads="1"/>
          </p:cNvSpPr>
          <p:nvPr/>
        </p:nvSpPr>
        <p:spPr bwMode="auto">
          <a:xfrm>
            <a:off x="6343650" y="5680075"/>
            <a:ext cx="300038" cy="300038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64101" name="Oval 197"/>
          <p:cNvSpPr>
            <a:spLocks noChangeArrowheads="1"/>
          </p:cNvSpPr>
          <p:nvPr/>
        </p:nvSpPr>
        <p:spPr bwMode="auto">
          <a:xfrm>
            <a:off x="5781675" y="4768850"/>
            <a:ext cx="300038" cy="300038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64102" name="Oval 198"/>
          <p:cNvSpPr>
            <a:spLocks noChangeArrowheads="1"/>
          </p:cNvSpPr>
          <p:nvPr/>
        </p:nvSpPr>
        <p:spPr bwMode="auto">
          <a:xfrm>
            <a:off x="4619625" y="4349750"/>
            <a:ext cx="300038" cy="300038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64103" name="Oval 199"/>
          <p:cNvSpPr>
            <a:spLocks noChangeArrowheads="1"/>
          </p:cNvSpPr>
          <p:nvPr/>
        </p:nvSpPr>
        <p:spPr bwMode="auto">
          <a:xfrm>
            <a:off x="3413125" y="3884613"/>
            <a:ext cx="300038" cy="300037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64104" name="Oval 200"/>
          <p:cNvSpPr>
            <a:spLocks noChangeArrowheads="1"/>
          </p:cNvSpPr>
          <p:nvPr/>
        </p:nvSpPr>
        <p:spPr bwMode="auto">
          <a:xfrm>
            <a:off x="6337300" y="6115050"/>
            <a:ext cx="300038" cy="300038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64105" name="Oval 201"/>
          <p:cNvSpPr>
            <a:spLocks noChangeArrowheads="1"/>
          </p:cNvSpPr>
          <p:nvPr/>
        </p:nvSpPr>
        <p:spPr bwMode="auto">
          <a:xfrm>
            <a:off x="5738813" y="5246688"/>
            <a:ext cx="300037" cy="300037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64106" name="Oval 202"/>
          <p:cNvSpPr>
            <a:spLocks noChangeArrowheads="1"/>
          </p:cNvSpPr>
          <p:nvPr/>
        </p:nvSpPr>
        <p:spPr bwMode="auto">
          <a:xfrm>
            <a:off x="5253038" y="4359275"/>
            <a:ext cx="300037" cy="300038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64107" name="Oval 203"/>
          <p:cNvSpPr>
            <a:spLocks noChangeArrowheads="1"/>
          </p:cNvSpPr>
          <p:nvPr/>
        </p:nvSpPr>
        <p:spPr bwMode="auto">
          <a:xfrm>
            <a:off x="4038600" y="3895725"/>
            <a:ext cx="300038" cy="300038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64108" name="Oval 204"/>
          <p:cNvSpPr>
            <a:spLocks noChangeArrowheads="1"/>
          </p:cNvSpPr>
          <p:nvPr/>
        </p:nvSpPr>
        <p:spPr bwMode="auto">
          <a:xfrm>
            <a:off x="2811463" y="3395663"/>
            <a:ext cx="300037" cy="300037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991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099" grpId="0" animBg="1"/>
      <p:bldP spid="764100" grpId="0" animBg="1"/>
      <p:bldP spid="764101" grpId="0" animBg="1"/>
      <p:bldP spid="764102" grpId="0" animBg="1"/>
      <p:bldP spid="764103" grpId="0" animBg="1"/>
      <p:bldP spid="764104" grpId="0" animBg="1"/>
      <p:bldP spid="764105" grpId="0" animBg="1"/>
      <p:bldP spid="764106" grpId="0" animBg="1"/>
      <p:bldP spid="764107" grpId="0" animBg="1"/>
      <p:bldP spid="76410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DAF6F3E-610F-43D5-BDC2-0EDE190E73C3}" type="slidenum">
              <a:rPr lang="en-US" altLang="en-US"/>
              <a:pPr eaLnBrk="1" hangingPunct="1"/>
              <a:t>51</a:t>
            </a:fld>
            <a:endParaRPr lang="en-US" altLang="en-US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PRINT-LCS(b, X, i, j)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46188"/>
            <a:ext cx="8643937" cy="5376862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altLang="en-US" b="1" smtClean="0"/>
              <a:t> if </a:t>
            </a:r>
            <a:r>
              <a:rPr lang="en-US" altLang="en-US" smtClean="0">
                <a:latin typeface="Comic Sans MS" pitchFamily="66" charset="0"/>
              </a:rPr>
              <a:t>i = 0 or j = 0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b="1" smtClean="0"/>
              <a:t>   then return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b="1" smtClean="0"/>
              <a:t> if </a:t>
            </a:r>
            <a:r>
              <a:rPr lang="en-US" altLang="en-US" smtClean="0">
                <a:latin typeface="Comic Sans MS" pitchFamily="66" charset="0"/>
              </a:rPr>
              <a:t>b[i, j] = “   ”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b="1" smtClean="0"/>
              <a:t> 	then </a:t>
            </a:r>
            <a:r>
              <a:rPr lang="en-US" altLang="en-US" smtClean="0"/>
              <a:t>PRINT-LCS(</a:t>
            </a:r>
            <a:r>
              <a:rPr lang="en-US" altLang="en-US" smtClean="0">
                <a:latin typeface="Comic Sans MS" pitchFamily="66" charset="0"/>
              </a:rPr>
              <a:t>b, X, i - 1, j - 1</a:t>
            </a:r>
            <a:r>
              <a:rPr lang="en-US" altLang="en-US" smtClean="0"/>
              <a:t>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smtClean="0"/>
              <a:t> 	        print </a:t>
            </a:r>
            <a:r>
              <a:rPr lang="en-US" altLang="en-US" smtClean="0">
                <a:latin typeface="Comic Sans MS" pitchFamily="66" charset="0"/>
              </a:rPr>
              <a:t>x</a:t>
            </a:r>
            <a:r>
              <a:rPr lang="en-US" altLang="en-US" baseline="-25000" smtClean="0">
                <a:latin typeface="Comic Sans MS" pitchFamily="66" charset="0"/>
              </a:rPr>
              <a:t>i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b="1" smtClean="0"/>
              <a:t> elseif </a:t>
            </a:r>
            <a:r>
              <a:rPr lang="en-US" altLang="en-US" smtClean="0">
                <a:latin typeface="Comic Sans MS" pitchFamily="66" charset="0"/>
              </a:rPr>
              <a:t>b[i, j] = “↑”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b="1" smtClean="0"/>
              <a:t> 	        then </a:t>
            </a:r>
            <a:r>
              <a:rPr lang="en-US" altLang="en-US" smtClean="0"/>
              <a:t>PRINT-LCS(</a:t>
            </a:r>
            <a:r>
              <a:rPr lang="en-US" altLang="en-US" smtClean="0">
                <a:latin typeface="Comic Sans MS" pitchFamily="66" charset="0"/>
              </a:rPr>
              <a:t>b, X, i - 1, j</a:t>
            </a:r>
            <a:r>
              <a:rPr lang="en-US" altLang="en-US" smtClean="0"/>
              <a:t>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b="1" smtClean="0"/>
              <a:t> 	        else </a:t>
            </a:r>
            <a:r>
              <a:rPr lang="en-US" altLang="en-US" smtClean="0"/>
              <a:t>PRINT-LCS(</a:t>
            </a:r>
            <a:r>
              <a:rPr lang="en-US" altLang="en-US" smtClean="0">
                <a:latin typeface="Comic Sans MS" pitchFamily="66" charset="0"/>
              </a:rPr>
              <a:t>b, X, i, j - 1</a:t>
            </a:r>
            <a:r>
              <a:rPr lang="en-US" altLang="en-US" smtClean="0"/>
              <a:t>)</a:t>
            </a:r>
          </a:p>
          <a:p>
            <a:pPr marL="533400" indent="-533400" eaLnBrk="1" hangingPunct="1">
              <a:buFontTx/>
              <a:buNone/>
            </a:pPr>
            <a:endParaRPr lang="en-US" altLang="en-US" smtClean="0"/>
          </a:p>
          <a:p>
            <a:pPr marL="533400" indent="-533400" eaLnBrk="1" hangingPunct="1">
              <a:buFontTx/>
              <a:buNone/>
            </a:pPr>
            <a:r>
              <a:rPr lang="en-US" altLang="en-US" smtClean="0"/>
              <a:t>Initial call: PRINT-LCS(</a:t>
            </a:r>
            <a:r>
              <a:rPr lang="en-US" altLang="en-US" smtClean="0">
                <a:latin typeface="Comic Sans MS" pitchFamily="66" charset="0"/>
              </a:rPr>
              <a:t>b, X, length[X], length[Y]</a:t>
            </a:r>
            <a:r>
              <a:rPr lang="en-US" altLang="en-US" smtClean="0"/>
              <a:t>)</a:t>
            </a:r>
          </a:p>
        </p:txBody>
      </p:sp>
      <p:sp>
        <p:nvSpPr>
          <p:cNvPr id="765956" name="Line 4"/>
          <p:cNvSpPr>
            <a:spLocks noChangeShapeType="1"/>
          </p:cNvSpPr>
          <p:nvPr/>
        </p:nvSpPr>
        <p:spPr bwMode="auto">
          <a:xfrm flipH="1" flipV="1">
            <a:off x="2917825" y="2430463"/>
            <a:ext cx="228600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5957" name="Text Box 5"/>
          <p:cNvSpPr txBox="1">
            <a:spLocks noChangeArrowheads="1"/>
          </p:cNvSpPr>
          <p:nvPr/>
        </p:nvSpPr>
        <p:spPr bwMode="auto">
          <a:xfrm>
            <a:off x="4908550" y="1309688"/>
            <a:ext cx="3322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400">
                <a:sym typeface="Symbol" pitchFamily="18" charset="2"/>
              </a:rPr>
              <a:t>Running time: </a:t>
            </a:r>
            <a:r>
              <a:rPr lang="en-US" altLang="en-US" sz="2400">
                <a:latin typeface="Comic Sans MS" pitchFamily="66" charset="0"/>
                <a:sym typeface="Symbol" pitchFamily="18" charset="2"/>
              </a:rPr>
              <a:t>(m + n)</a:t>
            </a:r>
          </a:p>
        </p:txBody>
      </p:sp>
    </p:spTree>
    <p:extLst>
      <p:ext uri="{BB962C8B-B14F-4D97-AF65-F5344CB8AC3E}">
        <p14:creationId xmlns:p14="http://schemas.microsoft.com/office/powerpoint/2010/main" val="220857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55" grpId="0" build="p"/>
      <p:bldP spid="765956" grpId="0" animBg="1"/>
      <p:bldP spid="76595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74EAF46-D2A2-423D-B516-2D4225D37B6A}" type="slidenum">
              <a:rPr lang="en-US" altLang="en-US"/>
              <a:pPr eaLnBrk="1" hangingPunct="1"/>
              <a:t>52</a:t>
            </a:fld>
            <a:endParaRPr lang="en-US" altLang="en-US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Improving the Code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3721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mtClean="0"/>
              <a:t>What can we say about how each entry </a:t>
            </a:r>
            <a:r>
              <a:rPr lang="en-US" altLang="en-US" smtClean="0">
                <a:latin typeface="Comic Sans MS" pitchFamily="66" charset="0"/>
              </a:rPr>
              <a:t>c[i, j]</a:t>
            </a:r>
            <a:r>
              <a:rPr lang="en-US" altLang="en-US" smtClean="0"/>
              <a:t> is computed?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mtClean="0"/>
              <a:t>It depends only on </a:t>
            </a:r>
            <a:r>
              <a:rPr lang="en-US" altLang="en-US" smtClean="0">
                <a:latin typeface="Comic Sans MS" pitchFamily="66" charset="0"/>
              </a:rPr>
              <a:t>c[i -1, j - 1], c[i - 1, j],</a:t>
            </a:r>
            <a:r>
              <a:rPr lang="en-US" altLang="en-US" smtClean="0"/>
              <a:t> and         </a:t>
            </a:r>
            <a:r>
              <a:rPr lang="en-US" altLang="en-US" smtClean="0">
                <a:latin typeface="Comic Sans MS" pitchFamily="66" charset="0"/>
              </a:rPr>
              <a:t>c[i, j - 1]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mtClean="0"/>
              <a:t>Eliminate table </a:t>
            </a:r>
            <a:r>
              <a:rPr lang="en-US" altLang="en-US" smtClean="0">
                <a:latin typeface="Comic Sans MS" pitchFamily="66" charset="0"/>
              </a:rPr>
              <a:t>b</a:t>
            </a:r>
            <a:r>
              <a:rPr lang="en-US" altLang="en-US" smtClean="0"/>
              <a:t> and compute in </a:t>
            </a:r>
            <a:r>
              <a:rPr lang="en-US" altLang="en-US" smtClean="0">
                <a:latin typeface="Comic Sans MS" pitchFamily="66" charset="0"/>
              </a:rPr>
              <a:t>O(1)</a:t>
            </a:r>
            <a:r>
              <a:rPr lang="en-US" altLang="en-US" smtClean="0"/>
              <a:t> which of the three values was used to compute </a:t>
            </a:r>
            <a:r>
              <a:rPr lang="en-US" altLang="en-US" smtClean="0">
                <a:latin typeface="Comic Sans MS" pitchFamily="66" charset="0"/>
              </a:rPr>
              <a:t>c[i, j]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mtClean="0"/>
              <a:t>We save </a:t>
            </a:r>
            <a:r>
              <a:rPr lang="en-US" altLang="en-US" smtClean="0">
                <a:latin typeface="Comic Sans MS" pitchFamily="66" charset="0"/>
                <a:sym typeface="Symbol" pitchFamily="18" charset="2"/>
              </a:rPr>
              <a:t>(mn)</a:t>
            </a:r>
            <a:r>
              <a:rPr lang="en-US" altLang="en-US" smtClean="0">
                <a:sym typeface="Symbol" pitchFamily="18" charset="2"/>
              </a:rPr>
              <a:t> space from table </a:t>
            </a:r>
            <a:r>
              <a:rPr lang="en-US" altLang="en-US" smtClean="0">
                <a:latin typeface="Comic Sans MS" pitchFamily="66" charset="0"/>
                <a:sym typeface="Symbol" pitchFamily="18" charset="2"/>
              </a:rPr>
              <a:t>b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mtClean="0">
                <a:sym typeface="Symbol" pitchFamily="18" charset="2"/>
              </a:rPr>
              <a:t>However, we do not asymptotically decrease the auxiliary space requirements: still need table</a:t>
            </a:r>
            <a:r>
              <a:rPr lang="en-US" altLang="en-US" smtClean="0">
                <a:latin typeface="Comic Sans MS" pitchFamily="66" charset="0"/>
                <a:sym typeface="Symbol" pitchFamily="18" charset="2"/>
              </a:rPr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349484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027AF0F-720B-457E-9ADE-7956CA774DD8}" type="slidenum">
              <a:rPr lang="en-US" altLang="en-US"/>
              <a:pPr eaLnBrk="1" hangingPunct="1"/>
              <a:t>53</a:t>
            </a:fld>
            <a:endParaRPr lang="en-US" altLang="en-US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Improving the Code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3721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 smtClean="0">
                <a:sym typeface="Symbol" pitchFamily="18" charset="2"/>
              </a:rPr>
              <a:t>If we only need the length of the LCS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>
                <a:solidFill>
                  <a:schemeClr val="tx1"/>
                </a:solidFill>
                <a:sym typeface="Symbol" pitchFamily="18" charset="2"/>
              </a:rPr>
              <a:t>LCS-LENGTH works only on two rows of c at a time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tx1"/>
                </a:solidFill>
                <a:sym typeface="Symbol" pitchFamily="18" charset="2"/>
              </a:rPr>
              <a:t>The row  being computed and the previous row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>
                <a:solidFill>
                  <a:schemeClr val="tx1"/>
                </a:solidFill>
                <a:sym typeface="Symbol" pitchFamily="18" charset="2"/>
              </a:rPr>
              <a:t>We can reduce the asymptotic space requirements by storing only these two rows</a:t>
            </a:r>
          </a:p>
        </p:txBody>
      </p:sp>
    </p:spTree>
    <p:extLst>
      <p:ext uri="{BB962C8B-B14F-4D97-AF65-F5344CB8AC3E}">
        <p14:creationId xmlns:p14="http://schemas.microsoft.com/office/powerpoint/2010/main" val="423496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44E505C-F0F3-4357-BDA2-DB11FE1135D9}" type="slidenum">
              <a:rPr lang="en-US" altLang="en-US"/>
              <a:pPr eaLnBrk="1" hangingPunct="1"/>
              <a:t>54</a:t>
            </a:fld>
            <a:endParaRPr lang="en-US" alt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Dynamic Programming Algorithm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altLang="en-US" b="1" dirty="0" smtClean="0"/>
              <a:t>Characterize</a:t>
            </a:r>
            <a:r>
              <a:rPr lang="en-US" altLang="en-US" dirty="0" smtClean="0"/>
              <a:t> the structure of an optimal solution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altLang="en-US" b="1" dirty="0" smtClean="0"/>
              <a:t>Recursively</a:t>
            </a:r>
            <a:r>
              <a:rPr lang="en-US" altLang="en-US" dirty="0" smtClean="0"/>
              <a:t> define the value of an optimal solution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altLang="en-US" b="1" dirty="0" smtClean="0"/>
              <a:t>Compute</a:t>
            </a:r>
            <a:r>
              <a:rPr lang="en-US" altLang="en-US" dirty="0" smtClean="0"/>
              <a:t> the value of an optimal solution in a bottom-up fashion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altLang="en-US" b="1" dirty="0" smtClean="0"/>
              <a:t>Construct</a:t>
            </a:r>
            <a:r>
              <a:rPr lang="en-US" altLang="en-US" dirty="0" smtClean="0"/>
              <a:t> an optimal solution from computed information</a:t>
            </a:r>
          </a:p>
        </p:txBody>
      </p:sp>
    </p:spTree>
    <p:extLst>
      <p:ext uri="{BB962C8B-B14F-4D97-AF65-F5344CB8AC3E}">
        <p14:creationId xmlns:p14="http://schemas.microsoft.com/office/powerpoint/2010/main" val="278408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762000"/>
          </a:xfrm>
        </p:spPr>
        <p:txBody>
          <a:bodyPr/>
          <a:lstStyle/>
          <a:p>
            <a:r>
              <a:rPr lang="en-US" altLang="zh-TW" sz="3600" dirty="0" err="1" smtClean="0"/>
              <a:t>Memoized</a:t>
            </a:r>
            <a:r>
              <a:rPr lang="en-US" altLang="zh-TW" sz="3600" dirty="0" smtClean="0"/>
              <a:t> DP Algorithm</a:t>
            </a:r>
            <a:endParaRPr lang="en-US" altLang="zh-TW" sz="3600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3844925"/>
            <a:ext cx="8229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zh-TW" sz="2000" dirty="0" smtClean="0"/>
          </a:p>
          <a:p>
            <a:pPr>
              <a:lnSpc>
                <a:spcPct val="90000"/>
              </a:lnSpc>
            </a:pPr>
            <a:endParaRPr lang="en-US" altLang="zh-TW" sz="2000" dirty="0"/>
          </a:p>
          <a:p>
            <a:pPr>
              <a:lnSpc>
                <a:spcPct val="90000"/>
              </a:lnSpc>
            </a:pPr>
            <a:r>
              <a:rPr lang="en-US" altLang="zh-TW" sz="2000" dirty="0" smtClean="0"/>
              <a:t>fib(k) only </a:t>
            </a:r>
            <a:r>
              <a:rPr lang="en-US" altLang="zh-TW" sz="2000" dirty="0" err="1" smtClean="0"/>
              <a:t>recurses</a:t>
            </a:r>
            <a:r>
              <a:rPr lang="en-US" altLang="zh-TW" sz="2000" dirty="0" smtClean="0"/>
              <a:t> the first time called only n </a:t>
            </a:r>
            <a:r>
              <a:rPr lang="en-US" altLang="zh-TW" sz="2000" dirty="0" err="1" smtClean="0"/>
              <a:t>nonmemoized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calles</a:t>
            </a:r>
            <a:r>
              <a:rPr lang="en-US" altLang="zh-TW" sz="2000" dirty="0" smtClean="0"/>
              <a:t> </a:t>
            </a:r>
            <a:endParaRPr lang="en-US" altLang="zh-TW" sz="2000" dirty="0"/>
          </a:p>
          <a:p>
            <a:pPr>
              <a:lnSpc>
                <a:spcPct val="90000"/>
              </a:lnSpc>
            </a:pPr>
            <a:r>
              <a:rPr lang="en-US" altLang="zh-TW" sz="2000" dirty="0" smtClean="0"/>
              <a:t>Memorized calls “free” </a:t>
            </a:r>
            <a:r>
              <a:rPr lang="en-US" altLang="zh-TW" sz="2000" dirty="0">
                <a:sym typeface="Symbol"/>
              </a:rPr>
              <a:t></a:t>
            </a:r>
            <a:r>
              <a:rPr lang="en-US" altLang="zh-TW" sz="2000" dirty="0" smtClean="0">
                <a:sym typeface="Symbol"/>
              </a:rPr>
              <a:t>(1)</a:t>
            </a:r>
            <a:r>
              <a:rPr lang="en-US" altLang="zh-TW" sz="2000" dirty="0" smtClean="0"/>
              <a:t>. </a:t>
            </a:r>
          </a:p>
          <a:p>
            <a:pPr>
              <a:lnSpc>
                <a:spcPct val="90000"/>
              </a:lnSpc>
            </a:pPr>
            <a:r>
              <a:rPr lang="en-US" altLang="zh-TW" sz="2000" dirty="0" smtClean="0"/>
              <a:t>Time = #</a:t>
            </a:r>
            <a:r>
              <a:rPr lang="en-US" altLang="zh-TW" sz="2000" dirty="0" err="1" smtClean="0"/>
              <a:t>subproblems</a:t>
            </a:r>
            <a:r>
              <a:rPr lang="en-US" altLang="zh-TW" sz="2000" dirty="0" smtClean="0"/>
              <a:t> * time/</a:t>
            </a:r>
            <a:r>
              <a:rPr lang="en-US" altLang="zh-TW" sz="2000" dirty="0" err="1" smtClean="0"/>
              <a:t>subproblem</a:t>
            </a:r>
            <a:endParaRPr lang="en-US" altLang="zh-TW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TW" sz="2000" dirty="0" smtClean="0"/>
              <a:t>              = n * </a:t>
            </a:r>
            <a:r>
              <a:rPr lang="en-US" altLang="zh-TW" sz="2000" dirty="0">
                <a:sym typeface="Symbol"/>
              </a:rPr>
              <a:t>(1)</a:t>
            </a:r>
            <a:endParaRPr lang="en-US" altLang="zh-TW" sz="1200" dirty="0" smtClean="0"/>
          </a:p>
          <a:p>
            <a:pPr>
              <a:lnSpc>
                <a:spcPct val="90000"/>
              </a:lnSpc>
            </a:pPr>
            <a:r>
              <a:rPr lang="en-US" altLang="zh-TW" sz="2000" dirty="0" smtClean="0"/>
              <a:t>Running time </a:t>
            </a:r>
            <a:r>
              <a:rPr lang="en-US" altLang="zh-TW" sz="2000" dirty="0" smtClean="0">
                <a:sym typeface="Symbol"/>
              </a:rPr>
              <a:t>(n) - linear</a:t>
            </a:r>
            <a:endParaRPr lang="en-US" altLang="zh-TW" sz="2000" dirty="0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933575" y="194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699352"/>
              </p:ext>
            </p:extLst>
          </p:nvPr>
        </p:nvGraphicFramePr>
        <p:xfrm>
          <a:off x="4533900" y="1506538"/>
          <a:ext cx="4376738" cy="268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30" name="Visio" r:id="rId4" imgW="6209386" imgH="3509467" progId="Visio.Drawing.11">
                  <p:embed/>
                </p:oleObj>
              </mc:Choice>
              <mc:Fallback>
                <p:oleObj name="Visio" r:id="rId4" imgW="6209386" imgH="350946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1506538"/>
                        <a:ext cx="4376738" cy="2686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Text Box 6"/>
          <p:cNvSpPr txBox="1">
            <a:spLocks noChangeAspect="1" noChangeArrowheads="1"/>
          </p:cNvSpPr>
          <p:nvPr/>
        </p:nvSpPr>
        <p:spPr bwMode="auto">
          <a:xfrm>
            <a:off x="254000" y="1295400"/>
            <a:ext cx="4098926" cy="2831544"/>
          </a:xfrm>
          <a:prstGeom prst="rect">
            <a:avLst/>
          </a:prstGeom>
          <a:solidFill>
            <a:srgbClr val="FFFF00">
              <a:alpha val="36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latin typeface="Courier New" pitchFamily="49" charset="0"/>
              </a:rPr>
              <a:t>memo = {}</a:t>
            </a:r>
            <a:r>
              <a:rPr lang="zh-TW" altLang="en-US" b="1" dirty="0" smtClean="0">
                <a:latin typeface="Courier New" pitchFamily="49" charset="0"/>
              </a:rPr>
              <a:t> </a:t>
            </a:r>
            <a:endParaRPr lang="en-US" altLang="zh-TW" b="1" dirty="0" smtClean="0">
              <a:latin typeface="Courier New" pitchFamily="49" charset="0"/>
            </a:endParaRPr>
          </a:p>
          <a:p>
            <a:r>
              <a:rPr lang="en-US" sz="1600" dirty="0" smtClean="0"/>
              <a:t>fib </a:t>
            </a:r>
            <a:r>
              <a:rPr lang="en-US" sz="1600" dirty="0"/>
              <a:t>(n) </a:t>
            </a:r>
            <a:r>
              <a:rPr lang="en-US" sz="1600" dirty="0" smtClean="0"/>
              <a:t>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b="1" dirty="0" smtClean="0"/>
              <a:t>if</a:t>
            </a:r>
            <a:r>
              <a:rPr lang="en-US" sz="1600" dirty="0" smtClean="0"/>
              <a:t> </a:t>
            </a:r>
            <a:r>
              <a:rPr lang="en-US" sz="1600" dirty="0"/>
              <a:t>(n </a:t>
            </a:r>
            <a:r>
              <a:rPr lang="en-US" sz="1600" dirty="0" smtClean="0"/>
              <a:t>in memo) { return memo[n] } </a:t>
            </a:r>
          </a:p>
          <a:p>
            <a:r>
              <a:rPr lang="en-US" sz="1600" dirty="0" smtClean="0"/>
              <a:t>    </a:t>
            </a:r>
            <a:r>
              <a:rPr lang="en-US" sz="1600" b="1" dirty="0" smtClean="0"/>
              <a:t>if</a:t>
            </a:r>
            <a:r>
              <a:rPr lang="en-US" sz="1600" dirty="0" smtClean="0"/>
              <a:t> (n &lt;= 1) {</a:t>
            </a:r>
          </a:p>
          <a:p>
            <a:r>
              <a:rPr lang="en-US" sz="1600" dirty="0" smtClean="0"/>
              <a:t>        </a:t>
            </a:r>
            <a:r>
              <a:rPr lang="en-US" sz="1600" b="1" dirty="0" smtClean="0"/>
              <a:t>f = </a:t>
            </a:r>
            <a:r>
              <a:rPr lang="en-US" sz="1600" dirty="0" smtClean="0"/>
              <a:t> n;</a:t>
            </a:r>
            <a:endParaRPr lang="en-US" sz="1600" dirty="0"/>
          </a:p>
          <a:p>
            <a:r>
              <a:rPr lang="en-US" sz="1600" dirty="0" smtClean="0"/>
              <a:t>     } </a:t>
            </a:r>
            <a:r>
              <a:rPr lang="en-US" sz="1600" b="1" dirty="0"/>
              <a:t>else</a:t>
            </a:r>
            <a:r>
              <a:rPr lang="en-US" sz="1600" dirty="0"/>
              <a:t> {</a:t>
            </a:r>
          </a:p>
          <a:p>
            <a:r>
              <a:rPr lang="en-US" sz="1600" dirty="0"/>
              <a:t>        </a:t>
            </a:r>
            <a:r>
              <a:rPr lang="en-US" sz="1600" b="1" dirty="0" smtClean="0"/>
              <a:t>f = </a:t>
            </a:r>
            <a:r>
              <a:rPr lang="en-US" sz="1600" dirty="0" smtClean="0"/>
              <a:t> </a:t>
            </a:r>
            <a:r>
              <a:rPr lang="en-US" sz="1600" dirty="0"/>
              <a:t>fib(n-1) + fib(n-2);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}</a:t>
            </a:r>
          </a:p>
          <a:p>
            <a:r>
              <a:rPr lang="en-US" sz="1600" dirty="0" smtClean="0"/>
              <a:t>    memo[n] = f;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return f</a:t>
            </a:r>
            <a:endParaRPr lang="en-US" sz="1600" dirty="0"/>
          </a:p>
          <a:p>
            <a:r>
              <a:rPr lang="en-US" sz="1600" dirty="0"/>
              <a:t>}</a:t>
            </a:r>
            <a:endParaRPr lang="en-US" altLang="zh-TW" sz="1600" b="1" dirty="0">
              <a:latin typeface="Courier New" pitchFamily="49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657850" y="3238500"/>
            <a:ext cx="371475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453312" y="2711172"/>
            <a:ext cx="676275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memo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672387" y="3266301"/>
            <a:ext cx="676275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memo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648448" y="3190874"/>
            <a:ext cx="676275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memo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210299" y="2711172"/>
            <a:ext cx="676275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memo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534024" y="3347650"/>
            <a:ext cx="676275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memo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929562" y="2185600"/>
            <a:ext cx="676275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memo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8348662" y="2711172"/>
            <a:ext cx="676275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memo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9419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762000"/>
          </a:xfrm>
        </p:spPr>
        <p:txBody>
          <a:bodyPr/>
          <a:lstStyle/>
          <a:p>
            <a:r>
              <a:rPr lang="en-US" altLang="zh-TW" sz="3600" dirty="0" smtClean="0"/>
              <a:t>Bottom-up DP Algorithm</a:t>
            </a:r>
            <a:endParaRPr lang="en-US" altLang="zh-TW" sz="3600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3844925"/>
            <a:ext cx="8229600" cy="5029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altLang="zh-TW" sz="1200" dirty="0" smtClean="0"/>
          </a:p>
          <a:p>
            <a:pPr>
              <a:lnSpc>
                <a:spcPct val="90000"/>
              </a:lnSpc>
            </a:pPr>
            <a:r>
              <a:rPr lang="en-US" altLang="zh-TW" sz="2000" dirty="0" smtClean="0"/>
              <a:t>Same as </a:t>
            </a:r>
            <a:r>
              <a:rPr lang="en-US" altLang="zh-TW" sz="2000" dirty="0" err="1" smtClean="0"/>
              <a:t>memoized</a:t>
            </a:r>
            <a:r>
              <a:rPr lang="en-US" altLang="zh-TW" sz="2000" dirty="0" smtClean="0"/>
              <a:t> DP with recursion “unrolled” into iteration.</a:t>
            </a:r>
          </a:p>
          <a:p>
            <a:pPr>
              <a:lnSpc>
                <a:spcPct val="90000"/>
              </a:lnSpc>
            </a:pPr>
            <a:r>
              <a:rPr lang="en-US" altLang="zh-TW" sz="2000" dirty="0" smtClean="0"/>
              <a:t>Practically faster since no recursion</a:t>
            </a:r>
          </a:p>
          <a:p>
            <a:pPr>
              <a:lnSpc>
                <a:spcPct val="90000"/>
              </a:lnSpc>
            </a:pPr>
            <a:r>
              <a:rPr lang="en-US" altLang="zh-TW" sz="2000" dirty="0" smtClean="0"/>
              <a:t>Analysis is more obvious</a:t>
            </a:r>
          </a:p>
          <a:p>
            <a:pPr>
              <a:lnSpc>
                <a:spcPct val="90000"/>
              </a:lnSpc>
            </a:pPr>
            <a:r>
              <a:rPr lang="en-US" altLang="zh-TW" sz="2000" dirty="0" smtClean="0"/>
              <a:t>Running time </a:t>
            </a:r>
            <a:r>
              <a:rPr lang="en-US" altLang="zh-TW" sz="2000" dirty="0" smtClean="0">
                <a:sym typeface="Symbol"/>
              </a:rPr>
              <a:t>(n) - linear</a:t>
            </a:r>
            <a:endParaRPr lang="en-US" altLang="zh-TW" sz="2000" dirty="0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933575" y="194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206" name="Text Box 6"/>
          <p:cNvSpPr txBox="1">
            <a:spLocks noChangeAspect="1" noChangeArrowheads="1"/>
          </p:cNvSpPr>
          <p:nvPr/>
        </p:nvSpPr>
        <p:spPr bwMode="auto">
          <a:xfrm>
            <a:off x="1435100" y="1295400"/>
            <a:ext cx="4098926" cy="1815882"/>
          </a:xfrm>
          <a:prstGeom prst="rect">
            <a:avLst/>
          </a:prstGeom>
          <a:solidFill>
            <a:srgbClr val="FFFF00">
              <a:alpha val="36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fib = { }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fib[0] = 0;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fib[1] = 1;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for k = 2 to n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fib[k] =  fib[k-1] </a:t>
            </a:r>
            <a:r>
              <a:rPr lang="en-US" sz="1600" dirty="0"/>
              <a:t>+ </a:t>
            </a:r>
            <a:r>
              <a:rPr lang="en-US" sz="1600" dirty="0" smtClean="0"/>
              <a:t>fib[k-2];</a:t>
            </a:r>
          </a:p>
          <a:p>
            <a:r>
              <a:rPr lang="en-US" sz="1600" dirty="0" smtClean="0"/>
              <a:t>    return fib[n]</a:t>
            </a:r>
            <a:endParaRPr lang="en-US" sz="1600" dirty="0"/>
          </a:p>
          <a:p>
            <a:endParaRPr lang="en-US" altLang="zh-TW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78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/>
              <a:t>A Basic </a:t>
            </a:r>
            <a:r>
              <a:rPr lang="en-US" altLang="en-US" sz="3200" dirty="0"/>
              <a:t>Idea of Dynamic Programming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DP = recursion + </a:t>
            </a:r>
            <a:r>
              <a:rPr lang="en-US" altLang="en-US" dirty="0" err="1" smtClean="0"/>
              <a:t>memoization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Memoize</a:t>
            </a:r>
            <a:r>
              <a:rPr lang="en-US" altLang="en-US" dirty="0" smtClean="0"/>
              <a:t> = remember and reuse solutions to </a:t>
            </a:r>
            <a:r>
              <a:rPr lang="en-US" altLang="en-US" dirty="0" err="1" smtClean="0"/>
              <a:t>subproblems</a:t>
            </a:r>
            <a:endParaRPr lang="en-US" altLang="en-US" dirty="0" smtClean="0"/>
          </a:p>
          <a:p>
            <a:pPr marL="514350" indent="-457200"/>
            <a:r>
              <a:rPr lang="en-US" altLang="en-US" dirty="0" smtClean="0"/>
              <a:t>Bottom-Up </a:t>
            </a:r>
            <a:r>
              <a:rPr lang="en-US" altLang="en-US" dirty="0" smtClean="0"/>
              <a:t>Method stores all values in a table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000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84D2266-14AD-45F4-A16B-A9948F75028B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Elements of Dynamic Programming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255713"/>
            <a:ext cx="8229600" cy="50768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Optimal Substructure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An optimal solution to a problem contains within it an optimal solution to </a:t>
            </a:r>
            <a:r>
              <a:rPr lang="en-US" altLang="en-US" dirty="0" err="1" smtClean="0">
                <a:solidFill>
                  <a:schemeClr val="tx1"/>
                </a:solidFill>
              </a:rPr>
              <a:t>subproblems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Optimal solution to the entire problem is built in a bottom-up manner from optimal solutions to </a:t>
            </a:r>
            <a:r>
              <a:rPr lang="en-US" altLang="en-US" dirty="0" err="1" smtClean="0">
                <a:solidFill>
                  <a:schemeClr val="tx1"/>
                </a:solidFill>
              </a:rPr>
              <a:t>subproblems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Overlapping </a:t>
            </a:r>
            <a:r>
              <a:rPr lang="en-US" altLang="en-US" dirty="0" err="1" smtClean="0">
                <a:solidFill>
                  <a:schemeClr val="tx1"/>
                </a:solidFill>
              </a:rPr>
              <a:t>Subproblems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If a recursive algorithm revisits the same </a:t>
            </a:r>
            <a:r>
              <a:rPr lang="en-US" altLang="en-US" dirty="0" err="1" smtClean="0">
                <a:solidFill>
                  <a:schemeClr val="tx1"/>
                </a:solidFill>
              </a:rPr>
              <a:t>subproblems</a:t>
            </a:r>
            <a:r>
              <a:rPr lang="en-US" altLang="en-US" dirty="0" smtClean="0">
                <a:solidFill>
                  <a:schemeClr val="tx1"/>
                </a:solidFill>
              </a:rPr>
              <a:t> over and over </a:t>
            </a:r>
            <a:r>
              <a:rPr lang="en-US" altLang="en-US" dirty="0" smtClean="0">
                <a:solidFill>
                  <a:schemeClr val="tx1"/>
                </a:solidFill>
                <a:sym typeface="Symbol" pitchFamily="18" charset="2"/>
              </a:rPr>
              <a:t> the problem has overlapping </a:t>
            </a:r>
            <a:r>
              <a:rPr lang="en-US" altLang="en-US" dirty="0" err="1" smtClean="0">
                <a:solidFill>
                  <a:schemeClr val="tx1"/>
                </a:solidFill>
                <a:sym typeface="Symbol" pitchFamily="18" charset="2"/>
              </a:rPr>
              <a:t>subproblems</a:t>
            </a:r>
            <a:endParaRPr lang="en-US" altLang="en-US" dirty="0" smtClean="0">
              <a:solidFill>
                <a:schemeClr val="tx1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925148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16662</TotalTime>
  <Words>2840</Words>
  <Application>Microsoft Office PowerPoint</Application>
  <PresentationFormat>On-screen Show (4:3)</PresentationFormat>
  <Paragraphs>1390</Paragraphs>
  <Slides>54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54</vt:i4>
      </vt:variant>
    </vt:vector>
  </HeadingPairs>
  <TitlesOfParts>
    <vt:vector size="67" baseType="lpstr">
      <vt:lpstr>新細明體</vt:lpstr>
      <vt:lpstr>Arial</vt:lpstr>
      <vt:lpstr>Comic Sans MS</vt:lpstr>
      <vt:lpstr>Courier New</vt:lpstr>
      <vt:lpstr>Monotype Corsiva</vt:lpstr>
      <vt:lpstr>Monotype Sorts</vt:lpstr>
      <vt:lpstr>Symbol</vt:lpstr>
      <vt:lpstr>Times New Roman</vt:lpstr>
      <vt:lpstr>Wingdings</vt:lpstr>
      <vt:lpstr>Default Design</vt:lpstr>
      <vt:lpstr>點陣圖影像</vt:lpstr>
      <vt:lpstr>Equation</vt:lpstr>
      <vt:lpstr>Visio</vt:lpstr>
      <vt:lpstr>Dynamic Programming</vt:lpstr>
      <vt:lpstr>DP Examples</vt:lpstr>
      <vt:lpstr>Fibonacci Sequence</vt:lpstr>
      <vt:lpstr>Fibonacci Number and Golden Ratio</vt:lpstr>
      <vt:lpstr>Naive Recursive Algorithm</vt:lpstr>
      <vt:lpstr>Memoized DP Algorithm</vt:lpstr>
      <vt:lpstr>Bottom-up DP Algorithm</vt:lpstr>
      <vt:lpstr>A Basic Idea of Dynamic Programming</vt:lpstr>
      <vt:lpstr>Elements of Dynamic Programming</vt:lpstr>
      <vt:lpstr>5 Steps to DP</vt:lpstr>
      <vt:lpstr>Longest Common Subsequence</vt:lpstr>
      <vt:lpstr>Example</vt:lpstr>
      <vt:lpstr>Longest Common Subsequence (LCS)</vt:lpstr>
      <vt:lpstr>Brute-Force Solution</vt:lpstr>
      <vt:lpstr>Steps in Dynamic Programming</vt:lpstr>
      <vt:lpstr>Making the choice</vt:lpstr>
      <vt:lpstr>Notations</vt:lpstr>
      <vt:lpstr>A Recursive Solution</vt:lpstr>
      <vt:lpstr>A Recursive Solution</vt:lpstr>
      <vt:lpstr>Overlapping Subproblems</vt:lpstr>
      <vt:lpstr>Finding LCS Length</vt:lpstr>
      <vt:lpstr>PowerPoint Presentation</vt:lpstr>
      <vt:lpstr>LCS Algorithm</vt:lpstr>
      <vt:lpstr>LCS recursive solution</vt:lpstr>
      <vt:lpstr>LCS recursive solution</vt:lpstr>
      <vt:lpstr>LCS recursive solution</vt:lpstr>
      <vt:lpstr>LCS Length Algorithm</vt:lpstr>
      <vt:lpstr>PowerPoint Presentation</vt:lpstr>
      <vt:lpstr>LCS Example</vt:lpstr>
      <vt:lpstr>LCS Example (0)</vt:lpstr>
      <vt:lpstr>LCS Example (1)</vt:lpstr>
      <vt:lpstr>LCS Example (2)</vt:lpstr>
      <vt:lpstr>LCS Example (3)</vt:lpstr>
      <vt:lpstr>LCS Example (4)</vt:lpstr>
      <vt:lpstr>LCS Example (5)</vt:lpstr>
      <vt:lpstr>LCS Example (6)</vt:lpstr>
      <vt:lpstr>LCS Example (7)</vt:lpstr>
      <vt:lpstr>LCS Example (8)</vt:lpstr>
      <vt:lpstr>LCS Example (10)</vt:lpstr>
      <vt:lpstr>LCS Example (11)</vt:lpstr>
      <vt:lpstr>LCS Example (12)</vt:lpstr>
      <vt:lpstr>LCS Example (13)</vt:lpstr>
      <vt:lpstr>LCS Example (14)</vt:lpstr>
      <vt:lpstr>LCS Example (15)</vt:lpstr>
      <vt:lpstr>LCS Algorithm Running Time</vt:lpstr>
      <vt:lpstr>Finding LCS</vt:lpstr>
      <vt:lpstr>Finding LCS (2)</vt:lpstr>
      <vt:lpstr>Additional Information</vt:lpstr>
      <vt:lpstr>Example</vt:lpstr>
      <vt:lpstr>Constructing a LCS</vt:lpstr>
      <vt:lpstr>PRINT-LCS(b, X, i, j)</vt:lpstr>
      <vt:lpstr>Improving the Code</vt:lpstr>
      <vt:lpstr>Improving the Code</vt:lpstr>
      <vt:lpstr>Dynamic Programming Algorithm</vt:lpstr>
    </vt:vector>
  </TitlesOfParts>
  <Company>University of Nevada, Reno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Week3 P1</dc:title>
  <dc:subject>DP</dc:subject>
  <dc:creator>Juli Schutfort</dc:creator>
  <cp:lastModifiedBy>Julianne Schutfort</cp:lastModifiedBy>
  <cp:revision>862</cp:revision>
  <cp:lastPrinted>2017-07-11T21:52:11Z</cp:lastPrinted>
  <dcterms:created xsi:type="dcterms:W3CDTF">2003-07-26T00:47:08Z</dcterms:created>
  <dcterms:modified xsi:type="dcterms:W3CDTF">2020-01-29T09:28:34Z</dcterms:modified>
</cp:coreProperties>
</file>