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44" r:id="rId2"/>
    <p:sldId id="645" r:id="rId3"/>
    <p:sldId id="646" r:id="rId4"/>
    <p:sldId id="647" r:id="rId5"/>
    <p:sldId id="648" r:id="rId6"/>
    <p:sldId id="649" r:id="rId7"/>
    <p:sldId id="650" r:id="rId8"/>
    <p:sldId id="651" r:id="rId9"/>
    <p:sldId id="652" r:id="rId10"/>
    <p:sldId id="653" r:id="rId11"/>
    <p:sldId id="654" r:id="rId12"/>
    <p:sldId id="655" r:id="rId13"/>
    <p:sldId id="656" r:id="rId14"/>
    <p:sldId id="657" r:id="rId15"/>
    <p:sldId id="707" r:id="rId16"/>
    <p:sldId id="708" r:id="rId17"/>
    <p:sldId id="706" r:id="rId18"/>
    <p:sldId id="659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674" r:id="rId33"/>
    <p:sldId id="675" r:id="rId34"/>
    <p:sldId id="676" r:id="rId35"/>
    <p:sldId id="677" r:id="rId36"/>
    <p:sldId id="678" r:id="rId37"/>
    <p:sldId id="679" r:id="rId38"/>
    <p:sldId id="700" r:id="rId39"/>
    <p:sldId id="701" r:id="rId40"/>
    <p:sldId id="702" r:id="rId41"/>
    <p:sldId id="703" r:id="rId42"/>
    <p:sldId id="704" r:id="rId43"/>
    <p:sldId id="705" r:id="rId44"/>
    <p:sldId id="680" r:id="rId4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80"/>
    <a:srgbClr val="CC0000"/>
    <a:srgbClr val="006699"/>
    <a:srgbClr val="0000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2" autoAdjust="0"/>
  </p:normalViewPr>
  <p:slideViewPr>
    <p:cSldViewPr snapToGrid="0">
      <p:cViewPr varScale="1">
        <p:scale>
          <a:sx n="100" d="100"/>
          <a:sy n="100" d="100"/>
        </p:scale>
        <p:origin x="93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1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1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1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1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24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3392" indent="-285920" defTabSz="92924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680" indent="-228736" defTabSz="92924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1151" indent="-228736" defTabSz="92924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8623" indent="-228736" defTabSz="92924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6095" indent="-228736" defTabSz="92924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3567" indent="-228736" defTabSz="92924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31039" indent="-228736" defTabSz="92924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8511" indent="-228736" defTabSz="92924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8125843-6559-4992-9D47-73788E59887E}" type="slidenum">
              <a:rPr lang="zh-CN" altLang="en-US" sz="1200" b="0">
                <a:latin typeface="Times New Roman" pitchFamily="18" charset="0"/>
                <a:ea typeface="SimSun" pitchFamily="2" charset="-122"/>
              </a:rPr>
              <a:pPr/>
              <a:t>1</a:t>
            </a:fld>
            <a:endParaRPr lang="en-US" altLang="zh-CN" sz="12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40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24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3392" indent="-285920" defTabSz="92924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680" indent="-228736" defTabSz="92924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1151" indent="-228736" defTabSz="92924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8623" indent="-228736" defTabSz="92924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6095" indent="-228736" defTabSz="92924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3567" indent="-228736" defTabSz="92924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31039" indent="-228736" defTabSz="92924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8511" indent="-228736" defTabSz="92924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BCB6FA1-FB0B-46F6-9F1D-4AD5EAB1D4DD}" type="slidenum">
              <a:rPr lang="zh-CN" altLang="en-US" sz="1200" b="0">
                <a:latin typeface="Times New Roman" pitchFamily="18" charset="0"/>
                <a:ea typeface="SimSun" pitchFamily="2" charset="-122"/>
              </a:rPr>
              <a:pPr/>
              <a:t>7</a:t>
            </a:fld>
            <a:endParaRPr lang="en-US" altLang="zh-CN" sz="1200" b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44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383743-869E-48E7-A815-AA44EB297A25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45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CS 477/677 -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285750" y="1176875"/>
            <a:ext cx="84296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CN" sz="2400" b="0" dirty="0">
                <a:latin typeface="+mn-lt"/>
                <a:ea typeface="SimSun" pitchFamily="2" charset="-122"/>
              </a:rPr>
              <a:t>Given </a:t>
            </a:r>
            <a:r>
              <a:rPr lang="en-US" altLang="zh-CN" sz="2400" b="0" dirty="0" smtClean="0">
                <a:latin typeface="+mn-lt"/>
                <a:ea typeface="SimSun" pitchFamily="2" charset="-122"/>
              </a:rPr>
              <a:t>a set of items, </a:t>
            </a:r>
            <a:r>
              <a:rPr lang="en-US" altLang="zh-CN" sz="2400" b="0" dirty="0" smtClean="0">
                <a:ea typeface="SimSun" pitchFamily="2" charset="-122"/>
              </a:rPr>
              <a:t>each with a</a:t>
            </a:r>
            <a:r>
              <a:rPr lang="en-US" altLang="zh-CN" sz="2400" b="0" dirty="0">
                <a:ea typeface="SimSun" pitchFamily="2" charset="-122"/>
              </a:rPr>
              <a:t> </a:t>
            </a:r>
            <a:r>
              <a:rPr lang="en-US" altLang="zh-CN" sz="2400" b="0" dirty="0" smtClean="0">
                <a:ea typeface="SimSun" pitchFamily="2" charset="-122"/>
              </a:rPr>
              <a:t>weight </a:t>
            </a:r>
            <a:r>
              <a:rPr lang="en-US" altLang="zh-CN" sz="2400" b="0" dirty="0">
                <a:ea typeface="SimSun" pitchFamily="2" charset="-122"/>
              </a:rPr>
              <a:t>and </a:t>
            </a:r>
            <a:r>
              <a:rPr lang="en-US" altLang="zh-CN" sz="2400" b="0" dirty="0" smtClean="0">
                <a:ea typeface="SimSun" pitchFamily="2" charset="-122"/>
              </a:rPr>
              <a:t>a </a:t>
            </a:r>
            <a:r>
              <a:rPr lang="en-US" altLang="zh-CN" sz="2400" b="0" dirty="0" smtClean="0">
                <a:ea typeface="SimSun" pitchFamily="2" charset="-122"/>
              </a:rPr>
              <a:t>value, </a:t>
            </a:r>
            <a:r>
              <a:rPr lang="en-US" altLang="zh-CN" sz="2400" b="0" dirty="0" smtClean="0">
                <a:latin typeface="+mn-lt"/>
                <a:ea typeface="SimSun" pitchFamily="2" charset="-122"/>
              </a:rPr>
              <a:t>pack a </a:t>
            </a:r>
            <a:r>
              <a:rPr lang="en-US" altLang="zh-CN" sz="2400" b="0" dirty="0">
                <a:latin typeface="+mn-lt"/>
                <a:ea typeface="SimSun" pitchFamily="2" charset="-122"/>
              </a:rPr>
              <a:t>knapsack </a:t>
            </a:r>
            <a:r>
              <a:rPr lang="en-US" altLang="zh-CN" sz="2400" b="0" dirty="0" smtClean="0">
                <a:latin typeface="+mn-lt"/>
                <a:ea typeface="SimSun" pitchFamily="2" charset="-122"/>
              </a:rPr>
              <a:t>with a subset of items to achieve the </a:t>
            </a:r>
            <a:r>
              <a:rPr lang="en-US" altLang="zh-CN" sz="2400" b="0" dirty="0">
                <a:latin typeface="+mn-lt"/>
                <a:ea typeface="SimSun" pitchFamily="2" charset="-122"/>
              </a:rPr>
              <a:t>maximum total </a:t>
            </a:r>
            <a:r>
              <a:rPr lang="en-US" altLang="zh-CN" sz="2400" b="0" dirty="0" smtClean="0">
                <a:latin typeface="+mn-lt"/>
                <a:ea typeface="SimSun" pitchFamily="2" charset="-122"/>
              </a:rPr>
              <a:t>value. </a:t>
            </a:r>
            <a:r>
              <a:rPr lang="en-US" altLang="zh-CN" sz="2400" b="0" dirty="0" smtClean="0">
                <a:latin typeface="+mn-lt"/>
                <a:ea typeface="SimSun" pitchFamily="2" charset="-122"/>
              </a:rPr>
              <a:t>Total </a:t>
            </a:r>
            <a:r>
              <a:rPr lang="en-US" altLang="zh-CN" sz="2400" b="0" dirty="0">
                <a:latin typeface="+mn-lt"/>
                <a:ea typeface="SimSun" pitchFamily="2" charset="-122"/>
              </a:rPr>
              <a:t>weight that </a:t>
            </a:r>
            <a:r>
              <a:rPr lang="en-US" altLang="zh-CN" sz="2400" b="0" dirty="0" smtClean="0">
                <a:latin typeface="+mn-lt"/>
                <a:ea typeface="SimSun" pitchFamily="2" charset="-122"/>
              </a:rPr>
              <a:t>can be carried in the knapsack</a:t>
            </a:r>
            <a:r>
              <a:rPr lang="en-US" altLang="zh-CN" sz="2400" b="0" dirty="0">
                <a:latin typeface="+mn-lt"/>
                <a:ea typeface="SimSun" pitchFamily="2" charset="-122"/>
              </a:rPr>
              <a:t> </a:t>
            </a:r>
            <a:r>
              <a:rPr lang="en-US" altLang="zh-CN" sz="2400" b="0" dirty="0" smtClean="0">
                <a:latin typeface="+mn-lt"/>
                <a:ea typeface="SimSun" pitchFamily="2" charset="-122"/>
              </a:rPr>
              <a:t>is </a:t>
            </a:r>
            <a:r>
              <a:rPr lang="en-US" altLang="zh-CN" sz="2400" b="0" dirty="0">
                <a:latin typeface="+mn-lt"/>
                <a:ea typeface="SimSun" pitchFamily="2" charset="-122"/>
              </a:rPr>
              <a:t>no more than some fixed number W</a:t>
            </a:r>
            <a:r>
              <a:rPr lang="en-US" altLang="zh-CN" sz="2400" b="0" dirty="0" smtClean="0">
                <a:latin typeface="+mn-lt"/>
                <a:ea typeface="SimSun" pitchFamily="2" charset="-122"/>
              </a:rPr>
              <a:t>.</a:t>
            </a:r>
            <a:endParaRPr lang="en-US" altLang="zh-CN" sz="2400" b="0" dirty="0">
              <a:latin typeface="+mn-lt"/>
              <a:ea typeface="SimSun" pitchFamily="2" charset="-122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Knapsack problem </a:t>
            </a:r>
          </a:p>
        </p:txBody>
      </p:sp>
      <p:sp>
        <p:nvSpPr>
          <p:cNvPr id="2" name="Rectangle 1"/>
          <p:cNvSpPr/>
          <p:nvPr/>
        </p:nvSpPr>
        <p:spPr>
          <a:xfrm>
            <a:off x="285750" y="3115867"/>
            <a:ext cx="85153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zh-CN" sz="2400" dirty="0">
                <a:ea typeface="SimSun" pitchFamily="2" charset="-122"/>
              </a:rPr>
              <a:t>There are two </a:t>
            </a:r>
            <a:r>
              <a:rPr lang="en-US" altLang="zh-CN" sz="2400" dirty="0" smtClean="0">
                <a:ea typeface="SimSun" pitchFamily="2" charset="-122"/>
              </a:rPr>
              <a:t>versions:</a:t>
            </a:r>
            <a:endParaRPr lang="en-US" altLang="zh-CN" sz="2400" dirty="0">
              <a:ea typeface="SimSun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sz="2400" dirty="0">
                <a:ea typeface="SimSun" pitchFamily="2" charset="-122"/>
              </a:rPr>
              <a:t>“0-1 knapsack problem</a:t>
            </a:r>
            <a:r>
              <a:rPr lang="en-US" altLang="zh-CN" sz="2400" dirty="0" smtClean="0">
                <a:ea typeface="SimSun" pitchFamily="2" charset="-122"/>
              </a:rPr>
              <a:t>”  use DP</a:t>
            </a:r>
            <a:endParaRPr lang="en-US" altLang="zh-CN" sz="2400" dirty="0">
              <a:ea typeface="SimSun" pitchFamily="2" charset="-122"/>
            </a:endParaRPr>
          </a:p>
          <a:p>
            <a:pPr marL="1200150" lvl="2" indent="-342900"/>
            <a:r>
              <a:rPr lang="en-US" altLang="zh-CN" sz="2400" dirty="0">
                <a:ea typeface="SimSun" pitchFamily="2" charset="-122"/>
              </a:rPr>
              <a:t>Items are </a:t>
            </a:r>
            <a:r>
              <a:rPr lang="en-US" altLang="zh-CN" sz="2400" dirty="0" smtClean="0">
                <a:ea typeface="SimSun" pitchFamily="2" charset="-122"/>
              </a:rPr>
              <a:t>indivisible: </a:t>
            </a:r>
            <a:r>
              <a:rPr lang="en-US" altLang="zh-CN" sz="2400" dirty="0">
                <a:ea typeface="SimSun" pitchFamily="2" charset="-122"/>
              </a:rPr>
              <a:t>you either take an item or not. </a:t>
            </a:r>
            <a:endParaRPr lang="en-US" altLang="zh-CN" sz="2400" i="1" dirty="0" smtClean="0">
              <a:ea typeface="SimSun" pitchFamily="2" charset="-122"/>
            </a:endParaRPr>
          </a:p>
          <a:p>
            <a:pPr marL="1200150" lvl="2" indent="-342900"/>
            <a:endParaRPr lang="en-US" altLang="zh-CN" sz="2400" i="1" dirty="0" smtClean="0">
              <a:solidFill>
                <a:schemeClr val="hlink"/>
              </a:solidFill>
              <a:ea typeface="SimSun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sz="2400" dirty="0" smtClean="0">
                <a:ea typeface="SimSun" pitchFamily="2" charset="-122"/>
              </a:rPr>
              <a:t>“Fractional knapsack problem” Use a Greedy Method</a:t>
            </a:r>
          </a:p>
          <a:p>
            <a:pPr marL="1200150" lvl="2" indent="-342900"/>
            <a:r>
              <a:rPr lang="en-US" altLang="zh-CN" sz="2400" dirty="0" smtClean="0">
                <a:ea typeface="SimSun" pitchFamily="2" charset="-122"/>
              </a:rPr>
              <a:t>Items </a:t>
            </a:r>
            <a:r>
              <a:rPr lang="en-US" altLang="zh-CN" sz="2400" dirty="0">
                <a:ea typeface="SimSun" pitchFamily="2" charset="-122"/>
              </a:rPr>
              <a:t>are divisible: you can take any fraction of an item </a:t>
            </a:r>
          </a:p>
          <a:p>
            <a:pPr marL="990600" lvl="1" indent="-533400">
              <a:buFontTx/>
              <a:buAutoNum type="arabicPeriod"/>
            </a:pPr>
            <a:endParaRPr lang="en-US" altLang="zh-CN" sz="24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5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0F6A8E-9A43-48BE-BFE1-4BB1E8813C1B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E0455B1-FC3C-45B2-8245-72FBBFFFC6F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69867" y="157349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/>
              <a:t>Defining a </a:t>
            </a:r>
            <a:r>
              <a:rPr lang="en-US" altLang="en-US" dirty="0" err="1" smtClean="0"/>
              <a:t>Subproblem</a:t>
            </a:r>
            <a:r>
              <a:rPr lang="en-US" altLang="en-US" dirty="0" smtClean="0"/>
              <a:t>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027" y="1399433"/>
            <a:ext cx="7922098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items are labeled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1..n</a:t>
            </a:r>
            <a:r>
              <a:rPr lang="en-US" altLang="en-US" sz="2400" dirty="0" smtClean="0">
                <a:solidFill>
                  <a:schemeClr val="tx1"/>
                </a:solidFill>
              </a:rPr>
              <a:t>, then a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subproblem</a:t>
            </a:r>
            <a:r>
              <a:rPr lang="en-US" altLang="en-US" sz="2400" dirty="0" smtClean="0">
                <a:solidFill>
                  <a:schemeClr val="tx1"/>
                </a:solidFill>
              </a:rPr>
              <a:t> would be to find an optimal solution for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i="1" dirty="0" smtClean="0">
                <a:solidFill>
                  <a:schemeClr val="tx1"/>
                </a:solidFill>
              </a:rPr>
              <a:t>		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</a:t>
            </a:r>
            <a:r>
              <a:rPr lang="en-US" altLang="en-US" sz="2400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= {items labeled 1, 2, .. k}</a:t>
            </a: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This is a valid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subproblem</a:t>
            </a:r>
            <a:r>
              <a:rPr lang="en-US" altLang="en-US" sz="2400" dirty="0" smtClean="0">
                <a:solidFill>
                  <a:schemeClr val="tx1"/>
                </a:solidFill>
              </a:rPr>
              <a:t> definition.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The question is: can we describe the final solution (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S</a:t>
            </a:r>
            <a:r>
              <a:rPr lang="en-US" altLang="en-US" sz="2400" i="1" baseline="-25000" dirty="0" smtClean="0">
                <a:solidFill>
                  <a:schemeClr val="tx1"/>
                </a:solidFill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</a:rPr>
              <a:t>) in terms of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subproblems</a:t>
            </a:r>
            <a:r>
              <a:rPr lang="en-US" altLang="en-US" sz="2400" dirty="0" smtClean="0">
                <a:solidFill>
                  <a:schemeClr val="tx1"/>
                </a:solidFill>
              </a:rPr>
              <a:t> (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</a:t>
            </a:r>
            <a:r>
              <a:rPr lang="en-US" altLang="en-US" sz="2400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</a:rPr>
              <a:t>)? 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Unfortunately, we </a:t>
            </a:r>
            <a:r>
              <a:rPr lang="en-US" altLang="en-US" sz="2400" u="sng" dirty="0" smtClean="0">
                <a:solidFill>
                  <a:schemeClr val="tx1"/>
                </a:solidFill>
              </a:rPr>
              <a:t>can’t</a:t>
            </a:r>
            <a:r>
              <a:rPr lang="en-US" altLang="en-US" sz="2400" dirty="0" smtClean="0">
                <a:solidFill>
                  <a:schemeClr val="tx1"/>
                </a:solidFill>
              </a:rPr>
              <a:t> do that. ….Why???</a:t>
            </a:r>
          </a:p>
        </p:txBody>
      </p:sp>
    </p:spTree>
    <p:extLst>
      <p:ext uri="{BB962C8B-B14F-4D97-AF65-F5344CB8AC3E}">
        <p14:creationId xmlns:p14="http://schemas.microsoft.com/office/powerpoint/2010/main" val="16489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1E5C81-8AC8-4FA8-9DB6-173156601175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C9DD27-C64E-46FE-AA7C-A345D331BAE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/>
              <a:t>Defining a </a:t>
            </a:r>
            <a:r>
              <a:rPr lang="en-US" altLang="en-US" dirty="0" err="1" smtClean="0"/>
              <a:t>Subproblem</a:t>
            </a:r>
            <a:endParaRPr lang="en-US" altLang="en-US" dirty="0" smtClean="0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371600" y="2286000"/>
            <a:ext cx="27383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Max weight: W = 20</a:t>
            </a:r>
            <a:endParaRPr lang="en-US" altLang="en-US" b="1" dirty="0">
              <a:solidFill>
                <a:schemeClr val="accent2"/>
              </a:solidFill>
            </a:endParaRPr>
          </a:p>
          <a:p>
            <a:r>
              <a:rPr lang="en-US" altLang="en-US" b="1" dirty="0">
                <a:solidFill>
                  <a:srgbClr val="00B050"/>
                </a:solidFill>
              </a:rPr>
              <a:t>For S</a:t>
            </a:r>
            <a:r>
              <a:rPr lang="en-US" altLang="en-US" b="1" baseline="-25000" dirty="0">
                <a:solidFill>
                  <a:srgbClr val="00B050"/>
                </a:solidFill>
              </a:rPr>
              <a:t>4</a:t>
            </a:r>
            <a:r>
              <a:rPr lang="en-US" altLang="en-US" b="1" dirty="0" smtClean="0">
                <a:solidFill>
                  <a:srgbClr val="00B050"/>
                </a:solidFill>
              </a:rPr>
              <a:t>: {1, 2, 3, 4}</a:t>
            </a:r>
            <a:endParaRPr lang="en-US" altLang="en-US" dirty="0">
              <a:solidFill>
                <a:srgbClr val="00B050"/>
              </a:solidFill>
            </a:endParaRPr>
          </a:p>
          <a:p>
            <a:r>
              <a:rPr lang="en-US" altLang="en-US" dirty="0"/>
              <a:t>Total weight: 14;</a:t>
            </a:r>
          </a:p>
          <a:p>
            <a:r>
              <a:rPr lang="en-US" altLang="en-US" dirty="0"/>
              <a:t>total </a:t>
            </a:r>
            <a:r>
              <a:rPr lang="en-US" altLang="en-US" dirty="0" smtClean="0"/>
              <a:t>value: </a:t>
            </a:r>
            <a:r>
              <a:rPr lang="en-US" altLang="en-US" dirty="0"/>
              <a:t>20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876300" y="1116013"/>
            <a:ext cx="4343400" cy="1066800"/>
            <a:chOff x="624" y="672"/>
            <a:chExt cx="2736" cy="672"/>
          </a:xfrm>
        </p:grpSpPr>
        <p:sp>
          <p:nvSpPr>
            <p:cNvPr id="12335" name="Rectangle 4"/>
            <p:cNvSpPr>
              <a:spLocks noChangeArrowheads="1"/>
            </p:cNvSpPr>
            <p:nvPr/>
          </p:nvSpPr>
          <p:spPr bwMode="auto">
            <a:xfrm>
              <a:off x="672" y="672"/>
              <a:ext cx="26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6" name="Rectangle 5"/>
            <p:cNvSpPr>
              <a:spLocks noChangeArrowheads="1"/>
            </p:cNvSpPr>
            <p:nvPr/>
          </p:nvSpPr>
          <p:spPr bwMode="auto">
            <a:xfrm>
              <a:off x="672" y="672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7" name="Rectangle 10"/>
            <p:cNvSpPr>
              <a:spLocks noChangeArrowheads="1"/>
            </p:cNvSpPr>
            <p:nvPr/>
          </p:nvSpPr>
          <p:spPr bwMode="auto">
            <a:xfrm>
              <a:off x="1056" y="672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8" name="Rectangle 11"/>
            <p:cNvSpPr>
              <a:spLocks noChangeArrowheads="1"/>
            </p:cNvSpPr>
            <p:nvPr/>
          </p:nvSpPr>
          <p:spPr bwMode="auto">
            <a:xfrm>
              <a:off x="1632" y="672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9" name="Rectangle 12"/>
            <p:cNvSpPr>
              <a:spLocks noChangeArrowheads="1"/>
            </p:cNvSpPr>
            <p:nvPr/>
          </p:nvSpPr>
          <p:spPr bwMode="auto">
            <a:xfrm>
              <a:off x="2208" y="672"/>
              <a:ext cx="62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40" name="Text Box 13"/>
            <p:cNvSpPr txBox="1">
              <a:spLocks noChangeArrowheads="1"/>
            </p:cNvSpPr>
            <p:nvPr/>
          </p:nvSpPr>
          <p:spPr bwMode="auto">
            <a:xfrm>
              <a:off x="624" y="720"/>
              <a:ext cx="53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dirty="0"/>
                <a:t>w</a:t>
              </a:r>
              <a:r>
                <a:rPr lang="en-US" altLang="en-US" sz="2000" baseline="-25000" dirty="0"/>
                <a:t>1 </a:t>
              </a:r>
              <a:r>
                <a:rPr lang="en-US" altLang="en-US" sz="2000" dirty="0"/>
                <a:t>=2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v</a:t>
              </a:r>
              <a:r>
                <a:rPr lang="en-US" altLang="en-US" sz="2000" baseline="-25000" dirty="0" smtClean="0"/>
                <a:t>1 </a:t>
              </a:r>
              <a:r>
                <a:rPr lang="en-US" altLang="en-US" sz="2000" dirty="0"/>
                <a:t>=3</a:t>
              </a:r>
              <a:endParaRPr lang="en-US" altLang="en-US" dirty="0"/>
            </a:p>
          </p:txBody>
        </p:sp>
        <p:sp>
          <p:nvSpPr>
            <p:cNvPr id="12341" name="Text Box 15"/>
            <p:cNvSpPr txBox="1">
              <a:spLocks noChangeArrowheads="1"/>
            </p:cNvSpPr>
            <p:nvPr/>
          </p:nvSpPr>
          <p:spPr bwMode="auto">
            <a:xfrm>
              <a:off x="1104" y="720"/>
              <a:ext cx="5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dirty="0"/>
                <a:t>w</a:t>
              </a:r>
              <a:r>
                <a:rPr lang="en-US" altLang="en-US" sz="2000" baseline="-25000" dirty="0"/>
                <a:t>2 </a:t>
              </a:r>
              <a:r>
                <a:rPr lang="en-US" altLang="en-US" sz="2000" dirty="0"/>
                <a:t>=4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v</a:t>
              </a:r>
              <a:r>
                <a:rPr lang="en-US" altLang="en-US" sz="2000" baseline="-25000" dirty="0" smtClean="0"/>
                <a:t>2 </a:t>
              </a:r>
              <a:r>
                <a:rPr lang="en-US" altLang="en-US" sz="2000" dirty="0"/>
                <a:t>=5</a:t>
              </a:r>
              <a:endParaRPr lang="en-US" altLang="en-US" dirty="0"/>
            </a:p>
          </p:txBody>
        </p:sp>
        <p:sp>
          <p:nvSpPr>
            <p:cNvPr id="12342" name="Text Box 16"/>
            <p:cNvSpPr txBox="1">
              <a:spLocks noChangeArrowheads="1"/>
            </p:cNvSpPr>
            <p:nvPr/>
          </p:nvSpPr>
          <p:spPr bwMode="auto">
            <a:xfrm>
              <a:off x="2248" y="747"/>
              <a:ext cx="5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w</a:t>
              </a:r>
              <a:r>
                <a:rPr lang="en-US" altLang="en-US" sz="2000" baseline="-25000" dirty="0" smtClean="0"/>
                <a:t>4 </a:t>
              </a:r>
              <a:r>
                <a:rPr lang="en-US" altLang="en-US" sz="2000" dirty="0"/>
                <a:t>=5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v</a:t>
              </a:r>
              <a:r>
                <a:rPr lang="en-US" altLang="en-US" sz="2000" baseline="-25000" dirty="0" smtClean="0"/>
                <a:t>4 </a:t>
              </a:r>
              <a:r>
                <a:rPr lang="en-US" altLang="en-US" sz="2000" dirty="0"/>
                <a:t>=8</a:t>
              </a:r>
              <a:endParaRPr lang="en-US" altLang="en-US" dirty="0"/>
            </a:p>
          </p:txBody>
        </p:sp>
        <p:sp>
          <p:nvSpPr>
            <p:cNvPr id="12343" name="Text Box 17"/>
            <p:cNvSpPr txBox="1">
              <a:spLocks noChangeArrowheads="1"/>
            </p:cNvSpPr>
            <p:nvPr/>
          </p:nvSpPr>
          <p:spPr bwMode="auto">
            <a:xfrm>
              <a:off x="1632" y="727"/>
              <a:ext cx="5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w</a:t>
              </a:r>
              <a:r>
                <a:rPr lang="en-US" altLang="en-US" sz="2000" baseline="-25000" dirty="0" smtClean="0"/>
                <a:t>3 </a:t>
              </a:r>
              <a:r>
                <a:rPr lang="en-US" altLang="en-US" sz="2000" dirty="0"/>
                <a:t>=3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v</a:t>
              </a:r>
              <a:r>
                <a:rPr lang="en-US" altLang="en-US" sz="2000" baseline="-25000" dirty="0" smtClean="0"/>
                <a:t>3 </a:t>
              </a:r>
              <a:r>
                <a:rPr lang="en-US" altLang="en-US" sz="2000" dirty="0"/>
                <a:t>=4</a:t>
              </a:r>
              <a:endParaRPr lang="en-US" altLang="en-US" dirty="0"/>
            </a:p>
          </p:txBody>
        </p:sp>
      </p:grpSp>
      <p:sp>
        <p:nvSpPr>
          <p:cNvPr id="12295" name="Text Box 18"/>
          <p:cNvSpPr txBox="1">
            <a:spLocks noChangeArrowheads="1"/>
          </p:cNvSpPr>
          <p:nvPr/>
        </p:nvSpPr>
        <p:spPr bwMode="auto">
          <a:xfrm>
            <a:off x="7162800" y="1295400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w</a:t>
            </a:r>
            <a:r>
              <a:rPr lang="en-US" altLang="en-US" sz="3200" baseline="-25000"/>
              <a:t>i</a:t>
            </a:r>
            <a:endParaRPr lang="en-US" altLang="en-US"/>
          </a:p>
        </p:txBody>
      </p:sp>
      <p:sp>
        <p:nvSpPr>
          <p:cNvPr id="12296" name="Text Box 19"/>
          <p:cNvSpPr txBox="1">
            <a:spLocks noChangeArrowheads="1"/>
          </p:cNvSpPr>
          <p:nvPr/>
        </p:nvSpPr>
        <p:spPr bwMode="auto">
          <a:xfrm>
            <a:off x="8305800" y="1295400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 smtClean="0"/>
              <a:t>v</a:t>
            </a:r>
            <a:r>
              <a:rPr lang="en-US" altLang="en-US" sz="3200" baseline="-25000" dirty="0" smtClean="0"/>
              <a:t>i</a:t>
            </a:r>
            <a:endParaRPr lang="en-US" altLang="en-US" baseline="-25000" dirty="0"/>
          </a:p>
        </p:txBody>
      </p:sp>
      <p:sp>
        <p:nvSpPr>
          <p:cNvPr id="12297" name="Text Box 20"/>
          <p:cNvSpPr txBox="1">
            <a:spLocks noChangeArrowheads="1"/>
          </p:cNvSpPr>
          <p:nvPr/>
        </p:nvSpPr>
        <p:spPr bwMode="auto">
          <a:xfrm>
            <a:off x="8229600" y="4114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12298" name="Text Box 21"/>
          <p:cNvSpPr txBox="1">
            <a:spLocks noChangeArrowheads="1"/>
          </p:cNvSpPr>
          <p:nvPr/>
        </p:nvSpPr>
        <p:spPr bwMode="auto">
          <a:xfrm>
            <a:off x="8382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12299" name="Text Box 22"/>
          <p:cNvSpPr txBox="1">
            <a:spLocks noChangeArrowheads="1"/>
          </p:cNvSpPr>
          <p:nvPr/>
        </p:nvSpPr>
        <p:spPr bwMode="auto">
          <a:xfrm>
            <a:off x="73152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2300" name="Text Box 23"/>
          <p:cNvSpPr txBox="1">
            <a:spLocks noChangeArrowheads="1"/>
          </p:cNvSpPr>
          <p:nvPr/>
        </p:nvSpPr>
        <p:spPr bwMode="auto">
          <a:xfrm>
            <a:off x="8382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2301" name="Text Box 24"/>
          <p:cNvSpPr txBox="1">
            <a:spLocks noChangeArrowheads="1"/>
          </p:cNvSpPr>
          <p:nvPr/>
        </p:nvSpPr>
        <p:spPr bwMode="auto">
          <a:xfrm>
            <a:off x="7315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2302" name="Text Box 25"/>
          <p:cNvSpPr txBox="1">
            <a:spLocks noChangeArrowheads="1"/>
          </p:cNvSpPr>
          <p:nvPr/>
        </p:nvSpPr>
        <p:spPr bwMode="auto">
          <a:xfrm>
            <a:off x="8382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2303" name="Text Box 26"/>
          <p:cNvSpPr txBox="1">
            <a:spLocks noChangeArrowheads="1"/>
          </p:cNvSpPr>
          <p:nvPr/>
        </p:nvSpPr>
        <p:spPr bwMode="auto">
          <a:xfrm>
            <a:off x="7315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2304" name="Text Box 27"/>
          <p:cNvSpPr txBox="1">
            <a:spLocks noChangeArrowheads="1"/>
          </p:cNvSpPr>
          <p:nvPr/>
        </p:nvSpPr>
        <p:spPr bwMode="auto">
          <a:xfrm>
            <a:off x="8382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2305" name="Text Box 28"/>
          <p:cNvSpPr txBox="1">
            <a:spLocks noChangeArrowheads="1"/>
          </p:cNvSpPr>
          <p:nvPr/>
        </p:nvSpPr>
        <p:spPr bwMode="auto">
          <a:xfrm>
            <a:off x="7315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2306" name="Text Box 29"/>
          <p:cNvSpPr txBox="1">
            <a:spLocks noChangeArrowheads="1"/>
          </p:cNvSpPr>
          <p:nvPr/>
        </p:nvSpPr>
        <p:spPr bwMode="auto">
          <a:xfrm>
            <a:off x="6781800" y="10414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Weight</a:t>
            </a:r>
          </a:p>
        </p:txBody>
      </p:sp>
      <p:sp>
        <p:nvSpPr>
          <p:cNvPr id="12307" name="Text Box 30"/>
          <p:cNvSpPr txBox="1">
            <a:spLocks noChangeArrowheads="1"/>
          </p:cNvSpPr>
          <p:nvPr/>
        </p:nvSpPr>
        <p:spPr bwMode="auto">
          <a:xfrm>
            <a:off x="7915275" y="1041400"/>
            <a:ext cx="8847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Value</a:t>
            </a:r>
            <a:endParaRPr lang="en-US" altLang="en-US" dirty="0"/>
          </a:p>
        </p:txBody>
      </p:sp>
      <p:sp>
        <p:nvSpPr>
          <p:cNvPr id="12308" name="Text Box 31"/>
          <p:cNvSpPr txBox="1">
            <a:spLocks noChangeArrowheads="1"/>
          </p:cNvSpPr>
          <p:nvPr/>
        </p:nvSpPr>
        <p:spPr bwMode="auto">
          <a:xfrm>
            <a:off x="73152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2309" name="Line 32"/>
          <p:cNvSpPr>
            <a:spLocks noChangeShapeType="1"/>
          </p:cNvSpPr>
          <p:nvPr/>
        </p:nvSpPr>
        <p:spPr bwMode="auto">
          <a:xfrm>
            <a:off x="6324600" y="914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33"/>
          <p:cNvSpPr>
            <a:spLocks noChangeShapeType="1"/>
          </p:cNvSpPr>
          <p:nvPr/>
        </p:nvSpPr>
        <p:spPr bwMode="auto">
          <a:xfrm>
            <a:off x="6324600" y="914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Text Box 34"/>
          <p:cNvSpPr txBox="1">
            <a:spLocks noChangeArrowheads="1"/>
          </p:cNvSpPr>
          <p:nvPr/>
        </p:nvSpPr>
        <p:spPr bwMode="auto">
          <a:xfrm>
            <a:off x="7299325" y="1336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2" name="Text Box 36"/>
          <p:cNvSpPr txBox="1">
            <a:spLocks noChangeArrowheads="1"/>
          </p:cNvSpPr>
          <p:nvPr/>
        </p:nvSpPr>
        <p:spPr bwMode="auto">
          <a:xfrm>
            <a:off x="6324600" y="1420813"/>
            <a:ext cx="647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Item</a:t>
            </a:r>
            <a:endParaRPr lang="en-US" altLang="en-US"/>
          </a:p>
          <a:p>
            <a:r>
              <a:rPr lang="en-US" altLang="en-US"/>
              <a:t>#</a:t>
            </a:r>
          </a:p>
        </p:txBody>
      </p:sp>
      <p:sp>
        <p:nvSpPr>
          <p:cNvPr id="12313" name="Text Box 37"/>
          <p:cNvSpPr txBox="1">
            <a:spLocks noChangeArrowheads="1"/>
          </p:cNvSpPr>
          <p:nvPr/>
        </p:nvSpPr>
        <p:spPr bwMode="auto">
          <a:xfrm>
            <a:off x="6477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314" name="Text Box 38"/>
          <p:cNvSpPr txBox="1">
            <a:spLocks noChangeArrowheads="1"/>
          </p:cNvSpPr>
          <p:nvPr/>
        </p:nvSpPr>
        <p:spPr bwMode="auto">
          <a:xfrm>
            <a:off x="6477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315" name="Text Box 39"/>
          <p:cNvSpPr txBox="1">
            <a:spLocks noChangeArrowheads="1"/>
          </p:cNvSpPr>
          <p:nvPr/>
        </p:nvSpPr>
        <p:spPr bwMode="auto">
          <a:xfrm>
            <a:off x="6477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316" name="Text Box 40"/>
          <p:cNvSpPr txBox="1">
            <a:spLocks noChangeArrowheads="1"/>
          </p:cNvSpPr>
          <p:nvPr/>
        </p:nvSpPr>
        <p:spPr bwMode="auto">
          <a:xfrm>
            <a:off x="6477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317" name="Text Box 41"/>
          <p:cNvSpPr txBox="1">
            <a:spLocks noChangeArrowheads="1"/>
          </p:cNvSpPr>
          <p:nvPr/>
        </p:nvSpPr>
        <p:spPr bwMode="auto">
          <a:xfrm>
            <a:off x="64770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2318" name="Freeform 42"/>
          <p:cNvSpPr>
            <a:spLocks/>
          </p:cNvSpPr>
          <p:nvPr/>
        </p:nvSpPr>
        <p:spPr bwMode="auto">
          <a:xfrm>
            <a:off x="6032500" y="2044700"/>
            <a:ext cx="520700" cy="2197100"/>
          </a:xfrm>
          <a:custGeom>
            <a:avLst/>
            <a:gdLst>
              <a:gd name="T0" fmla="*/ 444500 w 328"/>
              <a:gd name="T1" fmla="*/ 12700 h 1384"/>
              <a:gd name="T2" fmla="*/ 139700 w 328"/>
              <a:gd name="T3" fmla="*/ 317500 h 1384"/>
              <a:gd name="T4" fmla="*/ 63500 w 328"/>
              <a:gd name="T5" fmla="*/ 1917700 h 1384"/>
              <a:gd name="T6" fmla="*/ 520700 w 328"/>
              <a:gd name="T7" fmla="*/ 1993900 h 1384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1384"/>
              <a:gd name="T14" fmla="*/ 328 w 328"/>
              <a:gd name="T15" fmla="*/ 1384 h 1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1384">
                <a:moveTo>
                  <a:pt x="280" y="8"/>
                </a:moveTo>
                <a:cubicBezTo>
                  <a:pt x="204" y="4"/>
                  <a:pt x="128" y="0"/>
                  <a:pt x="88" y="200"/>
                </a:cubicBezTo>
                <a:cubicBezTo>
                  <a:pt x="48" y="400"/>
                  <a:pt x="0" y="1032"/>
                  <a:pt x="40" y="1208"/>
                </a:cubicBezTo>
                <a:cubicBezTo>
                  <a:pt x="80" y="1384"/>
                  <a:pt x="264" y="1288"/>
                  <a:pt x="328" y="1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19" name="Text Box 43"/>
          <p:cNvSpPr txBox="1">
            <a:spLocks noChangeArrowheads="1"/>
          </p:cNvSpPr>
          <p:nvPr/>
        </p:nvSpPr>
        <p:spPr bwMode="auto">
          <a:xfrm>
            <a:off x="5715000" y="24384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</a:rPr>
              <a:t>S</a:t>
            </a:r>
            <a:r>
              <a:rPr lang="en-US" altLang="en-US" baseline="-25000" dirty="0">
                <a:solidFill>
                  <a:srgbClr val="00B050"/>
                </a:solidFill>
              </a:rPr>
              <a:t>4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12320" name="Freeform 44"/>
          <p:cNvSpPr>
            <a:spLocks/>
          </p:cNvSpPr>
          <p:nvPr/>
        </p:nvSpPr>
        <p:spPr bwMode="auto">
          <a:xfrm>
            <a:off x="5562600" y="2057400"/>
            <a:ext cx="1066800" cy="2641600"/>
          </a:xfrm>
          <a:custGeom>
            <a:avLst/>
            <a:gdLst>
              <a:gd name="T0" fmla="*/ 762000 w 672"/>
              <a:gd name="T1" fmla="*/ 0 h 1664"/>
              <a:gd name="T2" fmla="*/ 152400 w 672"/>
              <a:gd name="T3" fmla="*/ 381000 h 1664"/>
              <a:gd name="T4" fmla="*/ 152400 w 672"/>
              <a:gd name="T5" fmla="*/ 2286000 h 1664"/>
              <a:gd name="T6" fmla="*/ 1066800 w 672"/>
              <a:gd name="T7" fmla="*/ 2514600 h 166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1664"/>
              <a:gd name="T14" fmla="*/ 672 w 672"/>
              <a:gd name="T15" fmla="*/ 1664 h 1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1664">
                <a:moveTo>
                  <a:pt x="480" y="0"/>
                </a:moveTo>
                <a:cubicBezTo>
                  <a:pt x="320" y="0"/>
                  <a:pt x="160" y="0"/>
                  <a:pt x="96" y="240"/>
                </a:cubicBezTo>
                <a:cubicBezTo>
                  <a:pt x="32" y="480"/>
                  <a:pt x="0" y="1216"/>
                  <a:pt x="96" y="1440"/>
                </a:cubicBezTo>
                <a:cubicBezTo>
                  <a:pt x="192" y="1664"/>
                  <a:pt x="592" y="1592"/>
                  <a:pt x="672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21" name="Text Box 45"/>
          <p:cNvSpPr txBox="1">
            <a:spLocks noChangeArrowheads="1"/>
          </p:cNvSpPr>
          <p:nvPr/>
        </p:nvSpPr>
        <p:spPr bwMode="auto">
          <a:xfrm>
            <a:off x="5181600" y="28956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</a:rPr>
              <a:t>S</a:t>
            </a:r>
            <a:r>
              <a:rPr lang="en-US" altLang="en-US" baseline="-25000" dirty="0">
                <a:solidFill>
                  <a:srgbClr val="0000FF"/>
                </a:solidFill>
              </a:rPr>
              <a:t>5</a:t>
            </a:r>
            <a:endParaRPr lang="en-US" altLang="en-US" dirty="0">
              <a:solidFill>
                <a:srgbClr val="0000FF"/>
              </a:solidFill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800100" y="4267200"/>
            <a:ext cx="4610100" cy="1066800"/>
            <a:chOff x="672" y="2688"/>
            <a:chExt cx="2736" cy="672"/>
          </a:xfrm>
        </p:grpSpPr>
        <p:sp>
          <p:nvSpPr>
            <p:cNvPr id="12327" name="Rectangle 46"/>
            <p:cNvSpPr>
              <a:spLocks noChangeArrowheads="1"/>
            </p:cNvSpPr>
            <p:nvPr/>
          </p:nvSpPr>
          <p:spPr bwMode="auto">
            <a:xfrm>
              <a:off x="720" y="2688"/>
              <a:ext cx="26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28" name="Rectangle 47"/>
            <p:cNvSpPr>
              <a:spLocks noChangeArrowheads="1"/>
            </p:cNvSpPr>
            <p:nvPr/>
          </p:nvSpPr>
          <p:spPr bwMode="auto">
            <a:xfrm>
              <a:off x="720" y="2688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29" name="Rectangle 48"/>
            <p:cNvSpPr>
              <a:spLocks noChangeArrowheads="1"/>
            </p:cNvSpPr>
            <p:nvPr/>
          </p:nvSpPr>
          <p:spPr bwMode="auto">
            <a:xfrm>
              <a:off x="1104" y="2688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0" name="Rectangle 49"/>
            <p:cNvSpPr>
              <a:spLocks noChangeArrowheads="1"/>
            </p:cNvSpPr>
            <p:nvPr/>
          </p:nvSpPr>
          <p:spPr bwMode="auto">
            <a:xfrm>
              <a:off x="1680" y="2688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1" name="Text Box 51"/>
            <p:cNvSpPr txBox="1">
              <a:spLocks noChangeArrowheads="1"/>
            </p:cNvSpPr>
            <p:nvPr/>
          </p:nvSpPr>
          <p:spPr bwMode="auto">
            <a:xfrm>
              <a:off x="672" y="2736"/>
              <a:ext cx="53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dirty="0"/>
                <a:t>w</a:t>
              </a:r>
              <a:r>
                <a:rPr lang="en-US" altLang="en-US" sz="2000" baseline="-25000" dirty="0"/>
                <a:t>1 </a:t>
              </a:r>
              <a:r>
                <a:rPr lang="en-US" altLang="en-US" sz="2000" dirty="0"/>
                <a:t>=2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v</a:t>
              </a:r>
              <a:r>
                <a:rPr lang="en-US" altLang="en-US" sz="2000" baseline="-25000" dirty="0" smtClean="0"/>
                <a:t>1 </a:t>
              </a:r>
              <a:r>
                <a:rPr lang="en-US" altLang="en-US" sz="2000" dirty="0"/>
                <a:t>=3</a:t>
              </a:r>
              <a:endParaRPr lang="en-US" altLang="en-US" dirty="0"/>
            </a:p>
          </p:txBody>
        </p:sp>
        <p:sp>
          <p:nvSpPr>
            <p:cNvPr id="12332" name="Text Box 52"/>
            <p:cNvSpPr txBox="1">
              <a:spLocks noChangeArrowheads="1"/>
            </p:cNvSpPr>
            <p:nvPr/>
          </p:nvSpPr>
          <p:spPr bwMode="auto">
            <a:xfrm>
              <a:off x="1152" y="2736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w</a:t>
              </a:r>
              <a:r>
                <a:rPr lang="en-US" altLang="en-US" sz="2000" baseline="-25000" dirty="0" smtClean="0"/>
                <a:t>3</a:t>
              </a:r>
              <a:r>
                <a:rPr lang="en-US" altLang="en-US" sz="2000" dirty="0" smtClean="0"/>
                <a:t>=4</a:t>
              </a:r>
              <a:endParaRPr lang="en-US" altLang="en-US" sz="2000" dirty="0"/>
            </a:p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v</a:t>
              </a:r>
              <a:r>
                <a:rPr lang="en-US" altLang="en-US" sz="2000" baseline="-25000" dirty="0" smtClean="0"/>
                <a:t>3 </a:t>
              </a:r>
              <a:r>
                <a:rPr lang="en-US" altLang="en-US" sz="2000" dirty="0"/>
                <a:t>=5</a:t>
              </a:r>
              <a:endParaRPr lang="en-US" altLang="en-US" dirty="0"/>
            </a:p>
          </p:txBody>
        </p:sp>
        <p:sp>
          <p:nvSpPr>
            <p:cNvPr id="12333" name="Text Box 53"/>
            <p:cNvSpPr txBox="1">
              <a:spLocks noChangeArrowheads="1"/>
            </p:cNvSpPr>
            <p:nvPr/>
          </p:nvSpPr>
          <p:spPr bwMode="auto">
            <a:xfrm>
              <a:off x="1728" y="2736"/>
              <a:ext cx="5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w</a:t>
              </a:r>
              <a:r>
                <a:rPr lang="en-US" altLang="en-US" sz="2000" baseline="-25000" dirty="0" smtClean="0"/>
                <a:t>4 </a:t>
              </a:r>
              <a:r>
                <a:rPr lang="en-US" altLang="en-US" sz="2000" dirty="0"/>
                <a:t>=5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v</a:t>
              </a:r>
              <a:r>
                <a:rPr lang="en-US" altLang="en-US" sz="2000" baseline="-25000" dirty="0" smtClean="0"/>
                <a:t>4 </a:t>
              </a:r>
              <a:r>
                <a:rPr lang="en-US" altLang="en-US" sz="2000" dirty="0"/>
                <a:t>=8</a:t>
              </a:r>
              <a:endParaRPr lang="en-US" altLang="en-US" dirty="0"/>
            </a:p>
          </p:txBody>
        </p:sp>
        <p:sp>
          <p:nvSpPr>
            <p:cNvPr id="12334" name="Text Box 54"/>
            <p:cNvSpPr txBox="1">
              <a:spLocks noChangeArrowheads="1"/>
            </p:cNvSpPr>
            <p:nvPr/>
          </p:nvSpPr>
          <p:spPr bwMode="auto">
            <a:xfrm>
              <a:off x="2304" y="2736"/>
              <a:ext cx="5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w</a:t>
              </a:r>
              <a:r>
                <a:rPr lang="en-US" altLang="en-US" sz="2000" baseline="-25000" dirty="0" smtClean="0"/>
                <a:t>5 </a:t>
              </a:r>
              <a:r>
                <a:rPr lang="en-US" altLang="en-US" sz="2000" dirty="0"/>
                <a:t>=9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2000" dirty="0" smtClean="0"/>
                <a:t>v</a:t>
              </a:r>
              <a:r>
                <a:rPr lang="en-US" altLang="en-US" sz="2000" baseline="-25000" dirty="0" smtClean="0"/>
                <a:t>5 </a:t>
              </a:r>
              <a:r>
                <a:rPr lang="en-US" altLang="en-US" sz="2000" dirty="0"/>
                <a:t>=10</a:t>
              </a:r>
              <a:endParaRPr lang="en-US" altLang="en-US" dirty="0"/>
            </a:p>
          </p:txBody>
        </p:sp>
      </p:grpSp>
      <p:sp>
        <p:nvSpPr>
          <p:cNvPr id="12323" name="Line 55"/>
          <p:cNvSpPr>
            <a:spLocks noChangeShapeType="1"/>
          </p:cNvSpPr>
          <p:nvPr/>
        </p:nvSpPr>
        <p:spPr bwMode="auto">
          <a:xfrm flipV="1">
            <a:off x="6324600" y="4724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1886074" y="5495925"/>
            <a:ext cx="26621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chemeClr val="accent2"/>
                </a:solidFill>
              </a:rPr>
              <a:t>For S</a:t>
            </a:r>
            <a:r>
              <a:rPr lang="en-US" altLang="en-US" b="1" baseline="-25000" dirty="0">
                <a:solidFill>
                  <a:schemeClr val="accent2"/>
                </a:solidFill>
              </a:rPr>
              <a:t>5</a:t>
            </a:r>
            <a:r>
              <a:rPr lang="en-US" altLang="en-US" b="1" dirty="0" smtClean="0">
                <a:solidFill>
                  <a:schemeClr val="accent2"/>
                </a:solidFill>
              </a:rPr>
              <a:t>: { 1, 3, 4, 5 }</a:t>
            </a:r>
            <a:endParaRPr lang="en-US" altLang="en-US" dirty="0"/>
          </a:p>
          <a:p>
            <a:r>
              <a:rPr lang="en-US" altLang="en-US" dirty="0"/>
              <a:t>Total weight: 20</a:t>
            </a:r>
          </a:p>
          <a:p>
            <a:r>
              <a:rPr lang="en-US" altLang="en-US" dirty="0"/>
              <a:t>total </a:t>
            </a:r>
            <a:r>
              <a:rPr lang="en-US" altLang="en-US" dirty="0" smtClean="0"/>
              <a:t>value: </a:t>
            </a:r>
            <a:r>
              <a:rPr lang="en-US" altLang="en-US" dirty="0"/>
              <a:t>26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555673" y="4909024"/>
            <a:ext cx="3124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Solution for S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4</a:t>
            </a:r>
            <a:r>
              <a:rPr lang="en-US" altLang="en-US" sz="3200" dirty="0">
                <a:solidFill>
                  <a:srgbClr val="FF0000"/>
                </a:solidFill>
              </a:rPr>
              <a:t> is not part of the solution for S</a:t>
            </a:r>
            <a:r>
              <a:rPr lang="en-US" altLang="en-US" sz="3200" baseline="-25000" dirty="0">
                <a:solidFill>
                  <a:srgbClr val="FF0000"/>
                </a:solidFill>
              </a:rPr>
              <a:t>5</a:t>
            </a:r>
            <a:r>
              <a:rPr lang="en-US" altLang="en-US" sz="3200" dirty="0">
                <a:solidFill>
                  <a:srgbClr val="FF0000"/>
                </a:solidFill>
              </a:rPr>
              <a:t>!!!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4381500" y="1152525"/>
            <a:ext cx="5572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4800" b="1" dirty="0">
                <a:solidFill>
                  <a:srgbClr val="FF0000"/>
                </a:solidFill>
                <a:latin typeface="Arial" charset="0"/>
              </a:rPr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36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3" grpId="0" autoUpdateAnimBg="0"/>
      <p:bldP spid="113720" grpId="0" autoUpdateAnimBg="0"/>
      <p:bldP spid="113721" grpId="0" autoUpdateAnimBg="0"/>
      <p:bldP spid="1137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48A3B4-C8B8-4CA4-9CA7-80A63CC9CF8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0"/>
            <a:ext cx="7818437" cy="1371600"/>
          </a:xfrm>
        </p:spPr>
        <p:txBody>
          <a:bodyPr/>
          <a:lstStyle/>
          <a:p>
            <a:pPr algn="ctr"/>
            <a:r>
              <a:rPr lang="en-US" altLang="en-US" dirty="0" smtClean="0"/>
              <a:t>Defining a </a:t>
            </a:r>
            <a:r>
              <a:rPr lang="en-US" altLang="en-US" dirty="0" err="1" smtClean="0"/>
              <a:t>Subproblem</a:t>
            </a:r>
            <a:endParaRPr lang="en-US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419225"/>
            <a:ext cx="8086725" cy="4648200"/>
          </a:xfrm>
        </p:spPr>
        <p:txBody>
          <a:bodyPr/>
          <a:lstStyle/>
          <a:p>
            <a:r>
              <a:rPr lang="en-US" altLang="en-US" dirty="0" smtClean="0"/>
              <a:t>As we have seen, the solution for </a:t>
            </a:r>
            <a:r>
              <a:rPr lang="en-US" altLang="en-US" i="1" dirty="0" smtClean="0"/>
              <a:t>S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 is not part of the solution for </a:t>
            </a:r>
            <a:r>
              <a:rPr lang="en-US" altLang="en-US" i="1" dirty="0" smtClean="0"/>
              <a:t>S</a:t>
            </a:r>
            <a:r>
              <a:rPr lang="en-US" altLang="en-US" i="1" baseline="-25000" dirty="0" smtClean="0"/>
              <a:t>5</a:t>
            </a:r>
          </a:p>
          <a:p>
            <a:r>
              <a:rPr lang="en-US" altLang="en-US" dirty="0" smtClean="0"/>
              <a:t>So our definition of a </a:t>
            </a:r>
            <a:r>
              <a:rPr lang="en-US" altLang="en-US" dirty="0" err="1" smtClean="0"/>
              <a:t>subproblem</a:t>
            </a:r>
            <a:r>
              <a:rPr lang="en-US" altLang="en-US" dirty="0" smtClean="0"/>
              <a:t> is flawed and we need another one!</a:t>
            </a:r>
          </a:p>
          <a:p>
            <a:r>
              <a:rPr lang="en-US" altLang="en-US" dirty="0" smtClean="0"/>
              <a:t>Let’s add another parameter: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, which will represent the </a:t>
            </a:r>
            <a:r>
              <a:rPr lang="en-US" altLang="en-US" u="sng" dirty="0" smtClean="0"/>
              <a:t>exact</a:t>
            </a:r>
            <a:r>
              <a:rPr lang="en-US" altLang="en-US" dirty="0" smtClean="0"/>
              <a:t> weight for each subset of items</a:t>
            </a:r>
          </a:p>
          <a:p>
            <a:r>
              <a:rPr lang="en-US" altLang="en-US" dirty="0" smtClean="0">
                <a:solidFill>
                  <a:schemeClr val="accent2"/>
                </a:solidFill>
              </a:rPr>
              <a:t>The </a:t>
            </a:r>
            <a:r>
              <a:rPr lang="en-US" altLang="en-US" dirty="0" err="1" smtClean="0">
                <a:solidFill>
                  <a:schemeClr val="accent2"/>
                </a:solidFill>
              </a:rPr>
              <a:t>subproblem</a:t>
            </a:r>
            <a:r>
              <a:rPr lang="en-US" altLang="en-US" dirty="0" smtClean="0">
                <a:solidFill>
                  <a:schemeClr val="accent2"/>
                </a:solidFill>
              </a:rPr>
              <a:t> then will be to compute </a:t>
            </a:r>
            <a:r>
              <a:rPr lang="en-US" altLang="en-US" dirty="0" smtClean="0">
                <a:solidFill>
                  <a:schemeClr val="accent2"/>
                </a:solidFill>
              </a:rPr>
              <a:t>v[</a:t>
            </a:r>
            <a:r>
              <a:rPr lang="en-US" altLang="en-US" dirty="0" err="1" smtClean="0">
                <a:solidFill>
                  <a:schemeClr val="accent2"/>
                </a:solidFill>
              </a:rPr>
              <a:t>k,w</a:t>
            </a:r>
            <a:r>
              <a:rPr lang="en-US" altLang="en-US" dirty="0" smtClean="0">
                <a:solidFill>
                  <a:schemeClr val="accent2"/>
                </a:solidFill>
              </a:rPr>
              <a:t>]</a:t>
            </a:r>
            <a:endParaRPr lang="en-US" altLang="en-US" sz="4000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F2489D-7D98-4A7F-9CAB-55A1AA2C6A37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782217-664B-4D17-9D17-90976333C39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</p:spPr>
        <p:txBody>
          <a:bodyPr/>
          <a:lstStyle/>
          <a:p>
            <a:pPr algn="ctr"/>
            <a:r>
              <a:rPr lang="en-US" altLang="en-US" smtClean="0"/>
              <a:t>Recursive Formula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392" y="2667000"/>
            <a:ext cx="8164058" cy="4191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The best subset of 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that has the total weight </a:t>
            </a:r>
            <a:r>
              <a:rPr lang="en-US" altLang="en-US" sz="2400" i="1" dirty="0" smtClean="0"/>
              <a:t>w,</a:t>
            </a:r>
            <a:r>
              <a:rPr lang="en-US" altLang="en-US" sz="2400" dirty="0" smtClean="0"/>
              <a:t> either contains item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or not.</a:t>
            </a:r>
          </a:p>
          <a:p>
            <a:r>
              <a:rPr lang="en-US" altLang="en-US" sz="2400" b="1" dirty="0" smtClean="0"/>
              <a:t>First case</a:t>
            </a:r>
            <a:r>
              <a:rPr lang="en-US" altLang="en-US" sz="2400" dirty="0" smtClean="0"/>
              <a:t>: </a:t>
            </a:r>
            <a:r>
              <a:rPr lang="en-US" altLang="en-US" sz="2400" i="1" dirty="0" err="1" smtClean="0"/>
              <a:t>w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i="1" dirty="0" smtClean="0"/>
              <a:t>&gt;w</a:t>
            </a:r>
            <a:r>
              <a:rPr lang="en-US" altLang="en-US" sz="2400" dirty="0" smtClean="0"/>
              <a:t>. Item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can’t be part of the solution, since if it was, the total weight would be </a:t>
            </a:r>
            <a:r>
              <a:rPr lang="en-US" altLang="en-US" sz="2400" i="1" dirty="0" smtClean="0"/>
              <a:t>&gt; w</a:t>
            </a:r>
            <a:r>
              <a:rPr lang="en-US" altLang="en-US" sz="2400" dirty="0" smtClean="0"/>
              <a:t>. So we select the “optimal” using items 1,.., k-1</a:t>
            </a:r>
          </a:p>
          <a:p>
            <a:r>
              <a:rPr lang="en-US" altLang="en-US" sz="2400" b="1" dirty="0" smtClean="0"/>
              <a:t>Second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case</a:t>
            </a:r>
            <a:r>
              <a:rPr lang="en-US" altLang="en-US" sz="2400" dirty="0" smtClean="0"/>
              <a:t>: </a:t>
            </a:r>
            <a:r>
              <a:rPr lang="en-US" altLang="en-US" sz="2400" i="1" dirty="0" err="1" smtClean="0"/>
              <a:t>w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i="1" dirty="0" smtClean="0"/>
              <a:t> ≤ w</a:t>
            </a:r>
            <a:r>
              <a:rPr lang="en-US" altLang="en-US" sz="2400" dirty="0" smtClean="0"/>
              <a:t>. Then the item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</a:t>
            </a:r>
            <a:r>
              <a:rPr lang="en-US" altLang="en-US" sz="2400" u="sng" dirty="0" smtClean="0"/>
              <a:t>can</a:t>
            </a:r>
            <a:r>
              <a:rPr lang="en-US" altLang="en-US" sz="2400" dirty="0" smtClean="0"/>
              <a:t> be in the solution, and we choose the case with greater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9392" y="1340692"/>
                <a:ext cx="8221980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92" y="1340692"/>
                <a:ext cx="8221980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0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5391D5-A611-4BDE-A1F2-85134AC6223E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53240B-1EB4-4C66-9675-5BD5B47477C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-95003" y="0"/>
            <a:ext cx="9056441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Recursive Formula for </a:t>
            </a:r>
            <a:r>
              <a:rPr lang="en-US" altLang="en-US" dirty="0" err="1" smtClean="0"/>
              <a:t>subproblems</a:t>
            </a:r>
            <a:endParaRPr lang="en-US" altLang="en-US" dirty="0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3017322"/>
            <a:ext cx="7887937" cy="3200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It means, that the best subset of </a:t>
            </a:r>
            <a:r>
              <a:rPr lang="en-US" altLang="en-US" sz="2400" i="1" dirty="0" err="1" smtClean="0"/>
              <a:t>S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that has total weight </a:t>
            </a:r>
            <a:r>
              <a:rPr lang="en-US" altLang="en-US" sz="2400" i="1" dirty="0" smtClean="0"/>
              <a:t>w</a:t>
            </a:r>
            <a:r>
              <a:rPr lang="en-US" altLang="en-US" sz="2400" dirty="0" smtClean="0"/>
              <a:t> is one of the two:</a:t>
            </a:r>
          </a:p>
          <a:p>
            <a:pPr>
              <a:buNone/>
            </a:pPr>
            <a:r>
              <a:rPr lang="en-US" altLang="en-US" sz="2400" u="sng" dirty="0">
                <a:solidFill>
                  <a:srgbClr val="0000FF"/>
                </a:solidFill>
              </a:rPr>
              <a:t>Item k is too big</a:t>
            </a:r>
            <a:r>
              <a:rPr lang="en-US" altLang="en-US" sz="2400" dirty="0"/>
              <a:t> to fit in the knapsack with capacity </a:t>
            </a:r>
            <a:r>
              <a:rPr lang="en-US" altLang="en-US" sz="2400" dirty="0" smtClean="0"/>
              <a:t>w</a:t>
            </a:r>
            <a:endParaRPr lang="en-US" altLang="en-US" sz="2400" u="sng" dirty="0" smtClean="0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Do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not use item k</a:t>
            </a:r>
            <a:r>
              <a:rPr lang="en-US" altLang="en-US" sz="2400" dirty="0" smtClean="0"/>
              <a:t>:  the best subset of </a:t>
            </a:r>
            <a:r>
              <a:rPr lang="en-US" altLang="en-US" sz="2400" i="1" dirty="0" smtClean="0"/>
              <a:t>S</a:t>
            </a:r>
            <a:r>
              <a:rPr lang="en-US" altLang="en-US" sz="2400" i="1" baseline="-25000" dirty="0" smtClean="0"/>
              <a:t>k-1</a:t>
            </a:r>
            <a:r>
              <a:rPr lang="en-US" altLang="en-US" sz="2400" dirty="0" smtClean="0"/>
              <a:t> that has total weight </a:t>
            </a:r>
            <a:r>
              <a:rPr lang="en-US" altLang="en-US" sz="2400" i="1" dirty="0" smtClean="0"/>
              <a:t>w</a:t>
            </a:r>
            <a:r>
              <a:rPr lang="en-US" altLang="en-US" sz="2400" dirty="0" smtClean="0"/>
              <a:t>,    </a:t>
            </a:r>
            <a:r>
              <a:rPr lang="en-US" altLang="en-US" sz="2400" b="1" dirty="0" smtClean="0"/>
              <a:t>or</a:t>
            </a:r>
            <a:endParaRPr lang="en-US" alt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400" u="sng" dirty="0" smtClean="0">
                <a:solidFill>
                  <a:srgbClr val="00B050"/>
                </a:solidFill>
              </a:rPr>
              <a:t>Use item k</a:t>
            </a:r>
            <a:r>
              <a:rPr lang="en-US" altLang="en-US" sz="2400" dirty="0" smtClean="0"/>
              <a:t>:  the best subset of </a:t>
            </a:r>
            <a:r>
              <a:rPr lang="en-US" altLang="en-US" sz="2400" i="1" dirty="0" smtClean="0"/>
              <a:t>S</a:t>
            </a:r>
            <a:r>
              <a:rPr lang="en-US" altLang="en-US" sz="2400" i="1" baseline="-25000" dirty="0" smtClean="0"/>
              <a:t>k-1</a:t>
            </a:r>
            <a:r>
              <a:rPr lang="en-US" altLang="en-US" sz="2400" dirty="0" smtClean="0"/>
              <a:t> that has total weight </a:t>
            </a:r>
            <a:r>
              <a:rPr lang="en-US" altLang="en-US" sz="2400" i="1" dirty="0" smtClean="0"/>
              <a:t>w-</a:t>
            </a:r>
            <a:r>
              <a:rPr lang="en-US" altLang="en-US" sz="2400" i="1" dirty="0" err="1" smtClean="0"/>
              <a:t>w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plus the item </a:t>
            </a:r>
            <a:r>
              <a:rPr lang="en-US" altLang="en-US" sz="2400" i="1" dirty="0" smtClean="0"/>
              <a:t>k with </a:t>
            </a:r>
            <a:r>
              <a:rPr lang="en-US" altLang="en-US" sz="2400" i="1" dirty="0" smtClean="0"/>
              <a:t>value </a:t>
            </a:r>
            <a:r>
              <a:rPr lang="en-US" altLang="en-US" sz="2400" i="1" dirty="0" err="1" smtClean="0"/>
              <a:t>v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i="1" baseline="-25000" dirty="0" smtClean="0"/>
              <a:t>   </a:t>
            </a:r>
            <a:endParaRPr lang="en-US" alt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61939" y="2017405"/>
            <a:ext cx="1471278" cy="485775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6418" y="1986613"/>
            <a:ext cx="3067050" cy="485775"/>
          </a:xfrm>
          <a:prstGeom prst="rect">
            <a:avLst/>
          </a:prstGeom>
          <a:solidFill>
            <a:srgbClr val="00B050">
              <a:alpha val="7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93420" y="1589414"/>
                <a:ext cx="8221980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1589414"/>
                <a:ext cx="8221980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296761" y="1526163"/>
            <a:ext cx="1695450" cy="485775"/>
          </a:xfrm>
          <a:prstGeom prst="rect">
            <a:avLst/>
          </a:prstGeom>
          <a:solidFill>
            <a:schemeClr val="accent6">
              <a:lumMod val="40000"/>
              <a:lumOff val="60000"/>
              <a:alpha val="7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Knapsack(W, n</a:t>
            </a:r>
            <a:r>
              <a:rPr lang="en-US" sz="2000" dirty="0"/>
              <a:t>)  </a:t>
            </a:r>
          </a:p>
          <a:p>
            <a:pPr marL="0" indent="0">
              <a:buNone/>
            </a:pPr>
            <a:r>
              <a:rPr lang="en-US" sz="2000" dirty="0"/>
              <a:t>{  </a:t>
            </a:r>
            <a:r>
              <a:rPr lang="en-US" sz="2000" dirty="0" smtClean="0"/>
              <a:t>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// </a:t>
            </a:r>
            <a:r>
              <a:rPr lang="en-US" sz="2000" dirty="0"/>
              <a:t>Base Case  </a:t>
            </a:r>
          </a:p>
          <a:p>
            <a:pPr marL="0" indent="0">
              <a:buNone/>
            </a:pPr>
            <a:r>
              <a:rPr lang="en-US" sz="2000" dirty="0" smtClean="0"/>
              <a:t>	if </a:t>
            </a:r>
            <a:r>
              <a:rPr lang="en-US" sz="2000" dirty="0"/>
              <a:t>(n = 0 or W = 0)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     return </a:t>
            </a:r>
            <a:r>
              <a:rPr lang="en-US" sz="2000" dirty="0"/>
              <a:t>0; 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smtClean="0"/>
              <a:t>	if </a:t>
            </a:r>
            <a:r>
              <a:rPr lang="en-US" sz="2000" dirty="0"/>
              <a:t>(</a:t>
            </a:r>
            <a:r>
              <a:rPr lang="en-US" sz="2000" dirty="0" err="1" smtClean="0"/>
              <a:t>w</a:t>
            </a:r>
            <a:r>
              <a:rPr lang="en-US" sz="2000" baseline="-25000" dirty="0" err="1"/>
              <a:t>n</a:t>
            </a:r>
            <a:r>
              <a:rPr lang="en-US" sz="2000" dirty="0" smtClean="0"/>
              <a:t> </a:t>
            </a:r>
            <a:r>
              <a:rPr lang="en-US" sz="2000" dirty="0"/>
              <a:t>&gt; W)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     return Knapsack(W, </a:t>
            </a:r>
            <a:r>
              <a:rPr lang="en-US" sz="2000" dirty="0"/>
              <a:t>n-1); 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	else 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smtClean="0"/>
              <a:t>    return max(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+ Knapsack(W-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, </a:t>
            </a:r>
            <a:r>
              <a:rPr lang="en-US" sz="2000" dirty="0"/>
              <a:t>n-1),  </a:t>
            </a:r>
            <a:r>
              <a:rPr lang="en-US" sz="2000" dirty="0" smtClean="0"/>
              <a:t>Knapsack(W, n-1</a:t>
            </a:r>
            <a:r>
              <a:rPr lang="en-US" sz="2000" dirty="0"/>
              <a:t>) );  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9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10468" y="11192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KS(5, 4)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5864" y="323156"/>
            <a:ext cx="452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Knapsack(W-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, n-1),  Knapsack(W, n-1)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2269" y="153924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KS(4, 3)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3009" y="21905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KS(5, 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6794" y="21905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KS(4, 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0844" y="21764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KS(3, 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1201" y="267130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KS(4, 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75743" y="272796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KS(3, 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5809" y="273558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KS(2, 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10385" y="272796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KS(3, 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2017" y="26479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KS(5, 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5809" y="366920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KS(2, 0)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9569" y="272796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KS(4, 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3" y="329472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KS(1, 0)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4942" y="272796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KS(3, 1)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52245" y="221652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KS(4, 2)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6720" y="156253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KS(5, 3)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0843" y="328710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KS(2, 0)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81105" y="36539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KS(3, 0)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72269" y="3247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KS(2, 0)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30409" y="366920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KS(3, 0)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07480" y="3432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Etc</a:t>
            </a:r>
            <a:r>
              <a:rPr lang="en-US" dirty="0" smtClean="0"/>
              <a:t> 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8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153544-DD1E-4946-BD58-CCD181A35D98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EF79FB2-1094-4280-B4FB-C3888EE4625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762000"/>
          </a:xfrm>
        </p:spPr>
        <p:txBody>
          <a:bodyPr/>
          <a:lstStyle/>
          <a:p>
            <a:pPr algn="ctr"/>
            <a:r>
              <a:rPr lang="en-US" altLang="en-US" dirty="0" smtClean="0"/>
              <a:t>0-1 DP </a:t>
            </a:r>
            <a:r>
              <a:rPr lang="en-US" altLang="en-US" dirty="0" smtClean="0"/>
              <a:t>Knapsack Algorithm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922" y="1230085"/>
            <a:ext cx="7878763" cy="5867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	</a:t>
            </a:r>
            <a:r>
              <a:rPr lang="en-US" altLang="en-US" sz="2000" dirty="0" smtClean="0">
                <a:latin typeface="Times New Roman" pitchFamily="18" charset="0"/>
              </a:rPr>
              <a:t>V[0,w</a:t>
            </a:r>
            <a:r>
              <a:rPr lang="en-US" altLang="en-US" sz="2000" dirty="0" smtClean="0">
                <a:latin typeface="Times New Roman" pitchFamily="18" charset="0"/>
              </a:rPr>
              <a:t>] = 0 	</a:t>
            </a:r>
            <a:r>
              <a:rPr lang="en-US" altLang="en-US" sz="2000" dirty="0" smtClean="0">
                <a:solidFill>
                  <a:srgbClr val="008000"/>
                </a:solidFill>
                <a:latin typeface="Times New Roman" pitchFamily="18" charset="0"/>
              </a:rPr>
              <a:t>// 0 item’s</a:t>
            </a:r>
            <a:endParaRPr lang="en-US" altLang="en-US" sz="2000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for </a:t>
            </a:r>
            <a:r>
              <a:rPr lang="en-US" altLang="en-US" sz="2000" dirty="0" err="1" smtClean="0">
                <a:latin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</a:rPr>
              <a:t> = 1 to 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	</a:t>
            </a:r>
            <a:r>
              <a:rPr lang="en-US" altLang="en-US" sz="2000" dirty="0" smtClean="0">
                <a:latin typeface="Times New Roman" pitchFamily="18" charset="0"/>
              </a:rPr>
              <a:t>V[i,0</a:t>
            </a:r>
            <a:r>
              <a:rPr lang="en-US" altLang="en-US" sz="2000" dirty="0" smtClean="0">
                <a:latin typeface="Times New Roman" pitchFamily="18" charset="0"/>
              </a:rPr>
              <a:t>] = 0	</a:t>
            </a:r>
            <a:r>
              <a:rPr lang="en-US" altLang="en-US" sz="2000" dirty="0">
                <a:solidFill>
                  <a:srgbClr val="008000"/>
                </a:solidFill>
                <a:latin typeface="Times New Roman" pitchFamily="18" charset="0"/>
              </a:rPr>
              <a:t> // 0 </a:t>
            </a:r>
            <a:r>
              <a:rPr lang="en-US" altLang="en-US" sz="2000" dirty="0" smtClean="0">
                <a:solidFill>
                  <a:srgbClr val="008000"/>
                </a:solidFill>
                <a:latin typeface="Times New Roman" pitchFamily="18" charset="0"/>
              </a:rPr>
              <a:t>weight</a:t>
            </a:r>
            <a:endParaRPr lang="en-US" altLang="en-US" sz="2000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	for w = 1 to W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		if </a:t>
            </a:r>
            <a:r>
              <a:rPr lang="en-US" altLang="en-US" sz="2000" dirty="0" err="1" smtClean="0">
                <a:latin typeface="Times New Roman" pitchFamily="18" charset="0"/>
              </a:rPr>
              <a:t>w</a:t>
            </a:r>
            <a:r>
              <a:rPr lang="en-US" altLang="en-US" sz="2000" baseline="-25000" dirty="0" err="1" smtClean="0">
                <a:latin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</a:rPr>
              <a:t> &lt;= w </a:t>
            </a:r>
            <a:r>
              <a:rPr lang="en-US" altLang="en-US" sz="2000" dirty="0" smtClean="0">
                <a:solidFill>
                  <a:srgbClr val="008000"/>
                </a:solidFill>
                <a:latin typeface="Times New Roman" pitchFamily="18" charset="0"/>
              </a:rPr>
              <a:t>// item </a:t>
            </a:r>
            <a:r>
              <a:rPr lang="en-US" altLang="en-US" sz="2000" dirty="0" err="1" smtClean="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en-US" sz="2000" dirty="0" smtClean="0">
                <a:solidFill>
                  <a:srgbClr val="008000"/>
                </a:solidFill>
                <a:latin typeface="Times New Roman" pitchFamily="18" charset="0"/>
              </a:rPr>
              <a:t> can be part of the solution</a:t>
            </a:r>
            <a:endParaRPr lang="en-US" altLang="en-US" sz="2000" dirty="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			if </a:t>
            </a:r>
            <a:r>
              <a:rPr lang="en-US" altLang="en-US" sz="2000" dirty="0" smtClean="0">
                <a:latin typeface="Times New Roman" pitchFamily="18" charset="0"/>
              </a:rPr>
              <a:t>v</a:t>
            </a:r>
            <a:r>
              <a:rPr lang="en-US" altLang="en-US" sz="2000" baseline="-25000" dirty="0" smtClean="0">
                <a:latin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</a:rPr>
              <a:t>+ </a:t>
            </a:r>
            <a:r>
              <a:rPr lang="en-US" altLang="en-US" sz="2000" dirty="0" smtClean="0">
                <a:latin typeface="Times New Roman" pitchFamily="18" charset="0"/>
              </a:rPr>
              <a:t>V[i-1,w-w</a:t>
            </a:r>
            <a:r>
              <a:rPr lang="en-US" altLang="en-US" sz="2000" baseline="-25000" dirty="0" smtClean="0">
                <a:latin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</a:rPr>
              <a:t>] &gt; </a:t>
            </a:r>
            <a:r>
              <a:rPr lang="en-US" altLang="en-US" sz="2000" dirty="0" smtClean="0">
                <a:latin typeface="Times New Roman" pitchFamily="18" charset="0"/>
              </a:rPr>
              <a:t>V[i-1,w</a:t>
            </a:r>
            <a:r>
              <a:rPr lang="en-US" altLang="en-US" sz="2000" dirty="0" smtClean="0">
                <a:latin typeface="Times New Roman" pitchFamily="18" charset="0"/>
              </a:rPr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				</a:t>
            </a:r>
            <a:r>
              <a:rPr lang="en-US" altLang="en-US" sz="2000" dirty="0" smtClean="0">
                <a:latin typeface="Times New Roman" pitchFamily="18" charset="0"/>
              </a:rPr>
              <a:t>V[</a:t>
            </a:r>
            <a:r>
              <a:rPr lang="en-US" altLang="en-US" sz="2000" dirty="0" err="1" smtClean="0">
                <a:latin typeface="Times New Roman" pitchFamily="18" charset="0"/>
              </a:rPr>
              <a:t>i,w</a:t>
            </a:r>
            <a:r>
              <a:rPr lang="en-US" altLang="en-US" sz="2000" dirty="0" smtClean="0">
                <a:latin typeface="Times New Roman" pitchFamily="18" charset="0"/>
              </a:rPr>
              <a:t>] = </a:t>
            </a:r>
            <a:r>
              <a:rPr lang="en-US" altLang="en-US" sz="2000" dirty="0" smtClean="0">
                <a:latin typeface="Times New Roman" pitchFamily="18" charset="0"/>
              </a:rPr>
              <a:t>v</a:t>
            </a:r>
            <a:r>
              <a:rPr lang="en-US" altLang="en-US" sz="2000" baseline="-25000" dirty="0" smtClean="0">
                <a:latin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</a:rPr>
              <a:t>+ </a:t>
            </a:r>
            <a:r>
              <a:rPr lang="en-US" altLang="en-US" sz="2000" dirty="0" smtClean="0">
                <a:latin typeface="Times New Roman" pitchFamily="18" charset="0"/>
              </a:rPr>
              <a:t>V[i-1,w- </a:t>
            </a:r>
            <a:r>
              <a:rPr lang="en-US" altLang="en-US" sz="2000" dirty="0" err="1" smtClean="0">
                <a:latin typeface="Times New Roman" pitchFamily="18" charset="0"/>
              </a:rPr>
              <a:t>w</a:t>
            </a:r>
            <a:r>
              <a:rPr lang="en-US" altLang="en-US" sz="2000" baseline="-25000" dirty="0" err="1" smtClean="0">
                <a:latin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</a:rPr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			else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				</a:t>
            </a:r>
            <a:r>
              <a:rPr lang="en-US" altLang="en-US" sz="2000" dirty="0" smtClean="0">
                <a:latin typeface="Times New Roman" pitchFamily="18" charset="0"/>
              </a:rPr>
              <a:t>V[</a:t>
            </a:r>
            <a:r>
              <a:rPr lang="en-US" altLang="en-US" sz="2000" dirty="0" err="1" smtClean="0">
                <a:latin typeface="Times New Roman" pitchFamily="18" charset="0"/>
              </a:rPr>
              <a:t>i,w</a:t>
            </a:r>
            <a:r>
              <a:rPr lang="en-US" altLang="en-US" sz="2000" dirty="0" smtClean="0">
                <a:latin typeface="Times New Roman" pitchFamily="18" charset="0"/>
              </a:rPr>
              <a:t>] = </a:t>
            </a:r>
            <a:r>
              <a:rPr lang="en-US" altLang="en-US" sz="2000" dirty="0" smtClean="0">
                <a:latin typeface="Times New Roman" pitchFamily="18" charset="0"/>
              </a:rPr>
              <a:t>V[i-1,w</a:t>
            </a:r>
            <a:r>
              <a:rPr lang="en-US" altLang="en-US" sz="2000" dirty="0" smtClean="0">
                <a:latin typeface="Times New Roman" pitchFamily="18" charset="0"/>
              </a:rPr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latin typeface="Times New Roman" pitchFamily="18" charset="0"/>
              </a:rPr>
              <a:t>		else </a:t>
            </a:r>
            <a:r>
              <a:rPr lang="en-US" altLang="en-US" sz="2000" dirty="0" smtClean="0">
                <a:latin typeface="Times New Roman" pitchFamily="18" charset="0"/>
              </a:rPr>
              <a:t>V[</a:t>
            </a:r>
            <a:r>
              <a:rPr lang="en-US" altLang="en-US" sz="2000" dirty="0" err="1" smtClean="0">
                <a:latin typeface="Times New Roman" pitchFamily="18" charset="0"/>
              </a:rPr>
              <a:t>i,w</a:t>
            </a:r>
            <a:r>
              <a:rPr lang="en-US" altLang="en-US" sz="2000" dirty="0" smtClean="0">
                <a:latin typeface="Times New Roman" pitchFamily="18" charset="0"/>
              </a:rPr>
              <a:t>] = </a:t>
            </a:r>
            <a:r>
              <a:rPr lang="en-US" altLang="en-US" sz="2000" dirty="0" smtClean="0">
                <a:latin typeface="Times New Roman" pitchFamily="18" charset="0"/>
              </a:rPr>
              <a:t>V[i-1,w</a:t>
            </a:r>
            <a:r>
              <a:rPr lang="en-US" altLang="en-US" sz="2000" dirty="0" smtClean="0">
                <a:latin typeface="Times New Roman" pitchFamily="18" charset="0"/>
              </a:rPr>
              <a:t>]  </a:t>
            </a:r>
            <a:r>
              <a:rPr lang="en-US" altLang="en-US" sz="2000" dirty="0" smtClean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lang="en-US" altLang="en-US" sz="2000" dirty="0" err="1" smtClean="0">
                <a:solidFill>
                  <a:srgbClr val="008000"/>
                </a:solidFill>
                <a:latin typeface="Times New Roman" pitchFamily="18" charset="0"/>
              </a:rPr>
              <a:t>w</a:t>
            </a:r>
            <a:r>
              <a:rPr lang="en-US" altLang="en-US" sz="2000" baseline="-25000" dirty="0" err="1" smtClean="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en-US" sz="2000" dirty="0" smtClean="0">
                <a:solidFill>
                  <a:srgbClr val="008000"/>
                </a:solidFill>
                <a:latin typeface="Times New Roman" pitchFamily="18" charset="0"/>
              </a:rPr>
              <a:t> &gt; w item </a:t>
            </a:r>
            <a:r>
              <a:rPr lang="en-US" altLang="en-US" sz="2000" dirty="0" err="1" smtClean="0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altLang="en-US" sz="2000" dirty="0" smtClean="0">
                <a:solidFill>
                  <a:srgbClr val="008000"/>
                </a:solidFill>
                <a:latin typeface="Times New Roman" pitchFamily="18" charset="0"/>
              </a:rPr>
              <a:t> is too big</a:t>
            </a:r>
          </a:p>
        </p:txBody>
      </p:sp>
    </p:spTree>
    <p:extLst>
      <p:ext uri="{BB962C8B-B14F-4D97-AF65-F5344CB8AC3E}">
        <p14:creationId xmlns:p14="http://schemas.microsoft.com/office/powerpoint/2010/main" val="28426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BD10FB-75C2-4F62-87F7-BCCD00C053DB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17F35B-7367-4CB4-94C3-164DF33EEE9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</p:spPr>
        <p:txBody>
          <a:bodyPr/>
          <a:lstStyle/>
          <a:p>
            <a:pPr algn="ctr"/>
            <a:r>
              <a:rPr lang="en-US" altLang="en-US" smtClean="0"/>
              <a:t>Running time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43000"/>
            <a:ext cx="7772400" cy="3124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/>
              <a:t>V[0,w</a:t>
            </a:r>
            <a:r>
              <a:rPr lang="en-US" altLang="en-US" dirty="0" smtClean="0"/>
              <a:t>] = 0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for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= 0 to n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smtClean="0"/>
              <a:t>V[i,0</a:t>
            </a:r>
            <a:r>
              <a:rPr lang="en-US" altLang="en-US" dirty="0" smtClean="0"/>
              <a:t>] = 0</a:t>
            </a:r>
          </a:p>
          <a:p>
            <a:pPr>
              <a:buNone/>
            </a:pPr>
            <a:r>
              <a:rPr lang="en-US" altLang="en-US" dirty="0" smtClean="0"/>
              <a:t>	for w = 0 to W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	&lt; the rest of the code &gt;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93686" y="4400548"/>
            <a:ext cx="7216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>
                <a:solidFill>
                  <a:schemeClr val="accent2"/>
                </a:solidFill>
              </a:rPr>
              <a:t>What is the running time of this algorithm?</a:t>
            </a:r>
            <a:endParaRPr lang="en-US" altLang="en-US" sz="2800" dirty="0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251325" y="1238250"/>
            <a:ext cx="10422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2"/>
                </a:solidFill>
                <a:latin typeface="+mn-lt"/>
                <a:sym typeface="Symbol" panose="05050102010706020507" pitchFamily="18" charset="2"/>
              </a:rPr>
              <a:t></a:t>
            </a:r>
            <a:r>
              <a:rPr lang="en-US" altLang="en-US" sz="2800" dirty="0" smtClean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altLang="en-US" sz="2800" dirty="0">
                <a:solidFill>
                  <a:schemeClr val="accent2"/>
                </a:solidFill>
                <a:latin typeface="+mn-lt"/>
              </a:rPr>
              <a:t>W)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43400" y="2286000"/>
            <a:ext cx="26035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latin typeface="+mn-lt"/>
              </a:rPr>
              <a:t>Repeat </a:t>
            </a:r>
            <a:r>
              <a:rPr lang="en-US" altLang="en-US" sz="2800" i="1">
                <a:solidFill>
                  <a:schemeClr val="accent2"/>
                </a:solidFill>
                <a:latin typeface="+mn-lt"/>
              </a:rPr>
              <a:t>n</a:t>
            </a:r>
            <a:r>
              <a:rPr lang="en-US" altLang="en-US" sz="2800">
                <a:solidFill>
                  <a:schemeClr val="accent2"/>
                </a:solidFill>
                <a:latin typeface="+mn-lt"/>
              </a:rPr>
              <a:t> times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2489" y="4923768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2"/>
                </a:solidFill>
                <a:latin typeface="+mn-lt"/>
                <a:sym typeface="Symbol" panose="05050102010706020507" pitchFamily="18" charset="2"/>
              </a:rPr>
              <a:t></a:t>
            </a:r>
            <a:r>
              <a:rPr lang="en-US" altLang="en-US" sz="2800" dirty="0" smtClean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altLang="en-US" sz="2800" dirty="0" err="1" smtClean="0">
                <a:solidFill>
                  <a:schemeClr val="accent2"/>
                </a:solidFill>
                <a:latin typeface="+mn-lt"/>
              </a:rPr>
              <a:t>nW</a:t>
            </a:r>
            <a:r>
              <a:rPr lang="en-US" altLang="en-US" sz="2800" dirty="0" smtClean="0">
                <a:solidFill>
                  <a:schemeClr val="accent2"/>
                </a:solidFill>
                <a:latin typeface="+mn-lt"/>
              </a:rPr>
              <a:t>) pseudo-polynomial</a:t>
            </a:r>
            <a:endParaRPr lang="en-US" alt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26987" y="5483774"/>
            <a:ext cx="84486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dirty="0"/>
              <a:t>Remember that the brute-force algorithm </a:t>
            </a:r>
            <a:r>
              <a:rPr lang="en-US" altLang="en-US" sz="2800" dirty="0" smtClean="0"/>
              <a:t>takes </a:t>
            </a:r>
            <a:r>
              <a:rPr lang="en-US" altLang="en-US" sz="2800" dirty="0" smtClean="0">
                <a:sym typeface="Symbol" panose="05050102010706020507" pitchFamily="18" charset="2"/>
              </a:rPr>
              <a:t></a:t>
            </a:r>
            <a:r>
              <a:rPr lang="en-US" altLang="en-US" sz="2800" dirty="0" smtClean="0"/>
              <a:t>(n2</a:t>
            </a:r>
            <a:r>
              <a:rPr lang="en-US" altLang="en-US" sz="2800" baseline="30000" dirty="0" smtClean="0"/>
              <a:t>n</a:t>
            </a:r>
            <a:r>
              <a:rPr lang="en-US" altLang="en-US" sz="2800" dirty="0" smtClean="0"/>
              <a:t>). Better than Brute force if W </a:t>
            </a:r>
            <a:r>
              <a:rPr lang="en-US" altLang="en-US" sz="2800" dirty="0"/>
              <a:t>&lt;&lt; 2</a:t>
            </a:r>
            <a:r>
              <a:rPr lang="en-US" altLang="en-US" sz="2800" baseline="30000" dirty="0"/>
              <a:t>n</a:t>
            </a:r>
            <a:endParaRPr lang="en-US" altLang="en-US" sz="2800" dirty="0" smtClean="0"/>
          </a:p>
          <a:p>
            <a:pPr algn="ctr"/>
            <a:endParaRPr lang="en-US" alt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901921" y="3138393"/>
            <a:ext cx="960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400" dirty="0">
                <a:solidFill>
                  <a:schemeClr val="accent2"/>
                </a:solidFill>
              </a:rPr>
              <a:t>(W)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67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autoUpdateAnimBg="0"/>
      <p:bldP spid="118791" grpId="0" autoUpdateAnimBg="0"/>
      <p:bldP spid="118792" grpId="0" autoUpdateAnimBg="0"/>
      <p:bldP spid="1187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4D7F04-2A9F-4F5E-88FB-D24D76EFD91C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0F4CF6-CD86-43D2-99C3-BABB7C7E668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09600"/>
          </a:xfrm>
        </p:spPr>
        <p:txBody>
          <a:bodyPr/>
          <a:lstStyle/>
          <a:p>
            <a:pPr algn="ctr"/>
            <a:r>
              <a:rPr lang="en-US" altLang="en-US" smtClean="0"/>
              <a:t>Example</a:t>
            </a:r>
          </a:p>
        </p:txBody>
      </p:sp>
      <p:sp>
        <p:nvSpPr>
          <p:cNvPr id="16389" name="Text Box 27"/>
          <p:cNvSpPr txBox="1">
            <a:spLocks noChangeArrowheads="1"/>
          </p:cNvSpPr>
          <p:nvPr/>
        </p:nvSpPr>
        <p:spPr bwMode="auto">
          <a:xfrm>
            <a:off x="334487" y="1340262"/>
            <a:ext cx="822762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>
                <a:solidFill>
                  <a:schemeClr val="accent2"/>
                </a:solidFill>
              </a:rPr>
              <a:t>Let’s run our algorithm on the </a:t>
            </a:r>
            <a:r>
              <a:rPr lang="en-US" altLang="en-US" sz="3200" dirty="0" smtClean="0">
                <a:solidFill>
                  <a:schemeClr val="accent2"/>
                </a:solidFill>
              </a:rPr>
              <a:t>following </a:t>
            </a:r>
            <a:r>
              <a:rPr lang="en-US" altLang="en-US" sz="3200" dirty="0">
                <a:solidFill>
                  <a:schemeClr val="accent2"/>
                </a:solidFill>
              </a:rPr>
              <a:t>data:</a:t>
            </a:r>
          </a:p>
          <a:p>
            <a:endParaRPr lang="en-US" altLang="en-US" sz="3200" dirty="0"/>
          </a:p>
          <a:p>
            <a:r>
              <a:rPr lang="en-US" altLang="en-US" sz="2800" dirty="0"/>
              <a:t>n = 4 (# of elements)</a:t>
            </a:r>
          </a:p>
          <a:p>
            <a:r>
              <a:rPr lang="en-US" altLang="en-US" sz="2800" dirty="0"/>
              <a:t>W = 5 (max weight)</a:t>
            </a:r>
          </a:p>
          <a:p>
            <a:r>
              <a:rPr lang="en-US" altLang="en-US" sz="2800" dirty="0"/>
              <a:t>Elements (weight, </a:t>
            </a:r>
            <a:r>
              <a:rPr lang="en-US" altLang="en-US" sz="2800" dirty="0" smtClean="0"/>
              <a:t>value): </a:t>
            </a:r>
            <a:endParaRPr lang="en-US" altLang="en-US" sz="2800" dirty="0" smtClean="0"/>
          </a:p>
          <a:p>
            <a:r>
              <a:rPr lang="en-US" altLang="en-US" sz="2800" dirty="0"/>
              <a:t>	</a:t>
            </a:r>
            <a:r>
              <a:rPr lang="en-US" altLang="en-US" sz="2800" dirty="0" smtClean="0"/>
              <a:t>S = {(2,3</a:t>
            </a:r>
            <a:r>
              <a:rPr lang="en-US" altLang="en-US" sz="2800" dirty="0"/>
              <a:t>), (3,4), (4,5), (5,6</a:t>
            </a:r>
            <a:r>
              <a:rPr lang="en-US" altLang="en-US" sz="2800" dirty="0" smtClean="0"/>
              <a:t>) 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60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DD9B35-2487-4C1F-832F-DF3DCF471636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476F92-9834-44F7-AAF8-871094FD7FF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0010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0-1 Knapsack problem: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grpSp>
        <p:nvGrpSpPr>
          <p:cNvPr id="8197" name="Group 15"/>
          <p:cNvGrpSpPr>
            <a:grpSpLocks/>
          </p:cNvGrpSpPr>
          <p:nvPr/>
        </p:nvGrpSpPr>
        <p:grpSpPr bwMode="auto">
          <a:xfrm>
            <a:off x="2724767" y="4800600"/>
            <a:ext cx="838200" cy="1524000"/>
            <a:chOff x="1008" y="1104"/>
            <a:chExt cx="864" cy="2064"/>
          </a:xfrm>
        </p:grpSpPr>
        <p:sp>
          <p:nvSpPr>
            <p:cNvPr id="8219" name="Line 4"/>
            <p:cNvSpPr>
              <a:spLocks noChangeShapeType="1"/>
            </p:cNvSpPr>
            <p:nvPr/>
          </p:nvSpPr>
          <p:spPr bwMode="auto">
            <a:xfrm>
              <a:off x="1008" y="11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5"/>
            <p:cNvSpPr>
              <a:spLocks noChangeShapeType="1"/>
            </p:cNvSpPr>
            <p:nvPr/>
          </p:nvSpPr>
          <p:spPr bwMode="auto">
            <a:xfrm>
              <a:off x="1008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6"/>
            <p:cNvSpPr>
              <a:spLocks noChangeShapeType="1"/>
            </p:cNvSpPr>
            <p:nvPr/>
          </p:nvSpPr>
          <p:spPr bwMode="auto">
            <a:xfrm flipV="1">
              <a:off x="1872" y="11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4267200" y="5029200"/>
            <a:ext cx="838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4267200" y="4191000"/>
            <a:ext cx="838200" cy="685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4267200" y="3657600"/>
            <a:ext cx="838200" cy="3810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4267200" y="2743200"/>
            <a:ext cx="8382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5715000" y="1752600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w</a:t>
            </a:r>
            <a:r>
              <a:rPr lang="en-US" altLang="en-US" sz="3200" baseline="-25000"/>
              <a:t>i</a:t>
            </a:r>
            <a:endParaRPr lang="en-US" altLang="en-US"/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7315200" y="1727200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 smtClean="0"/>
              <a:t>v</a:t>
            </a:r>
            <a:r>
              <a:rPr lang="en-US" altLang="en-US" sz="3200" baseline="-25000" dirty="0" smtClean="0"/>
              <a:t>i</a:t>
            </a:r>
            <a:endParaRPr lang="en-US" altLang="en-US" dirty="0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4267200" y="3124200"/>
            <a:ext cx="838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7299325" y="552767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5867400" y="556260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7315200" y="4324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15</a:t>
            </a:r>
            <a:endParaRPr lang="en-US" altLang="en-US" dirty="0"/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58674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7288371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5867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7301071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58674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7315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3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5872162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2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5257800" y="1295400"/>
            <a:ext cx="122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Weight</a:t>
            </a:r>
            <a:endParaRPr lang="en-US" altLang="en-US"/>
          </a:p>
        </p:txBody>
      </p:sp>
      <p:sp>
        <p:nvSpPr>
          <p:cNvPr id="8216" name="Text Box 29"/>
          <p:cNvSpPr txBox="1">
            <a:spLocks noChangeArrowheads="1"/>
          </p:cNvSpPr>
          <p:nvPr/>
        </p:nvSpPr>
        <p:spPr bwMode="auto">
          <a:xfrm>
            <a:off x="6934200" y="1295400"/>
            <a:ext cx="960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/>
              <a:t>value</a:t>
            </a:r>
            <a:endParaRPr lang="en-US" altLang="en-US" dirty="0"/>
          </a:p>
        </p:txBody>
      </p:sp>
      <p:sp>
        <p:nvSpPr>
          <p:cNvPr id="8217" name="Text Box 30"/>
          <p:cNvSpPr txBox="1">
            <a:spLocks noChangeArrowheads="1"/>
          </p:cNvSpPr>
          <p:nvPr/>
        </p:nvSpPr>
        <p:spPr bwMode="auto">
          <a:xfrm>
            <a:off x="400050" y="1360488"/>
            <a:ext cx="31629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/>
              <a:t>This is a knapsack</a:t>
            </a:r>
          </a:p>
          <a:p>
            <a:r>
              <a:rPr lang="en-US" altLang="en-US" sz="2800" dirty="0"/>
              <a:t>Max weight: W = </a:t>
            </a:r>
            <a:r>
              <a:rPr lang="en-US" altLang="en-US" sz="2800" dirty="0" smtClean="0"/>
              <a:t>13</a:t>
            </a:r>
            <a:endParaRPr lang="en-US" altLang="en-US" dirty="0"/>
          </a:p>
        </p:txBody>
      </p:sp>
      <p:sp>
        <p:nvSpPr>
          <p:cNvPr id="8218" name="Text Box 31"/>
          <p:cNvSpPr txBox="1">
            <a:spLocks noChangeArrowheads="1"/>
          </p:cNvSpPr>
          <p:nvPr/>
        </p:nvSpPr>
        <p:spPr bwMode="auto">
          <a:xfrm>
            <a:off x="4191000" y="1981200"/>
            <a:ext cx="97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Items</a:t>
            </a:r>
            <a:endParaRPr lang="en-US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4267200" y="5029200"/>
            <a:ext cx="838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5275" y="4786015"/>
            <a:ext cx="1418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 smtClean="0"/>
              <a:t>=  0</a:t>
            </a:r>
          </a:p>
          <a:p>
            <a:r>
              <a:rPr lang="en-US" dirty="0" smtClean="0"/>
              <a:t>Weight = 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43BD14-7AF9-44FB-9CD5-E96CB207CAF6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D801F80-0D09-4645-BA15-1DF4BA35B45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7413" name="Line 121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138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/>
              <a:t>for w = 0 to W</a:t>
            </a:r>
          </a:p>
          <a:p>
            <a:r>
              <a:rPr lang="en-US" altLang="en-US" sz="2800" dirty="0"/>
              <a:t>	</a:t>
            </a:r>
            <a:r>
              <a:rPr lang="en-US" altLang="en-US" sz="2800" dirty="0" smtClean="0"/>
              <a:t>V[0,w</a:t>
            </a:r>
            <a:r>
              <a:rPr lang="en-US" altLang="en-US" sz="2800" dirty="0"/>
              <a:t>] = 0</a:t>
            </a:r>
          </a:p>
        </p:txBody>
      </p:sp>
      <p:sp>
        <p:nvSpPr>
          <p:cNvPr id="17415" name="Line 151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152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53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54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55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56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57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58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60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1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62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63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64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97" name="Text Box 165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20998" name="Text Box 166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20999" name="Text Box 167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21000" name="Text Box 168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21002" name="Text Box 170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21003" name="Text Box 171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7434" name="Text Box 178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17435" name="Text Box 179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7436" name="Text Box 180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7437" name="Text Box 181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7438" name="Text Box 182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7439" name="Text Box 183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7440" name="Text Box 184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7441" name="Text Box 185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17442" name="Text Box 187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7443" name="Text Box 188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7444" name="Text Box 189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7445" name="Text Box 190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7446" name="Text Box 191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158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97" grpId="0" autoUpdateAnimBg="0"/>
      <p:bldP spid="120998" grpId="0" autoUpdateAnimBg="0"/>
      <p:bldP spid="120999" grpId="0" autoUpdateAnimBg="0"/>
      <p:bldP spid="121000" grpId="0" autoUpdateAnimBg="0"/>
      <p:bldP spid="121002" grpId="0" autoUpdateAnimBg="0"/>
      <p:bldP spid="1210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C996CF-DE8F-467D-9C5E-CE1E6B56C4EC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628C40-3A03-4B36-860B-A2A8D983780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/>
              <a:t>for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= 0 to n</a:t>
            </a:r>
          </a:p>
          <a:p>
            <a:r>
              <a:rPr lang="en-US" altLang="en-US" sz="2800" dirty="0"/>
              <a:t>	</a:t>
            </a:r>
            <a:r>
              <a:rPr lang="en-US" altLang="en-US" sz="2800" dirty="0" smtClean="0"/>
              <a:t>V[i,0</a:t>
            </a:r>
            <a:r>
              <a:rPr lang="en-US" altLang="en-US" sz="2800" dirty="0"/>
              <a:t>] = 0</a:t>
            </a:r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5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5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5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5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1845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846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846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846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846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846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74" name="Text Box 40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719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2" grpId="0" autoUpdateAnimBg="0"/>
      <p:bldP spid="137253" grpId="0" autoUpdateAnimBg="0"/>
      <p:bldP spid="137254" grpId="0" autoUpdateAnimBg="0"/>
      <p:bldP spid="13725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8EFB1E-A784-4695-9D4D-A9F7097EE56C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5670D6-6F89-4D6C-B821-2E769C33846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9461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&lt;= w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V[i-1,w-w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/>
              <a:t>] &gt;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FF0000"/>
                </a:solidFill>
              </a:rPr>
              <a:t>else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V[i-1,w</a:t>
            </a:r>
            <a:r>
              <a:rPr lang="en-US" altLang="en-US" sz="2000" b="1" dirty="0"/>
              <a:t>]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77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78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79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80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81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82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19483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84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9485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9486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9487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9488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9489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19490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91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9492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9493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9494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95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96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97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9498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=1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=3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=2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1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w-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 =-1</a:t>
            </a:r>
          </a:p>
        </p:txBody>
      </p:sp>
      <p:sp>
        <p:nvSpPr>
          <p:cNvPr id="19499" name="Text Box 41"/>
          <p:cNvSpPr txBox="1">
            <a:spLocks noChangeArrowheads="1"/>
          </p:cNvSpPr>
          <p:nvPr/>
        </p:nvSpPr>
        <p:spPr bwMode="auto">
          <a:xfrm>
            <a:off x="7497259" y="1073259"/>
            <a:ext cx="133241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/>
              <a:t>1</a:t>
            </a:r>
            <a:r>
              <a:rPr lang="en-US" altLang="en-US" sz="2800" dirty="0"/>
              <a:t>: (2,3)</a:t>
            </a:r>
          </a:p>
          <a:p>
            <a:r>
              <a:rPr lang="en-US" altLang="en-US" sz="2800" dirty="0"/>
              <a:t>2: (3,4)</a:t>
            </a:r>
          </a:p>
          <a:p>
            <a:r>
              <a:rPr lang="en-US" altLang="en-US" sz="2800" dirty="0"/>
              <a:t>3: (4,5) </a:t>
            </a:r>
          </a:p>
          <a:p>
            <a:r>
              <a:rPr lang="en-US" altLang="en-US" sz="2800" dirty="0"/>
              <a:t>4: (5,6)</a:t>
            </a:r>
            <a:endParaRPr lang="en-US" altLang="en-US" dirty="0"/>
          </a:p>
        </p:txBody>
      </p:sp>
      <p:sp>
        <p:nvSpPr>
          <p:cNvPr id="19500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38283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502" name="Rectangle 44"/>
          <p:cNvSpPr>
            <a:spLocks noChangeArrowheads="1"/>
          </p:cNvSpPr>
          <p:nvPr/>
        </p:nvSpPr>
        <p:spPr bwMode="auto">
          <a:xfrm>
            <a:off x="7239000" y="1066800"/>
            <a:ext cx="1676400" cy="4572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8285" name="Line 45"/>
          <p:cNvSpPr>
            <a:spLocks noChangeShapeType="1"/>
          </p:cNvSpPr>
          <p:nvPr/>
        </p:nvSpPr>
        <p:spPr bwMode="auto">
          <a:xfrm>
            <a:off x="2362200" y="2209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296611" y="653534"/>
            <a:ext cx="139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Item : (w, </a:t>
            </a:r>
            <a:r>
              <a:rPr lang="en-US" altLang="en-US" dirty="0" smtClean="0"/>
              <a:t>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8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3" grpId="0" autoUpdateAnimBg="0"/>
      <p:bldP spid="1382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4955E1-66DB-4348-8CF3-CD17CDA0F0D4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CC0CAD-846F-41D9-A8D2-7D5D85AA85F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>
                <a:solidFill>
                  <a:srgbClr val="FF0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 &lt;= 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>
                <a:solidFill>
                  <a:srgbClr val="FF0000"/>
                </a:solidFill>
              </a:rPr>
              <a:t>v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+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V[i-1,w-w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] &gt;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</a:t>
            </a:r>
            <a:r>
              <a:rPr lang="en-US" altLang="en-US" sz="2000" dirty="0">
                <a:solidFill>
                  <a:srgbClr val="FF0000"/>
                </a:solidFill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           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</a:t>
            </a:r>
            <a:r>
              <a:rPr lang="en-US" altLang="en-US" sz="2000" b="1" baseline="-25000" dirty="0" smtClean="0"/>
              <a:t>i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+ </a:t>
            </a:r>
            <a:r>
              <a:rPr lang="en-US" altLang="en-US" sz="2000" b="1" dirty="0" smtClean="0"/>
              <a:t>V[i-1,w- </a:t>
            </a:r>
            <a:r>
              <a:rPr lang="en-US" altLang="en-US" sz="2000" b="1" dirty="0" err="1"/>
              <a:t>w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]</a:t>
            </a:r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000" dirty="0"/>
              <a:t>    else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01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02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03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04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05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06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20507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0</a:t>
            </a:r>
          </a:p>
        </p:txBody>
      </p:sp>
      <p:sp>
        <p:nvSpPr>
          <p:cNvPr id="20508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0509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2</a:t>
            </a:r>
          </a:p>
        </p:txBody>
      </p:sp>
      <p:sp>
        <p:nvSpPr>
          <p:cNvPr id="20510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0511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0512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0513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0514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0</a:t>
            </a:r>
          </a:p>
        </p:txBody>
      </p:sp>
      <p:sp>
        <p:nvSpPr>
          <p:cNvPr id="20515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1</a:t>
            </a:r>
          </a:p>
        </p:txBody>
      </p:sp>
      <p:sp>
        <p:nvSpPr>
          <p:cNvPr id="20516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0517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0518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19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20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21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0522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350963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=1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=3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=2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2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w-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 =0</a:t>
            </a:r>
          </a:p>
        </p:txBody>
      </p:sp>
      <p:sp>
        <p:nvSpPr>
          <p:cNvPr id="20524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0525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2362200" y="18288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296611" y="653534"/>
            <a:ext cx="1676400" cy="2242066"/>
            <a:chOff x="7296611" y="653534"/>
            <a:chExt cx="1676400" cy="2242066"/>
          </a:xfrm>
        </p:grpSpPr>
        <p:sp>
          <p:nvSpPr>
            <p:cNvPr id="20523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7296611" y="1079718"/>
              <a:ext cx="1676400" cy="4572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5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8" grpId="0" autoUpdateAnimBg="0"/>
      <p:bldP spid="1495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800031-FBA2-4634-8365-AAB0AF6B50A3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F0A452-527B-49E2-BD12-97EC26AEC75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>
                <a:solidFill>
                  <a:srgbClr val="FF0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 &lt;= 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>
                <a:solidFill>
                  <a:srgbClr val="FF0000"/>
                </a:solidFill>
              </a:rPr>
              <a:t>v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+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V[i-1,w-w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] &gt;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</a:t>
            </a:r>
            <a:r>
              <a:rPr lang="en-US" altLang="en-US" sz="2000" dirty="0">
                <a:solidFill>
                  <a:srgbClr val="FF0000"/>
                </a:solidFill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           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</a:t>
            </a:r>
            <a:r>
              <a:rPr lang="en-US" altLang="en-US" sz="2000" b="1" baseline="-25000" dirty="0" smtClean="0"/>
              <a:t>i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+ </a:t>
            </a:r>
            <a:r>
              <a:rPr lang="en-US" altLang="en-US" sz="2000" b="1" dirty="0" smtClean="0"/>
              <a:t>V[i-1,w- </a:t>
            </a:r>
            <a:r>
              <a:rPr lang="en-US" altLang="en-US" sz="2000" b="1" dirty="0" err="1"/>
              <a:t>w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]</a:t>
            </a:r>
            <a:endParaRPr lang="en-US" altLang="en-US" sz="2000" dirty="0"/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else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25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26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27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28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29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30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21531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32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1533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1534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1535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1536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1537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1538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39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1540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1541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1542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43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44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45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46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262063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=1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=3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=2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3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w-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=1</a:t>
            </a:r>
          </a:p>
        </p:txBody>
      </p:sp>
      <p:sp>
        <p:nvSpPr>
          <p:cNvPr id="21548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1549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1550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150574" name="Line 46"/>
          <p:cNvSpPr>
            <a:spLocks noChangeShapeType="1"/>
          </p:cNvSpPr>
          <p:nvPr/>
        </p:nvSpPr>
        <p:spPr bwMode="auto">
          <a:xfrm>
            <a:off x="2286000" y="22860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7296611" y="653534"/>
            <a:ext cx="1676400" cy="2242066"/>
            <a:chOff x="7296611" y="653534"/>
            <a:chExt cx="1676400" cy="2242066"/>
          </a:xfrm>
        </p:grpSpPr>
        <p:sp>
          <p:nvSpPr>
            <p:cNvPr id="54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7296611" y="1079718"/>
              <a:ext cx="1676400" cy="4572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50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73" grpId="0" autoUpdateAnimBg="0"/>
      <p:bldP spid="150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58015E-2F76-4FFC-83C9-6CAF2A8453EB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475641-5966-4A6C-B102-9729C3EBA4B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>
                <a:solidFill>
                  <a:srgbClr val="FF0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 &lt;= 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>
                <a:solidFill>
                  <a:srgbClr val="FF0000"/>
                </a:solidFill>
              </a:rPr>
              <a:t>v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+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V[i-1,w-w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] &gt;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</a:t>
            </a:r>
            <a:r>
              <a:rPr lang="en-US" altLang="en-US" sz="2000" dirty="0">
                <a:solidFill>
                  <a:srgbClr val="FF0000"/>
                </a:solidFill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           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</a:t>
            </a:r>
            <a:r>
              <a:rPr lang="en-US" altLang="en-US" sz="2000" b="1" baseline="-25000" dirty="0" smtClean="0"/>
              <a:t>i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+ </a:t>
            </a:r>
            <a:r>
              <a:rPr lang="en-US" altLang="en-US" sz="2000" b="1" dirty="0" smtClean="0"/>
              <a:t>V[i-1,w- </a:t>
            </a:r>
            <a:r>
              <a:rPr lang="en-US" altLang="en-US" sz="2000" b="1" dirty="0" err="1"/>
              <a:t>w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]</a:t>
            </a:r>
            <a:endParaRPr lang="en-US" altLang="en-US" sz="2000" dirty="0"/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else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49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50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2559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2560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2561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2562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63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2564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2565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2566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67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68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69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70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262063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=1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=3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=2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4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w-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=2</a:t>
            </a:r>
          </a:p>
        </p:txBody>
      </p:sp>
      <p:sp>
        <p:nvSpPr>
          <p:cNvPr id="22572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2573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2574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2575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52622" name="Line 46"/>
          <p:cNvSpPr>
            <a:spLocks noChangeShapeType="1"/>
          </p:cNvSpPr>
          <p:nvPr/>
        </p:nvSpPr>
        <p:spPr bwMode="auto">
          <a:xfrm>
            <a:off x="2362200" y="26670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296611" y="653534"/>
            <a:ext cx="1676400" cy="2242066"/>
            <a:chOff x="7296611" y="653534"/>
            <a:chExt cx="1676400" cy="2242066"/>
          </a:xfrm>
        </p:grpSpPr>
        <p:sp>
          <p:nvSpPr>
            <p:cNvPr id="55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7296611" y="1079718"/>
              <a:ext cx="1676400" cy="4572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59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22" grpId="0" animBg="1"/>
      <p:bldP spid="15262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5EFC41-62A9-41FE-8B93-8622A81E1191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162FE-3A3B-4855-AEE5-AEEEEA40CC3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>
                <a:solidFill>
                  <a:srgbClr val="FF0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 &lt;= 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>
                <a:solidFill>
                  <a:srgbClr val="FF0000"/>
                </a:solidFill>
              </a:rPr>
              <a:t>v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+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V[i-1,w-w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] &gt;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</a:t>
            </a:r>
            <a:r>
              <a:rPr lang="en-US" altLang="en-US" sz="2000" dirty="0">
                <a:solidFill>
                  <a:srgbClr val="FF0000"/>
                </a:solidFill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           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</a:t>
            </a:r>
            <a:r>
              <a:rPr lang="en-US" altLang="en-US" sz="2000" b="1" baseline="-25000" dirty="0" smtClean="0"/>
              <a:t>i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+ </a:t>
            </a:r>
            <a:r>
              <a:rPr lang="en-US" altLang="en-US" sz="2000" b="1" dirty="0" smtClean="0"/>
              <a:t>V[i-1,w- </a:t>
            </a:r>
            <a:r>
              <a:rPr lang="en-US" altLang="en-US" sz="2000" b="1" dirty="0" err="1"/>
              <a:t>w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]</a:t>
            </a:r>
            <a:endParaRPr lang="en-US" altLang="en-US" sz="2000" dirty="0"/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else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7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7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7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7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7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7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2357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80" name="Text Box 26"/>
          <p:cNvSpPr txBox="1">
            <a:spLocks noChangeArrowheads="1"/>
          </p:cNvSpPr>
          <p:nvPr/>
        </p:nvSpPr>
        <p:spPr bwMode="auto">
          <a:xfrm>
            <a:off x="1133475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358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358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358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358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358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358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8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358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358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359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9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9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9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94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262063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=1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=3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=2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5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w-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=2</a:t>
            </a:r>
          </a:p>
        </p:txBody>
      </p:sp>
      <p:sp>
        <p:nvSpPr>
          <p:cNvPr id="2359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359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3598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3599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53646" name="Line 46"/>
          <p:cNvSpPr>
            <a:spLocks noChangeShapeType="1"/>
          </p:cNvSpPr>
          <p:nvPr/>
        </p:nvSpPr>
        <p:spPr bwMode="auto">
          <a:xfrm>
            <a:off x="2362200" y="31242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53649" name="Text Box 49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7296611" y="1079718"/>
              <a:ext cx="1676400" cy="4572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5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6" grpId="0" animBg="1"/>
      <p:bldP spid="15364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99DE3D-24EE-4F77-A603-5649495CBEB5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8207E1-AFA8-4674-A7FE-87397FAF9F1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&lt;= w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V[i-1,w-w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/>
              <a:t>] &gt;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FF0000"/>
                </a:solidFill>
              </a:rPr>
              <a:t>else</a:t>
            </a:r>
            <a:r>
              <a:rPr lang="en-US" altLang="en-US" sz="2000" dirty="0"/>
              <a:t>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V[i-1,w</a:t>
            </a:r>
            <a:r>
              <a:rPr lang="en-US" altLang="en-US" sz="2000" b="1" dirty="0"/>
              <a:t>]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4606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4608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4609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611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4612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4613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4614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615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616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617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618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>
                <a:solidFill>
                  <a:srgbClr val="FF0000"/>
                </a:solidFill>
              </a:rPr>
              <a:t>i</a:t>
            </a:r>
            <a:r>
              <a:rPr lang="en-US" altLang="en-US" sz="2800" dirty="0">
                <a:solidFill>
                  <a:srgbClr val="FF0000"/>
                </a:solidFill>
              </a:rPr>
              <a:t>=2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=4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=3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1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w-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=-2</a:t>
            </a:r>
          </a:p>
        </p:txBody>
      </p:sp>
      <p:sp>
        <p:nvSpPr>
          <p:cNvPr id="24620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4621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4622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4623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54675" name="Line 51"/>
          <p:cNvSpPr>
            <a:spLocks noChangeShapeType="1"/>
          </p:cNvSpPr>
          <p:nvPr/>
        </p:nvSpPr>
        <p:spPr bwMode="auto">
          <a:xfrm>
            <a:off x="3200400" y="2209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grpSp>
        <p:nvGrpSpPr>
          <p:cNvPr id="56" name="Group 55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57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58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907941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18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75" grpId="0" animBg="1"/>
      <p:bldP spid="15467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37CE18-9603-4843-8789-4833114F1BD1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95F926-44B5-4563-9EE4-616F01F3839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&lt;= w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V[i-1,w-w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/>
              <a:t>] &gt;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FF0000"/>
                </a:solidFill>
              </a:rPr>
              <a:t>else</a:t>
            </a:r>
            <a:r>
              <a:rPr lang="en-US" altLang="en-US" sz="2000" dirty="0"/>
              <a:t>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V[i-1,w</a:t>
            </a:r>
            <a:r>
              <a:rPr lang="en-US" altLang="en-US" sz="2000" b="1" dirty="0"/>
              <a:t>]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25607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25627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5630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5631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5632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5633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5634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35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5636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5637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5638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39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40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41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42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=2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=4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=3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2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w-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=-1</a:t>
            </a:r>
          </a:p>
        </p:txBody>
      </p:sp>
      <p:sp>
        <p:nvSpPr>
          <p:cNvPr id="25644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5645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5646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5647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5649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5650" name="Text Box 48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5651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56723" name="Line 51"/>
          <p:cNvSpPr>
            <a:spLocks noChangeShapeType="1"/>
          </p:cNvSpPr>
          <p:nvPr/>
        </p:nvSpPr>
        <p:spPr bwMode="auto">
          <a:xfrm>
            <a:off x="31242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24" name="Text Box 52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58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59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907941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23" grpId="0" animBg="1"/>
      <p:bldP spid="1567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68F650-DFF2-4BAB-A9E3-4117C18BBB83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60BB88-75A4-49EA-9B83-3D39926D0D4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6629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>
                <a:solidFill>
                  <a:srgbClr val="FF0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 &lt;= 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>
                <a:solidFill>
                  <a:srgbClr val="FF0000"/>
                </a:solidFill>
              </a:rPr>
              <a:t>v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+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V[i-1,w-w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] &gt;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</a:t>
            </a:r>
            <a:r>
              <a:rPr lang="en-US" altLang="en-US" sz="2000" dirty="0">
                <a:solidFill>
                  <a:srgbClr val="FF0000"/>
                </a:solidFill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           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</a:t>
            </a:r>
            <a:r>
              <a:rPr lang="en-US" altLang="en-US" sz="2000" b="1" baseline="-25000" dirty="0" smtClean="0"/>
              <a:t>i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+ </a:t>
            </a:r>
            <a:r>
              <a:rPr lang="en-US" altLang="en-US" sz="2000" b="1" dirty="0" smtClean="0"/>
              <a:t>V[i-1,w- </a:t>
            </a:r>
            <a:r>
              <a:rPr lang="en-US" altLang="en-US" sz="2000" b="1" dirty="0" err="1"/>
              <a:t>w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]</a:t>
            </a:r>
            <a:endParaRPr lang="en-US" altLang="en-US" sz="2000" dirty="0"/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else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26631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50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26651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52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6653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6654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6655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6656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6657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6658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59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6660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6661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6662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63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64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65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66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=2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=4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=3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3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w-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=0</a:t>
            </a:r>
          </a:p>
        </p:txBody>
      </p:sp>
      <p:sp>
        <p:nvSpPr>
          <p:cNvPr id="26668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6669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70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6671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6673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6674" name="Text Box 48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6675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6676" name="Text Box 50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57747" name="Text Box 51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157748" name="Line 52"/>
          <p:cNvSpPr>
            <a:spLocks noChangeShapeType="1"/>
          </p:cNvSpPr>
          <p:nvPr/>
        </p:nvSpPr>
        <p:spPr bwMode="auto">
          <a:xfrm>
            <a:off x="3048000" y="1905000"/>
            <a:ext cx="533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907941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7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47" grpId="0" autoUpdateAnimBg="0"/>
      <p:bldP spid="1577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DD9B35-2487-4C1F-832F-DF3DCF471636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476F92-9834-44F7-AAF8-871094FD7FF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0010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0-1 Knapsack problem: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grpSp>
        <p:nvGrpSpPr>
          <p:cNvPr id="8197" name="Group 15"/>
          <p:cNvGrpSpPr>
            <a:grpSpLocks/>
          </p:cNvGrpSpPr>
          <p:nvPr/>
        </p:nvGrpSpPr>
        <p:grpSpPr bwMode="auto">
          <a:xfrm>
            <a:off x="2724767" y="4786014"/>
            <a:ext cx="838200" cy="1538585"/>
            <a:chOff x="1008" y="1104"/>
            <a:chExt cx="864" cy="2064"/>
          </a:xfrm>
        </p:grpSpPr>
        <p:sp>
          <p:nvSpPr>
            <p:cNvPr id="8219" name="Line 4"/>
            <p:cNvSpPr>
              <a:spLocks noChangeShapeType="1"/>
            </p:cNvSpPr>
            <p:nvPr/>
          </p:nvSpPr>
          <p:spPr bwMode="auto">
            <a:xfrm>
              <a:off x="1008" y="11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5"/>
            <p:cNvSpPr>
              <a:spLocks noChangeShapeType="1"/>
            </p:cNvSpPr>
            <p:nvPr/>
          </p:nvSpPr>
          <p:spPr bwMode="auto">
            <a:xfrm>
              <a:off x="1008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6"/>
            <p:cNvSpPr>
              <a:spLocks noChangeShapeType="1"/>
            </p:cNvSpPr>
            <p:nvPr/>
          </p:nvSpPr>
          <p:spPr bwMode="auto">
            <a:xfrm flipV="1">
              <a:off x="1872" y="11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4267200" y="4191000"/>
            <a:ext cx="838200" cy="685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4267200" y="3657600"/>
            <a:ext cx="838200" cy="3810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4267200" y="2743200"/>
            <a:ext cx="8382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5715000" y="1752600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w</a:t>
            </a:r>
            <a:r>
              <a:rPr lang="en-US" altLang="en-US" sz="3200" baseline="-25000"/>
              <a:t>i</a:t>
            </a:r>
            <a:endParaRPr lang="en-US" altLang="en-US"/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9258300" y="2925762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/>
              <a:t>b</a:t>
            </a:r>
            <a:r>
              <a:rPr lang="en-US" altLang="en-US" sz="3200" baseline="-25000" dirty="0"/>
              <a:t>i</a:t>
            </a:r>
            <a:endParaRPr lang="en-US" altLang="en-US" dirty="0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4267200" y="3124200"/>
            <a:ext cx="838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7299325" y="552767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5867400" y="556260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7315200" y="4324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15</a:t>
            </a:r>
            <a:endParaRPr lang="en-US" altLang="en-US" dirty="0"/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58674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73152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5867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7315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58674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7315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5867400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5257800" y="1295400"/>
            <a:ext cx="122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Weight</a:t>
            </a:r>
            <a:endParaRPr lang="en-US" altLang="en-US"/>
          </a:p>
        </p:txBody>
      </p:sp>
      <p:sp>
        <p:nvSpPr>
          <p:cNvPr id="8216" name="Text Box 29"/>
          <p:cNvSpPr txBox="1">
            <a:spLocks noChangeArrowheads="1"/>
          </p:cNvSpPr>
          <p:nvPr/>
        </p:nvSpPr>
        <p:spPr bwMode="auto">
          <a:xfrm>
            <a:off x="6934200" y="1295400"/>
            <a:ext cx="960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/>
              <a:t>value</a:t>
            </a:r>
            <a:endParaRPr lang="en-US" altLang="en-US" dirty="0"/>
          </a:p>
        </p:txBody>
      </p:sp>
      <p:sp>
        <p:nvSpPr>
          <p:cNvPr id="8217" name="Text Box 30"/>
          <p:cNvSpPr txBox="1">
            <a:spLocks noChangeArrowheads="1"/>
          </p:cNvSpPr>
          <p:nvPr/>
        </p:nvSpPr>
        <p:spPr bwMode="auto">
          <a:xfrm>
            <a:off x="400050" y="1360488"/>
            <a:ext cx="31629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/>
              <a:t>This is a knapsack</a:t>
            </a:r>
          </a:p>
          <a:p>
            <a:r>
              <a:rPr lang="en-US" altLang="en-US" sz="2800" dirty="0"/>
              <a:t>Max weight: W = </a:t>
            </a:r>
            <a:r>
              <a:rPr lang="en-US" altLang="en-US" sz="2800" dirty="0" smtClean="0"/>
              <a:t>13</a:t>
            </a:r>
            <a:endParaRPr lang="en-US" altLang="en-US" dirty="0"/>
          </a:p>
        </p:txBody>
      </p:sp>
      <p:sp>
        <p:nvSpPr>
          <p:cNvPr id="8218" name="Text Box 31"/>
          <p:cNvSpPr txBox="1">
            <a:spLocks noChangeArrowheads="1"/>
          </p:cNvSpPr>
          <p:nvPr/>
        </p:nvSpPr>
        <p:spPr bwMode="auto">
          <a:xfrm>
            <a:off x="4191000" y="1981200"/>
            <a:ext cx="97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Items</a:t>
            </a:r>
            <a:endParaRPr lang="en-US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2724767" y="5105400"/>
            <a:ext cx="838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5275" y="4786015"/>
            <a:ext cx="154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 smtClean="0"/>
              <a:t>=  16</a:t>
            </a:r>
          </a:p>
          <a:p>
            <a:r>
              <a:rPr lang="en-US" dirty="0" smtClean="0"/>
              <a:t>Weight = 10  </a:t>
            </a:r>
            <a:endParaRPr lang="en-US" dirty="0"/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7239318" y="1719590"/>
            <a:ext cx="552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endParaRPr lang="en-US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7960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E59830-3A13-44C4-8556-31C89C44006C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7F5353-6DCC-4AEB-A776-2D05BFDB298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>
                <a:solidFill>
                  <a:srgbClr val="FF0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 &lt;= 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>
                <a:solidFill>
                  <a:srgbClr val="FF0000"/>
                </a:solidFill>
              </a:rPr>
              <a:t>v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+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V[i-1,w-w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] &gt;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</a:t>
            </a:r>
            <a:r>
              <a:rPr lang="en-US" altLang="en-US" sz="2000" dirty="0">
                <a:solidFill>
                  <a:srgbClr val="FF0000"/>
                </a:solidFill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           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</a:t>
            </a:r>
            <a:r>
              <a:rPr lang="en-US" altLang="en-US" sz="2000" b="1" baseline="-25000" dirty="0" smtClean="0"/>
              <a:t>i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+ </a:t>
            </a:r>
            <a:r>
              <a:rPr lang="en-US" altLang="en-US" sz="2000" b="1" dirty="0" smtClean="0"/>
              <a:t>V[i-1,w- </a:t>
            </a:r>
            <a:r>
              <a:rPr lang="en-US" altLang="en-US" sz="2000" b="1" dirty="0" err="1"/>
              <a:t>w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]</a:t>
            </a:r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else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7678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7680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83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7684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7685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7686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87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88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89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90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=2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=4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=3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4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w-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=1</a:t>
            </a:r>
          </a:p>
        </p:txBody>
      </p:sp>
      <p:sp>
        <p:nvSpPr>
          <p:cNvPr id="27692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7693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694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7695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7697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7698" name="Text Box 48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7699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7700" name="Text Box 50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7701" name="Text Box 51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58772" name="Text Box 52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158773" name="Line 53"/>
          <p:cNvSpPr>
            <a:spLocks noChangeShapeType="1"/>
          </p:cNvSpPr>
          <p:nvPr/>
        </p:nvSpPr>
        <p:spPr bwMode="auto">
          <a:xfrm>
            <a:off x="3048000" y="2362200"/>
            <a:ext cx="533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907941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829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72" grpId="0" autoUpdateAnimBg="0"/>
      <p:bldP spid="1587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98C700-3D87-494E-8062-723BAA996048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DD8A2C-7D8B-4BCF-A63F-610D767ED6A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867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>
                <a:solidFill>
                  <a:srgbClr val="FF0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 &lt;= 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>
                <a:solidFill>
                  <a:srgbClr val="FF0000"/>
                </a:solidFill>
              </a:rPr>
              <a:t>v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+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V[i-1,w-w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] &gt;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</a:t>
            </a:r>
            <a:r>
              <a:rPr lang="en-US" altLang="en-US" sz="20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</a:t>
            </a:r>
            <a:r>
              <a:rPr lang="en-US" altLang="en-US" sz="2000" b="1" baseline="-25000" dirty="0" smtClean="0"/>
              <a:t>i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+ </a:t>
            </a:r>
            <a:r>
              <a:rPr lang="en-US" altLang="en-US" sz="2000" b="1" dirty="0" smtClean="0"/>
              <a:t>V[i-1,w- </a:t>
            </a:r>
            <a:r>
              <a:rPr lang="en-US" altLang="en-US" sz="2000" b="1" dirty="0" err="1"/>
              <a:t>w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]</a:t>
            </a:r>
            <a:endParaRPr lang="en-US" altLang="en-US" sz="2000" dirty="0"/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else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69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69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69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69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2869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870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870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870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870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870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870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70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870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870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871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71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71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71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714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=2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=4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=3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5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w-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=2</a:t>
            </a:r>
          </a:p>
        </p:txBody>
      </p:sp>
      <p:sp>
        <p:nvSpPr>
          <p:cNvPr id="2871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871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718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8719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8721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8722" name="Text Box 48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8723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8724" name="Text Box 50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8725" name="Text Box 51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8726" name="Text Box 52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59797" name="Text Box 53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7</a:t>
            </a:r>
            <a:endParaRPr lang="en-US" altLang="en-US"/>
          </a:p>
        </p:txBody>
      </p:sp>
      <p:sp>
        <p:nvSpPr>
          <p:cNvPr id="159798" name="Line 54"/>
          <p:cNvSpPr>
            <a:spLocks noChangeShapeType="1"/>
          </p:cNvSpPr>
          <p:nvPr/>
        </p:nvSpPr>
        <p:spPr bwMode="auto">
          <a:xfrm>
            <a:off x="3048000" y="2819400"/>
            <a:ext cx="533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61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907941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06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97" grpId="0" autoUpdateAnimBg="0"/>
      <p:bldP spid="15979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E3F258-5079-49A3-87EB-1FD50B80CDC0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3AD6D2-7259-4F33-A697-41E3AF29E01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9701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&lt;= w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V[i-1,w-w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/>
              <a:t>] &gt;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B[i-1,w]</a:t>
            </a:r>
          </a:p>
          <a:p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FF0000"/>
                </a:solidFill>
              </a:rPr>
              <a:t>else</a:t>
            </a:r>
            <a:r>
              <a:rPr lang="en-US" altLang="en-US" sz="2000" dirty="0"/>
              <a:t>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V[i-1,w</a:t>
            </a:r>
            <a:r>
              <a:rPr lang="en-US" altLang="en-US" sz="2000" b="1" dirty="0"/>
              <a:t>]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17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18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19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20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21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22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29723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9725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9726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9727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9728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31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9732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9733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9734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35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36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37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38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=3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=5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=4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1..3</a:t>
            </a:r>
            <a:endParaRPr lang="en-US" altLang="en-US" sz="2800" dirty="0"/>
          </a:p>
        </p:txBody>
      </p:sp>
      <p:sp>
        <p:nvSpPr>
          <p:cNvPr id="29740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9741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42" name="Text Box 44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9743" name="Text Box 45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9745" name="Text Box 47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9746" name="Text Box 48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9747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48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29749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9750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9751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29752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60823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0824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825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826" name="Line 58"/>
          <p:cNvSpPr>
            <a:spLocks noChangeShapeType="1"/>
          </p:cNvSpPr>
          <p:nvPr/>
        </p:nvSpPr>
        <p:spPr bwMode="auto">
          <a:xfrm>
            <a:off x="3962400" y="2209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7" name="Line 59"/>
          <p:cNvSpPr>
            <a:spLocks noChangeShapeType="1"/>
          </p:cNvSpPr>
          <p:nvPr/>
        </p:nvSpPr>
        <p:spPr bwMode="auto">
          <a:xfrm>
            <a:off x="3962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828" name="Line 60"/>
          <p:cNvSpPr>
            <a:spLocks noChangeShapeType="1"/>
          </p:cNvSpPr>
          <p:nvPr/>
        </p:nvSpPr>
        <p:spPr bwMode="auto">
          <a:xfrm>
            <a:off x="3962400" y="3124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66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135868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7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23" grpId="0" autoUpdateAnimBg="0"/>
      <p:bldP spid="160824" grpId="0" autoUpdateAnimBg="0"/>
      <p:bldP spid="160825" grpId="0" autoUpdateAnimBg="0"/>
      <p:bldP spid="160826" grpId="0" animBg="1"/>
      <p:bldP spid="160827" grpId="0" animBg="1"/>
      <p:bldP spid="1608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940519-2ACC-4A82-998A-8BD014A97F4C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2204D8-07AF-4D35-88B0-140C44AEB76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>
                <a:solidFill>
                  <a:srgbClr val="FF0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 &lt;= 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>
                <a:solidFill>
                  <a:srgbClr val="FF0000"/>
                </a:solidFill>
              </a:rPr>
              <a:t>v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+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V[i-1,w-w</a:t>
            </a:r>
            <a:r>
              <a:rPr lang="en-US" altLang="en-US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] &gt; </a:t>
            </a:r>
            <a:r>
              <a:rPr lang="en-US" altLang="en-US" sz="2000" dirty="0" smtClean="0">
                <a:solidFill>
                  <a:srgbClr val="FF0000"/>
                </a:solidFill>
              </a:rPr>
              <a:t>V[i-1,w</a:t>
            </a:r>
            <a:r>
              <a:rPr lang="en-US" altLang="en-US" sz="2000" dirty="0">
                <a:solidFill>
                  <a:srgbClr val="FF0000"/>
                </a:solidFill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           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</a:t>
            </a:r>
            <a:r>
              <a:rPr lang="en-US" altLang="en-US" sz="2000" b="1" baseline="-25000" dirty="0" smtClean="0"/>
              <a:t>i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+ </a:t>
            </a:r>
            <a:r>
              <a:rPr lang="en-US" altLang="en-US" sz="2000" b="1" dirty="0" smtClean="0"/>
              <a:t>V[i-1,w- </a:t>
            </a:r>
            <a:r>
              <a:rPr lang="en-US" altLang="en-US" sz="2000" b="1" dirty="0" err="1"/>
              <a:t>w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]</a:t>
            </a:r>
            <a:endParaRPr lang="en-US" altLang="en-US" sz="2000" dirty="0"/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else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0751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0752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0753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30754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55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0756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0757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0758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59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60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61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62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=3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=5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=4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w- 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=0</a:t>
            </a:r>
          </a:p>
        </p:txBody>
      </p:sp>
      <p:sp>
        <p:nvSpPr>
          <p:cNvPr id="30764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0765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67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68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69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0770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0771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0772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30773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74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0775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61850" name="Line 58"/>
          <p:cNvSpPr>
            <a:spLocks noChangeShapeType="1"/>
          </p:cNvSpPr>
          <p:nvPr/>
        </p:nvSpPr>
        <p:spPr bwMode="auto">
          <a:xfrm>
            <a:off x="3886200" y="19050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1" name="Text Box 59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5</a:t>
            </a:r>
            <a:endParaRPr lang="en-US" altLang="en-US"/>
          </a:p>
        </p:txBody>
      </p:sp>
      <p:sp>
        <p:nvSpPr>
          <p:cNvPr id="30778" name="Text Box 60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0779" name="Text Box 61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0780" name="Text Box 62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0781" name="Text Box 63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135868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6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50" grpId="0" animBg="1"/>
      <p:bldP spid="16185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5F4E1F-F263-49B5-9F0D-28ABF7BDF99F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F52572-9BBA-48C3-9072-03A20EBB1B1F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1749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>
                <a:solidFill>
                  <a:srgbClr val="FF0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>
                <a:solidFill>
                  <a:srgbClr val="FF0000"/>
                </a:solidFill>
              </a:rPr>
              <a:t> &lt;= w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V[i-1,w-w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/>
              <a:t>] &gt;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</a:t>
            </a:r>
            <a:r>
              <a:rPr lang="en-US" altLang="en-US" sz="2000" dirty="0">
                <a:solidFill>
                  <a:srgbClr val="FF0000"/>
                </a:solidFill>
              </a:rPr>
              <a:t>else</a:t>
            </a:r>
            <a:endParaRPr lang="en-US" altLang="en-US" sz="2000" dirty="0"/>
          </a:p>
          <a:p>
            <a:r>
              <a:rPr lang="en-US" altLang="en-US" sz="2000" dirty="0"/>
              <a:t>           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V[i-1,w</a:t>
            </a:r>
            <a:r>
              <a:rPr lang="en-US" altLang="en-US" sz="2000" b="1" dirty="0"/>
              <a:t>]</a:t>
            </a:r>
            <a:endParaRPr lang="en-US" altLang="en-US" sz="2000" dirty="0"/>
          </a:p>
          <a:p>
            <a:r>
              <a:rPr lang="en-US" altLang="en-US" sz="2000" dirty="0"/>
              <a:t>    else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65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66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67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68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69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70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31771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72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1773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1774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1775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1776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1777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31778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79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1780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1781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1782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0</a:t>
            </a:r>
          </a:p>
        </p:txBody>
      </p:sp>
      <p:sp>
        <p:nvSpPr>
          <p:cNvPr id="31783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84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85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86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/>
              <a:t>i</a:t>
            </a:r>
            <a:r>
              <a:rPr lang="en-US" altLang="en-US" sz="2800" dirty="0"/>
              <a:t>=3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=5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=4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w- 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=1</a:t>
            </a:r>
          </a:p>
        </p:txBody>
      </p:sp>
      <p:sp>
        <p:nvSpPr>
          <p:cNvPr id="31788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1789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91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92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93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1794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1795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1796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31797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1798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1799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62874" name="Line 58"/>
          <p:cNvSpPr>
            <a:spLocks noChangeShapeType="1"/>
          </p:cNvSpPr>
          <p:nvPr/>
        </p:nvSpPr>
        <p:spPr bwMode="auto">
          <a:xfrm>
            <a:off x="4038600" y="4038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1" name="Text Box 59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2876" name="Text Box 60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7</a:t>
            </a:r>
            <a:endParaRPr lang="en-US" altLang="en-US"/>
          </a:p>
        </p:txBody>
      </p:sp>
      <p:sp>
        <p:nvSpPr>
          <p:cNvPr id="31803" name="Text Box 61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1804" name="Text Box 62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1805" name="Text Box 63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1806" name="Text Box 64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67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68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135868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9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74" grpId="0" animBg="1"/>
      <p:bldP spid="16287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40D42B-FD95-4636-AC0D-06250277F741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BC8B43-B765-4F2E-B9FB-FD1AB88B3B33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2773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&lt;= w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V[i-1,w-w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/>
              <a:t>] &gt;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else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rgbClr val="FF0000"/>
                </a:solidFill>
              </a:rPr>
              <a:t>else </a:t>
            </a:r>
            <a:r>
              <a:rPr lang="en-US" altLang="en-US" sz="2000" b="1" dirty="0" smtClean="0"/>
              <a:t>V[</a:t>
            </a:r>
            <a:r>
              <a:rPr lang="en-US" altLang="en-US" sz="2000" b="1" dirty="0" err="1" smtClean="0"/>
              <a:t>i,w</a:t>
            </a:r>
            <a:r>
              <a:rPr lang="en-US" altLang="en-US" sz="2000" b="1" dirty="0"/>
              <a:t>] = </a:t>
            </a:r>
            <a:r>
              <a:rPr lang="en-US" altLang="en-US" sz="2000" b="1" dirty="0" smtClean="0"/>
              <a:t>V[i-1,w</a:t>
            </a:r>
            <a:r>
              <a:rPr lang="en-US" altLang="en-US" sz="2000" b="1" dirty="0"/>
              <a:t>]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789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790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792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793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794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32795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796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2797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2798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2799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2800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2801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32802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803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2804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2805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2806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807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808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809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810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=4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=6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=5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1..4</a:t>
            </a:r>
          </a:p>
        </p:txBody>
      </p:sp>
      <p:sp>
        <p:nvSpPr>
          <p:cNvPr id="32812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2813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815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816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817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2818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2819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2820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32821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2822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2823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2824" name="Text Box 59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2825" name="Text Box 60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63901" name="Text Box 61"/>
          <p:cNvSpPr txBox="1">
            <a:spLocks noChangeArrowheads="1"/>
          </p:cNvSpPr>
          <p:nvPr/>
        </p:nvSpPr>
        <p:spPr bwMode="auto">
          <a:xfrm>
            <a:off x="5334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3902" name="Text Box 62"/>
          <p:cNvSpPr txBox="1">
            <a:spLocks noChangeArrowheads="1"/>
          </p:cNvSpPr>
          <p:nvPr/>
        </p:nvSpPr>
        <p:spPr bwMode="auto">
          <a:xfrm>
            <a:off x="5334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3903" name="Text Box 63"/>
          <p:cNvSpPr txBox="1">
            <a:spLocks noChangeArrowheads="1"/>
          </p:cNvSpPr>
          <p:nvPr/>
        </p:nvSpPr>
        <p:spPr bwMode="auto">
          <a:xfrm>
            <a:off x="5334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3904" name="Text Box 64"/>
          <p:cNvSpPr txBox="1">
            <a:spLocks noChangeArrowheads="1"/>
          </p:cNvSpPr>
          <p:nvPr/>
        </p:nvSpPr>
        <p:spPr bwMode="auto">
          <a:xfrm>
            <a:off x="5334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3905" name="Line 65"/>
          <p:cNvSpPr>
            <a:spLocks noChangeShapeType="1"/>
          </p:cNvSpPr>
          <p:nvPr/>
        </p:nvSpPr>
        <p:spPr bwMode="auto">
          <a:xfrm>
            <a:off x="4800600" y="2209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6" name="Line 66"/>
          <p:cNvSpPr>
            <a:spLocks noChangeShapeType="1"/>
          </p:cNvSpPr>
          <p:nvPr/>
        </p:nvSpPr>
        <p:spPr bwMode="auto">
          <a:xfrm>
            <a:off x="48006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7" name="Line 67"/>
          <p:cNvSpPr>
            <a:spLocks noChangeShapeType="1"/>
          </p:cNvSpPr>
          <p:nvPr/>
        </p:nvSpPr>
        <p:spPr bwMode="auto">
          <a:xfrm>
            <a:off x="4800600" y="3124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8" name="Line 68"/>
          <p:cNvSpPr>
            <a:spLocks noChangeShapeType="1"/>
          </p:cNvSpPr>
          <p:nvPr/>
        </p:nvSpPr>
        <p:spPr bwMode="auto">
          <a:xfrm>
            <a:off x="4800600" y="3581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4" name="Text Box 69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2835" name="Text Box 70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2836" name="Text Box 71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2837" name="Text Box 72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75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181588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1" grpId="0" autoUpdateAnimBg="0"/>
      <p:bldP spid="163902" grpId="0" autoUpdateAnimBg="0"/>
      <p:bldP spid="163903" grpId="0" autoUpdateAnimBg="0"/>
      <p:bldP spid="163904" grpId="0" autoUpdateAnimBg="0"/>
      <p:bldP spid="163905" grpId="0" animBg="1"/>
      <p:bldP spid="163906" grpId="0" animBg="1"/>
      <p:bldP spid="163907" grpId="0" animBg="1"/>
      <p:bldP spid="16390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D2A704-A338-4793-8241-7C15BC00459B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F0116B-4205-4E47-B7D0-EC31D6DAB0F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    if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&lt;= w </a:t>
            </a:r>
            <a:r>
              <a:rPr lang="en-US" altLang="en-US" sz="2000" dirty="0">
                <a:solidFill>
                  <a:srgbClr val="008000"/>
                </a:solidFill>
              </a:rPr>
              <a:t>// item </a:t>
            </a:r>
            <a:r>
              <a:rPr lang="en-US" altLang="en-US" sz="2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can be part of the solution</a:t>
            </a:r>
            <a:endParaRPr lang="en-US" altLang="en-US" sz="2000" dirty="0"/>
          </a:p>
          <a:p>
            <a:r>
              <a:rPr lang="en-US" altLang="en-US" sz="2000" dirty="0"/>
              <a:t>        if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V[i-1,w-w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/>
              <a:t>] &gt;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+ </a:t>
            </a:r>
            <a:r>
              <a:rPr lang="en-US" altLang="en-US" sz="2000" dirty="0" smtClean="0"/>
              <a:t>V[i-1,w-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]</a:t>
            </a:r>
          </a:p>
          <a:p>
            <a:r>
              <a:rPr lang="en-US" altLang="en-US" sz="2000" dirty="0"/>
              <a:t>        </a:t>
            </a:r>
            <a:r>
              <a:rPr lang="en-US" altLang="en-US" sz="2000" dirty="0">
                <a:solidFill>
                  <a:srgbClr val="FF0000"/>
                </a:solidFill>
              </a:rPr>
              <a:t>else</a:t>
            </a:r>
            <a:endParaRPr lang="en-US" altLang="en-US" sz="2000" dirty="0"/>
          </a:p>
          <a:p>
            <a:r>
              <a:rPr lang="en-US" altLang="en-US" sz="2000" dirty="0"/>
              <a:t>           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V[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i,w</a:t>
            </a:r>
            <a:r>
              <a:rPr lang="en-US" altLang="en-US" sz="2000" b="1" dirty="0">
                <a:solidFill>
                  <a:srgbClr val="FF0000"/>
                </a:solidFill>
              </a:rPr>
              <a:t>] =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V[i-1,w</a:t>
            </a:r>
            <a:r>
              <a:rPr lang="en-US" altLang="en-US" sz="2000" b="1" dirty="0">
                <a:solidFill>
                  <a:srgbClr val="FF0000"/>
                </a:solidFill>
              </a:rPr>
              <a:t>]</a:t>
            </a:r>
            <a:endParaRPr lang="en-US" altLang="en-US" sz="2000" dirty="0"/>
          </a:p>
          <a:p>
            <a:r>
              <a:rPr lang="en-US" altLang="en-US" sz="2000" dirty="0"/>
              <a:t>    else </a:t>
            </a:r>
            <a:r>
              <a:rPr lang="en-US" altLang="en-US" sz="2000" dirty="0" smtClean="0"/>
              <a:t>V[</a:t>
            </a:r>
            <a:r>
              <a:rPr lang="en-US" altLang="en-US" sz="2000" dirty="0" err="1" smtClean="0"/>
              <a:t>i,w</a:t>
            </a:r>
            <a:r>
              <a:rPr lang="en-US" altLang="en-US" sz="2000" dirty="0"/>
              <a:t>] = </a:t>
            </a:r>
            <a:r>
              <a:rPr lang="en-US" altLang="en-US" sz="2000" dirty="0" smtClean="0"/>
              <a:t>V[i-1,w</a:t>
            </a:r>
            <a:r>
              <a:rPr lang="en-US" altLang="en-US" sz="2000" dirty="0"/>
              <a:t>]  </a:t>
            </a:r>
            <a:r>
              <a:rPr lang="en-US" altLang="en-US" sz="2000" dirty="0">
                <a:solidFill>
                  <a:srgbClr val="008000"/>
                </a:solidFill>
              </a:rPr>
              <a:t>//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i</a:t>
            </a:r>
            <a:r>
              <a:rPr lang="en-US" altLang="en-US" sz="2000" dirty="0">
                <a:solidFill>
                  <a:srgbClr val="008000"/>
                </a:solidFill>
              </a:rPr>
              <a:t> &gt; w </a:t>
            </a:r>
            <a:endParaRPr lang="en-US" altLang="en-US" sz="2800" dirty="0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3382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3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3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9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0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1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2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3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4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33845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6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7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8" name="Text Box 58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49" name="Text Box 59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33850" name="Text Box 60"/>
          <p:cNvSpPr txBox="1">
            <a:spLocks noChangeArrowheads="1"/>
          </p:cNvSpPr>
          <p:nvPr/>
        </p:nvSpPr>
        <p:spPr bwMode="auto">
          <a:xfrm>
            <a:off x="5334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51" name="Text Box 61"/>
          <p:cNvSpPr txBox="1">
            <a:spLocks noChangeArrowheads="1"/>
          </p:cNvSpPr>
          <p:nvPr/>
        </p:nvSpPr>
        <p:spPr bwMode="auto">
          <a:xfrm>
            <a:off x="5334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2" name="Text Box 62"/>
          <p:cNvSpPr txBox="1">
            <a:spLocks noChangeArrowheads="1"/>
          </p:cNvSpPr>
          <p:nvPr/>
        </p:nvSpPr>
        <p:spPr bwMode="auto">
          <a:xfrm>
            <a:off x="5334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53" name="Text Box 63"/>
          <p:cNvSpPr txBox="1">
            <a:spLocks noChangeArrowheads="1"/>
          </p:cNvSpPr>
          <p:nvPr/>
        </p:nvSpPr>
        <p:spPr bwMode="auto">
          <a:xfrm>
            <a:off x="5334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931" name="Line 67"/>
          <p:cNvSpPr>
            <a:spLocks noChangeShapeType="1"/>
          </p:cNvSpPr>
          <p:nvPr/>
        </p:nvSpPr>
        <p:spPr bwMode="auto">
          <a:xfrm>
            <a:off x="4800600" y="4038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5334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3856" name="Text Box 69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7" name="Text Box 70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8" name="Text Box 71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9" name="Text Box 72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6172200" y="1752600"/>
            <a:ext cx="1447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=4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=6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err="1" smtClean="0"/>
              <a:t>w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=5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w=</a:t>
            </a:r>
            <a:r>
              <a:rPr lang="en-US" altLang="en-US" sz="2800" dirty="0">
                <a:solidFill>
                  <a:srgbClr val="FF0000"/>
                </a:solidFill>
              </a:rPr>
              <a:t>1..4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181588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5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1" grpId="0" animBg="1"/>
      <p:bldP spid="16493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B9D4AE-BD5F-4162-BD99-61EA93A5A3D5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1F9FB5-5023-47CE-9672-9ADFF9F5999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09550"/>
            <a:ext cx="7772400" cy="838200"/>
          </a:xfrm>
        </p:spPr>
        <p:txBody>
          <a:bodyPr/>
          <a:lstStyle/>
          <a:p>
            <a:pPr algn="ctr"/>
            <a:r>
              <a:rPr lang="en-US" altLang="en-US" dirty="0" smtClean="0"/>
              <a:t>Comments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323975"/>
            <a:ext cx="7772400" cy="4495800"/>
          </a:xfrm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This algorithm only finds the max possible value that can be carried in the knapsack</a:t>
            </a:r>
          </a:p>
          <a:p>
            <a:r>
              <a:rPr lang="en-US" altLang="en-US" dirty="0" smtClean="0">
                <a:latin typeface="Times New Roman" pitchFamily="18" charset="0"/>
              </a:rPr>
              <a:t>To know the items that make this maximum value, an addition to this algorithm is necessary</a:t>
            </a:r>
          </a:p>
          <a:p>
            <a:r>
              <a:rPr lang="en-US" altLang="en-US" dirty="0" smtClean="0">
                <a:latin typeface="Times New Roman" pitchFamily="18" charset="0"/>
              </a:rPr>
              <a:t>See LCS algorithm for the example how to extract this data from the table we built using “parent pointers”.</a:t>
            </a:r>
          </a:p>
          <a:p>
            <a:r>
              <a:rPr lang="en-US" altLang="en-US" dirty="0" smtClean="0">
                <a:latin typeface="Times New Roman" pitchFamily="18" charset="0"/>
              </a:rPr>
              <a:t>Or use the information already in the table.</a:t>
            </a:r>
          </a:p>
        </p:txBody>
      </p:sp>
    </p:spTree>
    <p:extLst>
      <p:ext uri="{BB962C8B-B14F-4D97-AF65-F5344CB8AC3E}">
        <p14:creationId xmlns:p14="http://schemas.microsoft.com/office/powerpoint/2010/main" val="27500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075944"/>
            <a:ext cx="79248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i="1" dirty="0" smtClean="0">
                <a:ea typeface="SimSun" panose="02010600030101010101" pitchFamily="2" charset="-122"/>
              </a:rPr>
              <a:t>Using current table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V[</a:t>
            </a:r>
            <a:r>
              <a:rPr lang="en-US" altLang="zh-CN" dirty="0" err="1" smtClean="0">
                <a:ea typeface="SimSun" panose="02010600030101010101" pitchFamily="2" charset="-122"/>
              </a:rPr>
              <a:t>n,W</a:t>
            </a:r>
            <a:r>
              <a:rPr lang="en-US" altLang="zh-CN" dirty="0" smtClean="0">
                <a:ea typeface="SimSun" panose="02010600030101010101" pitchFamily="2" charset="-122"/>
              </a:rPr>
              <a:t>] is the maximal value of items that can be placed in the Knapsack.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Let </a:t>
            </a:r>
            <a:r>
              <a:rPr lang="en-US" altLang="zh-CN" dirty="0" err="1" smtClean="0"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ea typeface="SimSun" panose="02010600030101010101" pitchFamily="2" charset="-122"/>
              </a:rPr>
              <a:t>=n and k=W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</a:t>
            </a:r>
            <a:r>
              <a:rPr lang="en-US" altLang="zh-CN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i,k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V[i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1,k] then</a:t>
            </a:r>
            <a:r>
              <a:rPr lang="en-US" altLang="zh-CN" sz="32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mark the </a:t>
            </a:r>
            <a:r>
              <a:rPr lang="en-US" altLang="zh-CN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30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 k = k-</a:t>
            </a:r>
            <a:r>
              <a:rPr lang="en-US" altLang="zh-CN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3200" dirty="0" smtClean="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endParaRPr lang="en-US" altLang="zh-CN" dirty="0" smtClean="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SimSun" panose="02010600030101010101" pitchFamily="2" charset="-122"/>
              </a:rPr>
              <a:t>How to find actual Knapsack Items</a:t>
            </a:r>
          </a:p>
        </p:txBody>
      </p:sp>
    </p:spTree>
    <p:extLst>
      <p:ext uri="{BB962C8B-B14F-4D97-AF65-F5344CB8AC3E}">
        <p14:creationId xmlns:p14="http://schemas.microsoft.com/office/powerpoint/2010/main" val="233208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D2A704-A338-4793-8241-7C15BC00459B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F0116B-4205-4E47-B7D0-EC31D6DAB0F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3382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3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3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9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0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1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2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3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4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33845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6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7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8" name="Text Box 58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49" name="Text Box 59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3850" name="Text Box 60"/>
          <p:cNvSpPr txBox="1">
            <a:spLocks noChangeArrowheads="1"/>
          </p:cNvSpPr>
          <p:nvPr/>
        </p:nvSpPr>
        <p:spPr bwMode="auto">
          <a:xfrm>
            <a:off x="5334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51" name="Text Box 61"/>
          <p:cNvSpPr txBox="1">
            <a:spLocks noChangeArrowheads="1"/>
          </p:cNvSpPr>
          <p:nvPr/>
        </p:nvSpPr>
        <p:spPr bwMode="auto">
          <a:xfrm>
            <a:off x="5334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2" name="Text Box 62"/>
          <p:cNvSpPr txBox="1">
            <a:spLocks noChangeArrowheads="1"/>
          </p:cNvSpPr>
          <p:nvPr/>
        </p:nvSpPr>
        <p:spPr bwMode="auto">
          <a:xfrm>
            <a:off x="5334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53" name="Text Box 63"/>
          <p:cNvSpPr txBox="1">
            <a:spLocks noChangeArrowheads="1"/>
          </p:cNvSpPr>
          <p:nvPr/>
        </p:nvSpPr>
        <p:spPr bwMode="auto">
          <a:xfrm>
            <a:off x="5334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5334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3856" name="Text Box 69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7" name="Text Box 70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8" name="Text Box 71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9" name="Text Box 72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6655278" y="4267200"/>
            <a:ext cx="14478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=4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k=5</a:t>
            </a:r>
            <a:endParaRPr lang="en-US" altLang="en-US" sz="28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181588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778479" y="4484486"/>
            <a:ext cx="4572000" cy="13942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</a:t>
            </a:r>
            <a:r>
              <a:rPr lang="en-US" altLang="zh-CN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i,k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1,k] then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mark the 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 k = k-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7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DD9B35-2487-4C1F-832F-DF3DCF471636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476F92-9834-44F7-AAF8-871094FD7FF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0010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0-1 Knapsack problem: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grpSp>
        <p:nvGrpSpPr>
          <p:cNvPr id="8197" name="Group 15"/>
          <p:cNvGrpSpPr>
            <a:grpSpLocks/>
          </p:cNvGrpSpPr>
          <p:nvPr/>
        </p:nvGrpSpPr>
        <p:grpSpPr bwMode="auto">
          <a:xfrm>
            <a:off x="2724767" y="4724400"/>
            <a:ext cx="838200" cy="1600200"/>
            <a:chOff x="1008" y="1104"/>
            <a:chExt cx="864" cy="2064"/>
          </a:xfrm>
        </p:grpSpPr>
        <p:sp>
          <p:nvSpPr>
            <p:cNvPr id="8219" name="Line 4"/>
            <p:cNvSpPr>
              <a:spLocks noChangeShapeType="1"/>
            </p:cNvSpPr>
            <p:nvPr/>
          </p:nvSpPr>
          <p:spPr bwMode="auto">
            <a:xfrm>
              <a:off x="1008" y="11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5"/>
            <p:cNvSpPr>
              <a:spLocks noChangeShapeType="1"/>
            </p:cNvSpPr>
            <p:nvPr/>
          </p:nvSpPr>
          <p:spPr bwMode="auto">
            <a:xfrm>
              <a:off x="1008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6"/>
            <p:cNvSpPr>
              <a:spLocks noChangeShapeType="1"/>
            </p:cNvSpPr>
            <p:nvPr/>
          </p:nvSpPr>
          <p:spPr bwMode="auto">
            <a:xfrm flipV="1">
              <a:off x="1872" y="11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4267200" y="4171950"/>
            <a:ext cx="838200" cy="685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4267200" y="3657600"/>
            <a:ext cx="838200" cy="3810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4267200" y="2743200"/>
            <a:ext cx="8382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5715000" y="1752600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w</a:t>
            </a:r>
            <a:r>
              <a:rPr lang="en-US" altLang="en-US" sz="3200" baseline="-25000"/>
              <a:t>i</a:t>
            </a:r>
            <a:endParaRPr lang="en-US" altLang="en-US"/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7315200" y="1727200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 smtClean="0"/>
              <a:t>v</a:t>
            </a:r>
            <a:r>
              <a:rPr lang="en-US" altLang="en-US" sz="3200" baseline="-25000" dirty="0" smtClean="0"/>
              <a:t>i</a:t>
            </a:r>
            <a:endParaRPr lang="en-US" altLang="en-US" dirty="0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2724767" y="4724400"/>
            <a:ext cx="838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7299325" y="552767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5867400" y="556260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7315200" y="4324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15</a:t>
            </a:r>
            <a:endParaRPr lang="en-US" altLang="en-US" dirty="0"/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58674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73152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5867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7315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4</a:t>
            </a:r>
            <a:endParaRPr lang="en-US" altLang="en-US" dirty="0"/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58674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73152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3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5865971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2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5257800" y="1295400"/>
            <a:ext cx="122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Weight</a:t>
            </a:r>
            <a:endParaRPr lang="en-US" altLang="en-US"/>
          </a:p>
        </p:txBody>
      </p:sp>
      <p:sp>
        <p:nvSpPr>
          <p:cNvPr id="8216" name="Text Box 29"/>
          <p:cNvSpPr txBox="1">
            <a:spLocks noChangeArrowheads="1"/>
          </p:cNvSpPr>
          <p:nvPr/>
        </p:nvSpPr>
        <p:spPr bwMode="auto">
          <a:xfrm>
            <a:off x="6934200" y="1295400"/>
            <a:ext cx="960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/>
              <a:t>value</a:t>
            </a:r>
            <a:endParaRPr lang="en-US" altLang="en-US" dirty="0"/>
          </a:p>
        </p:txBody>
      </p:sp>
      <p:sp>
        <p:nvSpPr>
          <p:cNvPr id="8217" name="Text Box 30"/>
          <p:cNvSpPr txBox="1">
            <a:spLocks noChangeArrowheads="1"/>
          </p:cNvSpPr>
          <p:nvPr/>
        </p:nvSpPr>
        <p:spPr bwMode="auto">
          <a:xfrm>
            <a:off x="400050" y="1360488"/>
            <a:ext cx="31629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/>
              <a:t>This is a knapsack</a:t>
            </a:r>
          </a:p>
          <a:p>
            <a:r>
              <a:rPr lang="en-US" altLang="en-US" sz="2800" dirty="0"/>
              <a:t>Max weight: W = </a:t>
            </a:r>
            <a:r>
              <a:rPr lang="en-US" altLang="en-US" sz="2800" dirty="0" smtClean="0"/>
              <a:t>13</a:t>
            </a:r>
            <a:endParaRPr lang="en-US" altLang="en-US" dirty="0"/>
          </a:p>
        </p:txBody>
      </p:sp>
      <p:sp>
        <p:nvSpPr>
          <p:cNvPr id="8218" name="Text Box 31"/>
          <p:cNvSpPr txBox="1">
            <a:spLocks noChangeArrowheads="1"/>
          </p:cNvSpPr>
          <p:nvPr/>
        </p:nvSpPr>
        <p:spPr bwMode="auto">
          <a:xfrm>
            <a:off x="4191000" y="1981200"/>
            <a:ext cx="97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Items</a:t>
            </a:r>
            <a:endParaRPr lang="en-US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2724767" y="5105400"/>
            <a:ext cx="838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5275" y="4786015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 smtClean="0"/>
              <a:t>=  20</a:t>
            </a:r>
          </a:p>
          <a:p>
            <a:r>
              <a:rPr lang="en-US" dirty="0" smtClean="0"/>
              <a:t>Weight = 13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5275" y="3274367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this maximum 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8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D2A704-A338-4793-8241-7C15BC00459B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F0116B-4205-4E47-B7D0-EC31D6DAB0F5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3382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3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3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9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0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1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2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3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4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3845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6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7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8" name="Text Box 58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49" name="Text Box 59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3850" name="Text Box 60"/>
          <p:cNvSpPr txBox="1">
            <a:spLocks noChangeArrowheads="1"/>
          </p:cNvSpPr>
          <p:nvPr/>
        </p:nvSpPr>
        <p:spPr bwMode="auto">
          <a:xfrm>
            <a:off x="5334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51" name="Text Box 61"/>
          <p:cNvSpPr txBox="1">
            <a:spLocks noChangeArrowheads="1"/>
          </p:cNvSpPr>
          <p:nvPr/>
        </p:nvSpPr>
        <p:spPr bwMode="auto">
          <a:xfrm>
            <a:off x="5334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2" name="Text Box 62"/>
          <p:cNvSpPr txBox="1">
            <a:spLocks noChangeArrowheads="1"/>
          </p:cNvSpPr>
          <p:nvPr/>
        </p:nvSpPr>
        <p:spPr bwMode="auto">
          <a:xfrm>
            <a:off x="5334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53" name="Text Box 63"/>
          <p:cNvSpPr txBox="1">
            <a:spLocks noChangeArrowheads="1"/>
          </p:cNvSpPr>
          <p:nvPr/>
        </p:nvSpPr>
        <p:spPr bwMode="auto">
          <a:xfrm>
            <a:off x="5334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5334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7</a:t>
            </a:r>
          </a:p>
        </p:txBody>
      </p:sp>
      <p:sp>
        <p:nvSpPr>
          <p:cNvPr id="33856" name="Text Box 69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7" name="Text Box 70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8" name="Text Box 71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9" name="Text Box 72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181588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778479" y="4484486"/>
            <a:ext cx="4572000" cy="13942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</a:t>
            </a:r>
            <a:r>
              <a:rPr lang="en-US" altLang="zh-CN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i,k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1,k] then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mark the 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 k = k-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6655278" y="4267200"/>
            <a:ext cx="14478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=3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k=5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19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D2A704-A338-4793-8241-7C15BC00459B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F0116B-4205-4E47-B7D0-EC31D6DAB0F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3382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3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3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9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0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1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2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3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4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3845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6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7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8" name="Text Box 58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49" name="Text Box 59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7</a:t>
            </a:r>
          </a:p>
        </p:txBody>
      </p:sp>
      <p:sp>
        <p:nvSpPr>
          <p:cNvPr id="33850" name="Text Box 60"/>
          <p:cNvSpPr txBox="1">
            <a:spLocks noChangeArrowheads="1"/>
          </p:cNvSpPr>
          <p:nvPr/>
        </p:nvSpPr>
        <p:spPr bwMode="auto">
          <a:xfrm>
            <a:off x="5334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51" name="Text Box 61"/>
          <p:cNvSpPr txBox="1">
            <a:spLocks noChangeArrowheads="1"/>
          </p:cNvSpPr>
          <p:nvPr/>
        </p:nvSpPr>
        <p:spPr bwMode="auto">
          <a:xfrm>
            <a:off x="5334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2" name="Text Box 62"/>
          <p:cNvSpPr txBox="1">
            <a:spLocks noChangeArrowheads="1"/>
          </p:cNvSpPr>
          <p:nvPr/>
        </p:nvSpPr>
        <p:spPr bwMode="auto">
          <a:xfrm>
            <a:off x="5334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53" name="Text Box 63"/>
          <p:cNvSpPr txBox="1">
            <a:spLocks noChangeArrowheads="1"/>
          </p:cNvSpPr>
          <p:nvPr/>
        </p:nvSpPr>
        <p:spPr bwMode="auto">
          <a:xfrm>
            <a:off x="5334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5334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7</a:t>
            </a:r>
          </a:p>
        </p:txBody>
      </p:sp>
      <p:sp>
        <p:nvSpPr>
          <p:cNvPr id="33856" name="Text Box 69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7" name="Text Box 70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8" name="Text Box 71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9" name="Text Box 72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00B050"/>
                </a:solidFill>
              </a:rPr>
              <a:t>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181588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778479" y="4484486"/>
            <a:ext cx="4572000" cy="13942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</a:t>
            </a:r>
            <a:r>
              <a:rPr lang="en-US" altLang="zh-CN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i,k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1,k] then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mark the 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 err="1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 k = k-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0066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endParaRPr lang="en-US" altLang="zh-CN" sz="1200" dirty="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6655278" y="4267200"/>
            <a:ext cx="14478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=2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k=5</a:t>
            </a:r>
            <a:endParaRPr lang="en-US" alt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470814" y="851117"/>
            <a:ext cx="626853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D2A704-A338-4793-8241-7C15BC00459B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F0116B-4205-4E47-B7D0-EC31D6DAB0F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3382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3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3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9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0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1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2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3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4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7</a:t>
            </a:r>
          </a:p>
        </p:txBody>
      </p:sp>
      <p:sp>
        <p:nvSpPr>
          <p:cNvPr id="33845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6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7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8" name="Text Box 58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49" name="Text Box 59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7</a:t>
            </a:r>
          </a:p>
        </p:txBody>
      </p:sp>
      <p:sp>
        <p:nvSpPr>
          <p:cNvPr id="33850" name="Text Box 60"/>
          <p:cNvSpPr txBox="1">
            <a:spLocks noChangeArrowheads="1"/>
          </p:cNvSpPr>
          <p:nvPr/>
        </p:nvSpPr>
        <p:spPr bwMode="auto">
          <a:xfrm>
            <a:off x="5334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51" name="Text Box 61"/>
          <p:cNvSpPr txBox="1">
            <a:spLocks noChangeArrowheads="1"/>
          </p:cNvSpPr>
          <p:nvPr/>
        </p:nvSpPr>
        <p:spPr bwMode="auto">
          <a:xfrm>
            <a:off x="5334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2" name="Text Box 62"/>
          <p:cNvSpPr txBox="1">
            <a:spLocks noChangeArrowheads="1"/>
          </p:cNvSpPr>
          <p:nvPr/>
        </p:nvSpPr>
        <p:spPr bwMode="auto">
          <a:xfrm>
            <a:off x="5334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53" name="Text Box 63"/>
          <p:cNvSpPr txBox="1">
            <a:spLocks noChangeArrowheads="1"/>
          </p:cNvSpPr>
          <p:nvPr/>
        </p:nvSpPr>
        <p:spPr bwMode="auto">
          <a:xfrm>
            <a:off x="5334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5334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7</a:t>
            </a:r>
          </a:p>
        </p:txBody>
      </p:sp>
      <p:sp>
        <p:nvSpPr>
          <p:cNvPr id="33856" name="Text Box 69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3857" name="Text Box 70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8" name="Text Box 71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9" name="Text Box 72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181588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778479" y="4484486"/>
            <a:ext cx="4572000" cy="13942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</a:t>
            </a:r>
            <a:r>
              <a:rPr lang="en-US" altLang="zh-CN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i,k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1,k] then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mark the 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 err="1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 k = k-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66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0066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endParaRPr lang="en-US" altLang="zh-CN" sz="1200" dirty="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6655278" y="4267200"/>
            <a:ext cx="14478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=1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k=2</a:t>
            </a:r>
            <a:endParaRPr lang="en-US" alt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436248" y="914399"/>
            <a:ext cx="626853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44302" y="914399"/>
            <a:ext cx="626853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D2A704-A338-4793-8241-7C15BC00459B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F0116B-4205-4E47-B7D0-EC31D6DAB0F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1752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1752600" y="1524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17526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1752600" y="2895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1752600" y="2438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1752600" y="3352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>
            <a:off x="1752600" y="3810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>
            <a:off x="1752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2514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>
            <a:off x="33528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41910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>
            <a:off x="50292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5943600" y="1524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18"/>
          <p:cNvSpPr txBox="1">
            <a:spLocks noChangeArrowheads="1"/>
          </p:cNvSpPr>
          <p:nvPr/>
        </p:nvSpPr>
        <p:spPr bwMode="auto">
          <a:xfrm>
            <a:off x="1981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>
            <a:off x="1981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1981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981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1981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1981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838200" y="1143000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w</a:t>
            </a:r>
            <a:endParaRPr lang="en-US" altLang="en-US" dirty="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143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1143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1143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1143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533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1143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1447800" y="838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33826" name="Text Box 32"/>
          <p:cNvSpPr txBox="1">
            <a:spLocks noChangeArrowheads="1"/>
          </p:cNvSpPr>
          <p:nvPr/>
        </p:nvSpPr>
        <p:spPr bwMode="auto">
          <a:xfrm>
            <a:off x="1981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27" name="Text Box 33"/>
          <p:cNvSpPr txBox="1">
            <a:spLocks noChangeArrowheads="1"/>
          </p:cNvSpPr>
          <p:nvPr/>
        </p:nvSpPr>
        <p:spPr bwMode="auto">
          <a:xfrm>
            <a:off x="27432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3828" name="Text Box 34"/>
          <p:cNvSpPr txBox="1">
            <a:spLocks noChangeArrowheads="1"/>
          </p:cNvSpPr>
          <p:nvPr/>
        </p:nvSpPr>
        <p:spPr bwMode="auto">
          <a:xfrm>
            <a:off x="35814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3829" name="Text Box 35"/>
          <p:cNvSpPr txBox="1">
            <a:spLocks noChangeArrowheads="1"/>
          </p:cNvSpPr>
          <p:nvPr/>
        </p:nvSpPr>
        <p:spPr bwMode="auto">
          <a:xfrm>
            <a:off x="44196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30" name="Text Box 36"/>
          <p:cNvSpPr txBox="1">
            <a:spLocks noChangeArrowheads="1"/>
          </p:cNvSpPr>
          <p:nvPr/>
        </p:nvSpPr>
        <p:spPr bwMode="auto">
          <a:xfrm>
            <a:off x="27432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1" name="Text Box 37"/>
          <p:cNvSpPr txBox="1">
            <a:spLocks noChangeArrowheads="1"/>
          </p:cNvSpPr>
          <p:nvPr/>
        </p:nvSpPr>
        <p:spPr bwMode="auto">
          <a:xfrm>
            <a:off x="3581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2" name="Text Box 38"/>
          <p:cNvSpPr txBox="1">
            <a:spLocks noChangeArrowheads="1"/>
          </p:cNvSpPr>
          <p:nvPr/>
        </p:nvSpPr>
        <p:spPr bwMode="auto">
          <a:xfrm>
            <a:off x="44196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3" name="Text Box 39"/>
          <p:cNvSpPr txBox="1">
            <a:spLocks noChangeArrowheads="1"/>
          </p:cNvSpPr>
          <p:nvPr/>
        </p:nvSpPr>
        <p:spPr bwMode="auto">
          <a:xfrm>
            <a:off x="53340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6" name="Text Box 42"/>
          <p:cNvSpPr txBox="1">
            <a:spLocks noChangeArrowheads="1"/>
          </p:cNvSpPr>
          <p:nvPr/>
        </p:nvSpPr>
        <p:spPr bwMode="auto">
          <a:xfrm>
            <a:off x="1143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37" name="Text Box 43"/>
          <p:cNvSpPr txBox="1">
            <a:spLocks noChangeArrowheads="1"/>
          </p:cNvSpPr>
          <p:nvPr/>
        </p:nvSpPr>
        <p:spPr bwMode="auto">
          <a:xfrm>
            <a:off x="27432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39" name="Text Box 49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0" name="Text Box 50"/>
          <p:cNvSpPr txBox="1">
            <a:spLocks noChangeArrowheads="1"/>
          </p:cNvSpPr>
          <p:nvPr/>
        </p:nvSpPr>
        <p:spPr bwMode="auto">
          <a:xfrm>
            <a:off x="35814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1" name="Text Box 51"/>
          <p:cNvSpPr txBox="1">
            <a:spLocks noChangeArrowheads="1"/>
          </p:cNvSpPr>
          <p:nvPr/>
        </p:nvSpPr>
        <p:spPr bwMode="auto">
          <a:xfrm>
            <a:off x="35814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2" name="Text Box 52"/>
          <p:cNvSpPr txBox="1">
            <a:spLocks noChangeArrowheads="1"/>
          </p:cNvSpPr>
          <p:nvPr/>
        </p:nvSpPr>
        <p:spPr bwMode="auto">
          <a:xfrm>
            <a:off x="35814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3" name="Text Box 53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4" name="Text Box 54"/>
          <p:cNvSpPr txBox="1">
            <a:spLocks noChangeArrowheads="1"/>
          </p:cNvSpPr>
          <p:nvPr/>
        </p:nvSpPr>
        <p:spPr bwMode="auto">
          <a:xfrm>
            <a:off x="35814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7</a:t>
            </a:r>
          </a:p>
        </p:txBody>
      </p:sp>
      <p:sp>
        <p:nvSpPr>
          <p:cNvPr id="33845" name="Text Box 55"/>
          <p:cNvSpPr txBox="1">
            <a:spLocks noChangeArrowheads="1"/>
          </p:cNvSpPr>
          <p:nvPr/>
        </p:nvSpPr>
        <p:spPr bwMode="auto">
          <a:xfrm>
            <a:off x="44196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46" name="Text Box 56"/>
          <p:cNvSpPr txBox="1">
            <a:spLocks noChangeArrowheads="1"/>
          </p:cNvSpPr>
          <p:nvPr/>
        </p:nvSpPr>
        <p:spPr bwMode="auto">
          <a:xfrm>
            <a:off x="44196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47" name="Text Box 57"/>
          <p:cNvSpPr txBox="1">
            <a:spLocks noChangeArrowheads="1"/>
          </p:cNvSpPr>
          <p:nvPr/>
        </p:nvSpPr>
        <p:spPr bwMode="auto">
          <a:xfrm>
            <a:off x="44196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48" name="Text Box 58"/>
          <p:cNvSpPr txBox="1">
            <a:spLocks noChangeArrowheads="1"/>
          </p:cNvSpPr>
          <p:nvPr/>
        </p:nvSpPr>
        <p:spPr bwMode="auto">
          <a:xfrm>
            <a:off x="44196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33849" name="Text Box 59"/>
          <p:cNvSpPr txBox="1">
            <a:spLocks noChangeArrowheads="1"/>
          </p:cNvSpPr>
          <p:nvPr/>
        </p:nvSpPr>
        <p:spPr bwMode="auto">
          <a:xfrm>
            <a:off x="44196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7</a:t>
            </a:r>
          </a:p>
        </p:txBody>
      </p:sp>
      <p:sp>
        <p:nvSpPr>
          <p:cNvPr id="33850" name="Text Box 60"/>
          <p:cNvSpPr txBox="1">
            <a:spLocks noChangeArrowheads="1"/>
          </p:cNvSpPr>
          <p:nvPr/>
        </p:nvSpPr>
        <p:spPr bwMode="auto">
          <a:xfrm>
            <a:off x="5334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3851" name="Text Box 61"/>
          <p:cNvSpPr txBox="1">
            <a:spLocks noChangeArrowheads="1"/>
          </p:cNvSpPr>
          <p:nvPr/>
        </p:nvSpPr>
        <p:spPr bwMode="auto">
          <a:xfrm>
            <a:off x="53340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2" name="Text Box 62"/>
          <p:cNvSpPr txBox="1">
            <a:spLocks noChangeArrowheads="1"/>
          </p:cNvSpPr>
          <p:nvPr/>
        </p:nvSpPr>
        <p:spPr bwMode="auto">
          <a:xfrm>
            <a:off x="53340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33853" name="Text Box 63"/>
          <p:cNvSpPr txBox="1">
            <a:spLocks noChangeArrowheads="1"/>
          </p:cNvSpPr>
          <p:nvPr/>
        </p:nvSpPr>
        <p:spPr bwMode="auto">
          <a:xfrm>
            <a:off x="5334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932" name="Text Box 68"/>
          <p:cNvSpPr txBox="1">
            <a:spLocks noChangeArrowheads="1"/>
          </p:cNvSpPr>
          <p:nvPr/>
        </p:nvSpPr>
        <p:spPr bwMode="auto">
          <a:xfrm>
            <a:off x="53340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7</a:t>
            </a:r>
          </a:p>
        </p:txBody>
      </p:sp>
      <p:sp>
        <p:nvSpPr>
          <p:cNvPr id="33856" name="Text Box 69"/>
          <p:cNvSpPr txBox="1">
            <a:spLocks noChangeArrowheads="1"/>
          </p:cNvSpPr>
          <p:nvPr/>
        </p:nvSpPr>
        <p:spPr bwMode="auto">
          <a:xfrm>
            <a:off x="274320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3857" name="Text Box 70"/>
          <p:cNvSpPr txBox="1">
            <a:spLocks noChangeArrowheads="1"/>
          </p:cNvSpPr>
          <p:nvPr/>
        </p:nvSpPr>
        <p:spPr bwMode="auto">
          <a:xfrm>
            <a:off x="2743200" y="2895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8" name="Text Box 71"/>
          <p:cNvSpPr txBox="1">
            <a:spLocks noChangeArrowheads="1"/>
          </p:cNvSpPr>
          <p:nvPr/>
        </p:nvSpPr>
        <p:spPr bwMode="auto">
          <a:xfrm>
            <a:off x="2743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3859" name="Text Box 72"/>
          <p:cNvSpPr txBox="1">
            <a:spLocks noChangeArrowheads="1"/>
          </p:cNvSpPr>
          <p:nvPr/>
        </p:nvSpPr>
        <p:spPr bwMode="auto">
          <a:xfrm>
            <a:off x="27432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7261499" y="653534"/>
            <a:ext cx="1676400" cy="2242066"/>
            <a:chOff x="7296611" y="653534"/>
            <a:chExt cx="1676400" cy="2242066"/>
          </a:xfrm>
        </p:grpSpPr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23163" y="1079718"/>
              <a:ext cx="1332416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dirty="0" smtClean="0"/>
                <a:t>1</a:t>
              </a:r>
              <a:r>
                <a:rPr lang="en-US" altLang="en-US" sz="2800" dirty="0"/>
                <a:t>: (2,3)</a:t>
              </a:r>
            </a:p>
            <a:p>
              <a:r>
                <a:rPr lang="en-US" altLang="en-US" sz="2800" dirty="0"/>
                <a:t>2: (3,4)</a:t>
              </a:r>
            </a:p>
            <a:p>
              <a:r>
                <a:rPr lang="en-US" altLang="en-US" sz="2800" dirty="0"/>
                <a:t>3: (4,5) </a:t>
              </a:r>
            </a:p>
            <a:p>
              <a:r>
                <a:rPr lang="en-US" altLang="en-US" sz="2800" dirty="0"/>
                <a:t>4: (5,6)</a:t>
              </a:r>
              <a:endParaRPr lang="en-US" altLang="en-US" dirty="0"/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7296611" y="1079717"/>
              <a:ext cx="1676400" cy="181588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96611" y="653534"/>
              <a:ext cx="1390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Item : (w, </a:t>
              </a:r>
              <a:r>
                <a:rPr lang="en-US" altLang="en-US" dirty="0" smtClean="0"/>
                <a:t>v)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778479" y="4484486"/>
            <a:ext cx="4572000" cy="13942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i,k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V[i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1,k] then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mark the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1, k = k-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else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6655278" y="4267200"/>
            <a:ext cx="14478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=0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k=0</a:t>
            </a:r>
            <a:endParaRPr lang="en-US" alt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3436248" y="914399"/>
            <a:ext cx="626853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44302" y="914399"/>
            <a:ext cx="626853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136330-D60D-413C-B75C-594E791D1F5F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156AD8-AEBC-4C2D-BC1A-31809A2FBE5F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42875"/>
            <a:ext cx="7772400" cy="762000"/>
          </a:xfrm>
        </p:spPr>
        <p:txBody>
          <a:bodyPr/>
          <a:lstStyle/>
          <a:p>
            <a:pPr algn="ctr"/>
            <a:r>
              <a:rPr lang="en-US" altLang="en-US" dirty="0" smtClean="0"/>
              <a:t>Conclusion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1123950"/>
            <a:ext cx="7772400" cy="5334000"/>
          </a:xfrm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Dynamic programming is a useful technique of solving certain kind of problems</a:t>
            </a:r>
          </a:p>
          <a:p>
            <a:r>
              <a:rPr lang="en-US" altLang="en-US" dirty="0" smtClean="0">
                <a:latin typeface="Times New Roman" pitchFamily="18" charset="0"/>
              </a:rPr>
              <a:t>When the solution can be recursively described in terms of partial solutions, we can store these partial solutions and re-use them as necessary</a:t>
            </a:r>
          </a:p>
          <a:p>
            <a:r>
              <a:rPr lang="en-US" altLang="en-US" dirty="0" smtClean="0">
                <a:latin typeface="Times New Roman" pitchFamily="18" charset="0"/>
              </a:rPr>
              <a:t>Running time (Dynamic Programming algorithm vs. naïve algorithm):</a:t>
            </a:r>
          </a:p>
          <a:p>
            <a:pPr lvl="1"/>
            <a:r>
              <a:rPr lang="en-US" altLang="en-US" dirty="0" smtClean="0">
                <a:latin typeface="Times New Roman" pitchFamily="18" charset="0"/>
              </a:rPr>
              <a:t>LCS: </a:t>
            </a:r>
            <a:r>
              <a:rPr lang="en-US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O(</a:t>
            </a:r>
            <a:r>
              <a:rPr lang="en-US" altLang="en-US" b="1" dirty="0" err="1" smtClean="0">
                <a:solidFill>
                  <a:schemeClr val="accent2"/>
                </a:solidFill>
                <a:latin typeface="Times New Roman" pitchFamily="18" charset="0"/>
              </a:rPr>
              <a:t>mn</a:t>
            </a:r>
            <a:r>
              <a:rPr lang="en-US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en-US" dirty="0" smtClean="0">
                <a:latin typeface="Times New Roman" pitchFamily="18" charset="0"/>
              </a:rPr>
              <a:t> vs. </a:t>
            </a:r>
            <a:r>
              <a:rPr lang="en-US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O(n 2</a:t>
            </a:r>
            <a:r>
              <a:rPr lang="en-US" altLang="en-US" b="1" baseline="30000" dirty="0" smtClean="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en-US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n-US" dirty="0" smtClean="0">
              <a:latin typeface="Times New Roman" pitchFamily="18" charset="0"/>
            </a:endParaRPr>
          </a:p>
          <a:p>
            <a:pPr lvl="1"/>
            <a:r>
              <a:rPr lang="en-US" altLang="en-US" dirty="0" smtClean="0">
                <a:latin typeface="Times New Roman" pitchFamily="18" charset="0"/>
              </a:rPr>
              <a:t>0-1 Knapsack problem: </a:t>
            </a:r>
            <a:r>
              <a:rPr lang="en-US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O(</a:t>
            </a:r>
            <a:r>
              <a:rPr lang="en-US" altLang="en-US" b="1" dirty="0" err="1" smtClean="0">
                <a:solidFill>
                  <a:schemeClr val="accent2"/>
                </a:solidFill>
                <a:latin typeface="Times New Roman" pitchFamily="18" charset="0"/>
              </a:rPr>
              <a:t>Wn</a:t>
            </a:r>
            <a:r>
              <a:rPr lang="en-US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en-US" dirty="0" smtClean="0">
                <a:latin typeface="Times New Roman" pitchFamily="18" charset="0"/>
              </a:rPr>
              <a:t> vs. </a:t>
            </a:r>
            <a:r>
              <a:rPr lang="en-US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O(n2</a:t>
            </a:r>
            <a:r>
              <a:rPr lang="en-US" altLang="en-US" b="1" baseline="30000" dirty="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en-US" altLang="en-US" baseline="30000" dirty="0" smtClean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0575" y="553402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Pseudo-polynomial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10200" y="5114925"/>
            <a:ext cx="952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6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DD9B35-2487-4C1F-832F-DF3DCF471636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476F92-9834-44F7-AAF8-871094FD7FF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0010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0-1 Knapsack problem: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grpSp>
        <p:nvGrpSpPr>
          <p:cNvPr id="8197" name="Group 15"/>
          <p:cNvGrpSpPr>
            <a:grpSpLocks/>
          </p:cNvGrpSpPr>
          <p:nvPr/>
        </p:nvGrpSpPr>
        <p:grpSpPr bwMode="auto">
          <a:xfrm>
            <a:off x="2724767" y="4795539"/>
            <a:ext cx="838200" cy="1538585"/>
            <a:chOff x="1008" y="1104"/>
            <a:chExt cx="864" cy="2064"/>
          </a:xfrm>
        </p:grpSpPr>
        <p:sp>
          <p:nvSpPr>
            <p:cNvPr id="8219" name="Line 4"/>
            <p:cNvSpPr>
              <a:spLocks noChangeShapeType="1"/>
            </p:cNvSpPr>
            <p:nvPr/>
          </p:nvSpPr>
          <p:spPr bwMode="auto">
            <a:xfrm>
              <a:off x="1008" y="11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5"/>
            <p:cNvSpPr>
              <a:spLocks noChangeShapeType="1"/>
            </p:cNvSpPr>
            <p:nvPr/>
          </p:nvSpPr>
          <p:spPr bwMode="auto">
            <a:xfrm>
              <a:off x="1008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6"/>
            <p:cNvSpPr>
              <a:spLocks noChangeShapeType="1"/>
            </p:cNvSpPr>
            <p:nvPr/>
          </p:nvSpPr>
          <p:spPr bwMode="auto">
            <a:xfrm flipV="1">
              <a:off x="1872" y="11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4267200" y="5029200"/>
            <a:ext cx="838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2724767" y="5646440"/>
            <a:ext cx="838200" cy="685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4267200" y="3657600"/>
            <a:ext cx="838200" cy="3810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4267200" y="2743200"/>
            <a:ext cx="8382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5715000" y="1752600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w</a:t>
            </a:r>
            <a:r>
              <a:rPr lang="en-US" altLang="en-US" sz="3200" baseline="-25000"/>
              <a:t>i</a:t>
            </a:r>
            <a:endParaRPr lang="en-US" altLang="en-US"/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7315200" y="1727200"/>
            <a:ext cx="552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dirty="0" smtClean="0"/>
              <a:t>vi</a:t>
            </a:r>
            <a:endParaRPr lang="en-US" altLang="en-US" dirty="0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4267200" y="3124200"/>
            <a:ext cx="838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7299325" y="552767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5867400" y="556260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7315200" y="4324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15</a:t>
            </a:r>
            <a:endParaRPr lang="en-US" altLang="en-US" dirty="0"/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58674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7288371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5867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7301071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58674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7315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3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5872162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2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5257800" y="1295400"/>
            <a:ext cx="122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Weight</a:t>
            </a:r>
            <a:endParaRPr lang="en-US" altLang="en-US"/>
          </a:p>
        </p:txBody>
      </p:sp>
      <p:sp>
        <p:nvSpPr>
          <p:cNvPr id="8216" name="Text Box 29"/>
          <p:cNvSpPr txBox="1">
            <a:spLocks noChangeArrowheads="1"/>
          </p:cNvSpPr>
          <p:nvPr/>
        </p:nvSpPr>
        <p:spPr bwMode="auto">
          <a:xfrm>
            <a:off x="6934200" y="1295400"/>
            <a:ext cx="960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/>
              <a:t>value</a:t>
            </a:r>
            <a:endParaRPr lang="en-US" altLang="en-US" dirty="0"/>
          </a:p>
        </p:txBody>
      </p:sp>
      <p:sp>
        <p:nvSpPr>
          <p:cNvPr id="8217" name="Text Box 30"/>
          <p:cNvSpPr txBox="1">
            <a:spLocks noChangeArrowheads="1"/>
          </p:cNvSpPr>
          <p:nvPr/>
        </p:nvSpPr>
        <p:spPr bwMode="auto">
          <a:xfrm>
            <a:off x="400050" y="1360488"/>
            <a:ext cx="31629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/>
              <a:t>This is a knapsack</a:t>
            </a:r>
          </a:p>
          <a:p>
            <a:r>
              <a:rPr lang="en-US" altLang="en-US" sz="2800" dirty="0"/>
              <a:t>Max weight: W = </a:t>
            </a:r>
            <a:r>
              <a:rPr lang="en-US" altLang="en-US" sz="2800" dirty="0" smtClean="0"/>
              <a:t>13</a:t>
            </a:r>
            <a:endParaRPr lang="en-US" altLang="en-US" dirty="0"/>
          </a:p>
        </p:txBody>
      </p:sp>
      <p:sp>
        <p:nvSpPr>
          <p:cNvPr id="8218" name="Text Box 31"/>
          <p:cNvSpPr txBox="1">
            <a:spLocks noChangeArrowheads="1"/>
          </p:cNvSpPr>
          <p:nvPr/>
        </p:nvSpPr>
        <p:spPr bwMode="auto">
          <a:xfrm>
            <a:off x="4191000" y="1981200"/>
            <a:ext cx="97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Items</a:t>
            </a:r>
            <a:endParaRPr lang="en-US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4267200" y="5029200"/>
            <a:ext cx="838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5275" y="4786015"/>
            <a:ext cx="1418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 smtClean="0"/>
              <a:t>=  15</a:t>
            </a:r>
          </a:p>
          <a:p>
            <a:r>
              <a:rPr lang="en-US" dirty="0" smtClean="0"/>
              <a:t>Weight = 5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DD9B35-2487-4C1F-832F-DF3DCF471636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476F92-9834-44F7-AAF8-871094FD7FF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0010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0-1 Knapsack problem: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grpSp>
        <p:nvGrpSpPr>
          <p:cNvPr id="8197" name="Group 15"/>
          <p:cNvGrpSpPr>
            <a:grpSpLocks/>
          </p:cNvGrpSpPr>
          <p:nvPr/>
        </p:nvGrpSpPr>
        <p:grpSpPr bwMode="auto">
          <a:xfrm>
            <a:off x="2724767" y="4786014"/>
            <a:ext cx="838200" cy="1538585"/>
            <a:chOff x="1008" y="1104"/>
            <a:chExt cx="864" cy="2064"/>
          </a:xfrm>
        </p:grpSpPr>
        <p:sp>
          <p:nvSpPr>
            <p:cNvPr id="8219" name="Line 4"/>
            <p:cNvSpPr>
              <a:spLocks noChangeShapeType="1"/>
            </p:cNvSpPr>
            <p:nvPr/>
          </p:nvSpPr>
          <p:spPr bwMode="auto">
            <a:xfrm>
              <a:off x="1008" y="11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5"/>
            <p:cNvSpPr>
              <a:spLocks noChangeShapeType="1"/>
            </p:cNvSpPr>
            <p:nvPr/>
          </p:nvSpPr>
          <p:spPr bwMode="auto">
            <a:xfrm>
              <a:off x="1008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6"/>
            <p:cNvSpPr>
              <a:spLocks noChangeShapeType="1"/>
            </p:cNvSpPr>
            <p:nvPr/>
          </p:nvSpPr>
          <p:spPr bwMode="auto">
            <a:xfrm flipV="1">
              <a:off x="1872" y="110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4267200" y="5029200"/>
            <a:ext cx="838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2724767" y="5646440"/>
            <a:ext cx="838200" cy="685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2725561" y="5265440"/>
            <a:ext cx="838200" cy="3810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4267200" y="2743200"/>
            <a:ext cx="8382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5715000" y="1752600"/>
            <a:ext cx="552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endParaRPr lang="en-US" altLang="en-US" sz="2800" dirty="0"/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7315200" y="1727200"/>
            <a:ext cx="552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/>
              <a:t>v</a:t>
            </a:r>
            <a:r>
              <a:rPr lang="en-US" altLang="en-US" sz="2800" baseline="-25000" dirty="0" smtClean="0"/>
              <a:t>i</a:t>
            </a:r>
            <a:endParaRPr lang="en-US" altLang="en-US" sz="2800" baseline="-25000" dirty="0"/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2724767" y="4884440"/>
            <a:ext cx="838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7299325" y="552767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5867400" y="556260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10</a:t>
            </a:r>
            <a:endParaRPr lang="en-US" altLang="en-US" dirty="0"/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7315200" y="43243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/>
              <a:t>15</a:t>
            </a:r>
            <a:endParaRPr lang="en-US" altLang="en-US" dirty="0"/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58674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7288371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5867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7301071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58674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7315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3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5872162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2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5257800" y="1295400"/>
            <a:ext cx="122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Weight</a:t>
            </a:r>
            <a:endParaRPr lang="en-US" altLang="en-US"/>
          </a:p>
        </p:txBody>
      </p:sp>
      <p:sp>
        <p:nvSpPr>
          <p:cNvPr id="8216" name="Text Box 29"/>
          <p:cNvSpPr txBox="1">
            <a:spLocks noChangeArrowheads="1"/>
          </p:cNvSpPr>
          <p:nvPr/>
        </p:nvSpPr>
        <p:spPr bwMode="auto">
          <a:xfrm>
            <a:off x="6934200" y="1295400"/>
            <a:ext cx="960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 smtClean="0"/>
              <a:t>value</a:t>
            </a:r>
            <a:endParaRPr lang="en-US" altLang="en-US" dirty="0"/>
          </a:p>
        </p:txBody>
      </p:sp>
      <p:sp>
        <p:nvSpPr>
          <p:cNvPr id="8217" name="Text Box 30"/>
          <p:cNvSpPr txBox="1">
            <a:spLocks noChangeArrowheads="1"/>
          </p:cNvSpPr>
          <p:nvPr/>
        </p:nvSpPr>
        <p:spPr bwMode="auto">
          <a:xfrm>
            <a:off x="400050" y="1360488"/>
            <a:ext cx="31629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/>
              <a:t>This is a knapsack</a:t>
            </a:r>
          </a:p>
          <a:p>
            <a:r>
              <a:rPr lang="en-US" altLang="en-US" sz="2800" dirty="0"/>
              <a:t>Max weight: W = </a:t>
            </a:r>
            <a:r>
              <a:rPr lang="en-US" altLang="en-US" sz="2800" dirty="0" smtClean="0"/>
              <a:t>13</a:t>
            </a:r>
            <a:endParaRPr lang="en-US" altLang="en-US" dirty="0"/>
          </a:p>
        </p:txBody>
      </p:sp>
      <p:sp>
        <p:nvSpPr>
          <p:cNvPr id="8218" name="Text Box 31"/>
          <p:cNvSpPr txBox="1">
            <a:spLocks noChangeArrowheads="1"/>
          </p:cNvSpPr>
          <p:nvPr/>
        </p:nvSpPr>
        <p:spPr bwMode="auto">
          <a:xfrm>
            <a:off x="4191000" y="1981200"/>
            <a:ext cx="97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/>
              <a:t>Items</a:t>
            </a:r>
            <a:endParaRPr lang="en-US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4267200" y="5029200"/>
            <a:ext cx="838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5275" y="4786015"/>
            <a:ext cx="154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 smtClean="0"/>
              <a:t>=  24</a:t>
            </a:r>
          </a:p>
          <a:p>
            <a:r>
              <a:rPr lang="en-US" dirty="0" smtClean="0"/>
              <a:t>Weight = 12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ea typeface="SimSun" pitchFamily="2" charset="-122"/>
              </a:rPr>
              <a:t>Given a knapsack with maximum capacity </a:t>
            </a:r>
            <a:r>
              <a:rPr lang="en-US" altLang="zh-CN" i="1" dirty="0" smtClean="0">
                <a:ea typeface="SimSun" pitchFamily="2" charset="-122"/>
              </a:rPr>
              <a:t>W</a:t>
            </a:r>
            <a:r>
              <a:rPr lang="en-US" altLang="zh-CN" dirty="0" smtClean="0">
                <a:ea typeface="SimSun" pitchFamily="2" charset="-122"/>
              </a:rPr>
              <a:t>, and a set </a:t>
            </a:r>
            <a:r>
              <a:rPr lang="en-US" altLang="zh-CN" i="1" dirty="0" smtClean="0">
                <a:ea typeface="SimSun" pitchFamily="2" charset="-122"/>
              </a:rPr>
              <a:t>S</a:t>
            </a:r>
            <a:r>
              <a:rPr lang="en-US" altLang="zh-CN" dirty="0" smtClean="0">
                <a:ea typeface="SimSun" pitchFamily="2" charset="-122"/>
              </a:rPr>
              <a:t> consisting of </a:t>
            </a:r>
            <a:r>
              <a:rPr lang="en-US" altLang="zh-CN" i="1" dirty="0" smtClean="0">
                <a:ea typeface="SimSun" pitchFamily="2" charset="-122"/>
              </a:rPr>
              <a:t>n</a:t>
            </a:r>
            <a:r>
              <a:rPr lang="en-US" altLang="zh-CN" dirty="0" smtClean="0">
                <a:ea typeface="SimSun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SimSun" pitchFamily="2" charset="-122"/>
              </a:rPr>
              <a:t>Each item </a:t>
            </a:r>
            <a:r>
              <a:rPr lang="en-US" altLang="zh-CN" i="1" dirty="0" err="1" smtClean="0">
                <a:ea typeface="SimSun" pitchFamily="2" charset="-122"/>
              </a:rPr>
              <a:t>i</a:t>
            </a:r>
            <a:r>
              <a:rPr lang="en-US" altLang="zh-CN" dirty="0" smtClean="0">
                <a:ea typeface="SimSun" pitchFamily="2" charset="-122"/>
              </a:rPr>
              <a:t> has some weight </a:t>
            </a:r>
            <a:r>
              <a:rPr lang="en-US" altLang="zh-CN" i="1" dirty="0" err="1" smtClean="0">
                <a:ea typeface="SimSun" pitchFamily="2" charset="-122"/>
              </a:rPr>
              <a:t>w</a:t>
            </a:r>
            <a:r>
              <a:rPr lang="en-US" altLang="zh-CN" i="1" baseline="-25000" dirty="0" err="1" smtClean="0">
                <a:ea typeface="SimSun" pitchFamily="2" charset="-122"/>
              </a:rPr>
              <a:t>i</a:t>
            </a:r>
            <a:r>
              <a:rPr lang="en-US" altLang="zh-CN" dirty="0" smtClean="0">
                <a:ea typeface="SimSun" pitchFamily="2" charset="-122"/>
              </a:rPr>
              <a:t> and </a:t>
            </a:r>
            <a:r>
              <a:rPr lang="en-US" altLang="zh-CN" dirty="0" smtClean="0">
                <a:ea typeface="SimSun" pitchFamily="2" charset="-122"/>
              </a:rPr>
              <a:t>value </a:t>
            </a:r>
            <a:r>
              <a:rPr lang="en-US" altLang="zh-CN" i="1" dirty="0" smtClean="0">
                <a:ea typeface="SimSun" pitchFamily="2" charset="-122"/>
              </a:rPr>
              <a:t>v</a:t>
            </a:r>
            <a:r>
              <a:rPr lang="en-US" altLang="zh-CN" i="1" baseline="-25000" dirty="0" smtClean="0">
                <a:ea typeface="SimSun" pitchFamily="2" charset="-122"/>
              </a:rPr>
              <a:t>i</a:t>
            </a:r>
            <a:r>
              <a:rPr lang="en-US" altLang="zh-CN" baseline="-25000" dirty="0" smtClean="0">
                <a:ea typeface="SimSun" pitchFamily="2" charset="-122"/>
              </a:rPr>
              <a:t>  </a:t>
            </a:r>
            <a:r>
              <a:rPr lang="en-US" altLang="zh-CN" dirty="0" smtClean="0">
                <a:ea typeface="SimSun" pitchFamily="2" charset="-12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all </a:t>
            </a:r>
            <a:r>
              <a:rPr lang="en-US" altLang="zh-CN" i="1" dirty="0" err="1" smtClean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i="1" baseline="-25000" dirty="0" err="1" smtClean="0">
                <a:solidFill>
                  <a:srgbClr val="FF0000"/>
                </a:solidFill>
                <a:ea typeface="SimSun" pitchFamily="2" charset="-122"/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aseline="-25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and </a:t>
            </a:r>
            <a:r>
              <a:rPr lang="en-US" altLang="zh-CN" i="1" dirty="0" smtClean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 are integer values</a:t>
            </a:r>
            <a:r>
              <a:rPr lang="en-US" altLang="zh-CN" dirty="0" smtClean="0">
                <a:ea typeface="SimSun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 dirty="0" smtClean="0">
                <a:ea typeface="SimSun" pitchFamily="2" charset="-122"/>
              </a:rPr>
              <a:t>Problem</a:t>
            </a:r>
            <a:r>
              <a:rPr lang="en-US" altLang="zh-CN" dirty="0" smtClean="0">
                <a:ea typeface="SimSun" pitchFamily="2" charset="-122"/>
              </a:rPr>
              <a:t>: How to pack the knapsack to achieve maximum total </a:t>
            </a:r>
            <a:r>
              <a:rPr lang="en-US" altLang="zh-CN" dirty="0" smtClean="0">
                <a:ea typeface="SimSun" pitchFamily="2" charset="-122"/>
              </a:rPr>
              <a:t>value </a:t>
            </a:r>
            <a:r>
              <a:rPr lang="en-US" altLang="zh-CN" dirty="0" smtClean="0">
                <a:ea typeface="SimSun" pitchFamily="2" charset="-122"/>
              </a:rPr>
              <a:t>of packed items?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0-1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17294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16E065-1446-4C2B-9954-E05133422B08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BB4F01-08D2-47E5-8BB5-9BF9895E450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67987" y="0"/>
            <a:ext cx="7772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0-1 Knapsack problem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410450" cy="99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Let S be the set of items represented by the ordered </a:t>
            </a:r>
            <a:r>
              <a:rPr lang="en-US" altLang="en-US" sz="2400" dirty="0"/>
              <a:t>pairs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w</a:t>
            </a:r>
            <a:r>
              <a:rPr lang="en-US" altLang="en-US" sz="2400" baseline="-25000" dirty="0" err="1" smtClean="0"/>
              <a:t>i</a:t>
            </a:r>
            <a:r>
              <a:rPr lang="en-US" altLang="en-US" sz="2400" dirty="0" smtClean="0"/>
              <a:t>, </a:t>
            </a:r>
            <a:r>
              <a:rPr lang="en-US" altLang="en-US" sz="2400" dirty="0" smtClean="0"/>
              <a:t>v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) </a:t>
            </a:r>
            <a:r>
              <a:rPr lang="en-US" altLang="en-US" sz="2400" dirty="0" smtClean="0"/>
              <a:t>and W be the capacity of the knapsack.</a:t>
            </a:r>
          </a:p>
          <a:p>
            <a:pPr marL="0" indent="0">
              <a:buNone/>
            </a:pPr>
            <a:r>
              <a:rPr lang="en-US" altLang="en-US" sz="2400" dirty="0" smtClean="0"/>
              <a:t> Find a T </a:t>
            </a:r>
            <a:r>
              <a:rPr lang="en-US" altLang="en-US" sz="2400" dirty="0" smtClean="0">
                <a:sym typeface="Symbol"/>
              </a:rPr>
              <a:t> S such that </a:t>
            </a:r>
            <a:endParaRPr lang="en-US" altLang="en-US" sz="2400" dirty="0" smtClean="0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1030288" y="4152900"/>
            <a:ext cx="7666037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kumimoji="1" lang="en-US" altLang="en-US" dirty="0">
                <a:latin typeface="+mn-lt"/>
              </a:rPr>
              <a:t>The problem is called a </a:t>
            </a:r>
            <a:r>
              <a:rPr kumimoji="1" lang="en-US" altLang="en-US" i="1" dirty="0">
                <a:latin typeface="+mn-lt"/>
              </a:rPr>
              <a:t>“0-1”</a:t>
            </a:r>
            <a:r>
              <a:rPr kumimoji="1" lang="en-US" altLang="en-US" dirty="0">
                <a:latin typeface="+mn-lt"/>
              </a:rPr>
              <a:t> problem, because each item must be entirely accepted or rejected</a:t>
            </a:r>
            <a:r>
              <a:rPr kumimoji="1" lang="en-US" altLang="en-US" dirty="0" smtClean="0">
                <a:latin typeface="+mn-lt"/>
              </a:rPr>
              <a:t>.</a:t>
            </a:r>
            <a:endParaRPr kumimoji="1" lang="en-US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93620" y="2855596"/>
                <a:ext cx="3845576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𝑠𝑢𝑏𝑗𝑒𝑐𝑡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620" y="2855596"/>
                <a:ext cx="3845576" cy="896207"/>
              </a:xfrm>
              <a:prstGeom prst="rect">
                <a:avLst/>
              </a:prstGeom>
              <a:blipFill rotWithShape="0">
                <a:blip r:embed="rId2"/>
                <a:stretch>
                  <a:fillRect r="-10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90B18D-54A8-4B73-86A6-2F9EF94B96A4}" type="datetime1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5751B1-2043-47FE-81A7-A1E1A9699A4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94533" y="0"/>
            <a:ext cx="8535142" cy="1295400"/>
          </a:xfrm>
        </p:spPr>
        <p:txBody>
          <a:bodyPr/>
          <a:lstStyle/>
          <a:p>
            <a:pPr algn="ctr"/>
            <a:r>
              <a:rPr lang="en-US" altLang="en-US" dirty="0" smtClean="0"/>
              <a:t>0-1 Knapsack Brute-Force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772" y="1162050"/>
            <a:ext cx="8126166" cy="4343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Let’s first solve this problem with a straightforward algorithm</a:t>
            </a:r>
          </a:p>
          <a:p>
            <a:r>
              <a:rPr lang="en-US" altLang="en-US" sz="2400" dirty="0" smtClean="0"/>
              <a:t>Since there are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items, there are </a:t>
            </a:r>
            <a:r>
              <a:rPr lang="en-US" altLang="en-US" sz="2400" i="1" dirty="0" smtClean="0"/>
              <a:t>2</a:t>
            </a:r>
            <a:r>
              <a:rPr lang="en-US" altLang="en-US" sz="2400" i="1" baseline="30000" dirty="0" smtClean="0"/>
              <a:t>n</a:t>
            </a:r>
            <a:r>
              <a:rPr lang="en-US" altLang="en-US" sz="2400" dirty="0" smtClean="0"/>
              <a:t> possible combinations of items.</a:t>
            </a:r>
          </a:p>
          <a:p>
            <a:r>
              <a:rPr lang="en-US" altLang="en-US" sz="2400" dirty="0" smtClean="0"/>
              <a:t>We go through all combinations and find the one with the most total value and with total weight less or equal to </a:t>
            </a:r>
            <a:r>
              <a:rPr lang="en-US" altLang="en-US" sz="2400" i="1" dirty="0" smtClean="0"/>
              <a:t>W</a:t>
            </a:r>
            <a:endParaRPr lang="en-US" altLang="en-US" sz="2400" dirty="0" smtClean="0"/>
          </a:p>
          <a:p>
            <a:r>
              <a:rPr lang="en-US" altLang="en-US" sz="2400" dirty="0" smtClean="0"/>
              <a:t>Running time will be O(n2</a:t>
            </a:r>
            <a:r>
              <a:rPr lang="en-US" altLang="en-US" sz="2400" baseline="30000" dirty="0" smtClean="0"/>
              <a:t>n</a:t>
            </a:r>
            <a:r>
              <a:rPr lang="en-US" altLang="en-US" sz="2400" dirty="0" smtClean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4899" y="4766786"/>
            <a:ext cx="7553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000" dirty="0"/>
              <a:t>Can we do better? </a:t>
            </a:r>
            <a:r>
              <a:rPr lang="en-US" altLang="en-US" sz="2000" dirty="0" smtClean="0"/>
              <a:t>  </a:t>
            </a:r>
          </a:p>
          <a:p>
            <a:pPr marL="0" indent="0">
              <a:buNone/>
            </a:pPr>
            <a:r>
              <a:rPr lang="en-US" altLang="en-US" sz="2000" dirty="0" smtClean="0"/>
              <a:t>Yes</a:t>
            </a:r>
            <a:r>
              <a:rPr lang="en-US" altLang="en-US" sz="2000" dirty="0"/>
              <a:t>, with an algorithm based on dynamic programming</a:t>
            </a:r>
          </a:p>
          <a:p>
            <a:pPr marL="0" indent="0">
              <a:buNone/>
            </a:pPr>
            <a:r>
              <a:rPr lang="en-US" altLang="en-US" sz="2000" dirty="0"/>
              <a:t>We need to carefully identify the </a:t>
            </a:r>
            <a:r>
              <a:rPr lang="en-US" altLang="en-US" sz="2000" dirty="0" err="1"/>
              <a:t>subproblems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4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17012</TotalTime>
  <Words>3487</Words>
  <Application>Microsoft Office PowerPoint</Application>
  <PresentationFormat>On-screen Show (4:3)</PresentationFormat>
  <Paragraphs>1416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SimSun</vt:lpstr>
      <vt:lpstr>Arial</vt:lpstr>
      <vt:lpstr>Cambria Math</vt:lpstr>
      <vt:lpstr>Monotype Sorts</vt:lpstr>
      <vt:lpstr>Symbol</vt:lpstr>
      <vt:lpstr>Times New Roman</vt:lpstr>
      <vt:lpstr>Default Design</vt:lpstr>
      <vt:lpstr>Knapsack problem </vt:lpstr>
      <vt:lpstr>0-1 Knapsack problem: </vt:lpstr>
      <vt:lpstr>0-1 Knapsack problem: </vt:lpstr>
      <vt:lpstr>0-1 Knapsack problem: </vt:lpstr>
      <vt:lpstr>0-1 Knapsack problem: </vt:lpstr>
      <vt:lpstr>0-1 Knapsack problem: </vt:lpstr>
      <vt:lpstr>0-1 Knapsack Problem</vt:lpstr>
      <vt:lpstr>0-1 Knapsack problem</vt:lpstr>
      <vt:lpstr>0-1 Knapsack Brute-Force</vt:lpstr>
      <vt:lpstr>Defining a Subproblem </vt:lpstr>
      <vt:lpstr>Defining a Subproblem</vt:lpstr>
      <vt:lpstr>Defining a Subproblem</vt:lpstr>
      <vt:lpstr>Recursive Formula</vt:lpstr>
      <vt:lpstr>Recursive Formula for subproblems</vt:lpstr>
      <vt:lpstr>Recursive Code</vt:lpstr>
      <vt:lpstr>PowerPoint Presentation</vt:lpstr>
      <vt:lpstr>0-1 DP Knapsack Algorithm</vt:lpstr>
      <vt:lpstr>Running time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</vt:lpstr>
      <vt:lpstr>How to find actual Knapsack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 P1</dc:title>
  <dc:subject>DP</dc:subject>
  <dc:creator>Juli Schutfort</dc:creator>
  <cp:lastModifiedBy>Julianne Schutfort</cp:lastModifiedBy>
  <cp:revision>896</cp:revision>
  <cp:lastPrinted>2017-07-11T21:52:11Z</cp:lastPrinted>
  <dcterms:created xsi:type="dcterms:W3CDTF">2003-07-26T00:47:08Z</dcterms:created>
  <dcterms:modified xsi:type="dcterms:W3CDTF">2020-01-31T07:54:03Z</dcterms:modified>
</cp:coreProperties>
</file>