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504" r:id="rId2"/>
    <p:sldId id="505" r:id="rId3"/>
    <p:sldId id="506" r:id="rId4"/>
    <p:sldId id="520" r:id="rId5"/>
    <p:sldId id="521" r:id="rId6"/>
    <p:sldId id="510" r:id="rId7"/>
    <p:sldId id="500" r:id="rId8"/>
    <p:sldId id="501" r:id="rId9"/>
    <p:sldId id="452" r:id="rId10"/>
    <p:sldId id="453" r:id="rId11"/>
    <p:sldId id="455" r:id="rId12"/>
    <p:sldId id="457" r:id="rId13"/>
    <p:sldId id="456" r:id="rId14"/>
    <p:sldId id="516" r:id="rId15"/>
    <p:sldId id="511" r:id="rId16"/>
    <p:sldId id="361" r:id="rId17"/>
    <p:sldId id="448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9" r:id="rId33"/>
    <p:sldId id="411" r:id="rId34"/>
    <p:sldId id="412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9" r:id="rId67"/>
    <p:sldId id="519" r:id="rId68"/>
    <p:sldId id="484" r:id="rId69"/>
    <p:sldId id="503" r:id="rId70"/>
    <p:sldId id="502" r:id="rId71"/>
    <p:sldId id="499" r:id="rId72"/>
    <p:sldId id="522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94632" autoAdjust="0"/>
  </p:normalViewPr>
  <p:slideViewPr>
    <p:cSldViewPr snapToGrid="0">
      <p:cViewPr varScale="1">
        <p:scale>
          <a:sx n="64" d="100"/>
          <a:sy n="64" d="100"/>
        </p:scale>
        <p:origin x="72" y="9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1"/>
    </p:cViewPr>
  </p:sorterViewPr>
  <p:notesViewPr>
    <p:cSldViewPr snapToGrid="0"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nne\Documents\cs325\cs325Class1\FibTime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nne\Documents\cs325\cs325Class1\FibTime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Insertion Sort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time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layout/>
              <c:numFmt formatCode="General" sourceLinked="0"/>
            </c:trendlineLbl>
          </c:trendline>
          <c:xVal>
            <c:numRef>
              <c:f>Sheet1!$A$4:$A$10</c:f>
              <c:numCache>
                <c:formatCode>General</c:formatCode>
                <c:ptCount val="7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</c:numCache>
            </c:numRef>
          </c:xVal>
          <c:yVal>
            <c:numRef>
              <c:f>Sheet1!$B$4:$B$10</c:f>
              <c:numCache>
                <c:formatCode>General</c:formatCode>
                <c:ptCount val="7"/>
                <c:pt idx="0">
                  <c:v>190</c:v>
                </c:pt>
                <c:pt idx="1">
                  <c:v>445</c:v>
                </c:pt>
                <c:pt idx="2">
                  <c:v>810</c:v>
                </c:pt>
                <c:pt idx="3">
                  <c:v>1250</c:v>
                </c:pt>
                <c:pt idx="4">
                  <c:v>1775</c:v>
                </c:pt>
                <c:pt idx="5">
                  <c:v>2508</c:v>
                </c:pt>
                <c:pt idx="6">
                  <c:v>3173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418344"/>
        <c:axId val="306420304"/>
      </c:scatterChart>
      <c:valAx>
        <c:axId val="306418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6420304"/>
        <c:crosses val="autoZero"/>
        <c:crossBetween val="midCat"/>
      </c:valAx>
      <c:valAx>
        <c:axId val="30642030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time millseconds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64183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 Running Time C++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21263774371032698"/>
                  <c:y val="0.10473851517120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4E-09e0.4837x</a:t>
                    </a:r>
                    <a:br>
                      <a:rPr lang="en-US"/>
                    </a:br>
                    <a:r>
                      <a:rPr lang="en-US"/>
                      <a:t>R² = 0.9998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'fibC+=time'!$A$5:$A$34</c:f>
              <c:numCache>
                <c:formatCode>General</c:formatCode>
                <c:ptCount val="3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</c:numCache>
            </c:numRef>
          </c:xVal>
          <c:yVal>
            <c:numRef>
              <c:f>'fibC+=time'!$B$5:$B$38</c:f>
              <c:numCache>
                <c:formatCode>0.00E+00</c:formatCode>
                <c:ptCount val="34"/>
                <c:pt idx="0">
                  <c:v>1.1E-5</c:v>
                </c:pt>
                <c:pt idx="1">
                  <c:v>1.7E-5</c:v>
                </c:pt>
                <c:pt idx="2">
                  <c:v>2.5999999999999998E-5</c:v>
                </c:pt>
                <c:pt idx="3">
                  <c:v>4.1999999999999998E-5</c:v>
                </c:pt>
                <c:pt idx="4">
                  <c:v>6.7000000000000002E-5</c:v>
                </c:pt>
                <c:pt idx="5" formatCode="General">
                  <c:v>1.0900000000000001E-4</c:v>
                </c:pt>
                <c:pt idx="6" formatCode="General">
                  <c:v>1.75E-4</c:v>
                </c:pt>
                <c:pt idx="7" formatCode="General">
                  <c:v>3.2899999999999997E-4</c:v>
                </c:pt>
                <c:pt idx="8" formatCode="General">
                  <c:v>4.5199999999999998E-4</c:v>
                </c:pt>
                <c:pt idx="9" formatCode="General">
                  <c:v>8.0000000000000004E-4</c:v>
                </c:pt>
                <c:pt idx="10" formatCode="General">
                  <c:v>1.2700000000000001E-3</c:v>
                </c:pt>
                <c:pt idx="11" formatCode="General">
                  <c:v>2.0170000000000001E-3</c:v>
                </c:pt>
                <c:pt idx="12" formatCode="General">
                  <c:v>3.1589999999999999E-3</c:v>
                </c:pt>
                <c:pt idx="13" formatCode="General">
                  <c:v>5.2880000000000002E-3</c:v>
                </c:pt>
                <c:pt idx="14" formatCode="General">
                  <c:v>8.5179999999999995E-3</c:v>
                </c:pt>
                <c:pt idx="15" formatCode="General">
                  <c:v>1.3807E-2</c:v>
                </c:pt>
                <c:pt idx="16" formatCode="General">
                  <c:v>2.2095E-2</c:v>
                </c:pt>
                <c:pt idx="17" formatCode="General">
                  <c:v>3.6024E-2</c:v>
                </c:pt>
                <c:pt idx="18" formatCode="General">
                  <c:v>5.8290000000000002E-2</c:v>
                </c:pt>
                <c:pt idx="19" formatCode="General">
                  <c:v>9.3815999999999997E-2</c:v>
                </c:pt>
                <c:pt idx="20" formatCode="General">
                  <c:v>0.15292700000000001</c:v>
                </c:pt>
                <c:pt idx="21" formatCode="General">
                  <c:v>0.24379100000000001</c:v>
                </c:pt>
                <c:pt idx="22" formatCode="General">
                  <c:v>0.40065099999999998</c:v>
                </c:pt>
                <c:pt idx="23" formatCode="General">
                  <c:v>0.64945399999999998</c:v>
                </c:pt>
                <c:pt idx="24" formatCode="General">
                  <c:v>1.05339</c:v>
                </c:pt>
                <c:pt idx="25" formatCode="General">
                  <c:v>1.6936500000000001</c:v>
                </c:pt>
                <c:pt idx="26" formatCode="General">
                  <c:v>3.3610000000000002</c:v>
                </c:pt>
                <c:pt idx="27" formatCode="General">
                  <c:v>5.266</c:v>
                </c:pt>
                <c:pt idx="28" formatCode="General">
                  <c:v>7.9786000000000001</c:v>
                </c:pt>
                <c:pt idx="29" formatCode="General">
                  <c:v>12.3817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88936"/>
        <c:axId val="156987760"/>
      </c:scatterChart>
      <c:valAx>
        <c:axId val="156988936"/>
        <c:scaling>
          <c:orientation val="minMax"/>
          <c:min val="1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7760"/>
        <c:crosses val="autoZero"/>
        <c:crossBetween val="midCat"/>
      </c:valAx>
      <c:valAx>
        <c:axId val="15698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8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Recursive Fibonacci Running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 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9.6064048331986673E-2"/>
                  <c:y val="6.4564433407789164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4E-06e0.427x</a:t>
                    </a:r>
                    <a:br>
                      <a:rPr lang="en-US"/>
                    </a:br>
                    <a:r>
                      <a:rPr lang="en-US"/>
                      <a:t>R² = 0.9893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Sheet1!$A$2:$A$22</c:f>
              <c:numCache>
                <c:formatCode>General</c:formatCode>
                <c:ptCount val="21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3.1060999999999998E-2</c:v>
                </c:pt>
                <c:pt idx="1">
                  <c:v>3.5375999999999998E-2</c:v>
                </c:pt>
                <c:pt idx="2">
                  <c:v>4.2000999999999997E-2</c:v>
                </c:pt>
                <c:pt idx="3">
                  <c:v>5.2706000000000003E-2</c:v>
                </c:pt>
                <c:pt idx="4">
                  <c:v>7.0099999999999996E-2</c:v>
                </c:pt>
                <c:pt idx="5">
                  <c:v>9.7990999999999995E-2</c:v>
                </c:pt>
                <c:pt idx="6">
                  <c:v>0.14344100000000001</c:v>
                </c:pt>
                <c:pt idx="7">
                  <c:v>0.21823500000000001</c:v>
                </c:pt>
                <c:pt idx="8">
                  <c:v>0.33701500000000001</c:v>
                </c:pt>
                <c:pt idx="9">
                  <c:v>0.52990300000000001</c:v>
                </c:pt>
                <c:pt idx="10">
                  <c:v>0.83898600000000001</c:v>
                </c:pt>
                <c:pt idx="11">
                  <c:v>1.3567359999999999</c:v>
                </c:pt>
                <c:pt idx="12">
                  <c:v>2.1865250000000001</c:v>
                </c:pt>
                <c:pt idx="13">
                  <c:v>3.5197799999999999</c:v>
                </c:pt>
                <c:pt idx="14">
                  <c:v>5.6898150000000003</c:v>
                </c:pt>
                <c:pt idx="15">
                  <c:v>9.2517399999999999</c:v>
                </c:pt>
                <c:pt idx="16">
                  <c:v>14.871854000000001</c:v>
                </c:pt>
                <c:pt idx="17">
                  <c:v>24.362725999999999</c:v>
                </c:pt>
                <c:pt idx="18">
                  <c:v>39.410083999999998</c:v>
                </c:pt>
                <c:pt idx="19">
                  <c:v>63.450875000000003</c:v>
                </c:pt>
                <c:pt idx="20">
                  <c:v>102.26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C++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0.13031086783166188"/>
                  <c:y val="-4.991202565606399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5E-09e0.4814x</a:t>
                    </a:r>
                    <a:br>
                      <a:rPr lang="en-US"/>
                    </a:br>
                    <a:r>
                      <a:rPr lang="en-US"/>
                      <a:t>R² = 0.9999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Sheet1!$A$2:$A$22</c:f>
              <c:numCache>
                <c:formatCode>General</c:formatCode>
                <c:ptCount val="21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</c:numCache>
            </c:numRef>
          </c:xVal>
          <c:yVal>
            <c:numRef>
              <c:f>Sheet1!$C$2:$C$22</c:f>
              <c:numCache>
                <c:formatCode>0.00E+00</c:formatCode>
                <c:ptCount val="21"/>
                <c:pt idx="0">
                  <c:v>4.1999999999999998E-5</c:v>
                </c:pt>
                <c:pt idx="1">
                  <c:v>6.7000000000000002E-5</c:v>
                </c:pt>
                <c:pt idx="2" formatCode="General">
                  <c:v>1.0900000000000001E-4</c:v>
                </c:pt>
                <c:pt idx="3" formatCode="General">
                  <c:v>1.75E-4</c:v>
                </c:pt>
                <c:pt idx="4" formatCode="General">
                  <c:v>3.2899999999999997E-4</c:v>
                </c:pt>
                <c:pt idx="5" formatCode="General">
                  <c:v>4.5199999999999998E-4</c:v>
                </c:pt>
                <c:pt idx="6" formatCode="General">
                  <c:v>8.0000000000000004E-4</c:v>
                </c:pt>
                <c:pt idx="7" formatCode="General">
                  <c:v>1.2700000000000001E-3</c:v>
                </c:pt>
                <c:pt idx="8" formatCode="General">
                  <c:v>2.0170000000000001E-3</c:v>
                </c:pt>
                <c:pt idx="9" formatCode="General">
                  <c:v>3.1589999999999999E-3</c:v>
                </c:pt>
                <c:pt idx="10" formatCode="General">
                  <c:v>5.2880000000000002E-3</c:v>
                </c:pt>
                <c:pt idx="11" formatCode="General">
                  <c:v>8.5179999999999995E-3</c:v>
                </c:pt>
                <c:pt idx="12" formatCode="General">
                  <c:v>1.3807E-2</c:v>
                </c:pt>
                <c:pt idx="13" formatCode="General">
                  <c:v>2.2095E-2</c:v>
                </c:pt>
                <c:pt idx="14" formatCode="General">
                  <c:v>3.6024E-2</c:v>
                </c:pt>
                <c:pt idx="15" formatCode="General">
                  <c:v>5.8290000000000002E-2</c:v>
                </c:pt>
                <c:pt idx="16" formatCode="General">
                  <c:v>9.3815999999999997E-2</c:v>
                </c:pt>
                <c:pt idx="17" formatCode="General">
                  <c:v>0.15292700000000001</c:v>
                </c:pt>
                <c:pt idx="18" formatCode="General">
                  <c:v>0.24379100000000001</c:v>
                </c:pt>
                <c:pt idx="19" formatCode="General">
                  <c:v>0.40065099999999998</c:v>
                </c:pt>
                <c:pt idx="20" formatCode="General">
                  <c:v>0.64945399999999998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76000"/>
        <c:axId val="156976784"/>
      </c:scatterChart>
      <c:valAx>
        <c:axId val="156976000"/>
        <c:scaling>
          <c:orientation val="minMax"/>
          <c:max val="45"/>
          <c:min val="1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76784"/>
        <c:crosses val="autoZero"/>
        <c:crossBetween val="midCat"/>
      </c:valAx>
      <c:valAx>
        <c:axId val="15697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seconds</a:t>
                </a:r>
              </a:p>
            </c:rich>
          </c:tx>
          <c:layout>
            <c:manualLayout>
              <c:xMode val="edge"/>
              <c:yMode val="edge"/>
              <c:x val="2.0120724346076459E-2"/>
              <c:y val="0.434385489848634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76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BAD4493-9EFC-4E72-A6E2-3E11F6D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82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8F3DF93-E66D-4C60-AD6A-8AB439BB5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66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3DF93-E66D-4C60-AD6A-8AB439BB531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2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96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537443-60AD-4F1C-97D5-F6C1E2357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7B197-FB18-4417-A949-5A743905B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BE91-B455-4287-B470-45D849E25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81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9A4BE-992F-4859-804E-A650BBB68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6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84A1-691D-4379-9CDC-2E239C4A8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2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0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7EB61-624B-49A6-A83A-DF2D332B6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6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DDD04-4426-4FD1-A9F0-8CDC2EAD4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98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2D76-D809-4B2F-AE59-190EB23E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3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43968-80FC-4285-8A4D-3DED43553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20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B46E-8C59-4BE2-BF41-C9AB2D45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2062D-24EE-4F00-9D98-01D3673A5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DD836-95D4-40CC-9AE9-BD2A2FD2F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4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3DBAC-E4DB-4DE9-A340-E327AB866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8453AF2-3CAC-4919-AEAF-DCEB5D89B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88106"/>
          </a:xfrm>
          <a:prstGeom prst="roundRect">
            <a:avLst>
              <a:gd name="adj" fmla="val 16667"/>
            </a:avLst>
          </a:prstGeom>
          <a:gradFill rotWithShape="1">
            <a:gsLst>
              <a:gs pos="42000">
                <a:srgbClr val="FF3300"/>
              </a:gs>
              <a:gs pos="0">
                <a:schemeClr val="bg1"/>
              </a:gs>
              <a:gs pos="16000">
                <a:srgbClr val="FF33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ln>
                <a:solidFill>
                  <a:srgbClr val="FF3300"/>
                </a:solidFill>
              </a:ln>
              <a:solidFill>
                <a:srgbClr val="FF33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>
              <a:lumMod val="50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chutfoj@engr.oregonstate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325 Analysis of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u="sng" dirty="0"/>
              <a:t>Instructor</a:t>
            </a:r>
            <a:r>
              <a:rPr lang="en-US" sz="2400" b="1" dirty="0"/>
              <a:t>:  Julianne Schutfort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fr-FR" sz="2400" b="1" u="sng" dirty="0"/>
              <a:t>E-mail</a:t>
            </a:r>
            <a:r>
              <a:rPr lang="fr-FR" sz="2400" b="1" dirty="0"/>
              <a:t>:</a:t>
            </a:r>
            <a:r>
              <a:rPr lang="fr-FR" sz="2400" dirty="0"/>
              <a:t> </a:t>
            </a:r>
            <a:r>
              <a:rPr lang="fr-FR" sz="2400" u="sng" dirty="0" smtClean="0">
                <a:hlinkClick r:id="rId2"/>
              </a:rPr>
              <a:t>schutfoj@engr.oregonstate.edu</a:t>
            </a:r>
            <a:r>
              <a:rPr lang="fr-FR" sz="2400" dirty="0" smtClean="0"/>
              <a:t>  </a:t>
            </a:r>
            <a:endParaRPr lang="en-US" sz="2400" dirty="0"/>
          </a:p>
          <a:p>
            <a:r>
              <a:rPr lang="fr-FR" sz="2400" dirty="0" err="1" smtClean="0"/>
              <a:t>Subject</a:t>
            </a:r>
            <a:r>
              <a:rPr lang="fr-FR" sz="2400" dirty="0" smtClean="0"/>
              <a:t>: </a:t>
            </a:r>
            <a:r>
              <a:rPr lang="fr-FR" sz="2400" dirty="0" smtClean="0"/>
              <a:t>CS325</a:t>
            </a:r>
            <a:endParaRPr lang="fr-FR" sz="2400" dirty="0" smtClean="0"/>
          </a:p>
          <a:p>
            <a:r>
              <a:rPr lang="en-US" sz="2400" b="1" u="sng" dirty="0" smtClean="0"/>
              <a:t>Textbook:</a:t>
            </a:r>
            <a:r>
              <a:rPr lang="en-US" sz="2400" dirty="0"/>
              <a:t>	 </a:t>
            </a:r>
            <a:endParaRPr lang="en-US" sz="2400" dirty="0" smtClean="0"/>
          </a:p>
          <a:p>
            <a:pPr lvl="1"/>
            <a:r>
              <a:rPr lang="en-US" sz="2000" b="1" i="1" u="sng" dirty="0" smtClean="0"/>
              <a:t>Introduction </a:t>
            </a:r>
            <a:r>
              <a:rPr lang="en-US" sz="2000" b="1" i="1" u="sng" dirty="0"/>
              <a:t>to Algorithms</a:t>
            </a:r>
            <a:r>
              <a:rPr lang="en-US" sz="2000" dirty="0"/>
              <a:t> by </a:t>
            </a:r>
            <a:r>
              <a:rPr lang="en-US" sz="2000" dirty="0" err="1"/>
              <a:t>Cormen</a:t>
            </a:r>
            <a:r>
              <a:rPr lang="en-US" sz="2000" dirty="0"/>
              <a:t>, </a:t>
            </a:r>
            <a:r>
              <a:rPr lang="en-US" sz="2000" dirty="0" err="1"/>
              <a:t>Leiserson</a:t>
            </a:r>
            <a:r>
              <a:rPr lang="en-US" sz="2000" dirty="0"/>
              <a:t>, </a:t>
            </a:r>
            <a:r>
              <a:rPr lang="en-US" sz="2000" dirty="0" err="1"/>
              <a:t>Rivest</a:t>
            </a:r>
            <a:r>
              <a:rPr lang="en-US" sz="2000" dirty="0"/>
              <a:t>, Stein, 3</a:t>
            </a:r>
            <a:r>
              <a:rPr lang="en-US" sz="2000" baseline="30000" dirty="0"/>
              <a:t>rd</a:t>
            </a:r>
            <a:r>
              <a:rPr lang="en-US" sz="2000" dirty="0"/>
              <a:t> Edition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i="1" u="sng" dirty="0" smtClean="0"/>
              <a:t>Algorithms</a:t>
            </a:r>
            <a:r>
              <a:rPr lang="en-US" sz="2000" dirty="0" smtClean="0"/>
              <a:t> </a:t>
            </a:r>
            <a:r>
              <a:rPr lang="en-US" sz="2000" dirty="0"/>
              <a:t>by </a:t>
            </a:r>
            <a:r>
              <a:rPr lang="en-US" sz="2000" dirty="0" smtClean="0"/>
              <a:t>Jeff Erickson 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Edition. http</a:t>
            </a:r>
            <a:r>
              <a:rPr lang="en-US" sz="2000" dirty="0"/>
              <a:t>://jeffe.cs.illinois.edu/teaching/algorithms/</a:t>
            </a:r>
          </a:p>
          <a:p>
            <a:pPr lvl="1"/>
            <a:endParaRPr lang="en-US" sz="2000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026E59-7EEB-4974-BC60-2C57DC0061B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do we compare Algorithms?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define a number of </a:t>
            </a:r>
            <a:r>
              <a:rPr lang="en-US" alt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measures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execution times? 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times are specific to a particular  computer and programming language!!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statements executed?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good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statements vary with the programming language </a:t>
            </a:r>
            <a:r>
              <a:rPr lang="en-US" altLang="en-US" dirty="0" smtClean="0">
                <a:latin typeface="Times New Roman" panose="02020603050405020304" pitchFamily="18" charset="0"/>
                <a:ea typeface="MS Mincho" pitchFamily="49" charset="-128"/>
                <a:cs typeface="Times New Roman" panose="02020603050405020304" pitchFamily="18" charset="0"/>
              </a:rPr>
              <a:t>as well as the style of the individual programmer.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0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1F9DB54-22D4-4051-8219-C05B9CF2AB8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Analysis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7017"/>
            <a:ext cx="8229600" cy="53546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upper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absolute </a:t>
            </a:r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algorithm would not run longer, no matter what the inputs are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lower bound on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is the one for which the algorithm runs the fastest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= Expected Value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prediction about the running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the input is random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471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3E22A3-907F-4B11-A357-9DD1E4E5143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 Size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1608"/>
            <a:ext cx="8229600" cy="5076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running time as a function of the input size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(i.e.,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f(n))</a:t>
            </a:r>
            <a:r>
              <a:rPr lang="en-US" alt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an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elements in a matrix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bits in the binary representation of the input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 and edges in a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alt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151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77F80C-27F5-4BD6-8C19-9657273CF6F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Asymptotic Analysis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To compare two algorithms with running times </a:t>
            </a:r>
            <a:r>
              <a:rPr lang="en-US" altLang="ko-KR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f(n)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and </a:t>
            </a:r>
            <a:r>
              <a:rPr lang="en-US" altLang="ko-KR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g(n),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we need a </a:t>
            </a:r>
            <a:r>
              <a:rPr lang="en-US" altLang="ko-KR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rough measure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that characterizes </a:t>
            </a:r>
            <a:r>
              <a:rPr lang="en-US" altLang="ko-KR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how fast each function grows.</a:t>
            </a:r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an algorithm as a function of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large </a:t>
            </a:r>
            <a:r>
              <a:rPr lang="en-US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Compare functions in the limit, that is, </a:t>
            </a:r>
            <a:r>
              <a:rPr lang="en-US" altLang="ko-KR" b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asymptotically! 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(i.e., for large values of </a:t>
            </a:r>
            <a:r>
              <a:rPr lang="en-US" altLang="ko-KR" sz="2800" i="1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</a:t>
            </a:r>
            <a:r>
              <a:rPr lang="en-US" altLang="ko-KR" sz="28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Worst Case Analysis</a:t>
            </a:r>
          </a:p>
          <a:p>
            <a:pPr eaLnBrk="1" hangingPunct="1"/>
            <a:endParaRPr lang="en-US" altLang="ko-KR" dirty="0" smtClean="0">
              <a:ea typeface="Gulim" pitchFamily="34" charset="-127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234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vs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problem there are potentially many different types of algorithms to solve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Sorting a list of integers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Insertion Sort, Merge Sort, Naive Sort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3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vs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given problem there are potentially many different types of algorithms to solve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Sorting a list of integers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Insertion Sort, Merge Sort, Naive Sort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is  O(n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O(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nlgn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Sort is O(n</a:t>
            </a:r>
            <a:r>
              <a:rPr lang="en-US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76" y="3294006"/>
            <a:ext cx="5437908" cy="356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0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Formally </a:t>
            </a:r>
            <a:r>
              <a:rPr lang="en-US" altLang="en-US" sz="3600" dirty="0" err="1"/>
              <a:t>D</a:t>
            </a:r>
            <a:r>
              <a:rPr lang="en-US" altLang="en-US" sz="3600" dirty="0" err="1" smtClean="0"/>
              <a:t>efineThe</a:t>
            </a:r>
            <a:r>
              <a:rPr lang="en-US" altLang="en-US" sz="3600" dirty="0" smtClean="0"/>
              <a:t> Problem </a:t>
            </a:r>
            <a:r>
              <a:rPr lang="en-US" altLang="en-US" sz="3600" dirty="0"/>
              <a:t>of </a:t>
            </a:r>
            <a:r>
              <a:rPr lang="en-US" altLang="en-US" sz="3600" dirty="0" smtClean="0"/>
              <a:t>Sorting</a:t>
            </a:r>
            <a:endParaRPr lang="en-US" altLang="en-US" sz="36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1999" y="1277938"/>
            <a:ext cx="747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Input: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sequence 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, …,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err="1" smtClean="0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 of numbers.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2408238" y="3706812"/>
            <a:ext cx="185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Example: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805113" y="4297362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Input: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8  2  4  9  3  6</a:t>
            </a:r>
            <a:endParaRPr lang="en-US" altLang="en-US" sz="3200" b="1" i="1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805113" y="4983162"/>
            <a:ext cx="393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Output: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2  3  4  6  8  9</a:t>
            </a:r>
            <a:endParaRPr lang="en-US" altLang="en-US" sz="3200" b="1" i="1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761999" y="2316163"/>
            <a:ext cx="7194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Output: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permutation 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á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,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err="1" smtClean="0">
                <a:solidFill>
                  <a:srgbClr val="009999"/>
                </a:solidFill>
                <a:latin typeface="Symbol" pitchFamily="18" charset="2"/>
              </a:rPr>
              <a:t>ñ</a:t>
            </a:r>
            <a:r>
              <a:rPr lang="en-US" altLang="en-US" sz="3200" baseline="-25000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such</a:t>
            </a:r>
          </a:p>
          <a:p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that 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1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a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baseline="-250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 </a:t>
            </a:r>
            <a:r>
              <a:rPr lang="en-US" altLang="en-US" sz="4400" baseline="20000" dirty="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</a:rPr>
              <a:t>a</a:t>
            </a:r>
            <a:r>
              <a:rPr lang="en-US" altLang="en-US" sz="3200" i="1" dirty="0" err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en-US" sz="3200" i="1" baseline="-25000" dirty="0" err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Sorting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directory of names, phone book, sort by grades of students, …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median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assumes array is sorted.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vs Algorithm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algorithms exist to solve the sorting problem.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associated with an algorithms.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Bounds on running times may also be associated with the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1: Insertion </a:t>
            </a:r>
            <a:r>
              <a:rPr lang="en-US" altLang="en-US" dirty="0"/>
              <a:t>sort</a:t>
            </a: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657225" y="1428750"/>
            <a:ext cx="8518525" cy="3135313"/>
            <a:chOff x="414" y="900"/>
            <a:chExt cx="5366" cy="1975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208" y="900"/>
              <a:ext cx="3572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mtClean="0">
                  <a:solidFill>
                    <a:srgbClr val="000000"/>
                  </a:solidFill>
                </a:rPr>
                <a:t>I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NSERTION</a:t>
              </a:r>
              <a:r>
                <a:rPr lang="en-US" altLang="en-US" smtClean="0">
                  <a:solidFill>
                    <a:srgbClr val="000000"/>
                  </a:solidFill>
                </a:rPr>
                <a:t>-S</a:t>
              </a:r>
              <a:r>
                <a:rPr lang="en-US" altLang="en-US" sz="1800" smtClean="0">
                  <a:solidFill>
                    <a:srgbClr val="000000"/>
                  </a:solidFill>
                </a:rPr>
                <a:t>ORT </a:t>
              </a:r>
              <a:r>
                <a:rPr lang="en-US" altLang="en-US" smtClean="0">
                  <a:solidFill>
                    <a:srgbClr val="009999"/>
                  </a:solidFill>
                </a:rPr>
                <a:t>(</a:t>
              </a:r>
              <a:r>
                <a:rPr lang="en-US" altLang="en-US" i="1" smtClean="0">
                  <a:solidFill>
                    <a:srgbClr val="009999"/>
                  </a:solidFill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</a:rPr>
                <a:t>, </a:t>
              </a:r>
              <a:r>
                <a:rPr lang="en-US" altLang="en-US" i="1" smtClean="0">
                  <a:solidFill>
                    <a:srgbClr val="009999"/>
                  </a:solidFill>
                </a:rPr>
                <a:t>n</a:t>
              </a:r>
              <a:r>
                <a:rPr lang="en-US" altLang="en-US" smtClean="0">
                  <a:solidFill>
                    <a:srgbClr val="009999"/>
                  </a:solidFill>
                </a:rPr>
                <a:t>)	</a:t>
              </a:r>
              <a:r>
                <a:rPr lang="en-US" altLang="en-US" sz="3200" smtClean="0">
                  <a:solidFill>
                    <a:srgbClr val="CC0000"/>
                  </a:solidFill>
                  <a:ea typeface="Arial Unicode MS" pitchFamily="34" charset="-128"/>
                  <a:cs typeface="Arial Unicode MS" pitchFamily="34" charset="-128"/>
                </a:rPr>
                <a:t>⊳ </a:t>
              </a:r>
              <a:r>
                <a:rPr lang="en-US" altLang="en-US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altLang="en-US" i="1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altLang="en-US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  <a:r>
                <a:rPr lang="en-US" altLang="en-US" smtClean="0">
                  <a:solidFill>
                    <a:srgbClr val="009999"/>
                  </a:solidFill>
                </a:rPr>
                <a:t>	</a:t>
              </a:r>
            </a:p>
            <a:p>
              <a:r>
                <a:rPr lang="en-US" altLang="en-US" smtClean="0">
                  <a:solidFill>
                    <a:srgbClr val="000000"/>
                  </a:solidFill>
                </a:rPr>
                <a:t>	</a:t>
              </a:r>
              <a:r>
                <a:rPr lang="en-US" altLang="en-US" b="1" smtClean="0">
                  <a:solidFill>
                    <a:srgbClr val="000000"/>
                  </a:solidFill>
                </a:rPr>
                <a:t>for</a:t>
              </a:r>
              <a:r>
                <a:rPr lang="en-US" altLang="en-US" smtClean="0">
                  <a:solidFill>
                    <a:srgbClr val="000000"/>
                  </a:solidFill>
                </a:rPr>
                <a:t>	 </a:t>
              </a:r>
              <a:r>
                <a:rPr lang="en-US" altLang="en-US" i="1" smtClean="0">
                  <a:solidFill>
                    <a:srgbClr val="009999"/>
                  </a:solidFill>
                </a:rPr>
                <a:t>j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← 2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to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n</a:t>
              </a:r>
              <a:endParaRPr lang="en-US" altLang="en-US" smtClean="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 ← 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j –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while	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&gt;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 and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 &gt;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  <a:endParaRPr lang="en-US" altLang="en-US" smtClean="0">
                <a:solidFill>
                  <a:srgbClr val="009999"/>
                </a:solidFill>
                <a:cs typeface="Times New Roman" pitchFamily="18" charset="0"/>
                <a:sym typeface="Symbol" pitchFamily="18" charset="2"/>
              </a:endParaRP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	</a:t>
              </a:r>
              <a:r>
                <a:rPr lang="en-US" altLang="en-US" b="1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do</a:t>
              </a:r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←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]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 ← i – 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</a:t>
              </a:r>
            </a:p>
            <a:p>
              <a:r>
                <a:rPr lang="en-US" altLang="en-US" smtClean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			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A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[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i+</a:t>
              </a:r>
              <a:r>
                <a:rPr lang="en-US" altLang="en-US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1] = </a:t>
              </a:r>
              <a:r>
                <a:rPr lang="en-US" altLang="en-US" i="1" smtClean="0">
                  <a:solidFill>
                    <a:srgbClr val="009999"/>
                  </a:solidFill>
                  <a:cs typeface="Times New Roman" pitchFamily="18" charset="0"/>
                  <a:sym typeface="Symbol" pitchFamily="18" charset="2"/>
                </a:rPr>
                <a:t>key</a:t>
              </a:r>
            </a:p>
          </p:txBody>
        </p:sp>
        <p:sp>
          <p:nvSpPr>
            <p:cNvPr id="14345" name="AutoShape 9"/>
            <p:cNvSpPr>
              <a:spLocks/>
            </p:cNvSpPr>
            <p:nvPr/>
          </p:nvSpPr>
          <p:spPr bwMode="auto">
            <a:xfrm flipH="1">
              <a:off x="2025" y="1021"/>
              <a:ext cx="144" cy="1776"/>
            </a:xfrm>
            <a:prstGeom prst="rightBrace">
              <a:avLst>
                <a:gd name="adj1" fmla="val 10277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14" y="1726"/>
              <a:ext cx="15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smtClean="0">
                  <a:solidFill>
                    <a:srgbClr val="CC0000"/>
                  </a:solidFill>
                  <a:latin typeface="Times New Roman" pitchFamily="18" charset="0"/>
                </a:rPr>
                <a:t>“pseudocode”</a:t>
              </a:r>
            </a:p>
          </p:txBody>
        </p:sp>
      </p:grp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335088" y="5105400"/>
            <a:ext cx="6324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078288" y="5105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554288" y="46482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086225" y="4648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706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087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468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3849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857625" y="5562600"/>
            <a:ext cx="7270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key</a:t>
            </a: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191000" y="53340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117725" y="5791200"/>
            <a:ext cx="117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CC0000"/>
                </a:solidFill>
                <a:latin typeface="Times New Roman" pitchFamily="18" charset="0"/>
              </a:rPr>
              <a:t>sorted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 rot="-5400000">
            <a:off x="2555875" y="4341813"/>
            <a:ext cx="301625" cy="2743200"/>
          </a:xfrm>
          <a:prstGeom prst="leftBrace">
            <a:avLst>
              <a:gd name="adj1" fmla="val 75789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5" name="Arc 29"/>
          <p:cNvSpPr>
            <a:spLocks/>
          </p:cNvSpPr>
          <p:nvPr/>
        </p:nvSpPr>
        <p:spPr bwMode="auto">
          <a:xfrm flipH="1" flipV="1">
            <a:off x="2782888" y="5105400"/>
            <a:ext cx="1143000" cy="760413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61 w 20244"/>
              <a:gd name="T1" fmla="*/ 0 h 21597"/>
              <a:gd name="T2" fmla="*/ 20244 w 20244"/>
              <a:gd name="T3" fmla="*/ 14064 h 21597"/>
              <a:gd name="T4" fmla="*/ 0 w 20244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44" h="21597" fill="none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</a:path>
              <a:path w="20244" h="21597" stroke="0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  <a:lnTo>
                  <a:pt x="0" y="2159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6088" y="4983163"/>
            <a:ext cx="544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3716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728345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1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2971800" y="1600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33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048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9624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791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705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6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214438"/>
            <a:ext cx="8229600" cy="3500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Homework </a:t>
            </a:r>
            <a:r>
              <a:rPr lang="en-US" dirty="0" smtClean="0"/>
              <a:t>5@ 10---------------  50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smtClean="0"/>
              <a:t>Project</a:t>
            </a:r>
            <a:r>
              <a:rPr lang="en-US" dirty="0" smtClean="0"/>
              <a:t>	     --------------------  20%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Quizzes 3@ 10  ------------------ 30</a:t>
            </a:r>
            <a:r>
              <a:rPr lang="en-US" dirty="0" smtClean="0"/>
              <a:t>%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TOTAL ----------------------------- </a:t>
            </a:r>
            <a:r>
              <a:rPr lang="en-US" b="1" dirty="0"/>
              <a:t>100%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5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8915" name="Group 2051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8916" name="Oval 2052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17" name="Text Box 2053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8918" name="Text Box 2054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8919" name="Text Box 2055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8920" name="Text Box 2056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921" name="Text Box 2057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22" name="Text Box 2058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8923" name="Arc 2059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3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789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789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89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789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89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789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789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89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789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7901" name="Oval 1037"/>
          <p:cNvSpPr>
            <a:spLocks noChangeArrowheads="1"/>
          </p:cNvSpPr>
          <p:nvPr/>
        </p:nvSpPr>
        <p:spPr bwMode="auto">
          <a:xfrm>
            <a:off x="3886200" y="2362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2" name="Text Box 1038"/>
          <p:cNvSpPr txBox="1">
            <a:spLocks noChangeArrowheads="1"/>
          </p:cNvSpPr>
          <p:nvPr/>
        </p:nvSpPr>
        <p:spPr bwMode="auto">
          <a:xfrm>
            <a:off x="2133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903" name="Text Box 1039"/>
          <p:cNvSpPr txBox="1">
            <a:spLocks noChangeArrowheads="1"/>
          </p:cNvSpPr>
          <p:nvPr/>
        </p:nvSpPr>
        <p:spPr bwMode="auto">
          <a:xfrm>
            <a:off x="3048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7904" name="Text Box 1040"/>
          <p:cNvSpPr txBox="1">
            <a:spLocks noChangeArrowheads="1"/>
          </p:cNvSpPr>
          <p:nvPr/>
        </p:nvSpPr>
        <p:spPr bwMode="auto">
          <a:xfrm>
            <a:off x="3962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905" name="Text Box 1041"/>
          <p:cNvSpPr txBox="1">
            <a:spLocks noChangeArrowheads="1"/>
          </p:cNvSpPr>
          <p:nvPr/>
        </p:nvSpPr>
        <p:spPr bwMode="auto">
          <a:xfrm>
            <a:off x="4876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7906" name="Text Box 1042"/>
          <p:cNvSpPr txBox="1">
            <a:spLocks noChangeArrowheads="1"/>
          </p:cNvSpPr>
          <p:nvPr/>
        </p:nvSpPr>
        <p:spPr bwMode="auto">
          <a:xfrm>
            <a:off x="5791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907" name="Text Box 1043"/>
          <p:cNvSpPr txBox="1"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096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7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98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3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39939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39940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41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43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44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9945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46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9947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8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39949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50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951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9952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953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9954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5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9956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8" name="Oval 1046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9" name="Text Box 1047"/>
          <p:cNvSpPr txBox="1">
            <a:spLocks noChangeArrowheads="1"/>
          </p:cNvSpPr>
          <p:nvPr/>
        </p:nvSpPr>
        <p:spPr bwMode="auto">
          <a:xfrm>
            <a:off x="2133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60" name="Text Box 1048"/>
          <p:cNvSpPr txBox="1">
            <a:spLocks noChangeArrowheads="1"/>
          </p:cNvSpPr>
          <p:nvPr/>
        </p:nvSpPr>
        <p:spPr bwMode="auto">
          <a:xfrm>
            <a:off x="3048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9961" name="Text Box 1049"/>
          <p:cNvSpPr txBox="1">
            <a:spLocks noChangeArrowheads="1"/>
          </p:cNvSpPr>
          <p:nvPr/>
        </p:nvSpPr>
        <p:spPr bwMode="auto">
          <a:xfrm>
            <a:off x="39624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9962" name="Text Box 1050"/>
          <p:cNvSpPr txBox="1">
            <a:spLocks noChangeArrowheads="1"/>
          </p:cNvSpPr>
          <p:nvPr/>
        </p:nvSpPr>
        <p:spPr bwMode="auto">
          <a:xfrm>
            <a:off x="4876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9963" name="Text Box 1051"/>
          <p:cNvSpPr txBox="1">
            <a:spLocks noChangeArrowheads="1"/>
          </p:cNvSpPr>
          <p:nvPr/>
        </p:nvSpPr>
        <p:spPr bwMode="auto">
          <a:xfrm>
            <a:off x="5791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964" name="Text Box 1052"/>
          <p:cNvSpPr txBox="1">
            <a:spLocks noChangeArrowheads="1"/>
          </p:cNvSpPr>
          <p:nvPr/>
        </p:nvSpPr>
        <p:spPr bwMode="auto">
          <a:xfrm>
            <a:off x="6705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8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3011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301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1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1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1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1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1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1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19" name="Arc 1035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20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3021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22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23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24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25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26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27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28" name="Arc 1044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3029" name="Group 1045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3030" name="Oval 1046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031" name="Text Box 1047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32" name="Text Box 1048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033" name="Text Box 1049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3034" name="Text Box 1050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3035" name="Text Box 1051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036" name="Text Box 1052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037" name="Arc 1053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198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99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200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201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7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5060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67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068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76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5077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5085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5093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4036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43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52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4053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4054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4061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4062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4069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70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7108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15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24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33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41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7149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1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insertion sort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091" name="Arc 11"/>
            <p:cNvSpPr>
              <a:spLocks/>
            </p:cNvSpPr>
            <p:nvPr/>
          </p:nvSpPr>
          <p:spPr bwMode="auto">
            <a:xfrm rot="-10800000">
              <a:off x="1056" y="144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9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09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00" name="Arc 20"/>
            <p:cNvSpPr>
              <a:spLocks/>
            </p:cNvSpPr>
            <p:nvPr/>
          </p:nvSpPr>
          <p:spPr bwMode="auto">
            <a:xfrm rot="-10800000">
              <a:off x="1632" y="1924"/>
              <a:ext cx="750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6101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3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108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09" name="Arc 29"/>
            <p:cNvSpPr>
              <a:spLocks/>
            </p:cNvSpPr>
            <p:nvPr/>
          </p:nvSpPr>
          <p:spPr bwMode="auto">
            <a:xfrm rot="-10800000">
              <a:off x="2640" y="2404"/>
              <a:ext cx="318" cy="186"/>
            </a:xfrm>
            <a:custGeom>
              <a:avLst/>
              <a:gdLst>
                <a:gd name="G0" fmla="+- 20587 0 0"/>
                <a:gd name="G1" fmla="+- 21600 0 0"/>
                <a:gd name="G2" fmla="+- 21600 0 0"/>
                <a:gd name="T0" fmla="*/ 0 w 42180"/>
                <a:gd name="T1" fmla="*/ 15061 h 21600"/>
                <a:gd name="T2" fmla="*/ 42180 w 42180"/>
                <a:gd name="T3" fmla="*/ 21052 h 21600"/>
                <a:gd name="T4" fmla="*/ 20587 w 42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17" name="Arc 37"/>
          <p:cNvSpPr>
            <a:spLocks/>
          </p:cNvSpPr>
          <p:nvPr/>
        </p:nvSpPr>
        <p:spPr bwMode="auto">
          <a:xfrm rot="-10800000">
            <a:off x="2819400" y="4273550"/>
            <a:ext cx="30956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25" name="Arc 45"/>
          <p:cNvSpPr>
            <a:spLocks/>
          </p:cNvSpPr>
          <p:nvPr/>
        </p:nvSpPr>
        <p:spPr bwMode="auto">
          <a:xfrm rot="-10800000">
            <a:off x="4572000" y="5035550"/>
            <a:ext cx="2257425" cy="295275"/>
          </a:xfrm>
          <a:custGeom>
            <a:avLst/>
            <a:gdLst>
              <a:gd name="G0" fmla="+- 20587 0 0"/>
              <a:gd name="G1" fmla="+- 21600 0 0"/>
              <a:gd name="G2" fmla="+- 21600 0 0"/>
              <a:gd name="T0" fmla="*/ 0 w 42180"/>
              <a:gd name="T1" fmla="*/ 15061 h 21600"/>
              <a:gd name="T2" fmla="*/ 42180 w 42180"/>
              <a:gd name="T3" fmla="*/ 21052 h 21600"/>
              <a:gd name="T4" fmla="*/ 20587 w 421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6131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CC0000"/>
                </a:solidFill>
                <a:latin typeface="Times New Roman" pitchFamily="18" charset="0"/>
              </a:rPr>
              <a:t>done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1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95250"/>
            <a:ext cx="8229600" cy="906462"/>
          </a:xfrm>
        </p:spPr>
        <p:txBody>
          <a:bodyPr/>
          <a:lstStyle/>
          <a:p>
            <a:r>
              <a:rPr lang="en-US" sz="3600" b="1" u="sng" dirty="0" smtClean="0"/>
              <a:t>Homework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</a:t>
            </a:r>
            <a:r>
              <a:rPr lang="en-US" sz="2400" dirty="0" smtClean="0"/>
              <a:t>five </a:t>
            </a:r>
            <a:r>
              <a:rPr lang="en-US" sz="2400" dirty="0"/>
              <a:t>homework </a:t>
            </a:r>
            <a:r>
              <a:rPr lang="en-US" sz="2400" dirty="0" smtClean="0"/>
              <a:t>assignments with both written problems and same programming problems.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Due by 11:59pm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Written portion </a:t>
            </a:r>
            <a:r>
              <a:rPr lang="en-US" sz="2400" dirty="0"/>
              <a:t>submitted in Canvas in </a:t>
            </a:r>
            <a:r>
              <a:rPr lang="en-US" sz="2400" dirty="0" smtClean="0"/>
              <a:t>programming portion submitted to TEACH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subset of the homework problems will be graded.   Assignments that are not neatly written up using a word processor/text editor will not be graded. 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4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5250"/>
            <a:ext cx="6705600" cy="1143000"/>
          </a:xfrm>
        </p:spPr>
        <p:txBody>
          <a:bodyPr/>
          <a:lstStyle/>
          <a:p>
            <a:r>
              <a:rPr lang="en-US" altLang="en-US" dirty="0"/>
              <a:t>Running time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00100" y="1485900"/>
            <a:ext cx="76962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 running time depends on the input: an already sorted sequence is easier to sort.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CC0000"/>
                </a:solidFill>
              </a:rPr>
              <a:t>Major Simplifying Convention:</a:t>
            </a:r>
            <a:r>
              <a:rPr lang="en-US" altLang="en-US" sz="3200" dirty="0" smtClean="0">
                <a:solidFill>
                  <a:srgbClr val="000000"/>
                </a:solidFill>
              </a:rPr>
              <a:t> Parameterize the running time by the size of the input, since short sequences are easier to sort than long ones. </a:t>
            </a:r>
          </a:p>
          <a:p>
            <a:pPr lvl="2"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</a:pPr>
            <a:r>
              <a:rPr lang="en-US" altLang="en-US" sz="3200" dirty="0" smtClean="0">
                <a:solidFill>
                  <a:srgbClr val="000000"/>
                </a:solidFill>
              </a:rPr>
              <a:t>T</a:t>
            </a:r>
            <a:r>
              <a:rPr lang="en-US" altLang="en-US" sz="3200" baseline="-25000" dirty="0" smtClean="0">
                <a:solidFill>
                  <a:srgbClr val="000000"/>
                </a:solidFill>
              </a:rPr>
              <a:t>A</a:t>
            </a:r>
            <a:r>
              <a:rPr lang="en-US" altLang="en-US" sz="3200" dirty="0" smtClean="0">
                <a:solidFill>
                  <a:srgbClr val="000000"/>
                </a:solidFill>
              </a:rPr>
              <a:t>(n) =  time of A on length n inputs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Generally, we seek upper bounds on the running time, to have a guarantee of performance.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19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Kinds of </a:t>
            </a:r>
            <a:r>
              <a:rPr lang="en-US" altLang="en-US" dirty="0" smtClean="0"/>
              <a:t>Analyses</a:t>
            </a:r>
            <a:endParaRPr lang="en-US" alt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62050" y="1524000"/>
            <a:ext cx="681990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90563" indent="-2381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20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Worst-case: </a:t>
            </a:r>
            <a:r>
              <a:rPr lang="en-US" altLang="en-US" sz="3200" smtClean="0">
                <a:solidFill>
                  <a:srgbClr val="000000"/>
                </a:solidFill>
              </a:rPr>
              <a:t>(usually)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smtClean="0">
                <a:solidFill>
                  <a:srgbClr val="009999"/>
                </a:solidFill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) =</a:t>
            </a:r>
            <a:r>
              <a:rPr lang="en-US" altLang="en-US" sz="3200" smtClean="0">
                <a:solidFill>
                  <a:srgbClr val="000000"/>
                </a:solidFill>
              </a:rPr>
              <a:t> maximum time of algorithm on any input of size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Average-case: </a:t>
            </a:r>
            <a:r>
              <a:rPr lang="en-US" altLang="en-US" sz="3200" smtClean="0">
                <a:solidFill>
                  <a:srgbClr val="000000"/>
                </a:solidFill>
              </a:rPr>
              <a:t>(sometimes)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smtClean="0">
                <a:solidFill>
                  <a:srgbClr val="009999"/>
                </a:solidFill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) =</a:t>
            </a:r>
            <a:r>
              <a:rPr lang="en-US" altLang="en-US" sz="3200" smtClean="0">
                <a:solidFill>
                  <a:srgbClr val="000000"/>
                </a:solidFill>
              </a:rPr>
              <a:t> expected time of algorithm over all inputs of size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Need assumption of statistical distribution of inputs.</a:t>
            </a:r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3200" b="1" smtClean="0">
                <a:solidFill>
                  <a:srgbClr val="CC0000"/>
                </a:solidFill>
              </a:rPr>
              <a:t>Best-case: </a:t>
            </a:r>
            <a:r>
              <a:rPr lang="en-US" altLang="en-US" sz="3200" smtClean="0">
                <a:solidFill>
                  <a:srgbClr val="000000"/>
                </a:solidFill>
              </a:rPr>
              <a:t>(NEVER)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Cheat with a slow algorithm that works fast on </a:t>
            </a:r>
            <a:r>
              <a:rPr lang="en-US" altLang="en-US" sz="3200" i="1" smtClean="0">
                <a:solidFill>
                  <a:srgbClr val="000000"/>
                </a:solidFill>
              </a:rPr>
              <a:t>some</a:t>
            </a:r>
            <a:r>
              <a:rPr lang="en-US" altLang="en-US" sz="3200" smtClean="0">
                <a:solidFill>
                  <a:srgbClr val="000000"/>
                </a:solidFill>
              </a:rPr>
              <a:t> input.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673100" y="1447800"/>
            <a:ext cx="5572125" cy="1733550"/>
            <a:chOff x="424" y="912"/>
            <a:chExt cx="3510" cy="1092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424" y="912"/>
              <a:ext cx="35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i="1" smtClean="0">
                  <a:solidFill>
                    <a:srgbClr val="CC0000"/>
                  </a:solidFill>
                  <a:latin typeface="Times New Roman" pitchFamily="18" charset="0"/>
                </a:rPr>
                <a:t>Worst case:</a:t>
              </a:r>
              <a:r>
                <a:rPr lang="en-US" altLang="en-US" sz="3200" smtClean="0">
                  <a:solidFill>
                    <a:srgbClr val="000000"/>
                  </a:solidFill>
                  <a:latin typeface="Times New Roman" pitchFamily="18" charset="0"/>
                </a:rPr>
                <a:t> Input reverse sorted.</a:t>
              </a:r>
              <a:endParaRPr lang="en-US" altLang="en-US" sz="40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15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906297"/>
                </p:ext>
              </p:extLst>
            </p:nvPr>
          </p:nvGraphicFramePr>
          <p:xfrm>
            <a:off x="868" y="1230"/>
            <a:ext cx="2146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7" name="Equation" r:id="rId3" imgW="1231560" imgH="444240" progId="Equation.3">
                    <p:embed/>
                  </p:oleObj>
                </mc:Choice>
                <mc:Fallback>
                  <p:oleObj name="Equation" r:id="rId3" imgW="12315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1230"/>
                          <a:ext cx="2146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i="1" smtClean="0">
                <a:solidFill>
                  <a:srgbClr val="000000"/>
                </a:solidFill>
              </a:rPr>
              <a:t>Is insertion sort a fast sorting algorithm?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Moderately so, for small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Not at all, for large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546725" y="2218192"/>
            <a:ext cx="313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[arithmetic series]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3100" y="4724400"/>
            <a:ext cx="7620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i="1" smtClean="0">
                <a:solidFill>
                  <a:srgbClr val="000000"/>
                </a:solidFill>
              </a:rPr>
              <a:t>Is insertion sort a fast sorting algorithm?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Moderately so, for small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altLang="en-US" sz="3200" smtClean="0">
                <a:solidFill>
                  <a:srgbClr val="000000"/>
                </a:solidFill>
              </a:rPr>
              <a:t>Not at all, for large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78134" y="1202747"/>
            <a:ext cx="7796213" cy="1831975"/>
            <a:chOff x="424" y="2004"/>
            <a:chExt cx="4911" cy="115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24" y="2004"/>
              <a:ext cx="49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i="1" dirty="0" smtClean="0">
                  <a:solidFill>
                    <a:srgbClr val="CC0000"/>
                  </a:solidFill>
                  <a:latin typeface="Times New Roman" pitchFamily="18" charset="0"/>
                </a:rPr>
                <a:t>Average case:</a:t>
              </a:r>
              <a:r>
                <a:rPr lang="en-US" altLang="en-US" sz="3200" dirty="0" smtClean="0">
                  <a:solidFill>
                    <a:srgbClr val="000000"/>
                  </a:solidFill>
                  <a:latin typeface="Times New Roman" pitchFamily="18" charset="0"/>
                </a:rPr>
                <a:t> All permutations equally likely.</a:t>
              </a:r>
              <a:endParaRPr lang="en-US" altLang="en-US" sz="40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322435"/>
                </p:ext>
              </p:extLst>
            </p:nvPr>
          </p:nvGraphicFramePr>
          <p:xfrm>
            <a:off x="1470" y="2474"/>
            <a:ext cx="2306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50" name="Equation" r:id="rId3" imgW="1498320" imgH="444240" progId="Equation.3">
                    <p:embed/>
                  </p:oleObj>
                </mc:Choice>
                <mc:Fallback>
                  <p:oleObj name="Equation" r:id="rId3" imgW="1498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474"/>
                          <a:ext cx="2306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5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sort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96887" y="1285875"/>
            <a:ext cx="74973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dirty="0" smtClean="0">
                <a:solidFill>
                  <a:srgbClr val="CC0000"/>
                </a:solidFill>
                <a:latin typeface="Times New Roman" pitchFamily="18" charset="0"/>
              </a:rPr>
              <a:t>Best Case: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Already sorted.  </a:t>
            </a:r>
            <a:r>
              <a:rPr lang="en-US" altLang="en-US" sz="3200" i="1" dirty="0" smtClean="0">
                <a:solidFill>
                  <a:srgbClr val="000000"/>
                </a:solidFill>
                <a:latin typeface="Times New Roman" pitchFamily="18" charset="0"/>
              </a:rPr>
              <a:t>Nearly Sorted??</a:t>
            </a:r>
          </a:p>
          <a:p>
            <a:r>
              <a:rPr lang="en-US" altLang="en-US" sz="3200" dirty="0" smtClean="0">
                <a:latin typeface="Times New Roman" pitchFamily="18" charset="0"/>
                <a:sym typeface="Symbol"/>
              </a:rPr>
              <a:t>O(n)</a:t>
            </a:r>
            <a:endParaRPr lang="en-US" altLang="en-US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Can we sort better?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upper bound O(n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other ways to sort??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</a:t>
            </a:r>
            <a:r>
              <a:rPr lang="en-US" altLang="en-US" dirty="0"/>
              <a:t>Sort</a:t>
            </a: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1881" y="1209675"/>
            <a:ext cx="8550233" cy="4981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b="1" i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Problem</a:t>
            </a:r>
            <a:r>
              <a:rPr lang="en-US" altLang="en-US" sz="3200" b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2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a sequence of </a:t>
            </a:r>
            <a:r>
              <a:rPr lang="en-US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elements into non-decreasing order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Divide the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-element sequence to be sorted into two subsequences of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each</a:t>
            </a:r>
          </a:p>
          <a:p>
            <a:pPr>
              <a:buFont typeface="Wingdings" pitchFamily="2" charset="2"/>
              <a:buNone/>
            </a:pPr>
            <a:endParaRPr lang="en-US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Conquer: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i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32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68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Merge sort – Pseudo code</a:t>
            </a:r>
            <a:endParaRPr lang="en-US" altLang="en-US" dirty="0"/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1195244" y="1416936"/>
            <a:ext cx="6253163" cy="2489200"/>
            <a:chOff x="672" y="1048"/>
            <a:chExt cx="3939" cy="1568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672" y="1048"/>
              <a:ext cx="39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30845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3200" b="1" dirty="0" smtClean="0">
                  <a:solidFill>
                    <a:srgbClr val="000000"/>
                  </a:solidFill>
                </a:rPr>
                <a:t>M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ERGE</a:t>
              </a:r>
              <a:r>
                <a:rPr lang="en-US" altLang="en-US" sz="3200" b="1" dirty="0" smtClean="0">
                  <a:solidFill>
                    <a:srgbClr val="000000"/>
                  </a:solidFill>
                </a:rPr>
                <a:t>-S</a:t>
              </a:r>
              <a:r>
                <a:rPr lang="en-US" altLang="en-US" b="1" dirty="0" smtClean="0">
                  <a:solidFill>
                    <a:srgbClr val="000000"/>
                  </a:solidFill>
                </a:rPr>
                <a:t>ORT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 </a:t>
              </a:r>
              <a:r>
                <a:rPr lang="en-US" altLang="en-US" sz="3200" i="1" dirty="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altLang="en-US" sz="3200" dirty="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[1 . . </a:t>
              </a:r>
              <a:r>
                <a:rPr lang="en-US" altLang="en-US" sz="3200" i="1" dirty="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altLang="en-US" sz="3200" dirty="0" smtClean="0">
                  <a:solidFill>
                    <a:srgbClr val="009999"/>
                  </a:solidFill>
                  <a:ea typeface="Arial Unicode MS" pitchFamily="34" charset="-128"/>
                  <a:cs typeface="Arial Unicode MS" pitchFamily="34" charset="-128"/>
                </a:rPr>
                <a:t>]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008" y="1392"/>
              <a:ext cx="3552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000000"/>
                  </a:solidFill>
                </a:rPr>
                <a:t>If </a:t>
              </a:r>
              <a:r>
                <a:rPr lang="en-US" altLang="en-US" sz="3200" i="1" smtClean="0">
                  <a:solidFill>
                    <a:srgbClr val="009999"/>
                  </a:solidFill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</a:rPr>
                <a:t> = 1</a:t>
              </a:r>
              <a:r>
                <a:rPr lang="en-US" altLang="en-US" sz="3200" smtClean="0">
                  <a:solidFill>
                    <a:srgbClr val="000000"/>
                  </a:solidFill>
                </a:rPr>
                <a:t>, done.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000000"/>
                  </a:solidFill>
                </a:rPr>
                <a:t>Recursively sort </a:t>
              </a:r>
              <a:r>
                <a:rPr lang="en-US" altLang="en-US" sz="3200" i="1" smtClean="0">
                  <a:solidFill>
                    <a:srgbClr val="009999"/>
                  </a:solidFill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</a:rPr>
                <a:t>[ 1 . . 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 ]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and 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A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[ 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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/2</a:t>
              </a:r>
              <a:r>
                <a:rPr lang="en-US" altLang="en-US" smtClean="0">
                  <a:solidFill>
                    <a:srgbClr val="009999"/>
                  </a:solidFill>
                  <a:sym typeface="Symbol" pitchFamily="18" charset="2"/>
                </a:rPr>
                <a:t>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+1 . . </a:t>
              </a:r>
              <a:r>
                <a:rPr lang="en-US" altLang="en-US" sz="3200" i="1" smtClean="0">
                  <a:solidFill>
                    <a:srgbClr val="009999"/>
                  </a:solidFill>
                  <a:sym typeface="Symbol" pitchFamily="18" charset="2"/>
                </a:rPr>
                <a:t>n 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] 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CC0000"/>
                </a:buClr>
                <a:buFontTx/>
                <a:buAutoNum type="arabicPeriod"/>
              </a:pPr>
              <a:r>
                <a:rPr lang="en-US" altLang="en-US" sz="3200" smtClean="0">
                  <a:solidFill>
                    <a:srgbClr val="CC0000"/>
                  </a:solidFill>
                  <a:sym typeface="Symbol" pitchFamily="18" charset="2"/>
                </a:rPr>
                <a:t>“</a:t>
              </a:r>
              <a:r>
                <a:rPr lang="en-US" altLang="en-US" sz="3200" b="1" i="1" smtClean="0">
                  <a:solidFill>
                    <a:srgbClr val="CC0000"/>
                  </a:solidFill>
                  <a:sym typeface="Symbol" pitchFamily="18" charset="2"/>
                </a:rPr>
                <a:t>Merge</a:t>
              </a:r>
              <a:r>
                <a:rPr lang="en-US" altLang="en-US" sz="3200" smtClean="0">
                  <a:solidFill>
                    <a:srgbClr val="CC0000"/>
                  </a:solidFill>
                  <a:sym typeface="Symbol" pitchFamily="18" charset="2"/>
                </a:rPr>
                <a:t>”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the </a:t>
              </a:r>
              <a:r>
                <a:rPr lang="en-US" altLang="en-US" sz="3200" smtClean="0">
                  <a:solidFill>
                    <a:srgbClr val="009999"/>
                  </a:solidFill>
                  <a:sym typeface="Symbol" pitchFamily="18" charset="2"/>
                </a:rPr>
                <a:t>2</a:t>
              </a:r>
              <a:r>
                <a:rPr lang="en-US" altLang="en-US" sz="3200" smtClean="0">
                  <a:solidFill>
                    <a:srgbClr val="000000"/>
                  </a:solidFill>
                  <a:sym typeface="Symbol" pitchFamily="18" charset="2"/>
                </a:rPr>
                <a:t> sorted lists.</a:t>
              </a: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17594" y="4287136"/>
            <a:ext cx="421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Key subroutine: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3200" b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ERGE</a:t>
            </a:r>
            <a:endParaRPr lang="en-US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8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1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9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Projects </a:t>
            </a:r>
            <a:r>
              <a:rPr lang="en-US" sz="2400" b="1" dirty="0" smtClean="0"/>
              <a:t>may </a:t>
            </a:r>
            <a:r>
              <a:rPr lang="en-US" sz="2400" dirty="0"/>
              <a:t>be completed in a group of </a:t>
            </a:r>
            <a:r>
              <a:rPr lang="en-US" sz="2400" dirty="0" smtClean="0"/>
              <a:t>up to 3 </a:t>
            </a:r>
            <a:r>
              <a:rPr lang="en-US" sz="2400" dirty="0"/>
              <a:t>individuals. </a:t>
            </a:r>
            <a:r>
              <a:rPr lang="en-US" sz="2400" dirty="0" smtClean="0"/>
              <a:t>You may </a:t>
            </a:r>
            <a:r>
              <a:rPr lang="en-US" sz="2400" dirty="0"/>
              <a:t>use </a:t>
            </a:r>
            <a:r>
              <a:rPr lang="en-US" sz="2400" dirty="0" smtClean="0"/>
              <a:t>any other language that can be compiled and run on flip.</a:t>
            </a:r>
            <a:endParaRPr lang="en-US" sz="2400" dirty="0"/>
          </a:p>
          <a:p>
            <a:pPr lvl="0"/>
            <a:r>
              <a:rPr lang="en-US" sz="2400" dirty="0"/>
              <a:t>Form your group </a:t>
            </a:r>
            <a:r>
              <a:rPr lang="en-US" sz="2400" dirty="0" smtClean="0"/>
              <a:t>by the fifth </a:t>
            </a:r>
            <a:r>
              <a:rPr lang="en-US" sz="2400" dirty="0"/>
              <a:t>week of class </a:t>
            </a:r>
            <a:r>
              <a:rPr lang="en-US" sz="2400" dirty="0" smtClean="0"/>
              <a:t>and join the group in Canvas.</a:t>
            </a:r>
            <a:endParaRPr lang="en-US" sz="2400" dirty="0" smtClean="0"/>
          </a:p>
          <a:p>
            <a:pPr lvl="0"/>
            <a:r>
              <a:rPr lang="en-US" sz="2400" dirty="0" smtClean="0"/>
              <a:t>Students </a:t>
            </a:r>
            <a:r>
              <a:rPr lang="en-US" sz="2400" dirty="0"/>
              <a:t>not in a Project Group by </a:t>
            </a:r>
            <a:r>
              <a:rPr lang="en-US" sz="2400" dirty="0" smtClean="0"/>
              <a:t>week six will be assigned a group.</a:t>
            </a:r>
            <a:endParaRPr lang="en-US" sz="2400" dirty="0" smtClean="0"/>
          </a:p>
          <a:p>
            <a:pPr lvl="0"/>
            <a:r>
              <a:rPr lang="en-US" sz="2400" dirty="0" smtClean="0"/>
              <a:t>One project report submitted per group. Report to Canvas. Report and Code to TEACH.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9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6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4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6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6" name="Line 2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3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8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8" name="Oval 52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5" name="Oval 59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1" name="Oval 65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2" name="Oval 66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8" name="Oval 7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49" name="Oval 7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0" name="Text Box 7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651" name="Text Box 7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5" name="Oval 79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6" name="Oval 80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69" name="Line 93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70" name="Line 94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942975" y="3886200"/>
            <a:ext cx="152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942975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09575" y="35052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429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71437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162175" y="3810000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406650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873250" y="35052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857375" y="1676400"/>
            <a:ext cx="488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4066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217805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533775" y="3048000"/>
            <a:ext cx="2286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3870325" y="2971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336925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332105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3870325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641725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>
            <a:off x="5334000" y="3276600"/>
            <a:ext cx="257175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334000" y="29718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480060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78472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334000" y="1676400"/>
            <a:ext cx="48895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05400" y="4343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6797675" y="2667000"/>
            <a:ext cx="2413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6797675" y="2438400"/>
            <a:ext cx="457200" cy="457200"/>
          </a:xfrm>
          <a:prstGeom prst="ellipse">
            <a:avLst/>
          </a:prstGeom>
          <a:solidFill>
            <a:srgbClr val="FFFF0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6264275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6248400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7976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6569075" y="4343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8261350" y="18288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7727950" y="2438400"/>
            <a:ext cx="457200" cy="457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7712075" y="1676400"/>
            <a:ext cx="48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8261350" y="1676400"/>
            <a:ext cx="4889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16446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10832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5" name="Line 39"/>
          <p:cNvSpPr>
            <a:spLocks noChangeShapeType="1"/>
          </p:cNvSpPr>
          <p:nvPr/>
        </p:nvSpPr>
        <p:spPr bwMode="auto">
          <a:xfrm>
            <a:off x="457200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035675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7499350" y="1828800"/>
            <a:ext cx="0" cy="25146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93700" y="1676400"/>
            <a:ext cx="8356600" cy="3124200"/>
            <a:chOff x="182" y="1056"/>
            <a:chExt cx="5264" cy="1968"/>
          </a:xfrm>
        </p:grpSpPr>
        <p:grpSp>
          <p:nvGrpSpPr>
            <p:cNvPr id="49156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58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59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0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1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9164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6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67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168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9170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2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3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4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9175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76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49177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9178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79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1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82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183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9184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9185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6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7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88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89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9190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49191" name="Group 39"/>
            <p:cNvGrpSpPr>
              <a:grpSpLocks/>
            </p:cNvGrpSpPr>
            <p:nvPr/>
          </p:nvGrpSpPr>
          <p:grpSpPr bwMode="auto">
            <a:xfrm>
              <a:off x="4792" y="1056"/>
              <a:ext cx="654" cy="1968"/>
              <a:chOff x="4792" y="1056"/>
              <a:chExt cx="654" cy="1968"/>
            </a:xfrm>
          </p:grpSpPr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3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4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195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9196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9197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</p:grp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3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quizzes see the calendar in Canvas.</a:t>
            </a:r>
          </a:p>
          <a:p>
            <a:r>
              <a:rPr lang="en-US" dirty="0" smtClean="0"/>
              <a:t>The quizzes are not cumulative.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767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 two sorted arrays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393700" y="1676400"/>
            <a:ext cx="8593138" cy="3497263"/>
            <a:chOff x="182" y="1056"/>
            <a:chExt cx="5413" cy="2203"/>
          </a:xfrm>
        </p:grpSpPr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182" y="1056"/>
              <a:ext cx="654" cy="1968"/>
              <a:chOff x="182" y="1056"/>
              <a:chExt cx="654" cy="1968"/>
            </a:xfrm>
          </p:grpSpPr>
          <p:sp>
            <p:nvSpPr>
              <p:cNvPr id="48133" name="Line 5"/>
              <p:cNvSpPr>
                <a:spLocks noChangeShapeType="1"/>
              </p:cNvSpPr>
              <p:nvPr/>
            </p:nvSpPr>
            <p:spPr bwMode="auto">
              <a:xfrm flipH="1">
                <a:off x="528" y="2448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4" name="Oval 6"/>
              <p:cNvSpPr>
                <a:spLocks noChangeArrowheads="1"/>
              </p:cNvSpPr>
              <p:nvPr/>
            </p:nvSpPr>
            <p:spPr bwMode="auto">
              <a:xfrm>
                <a:off x="528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5" name="Oval 7"/>
              <p:cNvSpPr>
                <a:spLocks noChangeArrowheads="1"/>
              </p:cNvSpPr>
              <p:nvPr/>
            </p:nvSpPr>
            <p:spPr bwMode="auto">
              <a:xfrm>
                <a:off x="192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36" name="Text Box 8"/>
              <p:cNvSpPr txBox="1">
                <a:spLocks noChangeArrowheads="1"/>
              </p:cNvSpPr>
              <p:nvPr/>
            </p:nvSpPr>
            <p:spPr bwMode="auto">
              <a:xfrm>
                <a:off x="182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28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138" name="Rectangle 10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39" name="Group 11"/>
            <p:cNvGrpSpPr>
              <a:grpSpLocks/>
            </p:cNvGrpSpPr>
            <p:nvPr/>
          </p:nvGrpSpPr>
          <p:grpSpPr bwMode="auto">
            <a:xfrm>
              <a:off x="1104" y="1056"/>
              <a:ext cx="654" cy="1968"/>
              <a:chOff x="1104" y="1056"/>
              <a:chExt cx="654" cy="1968"/>
            </a:xfrm>
          </p:grpSpPr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>
                <a:off x="1296" y="2400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1450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2" name="Oval 14"/>
              <p:cNvSpPr>
                <a:spLocks noChangeArrowheads="1"/>
              </p:cNvSpPr>
              <p:nvPr/>
            </p:nvSpPr>
            <p:spPr bwMode="auto">
              <a:xfrm>
                <a:off x="1114" y="2208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3" name="Text Box 15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308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144" name="Text Box 16"/>
              <p:cNvSpPr txBox="1">
                <a:spLocks noChangeArrowheads="1"/>
              </p:cNvSpPr>
              <p:nvPr/>
            </p:nvSpPr>
            <p:spPr bwMode="auto">
              <a:xfrm>
                <a:off x="1450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130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8146" name="Group 18"/>
            <p:cNvGrpSpPr>
              <a:grpSpLocks/>
            </p:cNvGrpSpPr>
            <p:nvPr/>
          </p:nvGrpSpPr>
          <p:grpSpPr bwMode="auto">
            <a:xfrm>
              <a:off x="2026" y="1056"/>
              <a:ext cx="654" cy="1968"/>
              <a:chOff x="2026" y="1056"/>
              <a:chExt cx="654" cy="1968"/>
            </a:xfrm>
          </p:grpSpPr>
          <p:sp>
            <p:nvSpPr>
              <p:cNvPr id="48147" name="Line 19"/>
              <p:cNvSpPr>
                <a:spLocks noChangeShapeType="1"/>
              </p:cNvSpPr>
              <p:nvPr/>
            </p:nvSpPr>
            <p:spPr bwMode="auto">
              <a:xfrm>
                <a:off x="2160" y="1920"/>
                <a:ext cx="14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8" name="Oval 20"/>
              <p:cNvSpPr>
                <a:spLocks noChangeArrowheads="1"/>
              </p:cNvSpPr>
              <p:nvPr/>
            </p:nvSpPr>
            <p:spPr bwMode="auto">
              <a:xfrm>
                <a:off x="2372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cmpd="dbl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49" name="Oval 21"/>
              <p:cNvSpPr>
                <a:spLocks noChangeArrowheads="1"/>
              </p:cNvSpPr>
              <p:nvPr/>
            </p:nvSpPr>
            <p:spPr bwMode="auto">
              <a:xfrm>
                <a:off x="2036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0" name="Text Box 22"/>
              <p:cNvSpPr txBox="1">
                <a:spLocks noChangeArrowheads="1"/>
              </p:cNvSpPr>
              <p:nvPr/>
            </p:nvSpPr>
            <p:spPr bwMode="auto">
              <a:xfrm>
                <a:off x="2026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8151" name="Text Box 23"/>
              <p:cNvSpPr txBox="1">
                <a:spLocks noChangeArrowheads="1"/>
              </p:cNvSpPr>
              <p:nvPr/>
            </p:nvSpPr>
            <p:spPr bwMode="auto">
              <a:xfrm>
                <a:off x="2372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52" name="Rectangle 24"/>
              <p:cNvSpPr>
                <a:spLocks noChangeArrowheads="1"/>
              </p:cNvSpPr>
              <p:nvPr/>
            </p:nvSpPr>
            <p:spPr bwMode="auto">
              <a:xfrm>
                <a:off x="222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48153" name="Group 25"/>
            <p:cNvGrpSpPr>
              <a:grpSpLocks/>
            </p:cNvGrpSpPr>
            <p:nvPr/>
          </p:nvGrpSpPr>
          <p:grpSpPr bwMode="auto">
            <a:xfrm>
              <a:off x="2948" y="1056"/>
              <a:ext cx="654" cy="1968"/>
              <a:chOff x="2948" y="1056"/>
              <a:chExt cx="654" cy="1968"/>
            </a:xfrm>
          </p:grpSpPr>
          <p:sp>
            <p:nvSpPr>
              <p:cNvPr id="48154" name="Line 26"/>
              <p:cNvSpPr>
                <a:spLocks noChangeShapeType="1"/>
              </p:cNvSpPr>
              <p:nvPr/>
            </p:nvSpPr>
            <p:spPr bwMode="auto">
              <a:xfrm flipH="1">
                <a:off x="3294" y="2064"/>
                <a:ext cx="162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5" name="Oval 27"/>
              <p:cNvSpPr>
                <a:spLocks noChangeArrowheads="1"/>
              </p:cNvSpPr>
              <p:nvPr/>
            </p:nvSpPr>
            <p:spPr bwMode="auto">
              <a:xfrm>
                <a:off x="3294" y="187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6" name="Oval 28"/>
              <p:cNvSpPr>
                <a:spLocks noChangeArrowheads="1"/>
              </p:cNvSpPr>
              <p:nvPr/>
            </p:nvSpPr>
            <p:spPr bwMode="auto">
              <a:xfrm>
                <a:off x="2958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57" name="Text Box 29"/>
              <p:cNvSpPr txBox="1">
                <a:spLocks noChangeArrowheads="1"/>
              </p:cNvSpPr>
              <p:nvPr/>
            </p:nvSpPr>
            <p:spPr bwMode="auto">
              <a:xfrm>
                <a:off x="2948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58" name="Text Box 30"/>
              <p:cNvSpPr txBox="1">
                <a:spLocks noChangeArrowheads="1"/>
              </p:cNvSpPr>
              <p:nvPr/>
            </p:nvSpPr>
            <p:spPr bwMode="auto">
              <a:xfrm>
                <a:off x="3294" y="1056"/>
                <a:ext cx="308" cy="1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8159" name="Rectangle 31"/>
              <p:cNvSpPr>
                <a:spLocks noChangeArrowheads="1"/>
              </p:cNvSpPr>
              <p:nvPr/>
            </p:nvSpPr>
            <p:spPr bwMode="auto">
              <a:xfrm>
                <a:off x="3150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48160" name="Group 32"/>
            <p:cNvGrpSpPr>
              <a:grpSpLocks/>
            </p:cNvGrpSpPr>
            <p:nvPr/>
          </p:nvGrpSpPr>
          <p:grpSpPr bwMode="auto">
            <a:xfrm>
              <a:off x="3870" y="1056"/>
              <a:ext cx="654" cy="1968"/>
              <a:chOff x="3870" y="1056"/>
              <a:chExt cx="654" cy="1968"/>
            </a:xfrm>
          </p:grpSpPr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4216" y="1680"/>
                <a:ext cx="15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2" name="Oval 34"/>
              <p:cNvSpPr>
                <a:spLocks noChangeArrowheads="1"/>
              </p:cNvSpPr>
              <p:nvPr/>
            </p:nvSpPr>
            <p:spPr bwMode="auto">
              <a:xfrm>
                <a:off x="4216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3" name="Oval 35"/>
              <p:cNvSpPr>
                <a:spLocks noChangeArrowheads="1"/>
              </p:cNvSpPr>
              <p:nvPr/>
            </p:nvSpPr>
            <p:spPr bwMode="auto">
              <a:xfrm>
                <a:off x="3880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4" name="Text Box 36"/>
              <p:cNvSpPr txBox="1">
                <a:spLocks noChangeArrowheads="1"/>
              </p:cNvSpPr>
              <p:nvPr/>
            </p:nvSpPr>
            <p:spPr bwMode="auto">
              <a:xfrm>
                <a:off x="3870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65" name="Text Box 37"/>
              <p:cNvSpPr txBox="1">
                <a:spLocks noChangeArrowheads="1"/>
              </p:cNvSpPr>
              <p:nvPr/>
            </p:nvSpPr>
            <p:spPr bwMode="auto">
              <a:xfrm>
                <a:off x="4216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8166" name="Rectangle 38"/>
              <p:cNvSpPr>
                <a:spLocks noChangeArrowheads="1"/>
              </p:cNvSpPr>
              <p:nvPr/>
            </p:nvSpPr>
            <p:spPr bwMode="auto">
              <a:xfrm>
                <a:off x="4072" y="27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grpSp>
          <p:nvGrpSpPr>
            <p:cNvPr id="48167" name="Group 39"/>
            <p:cNvGrpSpPr>
              <a:grpSpLocks/>
            </p:cNvGrpSpPr>
            <p:nvPr/>
          </p:nvGrpSpPr>
          <p:grpSpPr bwMode="auto">
            <a:xfrm>
              <a:off x="4792" y="1056"/>
              <a:ext cx="803" cy="2203"/>
              <a:chOff x="4792" y="1056"/>
              <a:chExt cx="803" cy="2203"/>
            </a:xfrm>
          </p:grpSpPr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5138" y="1296"/>
                <a:ext cx="142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69" name="Oval 41"/>
              <p:cNvSpPr>
                <a:spLocks noChangeArrowheads="1"/>
              </p:cNvSpPr>
              <p:nvPr/>
            </p:nvSpPr>
            <p:spPr bwMode="auto">
              <a:xfrm>
                <a:off x="5138" y="1152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70" name="Oval 42"/>
              <p:cNvSpPr>
                <a:spLocks noChangeArrowheads="1"/>
              </p:cNvSpPr>
              <p:nvPr/>
            </p:nvSpPr>
            <p:spPr bwMode="auto">
              <a:xfrm>
                <a:off x="4802" y="153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171" name="Text Box 43"/>
              <p:cNvSpPr txBox="1">
                <a:spLocks noChangeArrowheads="1"/>
              </p:cNvSpPr>
              <p:nvPr/>
            </p:nvSpPr>
            <p:spPr bwMode="auto">
              <a:xfrm>
                <a:off x="4792" y="1056"/>
                <a:ext cx="308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8172" name="Text Box 44"/>
              <p:cNvSpPr txBox="1">
                <a:spLocks noChangeArrowheads="1"/>
              </p:cNvSpPr>
              <p:nvPr/>
            </p:nvSpPr>
            <p:spPr bwMode="auto">
              <a:xfrm>
                <a:off x="5138" y="1056"/>
                <a:ext cx="30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en-US" sz="2400" smtClean="0">
                    <a:solidFill>
                      <a:srgbClr val="00000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48173" name="Rectangle 45"/>
              <p:cNvSpPr>
                <a:spLocks noChangeArrowheads="1"/>
              </p:cNvSpPr>
              <p:nvPr/>
            </p:nvSpPr>
            <p:spPr bwMode="auto">
              <a:xfrm>
                <a:off x="4994" y="2736"/>
                <a:ext cx="60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AutoNum type="arabicPlain" startAt="12"/>
                </a:pPr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13</a:t>
                </a:r>
              </a:p>
              <a:p>
                <a:r>
                  <a:rPr lang="en-US" altLang="en-US" sz="24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20</a:t>
                </a:r>
              </a:p>
            </p:txBody>
          </p:sp>
        </p:grp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970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892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2814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3736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>
              <a:off x="4658" y="1152"/>
              <a:ext cx="0" cy="1584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2049463" y="5029200"/>
            <a:ext cx="5045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Time 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 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to merge a total of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 elements (linear time).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99" y="81849"/>
            <a:ext cx="8229600" cy="906462"/>
          </a:xfrm>
        </p:spPr>
        <p:txBody>
          <a:bodyPr/>
          <a:lstStyle/>
          <a:p>
            <a:r>
              <a:rPr lang="en-US" altLang="en-US" dirty="0"/>
              <a:t>Merge Sort – Example </a:t>
            </a:r>
          </a:p>
        </p:txBody>
      </p:sp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361950" y="1746251"/>
            <a:ext cx="4197350" cy="476250"/>
            <a:chOff x="182" y="833"/>
            <a:chExt cx="2644" cy="300"/>
          </a:xfrm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227013" y="2225676"/>
            <a:ext cx="2205037" cy="1098550"/>
            <a:chOff x="97" y="1135"/>
            <a:chExt cx="1389" cy="692"/>
          </a:xfrm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76488" y="2251076"/>
            <a:ext cx="2136775" cy="1127125"/>
            <a:chOff x="1451" y="1151"/>
            <a:chExt cx="1346" cy="710"/>
          </a:xfrm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157163" y="3338513"/>
            <a:ext cx="1089025" cy="1098550"/>
            <a:chOff x="53" y="1836"/>
            <a:chExt cx="686" cy="692"/>
          </a:xfrm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233488" y="3338513"/>
            <a:ext cx="1076325" cy="1065213"/>
            <a:chOff x="731" y="1836"/>
            <a:chExt cx="678" cy="671"/>
          </a:xfrm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90775" y="3313113"/>
            <a:ext cx="1079500" cy="1122363"/>
            <a:chOff x="1460" y="1820"/>
            <a:chExt cx="680" cy="707"/>
          </a:xfrm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82975" y="3338513"/>
            <a:ext cx="1046163" cy="1066800"/>
            <a:chOff x="2148" y="1836"/>
            <a:chExt cx="659" cy="672"/>
          </a:xfrm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77863" y="4375151"/>
            <a:ext cx="508000" cy="992187"/>
            <a:chOff x="381" y="2489"/>
            <a:chExt cx="320" cy="625"/>
          </a:xfrm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111125" y="4364038"/>
            <a:ext cx="566738" cy="1052513"/>
            <a:chOff x="24" y="2482"/>
            <a:chExt cx="357" cy="663"/>
          </a:xfrm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90700" y="4375151"/>
            <a:ext cx="530225" cy="992187"/>
            <a:chOff x="1082" y="2489"/>
            <a:chExt cx="334" cy="625"/>
          </a:xfrm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246188" y="4387851"/>
            <a:ext cx="531812" cy="1020762"/>
            <a:chOff x="739" y="2497"/>
            <a:chExt cx="335" cy="643"/>
          </a:xfrm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901950" y="4413251"/>
            <a:ext cx="554038" cy="954087"/>
            <a:chOff x="1782" y="2513"/>
            <a:chExt cx="349" cy="601"/>
          </a:xfrm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81250" y="4375151"/>
            <a:ext cx="534988" cy="1023937"/>
            <a:chOff x="1454" y="2489"/>
            <a:chExt cx="337" cy="645"/>
          </a:xfrm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4051300" y="4413251"/>
            <a:ext cx="539750" cy="954087"/>
            <a:chOff x="2506" y="2513"/>
            <a:chExt cx="340" cy="601"/>
          </a:xfrm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516313" y="4413251"/>
            <a:ext cx="541337" cy="1014412"/>
            <a:chOff x="2169" y="2513"/>
            <a:chExt cx="341" cy="639"/>
          </a:xfrm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73025" y="5378451"/>
            <a:ext cx="508000" cy="763587"/>
            <a:chOff x="0" y="3121"/>
            <a:chExt cx="320" cy="481"/>
          </a:xfrm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642938" y="5383213"/>
            <a:ext cx="508000" cy="758825"/>
            <a:chOff x="359" y="3124"/>
            <a:chExt cx="320" cy="478"/>
          </a:xfrm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214438" y="5386388"/>
            <a:ext cx="508000" cy="755650"/>
            <a:chOff x="719" y="3126"/>
            <a:chExt cx="320" cy="476"/>
          </a:xfrm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85938" y="5365751"/>
            <a:ext cx="508000" cy="776287"/>
            <a:chOff x="1079" y="3113"/>
            <a:chExt cx="320" cy="489"/>
          </a:xfrm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357438" y="5394326"/>
            <a:ext cx="508000" cy="747712"/>
            <a:chOff x="1439" y="3131"/>
            <a:chExt cx="320" cy="471"/>
          </a:xfrm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928938" y="5373688"/>
            <a:ext cx="508000" cy="768350"/>
            <a:chOff x="1799" y="3118"/>
            <a:chExt cx="320" cy="484"/>
          </a:xfrm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500438" y="5365751"/>
            <a:ext cx="508000" cy="776287"/>
            <a:chOff x="2159" y="3113"/>
            <a:chExt cx="320" cy="489"/>
          </a:xfrm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071938" y="5381626"/>
            <a:ext cx="508000" cy="760412"/>
            <a:chOff x="2519" y="3123"/>
            <a:chExt cx="320" cy="479"/>
          </a:xfrm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710113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80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851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423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94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566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1375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709025" y="48815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89488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99075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400800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97563" y="3944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7026275" y="3944938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542213" y="394493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204200" y="39576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709025" y="39576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764088" y="28749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73675" y="28749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772150" y="28733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267450" y="28733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238750" y="3328988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7045325" y="28860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548563" y="2886076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8053388" y="288607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96313" y="2886076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542213" y="3332163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851400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359400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872163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89688" y="17668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970713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470775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78775" y="17668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462963" y="17668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768975" y="2241551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929188" y="4427538"/>
            <a:ext cx="617537" cy="457200"/>
            <a:chOff x="3059" y="2522"/>
            <a:chExt cx="389" cy="288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6045200" y="4381501"/>
            <a:ext cx="628650" cy="469900"/>
            <a:chOff x="3762" y="2493"/>
            <a:chExt cx="396" cy="296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148513" y="4397376"/>
            <a:ext cx="666750" cy="484187"/>
            <a:chOff x="4457" y="2503"/>
            <a:chExt cx="420" cy="305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339138" y="4400551"/>
            <a:ext cx="628650" cy="498475"/>
            <a:chOff x="5207" y="2505"/>
            <a:chExt cx="396" cy="314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7302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65087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98425" y="4902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81038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73038" y="3330576"/>
            <a:ext cx="1089025" cy="1098550"/>
            <a:chOff x="53" y="1836"/>
            <a:chExt cx="686" cy="692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209675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247775" y="48974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92288" y="56515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817688" y="489902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225550" y="3343276"/>
            <a:ext cx="1076325" cy="1065212"/>
            <a:chOff x="731" y="1836"/>
            <a:chExt cx="678" cy="671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230188" y="2219326"/>
            <a:ext cx="2205037" cy="1098550"/>
            <a:chOff x="97" y="1135"/>
            <a:chExt cx="1389" cy="692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354263" y="56515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82838" y="4902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924175" y="5664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949575" y="4886326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408238" y="3305176"/>
            <a:ext cx="1079500" cy="1122362"/>
            <a:chOff x="1460" y="1820"/>
            <a:chExt cx="680" cy="707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95675" y="5664201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524250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76700" y="5653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81463" y="489108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89325" y="3332163"/>
            <a:ext cx="1046163" cy="1066800"/>
            <a:chOff x="2148" y="1836"/>
            <a:chExt cx="659" cy="672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81250" y="2255838"/>
            <a:ext cx="2136775" cy="1127125"/>
            <a:chOff x="1451" y="1151"/>
            <a:chExt cx="1346" cy="710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366713" y="1751013"/>
            <a:ext cx="4197350" cy="476250"/>
            <a:chOff x="182" y="833"/>
            <a:chExt cx="2644" cy="300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702175" y="48847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272088" y="487362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408738" y="48895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861050" y="48752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92800" y="3941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95900" y="39401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94450" y="39401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95838" y="3941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561263" y="4862513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75475" y="4886326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709025" y="48768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142288" y="48879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99438" y="3952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709025" y="3952876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7031038" y="3940176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546975" y="3941763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7042150" y="28844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770438" y="28702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543800" y="28829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8050213" y="2882901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268913" y="28829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768975" y="287178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76975" y="2870201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634413" y="288448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465263" y="1281113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5843588" y="1308101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17043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Analyzing merge sort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052763" y="19129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0845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smtClean="0">
                <a:solidFill>
                  <a:srgbClr val="000000"/>
                </a:solidFill>
              </a:rPr>
              <a:t>M</a:t>
            </a:r>
            <a:r>
              <a:rPr lang="en-US" altLang="en-US" b="1" smtClean="0">
                <a:solidFill>
                  <a:srgbClr val="000000"/>
                </a:solidFill>
              </a:rPr>
              <a:t>ERGE</a:t>
            </a:r>
            <a:r>
              <a:rPr lang="en-US" altLang="en-US" sz="3200" b="1" smtClean="0">
                <a:solidFill>
                  <a:srgbClr val="000000"/>
                </a:solidFill>
              </a:rPr>
              <a:t>-S</a:t>
            </a:r>
            <a:r>
              <a:rPr lang="en-US" altLang="en-US" b="1" smtClean="0">
                <a:solidFill>
                  <a:srgbClr val="000000"/>
                </a:solidFill>
              </a:rPr>
              <a:t>ORT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[1 . . </a:t>
            </a:r>
            <a:r>
              <a:rPr lang="en-US" altLang="en-US" sz="3200" i="1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ea typeface="Arial Unicode MS" pitchFamily="34" charset="-128"/>
                <a:cs typeface="Arial Unicode MS" pitchFamily="34" charset="-128"/>
              </a:rPr>
              <a:t>]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89288" y="2484438"/>
            <a:ext cx="56546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If </a:t>
            </a:r>
            <a:r>
              <a:rPr lang="en-US" altLang="en-US" sz="3200" i="1" smtClean="0">
                <a:solidFill>
                  <a:srgbClr val="009999"/>
                </a:solidFill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</a:rPr>
              <a:t> = 1</a:t>
            </a:r>
            <a:r>
              <a:rPr lang="en-US" altLang="en-US" sz="3200" smtClean="0">
                <a:solidFill>
                  <a:srgbClr val="000000"/>
                </a:solidFill>
              </a:rPr>
              <a:t>, done.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smtClean="0">
                <a:solidFill>
                  <a:srgbClr val="000000"/>
                </a:solidFill>
              </a:rPr>
              <a:t>Recursively sort </a:t>
            </a:r>
            <a:r>
              <a:rPr lang="en-US" altLang="en-US" sz="3200" i="1" smtClean="0">
                <a:solidFill>
                  <a:srgbClr val="009999"/>
                </a:solidFill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</a:rPr>
              <a:t>[ 1 . .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 ]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and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A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[ 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/2</a:t>
            </a:r>
            <a:r>
              <a:rPr lang="en-US" altLang="en-US" smtClean="0">
                <a:solidFill>
                  <a:srgbClr val="009999"/>
                </a:solidFill>
                <a:sym typeface="Symbol" pitchFamily="18" charset="2"/>
              </a:rPr>
              <a:t>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+1 . . </a:t>
            </a:r>
            <a:r>
              <a:rPr lang="en-US" altLang="en-US" sz="3200" i="1" smtClean="0">
                <a:solidFill>
                  <a:srgbClr val="009999"/>
                </a:solidFill>
                <a:sym typeface="Symbol" pitchFamily="18" charset="2"/>
              </a:rPr>
              <a:t>n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] 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AutoNum type="arabicPeriod"/>
            </a:pPr>
            <a:r>
              <a:rPr lang="en-US" altLang="en-US" sz="3200" b="1" i="1" smtClean="0">
                <a:solidFill>
                  <a:srgbClr val="CC0000"/>
                </a:solidFill>
                <a:sym typeface="Symbol" pitchFamily="18" charset="2"/>
              </a:rPr>
              <a:t>“Merge”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the </a:t>
            </a:r>
            <a:r>
              <a:rPr lang="en-US" altLang="en-US" sz="3200" smtClean="0">
                <a:solidFill>
                  <a:srgbClr val="009999"/>
                </a:solidFill>
                <a:sym typeface="Symbol" pitchFamily="18" charset="2"/>
              </a:rPr>
              <a:t>2</a:t>
            </a:r>
            <a:r>
              <a:rPr lang="en-US" altLang="en-US" sz="3200" smtClean="0">
                <a:solidFill>
                  <a:srgbClr val="000000"/>
                </a:solidFill>
                <a:sym typeface="Symbol" pitchFamily="18" charset="2"/>
              </a:rPr>
              <a:t> sorted lists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28763" y="1905000"/>
            <a:ext cx="1447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  <a:p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  <a:p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2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/2)</a:t>
            </a:r>
            <a:endParaRPr lang="en-US" altLang="en-US" sz="3200" dirty="0" smtClean="0">
              <a:solidFill>
                <a:srgbClr val="0099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  <a:cs typeface="Times New Roman" pitchFamily="18" charset="0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976563" y="2038350"/>
            <a:ext cx="1587" cy="2236788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90563" y="4579938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 smtClean="0">
                <a:solidFill>
                  <a:srgbClr val="CC0000"/>
                </a:solidFill>
                <a:latin typeface="Times New Roman" pitchFamily="18" charset="0"/>
              </a:rPr>
              <a:t>Sloppiness: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Should be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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( 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/2</a:t>
            </a:r>
            <a:r>
              <a:rPr lang="en-US" altLang="en-US" sz="24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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  <a:sym typeface="Symbol" pitchFamily="18" charset="2"/>
              </a:rPr>
              <a:t>) 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but it turns out not to matter asymptotically.</a:t>
            </a:r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1147763" y="3513138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for merge sort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714500" y="1600200"/>
            <a:ext cx="5715000" cy="1158875"/>
            <a:chOff x="1104" y="1008"/>
            <a:chExt cx="3600" cy="730"/>
          </a:xfrm>
        </p:grpSpPr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1104" y="1190"/>
              <a:ext cx="7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) =</a:t>
              </a:r>
            </a:p>
          </p:txBody>
        </p:sp>
        <p:grpSp>
          <p:nvGrpSpPr>
            <p:cNvPr id="25611" name="Group 11"/>
            <p:cNvGrpSpPr>
              <a:grpSpLocks/>
            </p:cNvGrpSpPr>
            <p:nvPr/>
          </p:nvGrpSpPr>
          <p:grpSpPr bwMode="auto">
            <a:xfrm>
              <a:off x="2064" y="1008"/>
              <a:ext cx="2640" cy="730"/>
              <a:chOff x="1728" y="3277"/>
              <a:chExt cx="2640" cy="730"/>
            </a:xfrm>
          </p:grpSpPr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1728" y="3277"/>
                <a:ext cx="14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dirty="0" smtClean="0">
                    <a:solidFill>
                      <a:srgbClr val="009999"/>
                    </a:solidFill>
                    <a:latin typeface="Symbol" pitchFamily="18" charset="2"/>
                  </a:rPr>
                  <a:t>Q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(1) 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if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 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 = 1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1728" y="3642"/>
                <a:ext cx="26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Symbol" pitchFamily="18" charset="2"/>
                    <a:cs typeface="Times New Roman" pitchFamily="18" charset="0"/>
                  </a:rPr>
                  <a:t>O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if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3200" i="1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en-US" sz="3200" dirty="0" smtClean="0">
                    <a:solidFill>
                      <a:srgbClr val="009999"/>
                    </a:solidFill>
                    <a:latin typeface="Times New Roman" pitchFamily="18" charset="0"/>
                    <a:cs typeface="Times New Roman" pitchFamily="18" charset="0"/>
                  </a:rPr>
                  <a:t> &gt; 1</a:t>
                </a:r>
                <a:r>
                  <a:rPr lang="en-US" altLang="en-US" sz="32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25614" name="AutoShape 14"/>
            <p:cNvSpPr>
              <a:spLocks/>
            </p:cNvSpPr>
            <p:nvPr/>
          </p:nvSpPr>
          <p:spPr bwMode="auto">
            <a:xfrm>
              <a:off x="1920" y="1091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12700">
              <a:solidFill>
                <a:srgbClr val="0099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898525" y="2954338"/>
            <a:ext cx="7331075" cy="270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We shall usually omit stating the base case when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 =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(1)</a:t>
            </a:r>
            <a:r>
              <a:rPr lang="en-US" altLang="en-US" sz="3200" dirty="0" smtClean="0">
                <a:solidFill>
                  <a:srgbClr val="000000"/>
                </a:solidFill>
              </a:rPr>
              <a:t> for sufficiently small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0000"/>
                </a:solidFill>
              </a:rPr>
              <a:t>, but only when it has no effect on the asymptotic solution to the recurrence.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Week 2 provides several ways to find a good upper bound on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T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2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130675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8677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T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(</a:t>
                </a:r>
                <a:r>
                  <a:rPr lang="en-US" altLang="en-US" sz="3200" i="1" smtClean="0">
                    <a:solidFill>
                      <a:srgbClr val="009999"/>
                    </a:solidFill>
                    <a:latin typeface="Times New Roman" pitchFamily="18" charset="0"/>
                  </a:rPr>
                  <a:t>n</a:t>
                </a:r>
                <a:r>
                  <a:rPr lang="en-US" altLang="en-US" sz="3200" smtClean="0">
                    <a:solidFill>
                      <a:srgbClr val="009999"/>
                    </a:solidFill>
                    <a:latin typeface="Times New Roman" pitchFamily="18" charset="0"/>
                  </a:rPr>
                  <a:t>/2)</a:t>
                </a:r>
              </a:p>
            </p:txBody>
          </p:sp>
        </p:grp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3776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endParaRPr lang="en-US" altLang="en-US" sz="3200" smtClean="0">
                <a:solidFill>
                  <a:srgbClr val="009999"/>
                </a:solidFill>
                <a:latin typeface="Times New Roman" pitchFamily="18" charset="0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T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(</a:t>
              </a:r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i="1" smtClean="0">
                  <a:solidFill>
                    <a:srgbClr val="009999"/>
                  </a:solidFill>
                  <a:latin typeface="Times New Roman" pitchFamily="18" charset="0"/>
                </a:rPr>
                <a:t>cn</a:t>
              </a:r>
              <a:r>
                <a:rPr lang="en-US" altLang="en-US" sz="3200" smtClean="0">
                  <a:solidFill>
                    <a:srgbClr val="009999"/>
                  </a:solidFill>
                  <a:latin typeface="Times New Roman" pitchFamily="18" charset="0"/>
                </a:rPr>
                <a:t>/2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7225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250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67883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99458"/>
              </p:ext>
            </p:extLst>
          </p:nvPr>
        </p:nvGraphicFramePr>
        <p:xfrm>
          <a:off x="3096883" y="4261303"/>
          <a:ext cx="3355676" cy="2377440"/>
        </p:xfrm>
        <a:graphic>
          <a:graphicData uri="http://schemas.openxmlformats.org/drawingml/2006/table">
            <a:tbl>
              <a:tblPr firstRow="1" firstCol="1" bandRow="1"/>
              <a:tblGrid>
                <a:gridCol w="681487"/>
                <a:gridCol w="2674189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Grade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Average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A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93 or greater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A-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90 - 92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B+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87 - 89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B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83 - 86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B-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80 - 82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C+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77 - 79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C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73 - 76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C-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70 - 72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D+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67 - 69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D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63 - 66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D-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60 - 62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F </a:t>
                      </a:r>
                      <a:endParaRPr lang="en-US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</a:rPr>
                        <a:t>less than 60 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8792" y="584717"/>
            <a:ext cx="825548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Lucida Console" panose="020B0609040504020204" pitchFamily="49" charset="0"/>
              </a:rPr>
              <a:t>Grading Policies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Lucida Console" panose="020B0609040504020204" pitchFamily="49" charset="0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Any requests for extensions/special accommodations must be made in advance, in writing and sent to the instructor via Canvas messaging.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Homework will be accepted up to 1 day late for a 10% penalty.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Any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disagreement in scoring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must be addressed within one week of the work being graded.  All questions about grading must be placed in the “Assignment Comments” section of the Canvas submission for that assignment.  </a:t>
            </a:r>
            <a:endParaRPr kumimoji="0" lang="en-US" alt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Lucida Console" panose="020B0609040504020204" pitchFamily="49" charset="0"/>
              </a:rPr>
              <a:t>Grading Scale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Lucida Console" panose="020B0609040504020204" pitchFamily="49" charset="0"/>
              </a:rPr>
              <a:t>: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Note: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Numerical scores will be rounded to the nearest integer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2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2773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2776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7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2780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1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2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4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5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6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7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2788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89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2790" name="Rectangle 1046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2791" name="Text Box 1047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2792" name="Text Box 1048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2793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4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66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38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8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6386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Solve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) = 2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T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/2) +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, where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&gt; 0</a:t>
            </a:r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2715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6200" y="3581400"/>
            <a:ext cx="14398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h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 = lg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cn</a:t>
            </a:r>
            <a:endParaRPr lang="en-US" altLang="en-US" sz="3200" smtClean="0">
              <a:solidFill>
                <a:srgbClr val="009999"/>
              </a:solidFill>
              <a:latin typeface="Times New Roman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0000"/>
                </a:solidFill>
                <a:latin typeface="Times New Roman" pitchFamily="18" charset="0"/>
              </a:rPr>
              <a:t>#leaves </a:t>
            </a:r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= </a:t>
            </a:r>
            <a:r>
              <a:rPr lang="en-US" altLang="en-US" sz="3200" i="1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07325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26150" y="5821363"/>
            <a:ext cx="296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3200" dirty="0" smtClean="0">
                <a:solidFill>
                  <a:srgbClr val="000000"/>
                </a:solidFill>
                <a:latin typeface="Times New Roman" pitchFamily="18" charset="0"/>
              </a:rPr>
              <a:t>Total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 = O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  <a:latin typeface="Times New Roman" pitchFamily="18" charset="0"/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  <a:latin typeface="Times New Roman" pitchFamily="18" charset="0"/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smtClean="0">
                <a:solidFill>
                  <a:srgbClr val="0099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98764" y="1401289"/>
            <a:ext cx="7659399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 grows more slowly than </a:t>
            </a:r>
            <a:r>
              <a:rPr lang="en-US" altLang="en-US" sz="3200" dirty="0">
                <a:solidFill>
                  <a:srgbClr val="009999"/>
                </a:solidFill>
                <a:latin typeface="Symbol" pitchFamily="18" charset="2"/>
              </a:rPr>
              <a:t>O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Therefore, merge sort asymptotically beats insertion sort in the worst case.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i="1" dirty="0" smtClean="0">
                <a:solidFill>
                  <a:srgbClr val="000000"/>
                </a:solidFill>
              </a:rPr>
              <a:t>Nearly Sorted??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0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tighter bound</a:t>
            </a:r>
            <a:endParaRPr lang="en-US" altLang="en-US" dirty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98764" y="1401289"/>
            <a:ext cx="76593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  <a:buFontTx/>
              <a:buChar char="•"/>
            </a:pPr>
            <a:r>
              <a:rPr lang="en-US" altLang="en-US" sz="3200" dirty="0" smtClean="0">
                <a:solidFill>
                  <a:srgbClr val="000000"/>
                </a:solidFill>
              </a:rPr>
              <a:t>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dirty="0" err="1" smtClean="0">
                <a:solidFill>
                  <a:srgbClr val="009999"/>
                </a:solidFill>
              </a:rPr>
              <a:t>lg</a:t>
            </a:r>
            <a:r>
              <a:rPr lang="en-US" altLang="en-US" sz="3200" dirty="0" smtClean="0">
                <a:solidFill>
                  <a:srgbClr val="009999"/>
                </a:solidFill>
              </a:rPr>
              <a:t> 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 grows more slowly than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altLang="en-US" sz="3200" dirty="0" smtClean="0">
                <a:solidFill>
                  <a:srgbClr val="009999"/>
                </a:solidFill>
              </a:rPr>
              <a:t>(</a:t>
            </a:r>
            <a:r>
              <a:rPr lang="en-US" altLang="en-US" sz="3200" i="1" dirty="0" smtClean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smtClean="0">
                <a:solidFill>
                  <a:srgbClr val="009999"/>
                </a:solidFill>
              </a:rPr>
              <a:t>2</a:t>
            </a:r>
            <a:r>
              <a:rPr lang="en-US" altLang="en-US" sz="3200" dirty="0" smtClean="0">
                <a:solidFill>
                  <a:srgbClr val="009999"/>
                </a:solidFill>
              </a:rPr>
              <a:t>)</a:t>
            </a:r>
            <a:r>
              <a:rPr lang="en-US" altLang="en-US" sz="32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altLang="en-US" sz="3200" dirty="0" smtClean="0">
                <a:solidFill>
                  <a:srgbClr val="000000"/>
                </a:solidFill>
              </a:rPr>
              <a:t>More about Theta </a:t>
            </a:r>
            <a:r>
              <a:rPr lang="en-US" altLang="en-US" sz="3200" dirty="0" smtClean="0">
                <a:solidFill>
                  <a:srgbClr val="009999"/>
                </a:solidFill>
                <a:latin typeface="Symbol" pitchFamily="18" charset="2"/>
              </a:rPr>
              <a:t>Q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in the next lecture.</a:t>
            </a:r>
            <a:endParaRPr lang="en-US" altLang="en-US" sz="32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endParaRPr lang="en-US" alt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9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9641" y="1284708"/>
            <a:ext cx="7992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 Sans"/>
              </a:rPr>
              <a:t>Bubble Sort is the simplest sorting algorithm that works by repeatedly swapping the adjacent elements if they are in wrong order.</a:t>
            </a: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0612" y="2763270"/>
            <a:ext cx="382925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Bubblesort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 array A)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from 1 to 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j from 0 to n - 1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   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A[j] &gt; A[j + 1]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              swap( A[j], A[j + 1] )</a:t>
            </a:r>
            <a:endParaRPr lang="en-US" alt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66449" y="5271370"/>
            <a:ext cx="7686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Worst Case 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: O(n</a:t>
            </a:r>
            <a:r>
              <a:rPr lang="en-US" sz="2000" baseline="30000" dirty="0" smtClean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sz="2000" dirty="0">
              <a:solidFill>
                <a:srgbClr val="000000"/>
              </a:solidFill>
              <a:latin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Average Case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O(n</a:t>
            </a:r>
            <a:r>
              <a:rPr lang="en-US" sz="2000" baseline="30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Best Case : O(n</a:t>
            </a:r>
            <a:r>
              <a:rPr lang="en-US" sz="2000" baseline="30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Open Sans"/>
              </a:rPr>
              <a:t>)</a:t>
            </a:r>
            <a:endParaRPr lang="en-US" sz="20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2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5" y="1214438"/>
            <a:ext cx="8247314" cy="52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0838" y="1214439"/>
            <a:ext cx="8229600" cy="12912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algorithm &amp; Collect running time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A8B46E-8C59-4BE2-BF41-C9AB2D452788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629184"/>
              </p:ext>
            </p:extLst>
          </p:nvPr>
        </p:nvGraphicFramePr>
        <p:xfrm>
          <a:off x="368135" y="2030681"/>
          <a:ext cx="8419605" cy="436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9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325 -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128713"/>
            <a:ext cx="8229600" cy="50768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Asymptotic Analysis and Complexity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Analysis on experimental run time data.</a:t>
            </a:r>
          </a:p>
          <a:p>
            <a:pPr lvl="1"/>
            <a:r>
              <a:rPr lang="en-US" dirty="0" smtClean="0"/>
              <a:t>Linear, polynomial, exponential regression</a:t>
            </a:r>
          </a:p>
          <a:p>
            <a:r>
              <a:rPr lang="en-US" dirty="0" smtClean="0"/>
              <a:t>Recursion, recurrences</a:t>
            </a:r>
          </a:p>
          <a:p>
            <a:r>
              <a:rPr lang="en-US" dirty="0"/>
              <a:t>Performance determines what is feasible and what is impossible.</a:t>
            </a:r>
          </a:p>
          <a:p>
            <a:r>
              <a:rPr lang="en-US" dirty="0" smtClean="0"/>
              <a:t>When to use a Heuristic or an Approximation Algorithm</a:t>
            </a:r>
          </a:p>
          <a:p>
            <a:pPr lvl="1"/>
            <a:r>
              <a:rPr lang="en-US" dirty="0"/>
              <a:t>Travelling Salesman Problem</a:t>
            </a:r>
          </a:p>
          <a:p>
            <a:pPr lvl="1"/>
            <a:r>
              <a:rPr lang="en-US" dirty="0"/>
              <a:t>Knapsack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Scheduling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2062D-24EE-4F00-9D98-01D3673A5E9C}" type="slidenum">
              <a:rPr lang="en-US" altLang="en-US" smtClean="0"/>
              <a:pPr>
                <a:defRPr/>
              </a:pPr>
              <a:t>70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2159" y="1253817"/>
            <a:ext cx="915635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386" y="2372535"/>
            <a:ext cx="2108334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Design Algorithms: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86" y="1253817"/>
            <a:ext cx="110799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475" y="2195694"/>
            <a:ext cx="1326004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72509" y="2187869"/>
            <a:ext cx="1556836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386" y="3429000"/>
            <a:ext cx="2813655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Running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78" y="4771881"/>
            <a:ext cx="3018840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Running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378" y="5797832"/>
            <a:ext cx="2954655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Problem Complexity Class: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2682" y="4771881"/>
            <a:ext cx="3127779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T(n) = 0.06n2 + 0.002n + 0.1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1808" y="4771881"/>
            <a:ext cx="2467342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T(n) = 0.3nlogn + 0.01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51303" y="3463847"/>
            <a:ext cx="108234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5282" y="3429000"/>
            <a:ext cx="731290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754" y="5797832"/>
            <a:ext cx="1531188" cy="36933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Polynomial 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-2179674" y="-1318437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391826" y="1605383"/>
            <a:ext cx="871290" cy="4113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19279" y="1605383"/>
            <a:ext cx="777000" cy="4282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45493" y="2928603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96279" y="2928603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59619" y="4078805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96279" y="4078805"/>
            <a:ext cx="0" cy="3426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15660" y="3074497"/>
            <a:ext cx="1984839" cy="338554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Asymptotic analysis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7558" y="1864313"/>
            <a:ext cx="1601721" cy="338554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Must be correct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1825" y="4227221"/>
            <a:ext cx="2707793" cy="338554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Implement, run, collect data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Teo\AppData\Local\Microsoft\Windows\INetCache\IE\6YGP5N8W\3054327214_332b684fc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13" y="5693492"/>
            <a:ext cx="624663" cy="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9" grpId="0"/>
      <p:bldP spid="33" grpId="0"/>
      <p:bldP spid="3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906463"/>
          </a:xfrm>
        </p:spPr>
        <p:txBody>
          <a:bodyPr/>
          <a:lstStyle/>
          <a:p>
            <a:r>
              <a:rPr lang="en-US" dirty="0" smtClean="0"/>
              <a:t>Next Time Fibonacci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644792"/>
              </p:ext>
            </p:extLst>
          </p:nvPr>
        </p:nvGraphicFramePr>
        <p:xfrm>
          <a:off x="1028700" y="1443990"/>
          <a:ext cx="7086600" cy="397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9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2062D-24EE-4F00-9D98-01D3673A5E9C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88987"/>
              </p:ext>
            </p:extLst>
          </p:nvPr>
        </p:nvGraphicFramePr>
        <p:xfrm>
          <a:off x="604387" y="1409901"/>
          <a:ext cx="757428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2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no one “best” method to solve all problems</a:t>
            </a:r>
          </a:p>
          <a:p>
            <a:r>
              <a:rPr lang="en-US" dirty="0" smtClean="0"/>
              <a:t>Brute Force</a:t>
            </a:r>
          </a:p>
          <a:p>
            <a:r>
              <a:rPr lang="en-US" dirty="0" smtClean="0"/>
              <a:t>Divide and Conquer</a:t>
            </a:r>
          </a:p>
          <a:p>
            <a:r>
              <a:rPr lang="en-US" dirty="0" smtClean="0"/>
              <a:t>Greedy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Graph Algorithms</a:t>
            </a:r>
          </a:p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6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vs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algorithms exist to solve the sorting problem.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associated with an algorithms.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on running times may also be associated with the problem.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Sorting a list of integers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 Insertion Sort, Merge Sort, Naive Sort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77EB61-624B-49A6-A83A-DF2D332B6CC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9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19401</TotalTime>
  <Words>2844</Words>
  <Application>Microsoft Office PowerPoint</Application>
  <PresentationFormat>On-screen Show (4:3)</PresentationFormat>
  <Paragraphs>1185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 Unicode MS</vt:lpstr>
      <vt:lpstr>Gulim</vt:lpstr>
      <vt:lpstr>MS Mincho</vt:lpstr>
      <vt:lpstr>Arial</vt:lpstr>
      <vt:lpstr>Cambria</vt:lpstr>
      <vt:lpstr>Lucida Console</vt:lpstr>
      <vt:lpstr>Monaco</vt:lpstr>
      <vt:lpstr>Open Sans</vt:lpstr>
      <vt:lpstr>Symbol</vt:lpstr>
      <vt:lpstr>Times New Roman</vt:lpstr>
      <vt:lpstr>Wingdings</vt:lpstr>
      <vt:lpstr>Default Design</vt:lpstr>
      <vt:lpstr>Equation</vt:lpstr>
      <vt:lpstr>CS 325 Analysis of Algorithms</vt:lpstr>
      <vt:lpstr>Grade Evaluation</vt:lpstr>
      <vt:lpstr>Homework</vt:lpstr>
      <vt:lpstr>Project</vt:lpstr>
      <vt:lpstr>Quizzes</vt:lpstr>
      <vt:lpstr>PowerPoint Presentation</vt:lpstr>
      <vt:lpstr>CS 325 - Topics</vt:lpstr>
      <vt:lpstr>Algorithm Design Paradigms</vt:lpstr>
      <vt:lpstr>Problems vs Algorithms</vt:lpstr>
      <vt:lpstr>How do we compare Algorithms?</vt:lpstr>
      <vt:lpstr>Types of Analysis</vt:lpstr>
      <vt:lpstr>Input Size</vt:lpstr>
      <vt:lpstr>Asymptotic Analysis</vt:lpstr>
      <vt:lpstr>Problems vs Algorithms</vt:lpstr>
      <vt:lpstr>Problems vs Algorithms</vt:lpstr>
      <vt:lpstr>Formally DefineThe Problem of Sorting</vt:lpstr>
      <vt:lpstr>Importance of Sorting</vt:lpstr>
      <vt:lpstr>Algorithm 1: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Running time</vt:lpstr>
      <vt:lpstr>Kinds of Analyses</vt:lpstr>
      <vt:lpstr>Insertion sort analysis</vt:lpstr>
      <vt:lpstr>Insertion sort analysis</vt:lpstr>
      <vt:lpstr>Insertion sort analysis</vt:lpstr>
      <vt:lpstr>Can we sort better?</vt:lpstr>
      <vt:lpstr>Merge Sort</vt:lpstr>
      <vt:lpstr>Merge sort – Pseudo code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Merging two sorted arrays</vt:lpstr>
      <vt:lpstr>Merge Sort – Example </vt:lpstr>
      <vt:lpstr>Analyzing merge sort</vt:lpstr>
      <vt:lpstr>Recurrence for merge sort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Conclusions</vt:lpstr>
      <vt:lpstr>A tighter bound</vt:lpstr>
      <vt:lpstr>Bubble Sort</vt:lpstr>
      <vt:lpstr>Benchmarking</vt:lpstr>
      <vt:lpstr>Experimental Analysis </vt:lpstr>
      <vt:lpstr>PowerPoint Presentation</vt:lpstr>
      <vt:lpstr>Next Time Fibonacci</vt:lpstr>
      <vt:lpstr>PowerPoint Presentation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vs Merge</dc:title>
  <dc:subject>CS 325</dc:subject>
  <dc:creator>Juli Schutfort</dc:creator>
  <cp:lastModifiedBy>Julianne Schutfort</cp:lastModifiedBy>
  <cp:revision>705</cp:revision>
  <dcterms:created xsi:type="dcterms:W3CDTF">2003-07-26T00:47:08Z</dcterms:created>
  <dcterms:modified xsi:type="dcterms:W3CDTF">2020-01-06T08:32:59Z</dcterms:modified>
</cp:coreProperties>
</file>