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431" r:id="rId2"/>
    <p:sldId id="432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9" r:id="rId16"/>
    <p:sldId id="519" r:id="rId17"/>
    <p:sldId id="484" r:id="rId18"/>
    <p:sldId id="503" r:id="rId19"/>
    <p:sldId id="502" r:id="rId20"/>
    <p:sldId id="562" r:id="rId21"/>
    <p:sldId id="563" r:id="rId22"/>
    <p:sldId id="564" r:id="rId23"/>
    <p:sldId id="566" r:id="rId24"/>
    <p:sldId id="565" r:id="rId25"/>
    <p:sldId id="499" r:id="rId26"/>
    <p:sldId id="522" r:id="rId27"/>
    <p:sldId id="546" r:id="rId28"/>
    <p:sldId id="526" r:id="rId29"/>
    <p:sldId id="527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43" r:id="rId45"/>
    <p:sldId id="544" r:id="rId46"/>
    <p:sldId id="560" r:id="rId47"/>
    <p:sldId id="561" r:id="rId48"/>
    <p:sldId id="545" r:id="rId49"/>
    <p:sldId id="524" r:id="rId50"/>
    <p:sldId id="547" r:id="rId51"/>
    <p:sldId id="548" r:id="rId52"/>
    <p:sldId id="549" r:id="rId53"/>
    <p:sldId id="550" r:id="rId54"/>
    <p:sldId id="551" r:id="rId55"/>
    <p:sldId id="553" r:id="rId56"/>
    <p:sldId id="554" r:id="rId57"/>
    <p:sldId id="555" r:id="rId58"/>
    <p:sldId id="556" r:id="rId59"/>
    <p:sldId id="557" r:id="rId60"/>
    <p:sldId id="558" r:id="rId61"/>
    <p:sldId id="559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8080"/>
    <a:srgbClr val="CC0000"/>
    <a:srgbClr val="006699"/>
    <a:srgbClr val="0000FF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32" autoAdjust="0"/>
  </p:normalViewPr>
  <p:slideViewPr>
    <p:cSldViewPr snapToGrid="0">
      <p:cViewPr varScale="1">
        <p:scale>
          <a:sx n="100" d="100"/>
          <a:sy n="100" d="100"/>
        </p:scale>
        <p:origin x="97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38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anne\Documents\cs325\cs325Class1\FibTime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anne\Documents\cs325\cs325Class1\FibTime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Insertion Sort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time</c:v>
                </c:pt>
              </c:strCache>
            </c:strRef>
          </c:tx>
          <c:spPr>
            <a:ln w="28575">
              <a:noFill/>
            </a:ln>
          </c:spPr>
          <c:trendline>
            <c:trendlineType val="poly"/>
            <c:order val="2"/>
            <c:dispRSqr val="1"/>
            <c:dispEq val="1"/>
            <c:trendlineLbl>
              <c:numFmt formatCode="General" sourceLinked="0"/>
            </c:trendlineLbl>
          </c:trendline>
          <c:xVal>
            <c:numRef>
              <c:f>Sheet1!$A$4:$A$10</c:f>
              <c:numCache>
                <c:formatCode>General</c:formatCode>
                <c:ptCount val="7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</c:numCache>
            </c:numRef>
          </c:xVal>
          <c:yVal>
            <c:numRef>
              <c:f>Sheet1!$B$4:$B$10</c:f>
              <c:numCache>
                <c:formatCode>General</c:formatCode>
                <c:ptCount val="7"/>
                <c:pt idx="0">
                  <c:v>190</c:v>
                </c:pt>
                <c:pt idx="1">
                  <c:v>445</c:v>
                </c:pt>
                <c:pt idx="2">
                  <c:v>810</c:v>
                </c:pt>
                <c:pt idx="3">
                  <c:v>1250</c:v>
                </c:pt>
                <c:pt idx="4">
                  <c:v>1775</c:v>
                </c:pt>
                <c:pt idx="5">
                  <c:v>2508</c:v>
                </c:pt>
                <c:pt idx="6">
                  <c:v>3173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0540608"/>
        <c:axId val="240540216"/>
      </c:scatterChart>
      <c:valAx>
        <c:axId val="240540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40540216"/>
        <c:crosses val="autoZero"/>
        <c:crossBetween val="midCat"/>
      </c:valAx>
      <c:valAx>
        <c:axId val="24054021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time millseconds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40540608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Fibonacci Running Time C++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-0.21263774371032698"/>
                  <c:y val="0.104738515171208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y = 4E-09e0.4837x</a:t>
                    </a:r>
                    <a:br>
                      <a:rPr lang="en-US"/>
                    </a:br>
                    <a:r>
                      <a:rPr lang="en-US"/>
                      <a:t>R² = 0.9998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'fibC+=time'!$A$5:$A$34</c:f>
              <c:numCache>
                <c:formatCode>General</c:formatCode>
                <c:ptCount val="30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</c:numCache>
            </c:numRef>
          </c:xVal>
          <c:yVal>
            <c:numRef>
              <c:f>'fibC+=time'!$B$5:$B$38</c:f>
              <c:numCache>
                <c:formatCode>0.00E+00</c:formatCode>
                <c:ptCount val="34"/>
                <c:pt idx="0">
                  <c:v>1.1E-5</c:v>
                </c:pt>
                <c:pt idx="1">
                  <c:v>1.7E-5</c:v>
                </c:pt>
                <c:pt idx="2">
                  <c:v>2.5999999999999998E-5</c:v>
                </c:pt>
                <c:pt idx="3">
                  <c:v>4.1999999999999998E-5</c:v>
                </c:pt>
                <c:pt idx="4">
                  <c:v>6.7000000000000002E-5</c:v>
                </c:pt>
                <c:pt idx="5" formatCode="General">
                  <c:v>1.0900000000000001E-4</c:v>
                </c:pt>
                <c:pt idx="6" formatCode="General">
                  <c:v>1.75E-4</c:v>
                </c:pt>
                <c:pt idx="7" formatCode="General">
                  <c:v>3.2899999999999997E-4</c:v>
                </c:pt>
                <c:pt idx="8" formatCode="General">
                  <c:v>4.5199999999999998E-4</c:v>
                </c:pt>
                <c:pt idx="9" formatCode="General">
                  <c:v>8.0000000000000004E-4</c:v>
                </c:pt>
                <c:pt idx="10" formatCode="General">
                  <c:v>1.2700000000000001E-3</c:v>
                </c:pt>
                <c:pt idx="11" formatCode="General">
                  <c:v>2.0170000000000001E-3</c:v>
                </c:pt>
                <c:pt idx="12" formatCode="General">
                  <c:v>3.1589999999999999E-3</c:v>
                </c:pt>
                <c:pt idx="13" formatCode="General">
                  <c:v>5.2880000000000002E-3</c:v>
                </c:pt>
                <c:pt idx="14" formatCode="General">
                  <c:v>8.5179999999999995E-3</c:v>
                </c:pt>
                <c:pt idx="15" formatCode="General">
                  <c:v>1.3807E-2</c:v>
                </c:pt>
                <c:pt idx="16" formatCode="General">
                  <c:v>2.2095E-2</c:v>
                </c:pt>
                <c:pt idx="17" formatCode="General">
                  <c:v>3.6024E-2</c:v>
                </c:pt>
                <c:pt idx="18" formatCode="General">
                  <c:v>5.8290000000000002E-2</c:v>
                </c:pt>
                <c:pt idx="19" formatCode="General">
                  <c:v>9.3815999999999997E-2</c:v>
                </c:pt>
                <c:pt idx="20" formatCode="General">
                  <c:v>0.15292700000000001</c:v>
                </c:pt>
                <c:pt idx="21" formatCode="General">
                  <c:v>0.24379100000000001</c:v>
                </c:pt>
                <c:pt idx="22" formatCode="General">
                  <c:v>0.40065099999999998</c:v>
                </c:pt>
                <c:pt idx="23" formatCode="General">
                  <c:v>0.64945399999999998</c:v>
                </c:pt>
                <c:pt idx="24" formatCode="General">
                  <c:v>1.05339</c:v>
                </c:pt>
                <c:pt idx="25" formatCode="General">
                  <c:v>1.6936500000000001</c:v>
                </c:pt>
                <c:pt idx="26" formatCode="General">
                  <c:v>3.3610000000000002</c:v>
                </c:pt>
                <c:pt idx="27" formatCode="General">
                  <c:v>5.266</c:v>
                </c:pt>
                <c:pt idx="28" formatCode="General">
                  <c:v>7.9786000000000001</c:v>
                </c:pt>
                <c:pt idx="29" formatCode="General">
                  <c:v>12.3817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271992"/>
        <c:axId val="152267288"/>
      </c:scatterChart>
      <c:valAx>
        <c:axId val="152271992"/>
        <c:scaling>
          <c:orientation val="minMax"/>
          <c:min val="1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67288"/>
        <c:crosses val="autoZero"/>
        <c:crossBetween val="midCat"/>
      </c:valAx>
      <c:valAx>
        <c:axId val="152267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71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Recursive Fibonacci Running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Python 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-9.6064048331986673E-2"/>
                  <c:y val="6.4564433407789164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y = 4E-06e0.427x</a:t>
                    </a:r>
                    <a:br>
                      <a:rPr lang="en-US"/>
                    </a:br>
                    <a:r>
                      <a:rPr lang="en-US"/>
                      <a:t>R² = 0.9893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Sheet1!$A$2:$A$22</c:f>
              <c:numCache>
                <c:formatCode>General</c:formatCode>
                <c:ptCount val="21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3.1060999999999998E-2</c:v>
                </c:pt>
                <c:pt idx="1">
                  <c:v>3.5375999999999998E-2</c:v>
                </c:pt>
                <c:pt idx="2">
                  <c:v>4.2000999999999997E-2</c:v>
                </c:pt>
                <c:pt idx="3">
                  <c:v>5.2706000000000003E-2</c:v>
                </c:pt>
                <c:pt idx="4">
                  <c:v>7.0099999999999996E-2</c:v>
                </c:pt>
                <c:pt idx="5">
                  <c:v>9.7990999999999995E-2</c:v>
                </c:pt>
                <c:pt idx="6">
                  <c:v>0.14344100000000001</c:v>
                </c:pt>
                <c:pt idx="7">
                  <c:v>0.21823500000000001</c:v>
                </c:pt>
                <c:pt idx="8">
                  <c:v>0.33701500000000001</c:v>
                </c:pt>
                <c:pt idx="9">
                  <c:v>0.52990300000000001</c:v>
                </c:pt>
                <c:pt idx="10">
                  <c:v>0.83898600000000001</c:v>
                </c:pt>
                <c:pt idx="11">
                  <c:v>1.3567359999999999</c:v>
                </c:pt>
                <c:pt idx="12">
                  <c:v>2.1865250000000001</c:v>
                </c:pt>
                <c:pt idx="13">
                  <c:v>3.5197799999999999</c:v>
                </c:pt>
                <c:pt idx="14">
                  <c:v>5.6898150000000003</c:v>
                </c:pt>
                <c:pt idx="15">
                  <c:v>9.2517399999999999</c:v>
                </c:pt>
                <c:pt idx="16">
                  <c:v>14.871854000000001</c:v>
                </c:pt>
                <c:pt idx="17">
                  <c:v>24.362725999999999</c:v>
                </c:pt>
                <c:pt idx="18">
                  <c:v>39.410083999999998</c:v>
                </c:pt>
                <c:pt idx="19">
                  <c:v>63.450875000000003</c:v>
                </c:pt>
                <c:pt idx="20">
                  <c:v>102.26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C++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2">
                    <a:alpha val="50000"/>
                  </a:schemeClr>
                </a:solidFill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0.13031086783166188"/>
                  <c:y val="-4.9912025656063994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y = 5E-09e0.4814x</a:t>
                    </a:r>
                    <a:br>
                      <a:rPr lang="en-US"/>
                    </a:br>
                    <a:r>
                      <a:rPr lang="en-US"/>
                      <a:t>R² = 0.9999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Sheet1!$A$2:$A$22</c:f>
              <c:numCache>
                <c:formatCode>General</c:formatCode>
                <c:ptCount val="21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</c:numCache>
            </c:numRef>
          </c:xVal>
          <c:yVal>
            <c:numRef>
              <c:f>Sheet1!$C$2:$C$22</c:f>
              <c:numCache>
                <c:formatCode>0.00E+00</c:formatCode>
                <c:ptCount val="21"/>
                <c:pt idx="0">
                  <c:v>4.1999999999999998E-5</c:v>
                </c:pt>
                <c:pt idx="1">
                  <c:v>6.7000000000000002E-5</c:v>
                </c:pt>
                <c:pt idx="2" formatCode="General">
                  <c:v>1.0900000000000001E-4</c:v>
                </c:pt>
                <c:pt idx="3" formatCode="General">
                  <c:v>1.75E-4</c:v>
                </c:pt>
                <c:pt idx="4" formatCode="General">
                  <c:v>3.2899999999999997E-4</c:v>
                </c:pt>
                <c:pt idx="5" formatCode="General">
                  <c:v>4.5199999999999998E-4</c:v>
                </c:pt>
                <c:pt idx="6" formatCode="General">
                  <c:v>8.0000000000000004E-4</c:v>
                </c:pt>
                <c:pt idx="7" formatCode="General">
                  <c:v>1.2700000000000001E-3</c:v>
                </c:pt>
                <c:pt idx="8" formatCode="General">
                  <c:v>2.0170000000000001E-3</c:v>
                </c:pt>
                <c:pt idx="9" formatCode="General">
                  <c:v>3.1589999999999999E-3</c:v>
                </c:pt>
                <c:pt idx="10" formatCode="General">
                  <c:v>5.2880000000000002E-3</c:v>
                </c:pt>
                <c:pt idx="11" formatCode="General">
                  <c:v>8.5179999999999995E-3</c:v>
                </c:pt>
                <c:pt idx="12" formatCode="General">
                  <c:v>1.3807E-2</c:v>
                </c:pt>
                <c:pt idx="13" formatCode="General">
                  <c:v>2.2095E-2</c:v>
                </c:pt>
                <c:pt idx="14" formatCode="General">
                  <c:v>3.6024E-2</c:v>
                </c:pt>
                <c:pt idx="15" formatCode="General">
                  <c:v>5.8290000000000002E-2</c:v>
                </c:pt>
                <c:pt idx="16" formatCode="General">
                  <c:v>9.3815999999999997E-2</c:v>
                </c:pt>
                <c:pt idx="17" formatCode="General">
                  <c:v>0.15292700000000001</c:v>
                </c:pt>
                <c:pt idx="18" formatCode="General">
                  <c:v>0.24379100000000001</c:v>
                </c:pt>
                <c:pt idx="19" formatCode="General">
                  <c:v>0.40065099999999998</c:v>
                </c:pt>
                <c:pt idx="20" formatCode="General">
                  <c:v>0.64945399999999998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271208"/>
        <c:axId val="152269248"/>
      </c:scatterChart>
      <c:valAx>
        <c:axId val="152271208"/>
        <c:scaling>
          <c:orientation val="minMax"/>
          <c:max val="45"/>
          <c:min val="1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69248"/>
        <c:crosses val="autoZero"/>
        <c:crossBetween val="midCat"/>
      </c:valAx>
      <c:valAx>
        <c:axId val="15226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seconds</a:t>
                </a:r>
              </a:p>
            </c:rich>
          </c:tx>
          <c:layout>
            <c:manualLayout>
              <c:xMode val="edge"/>
              <c:yMode val="edge"/>
              <c:x val="2.0120724346076459E-2"/>
              <c:y val="0.434385489848634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71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BAD4493-9EFC-4E72-A6E2-3E11F6D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8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F3DF93-E66D-4C60-AD6A-8AB439BB5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953A5-651D-46BE-A8FA-A01FC7EBD20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097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3DCE2-1A8E-4CD2-8600-115383421D8D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15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537443-60AD-4F1C-97D5-F6C1E2357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B197-FB18-4417-A949-5A743905B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BE91-B455-4287-B470-45D849E25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1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4BE-992F-4859-804E-A650BBB68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6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84A1-691D-4379-9CDC-2E239C4A8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2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0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B61-624B-49A6-A83A-DF2D332B6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6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DD04-4426-4FD1-A9F0-8CDC2EAD4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2D76-D809-4B2F-AE59-190EB23E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3968-80FC-4285-8A4D-3DED43553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0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B46E-8C59-4BE2-BF41-C9AB2D45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2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062D-24EE-4F00-9D98-01D3673A5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DD836-95D4-40CC-9AE9-BD2A2FD2F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4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DBAC-E4DB-4DE9-A340-E327AB866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8453AF2-3CAC-4919-AEAF-DCEB5D89B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88106"/>
          </a:xfrm>
          <a:prstGeom prst="roundRect">
            <a:avLst>
              <a:gd name="adj" fmla="val 16667"/>
            </a:avLst>
          </a:prstGeom>
          <a:gradFill rotWithShape="1">
            <a:gsLst>
              <a:gs pos="42000">
                <a:srgbClr val="FF3300"/>
              </a:gs>
              <a:gs pos="0">
                <a:schemeClr val="bg1"/>
              </a:gs>
              <a:gs pos="16000">
                <a:srgbClr val="FF33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lframalpha.com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Analyzing merge sort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052763" y="1912938"/>
            <a:ext cx="3960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smtClean="0">
                <a:solidFill>
                  <a:srgbClr val="000000"/>
                </a:solidFill>
              </a:rPr>
              <a:t>M</a:t>
            </a:r>
            <a:r>
              <a:rPr lang="en-US" altLang="en-US" b="1" smtClean="0">
                <a:solidFill>
                  <a:srgbClr val="000000"/>
                </a:solidFill>
              </a:rPr>
              <a:t>ERGE</a:t>
            </a:r>
            <a:r>
              <a:rPr lang="en-US" altLang="en-US" sz="3200" b="1" smtClean="0">
                <a:solidFill>
                  <a:srgbClr val="000000"/>
                </a:solidFill>
              </a:rPr>
              <a:t>-S</a:t>
            </a:r>
            <a:r>
              <a:rPr lang="en-US" altLang="en-US" b="1" smtClean="0">
                <a:solidFill>
                  <a:srgbClr val="000000"/>
                </a:solidFill>
              </a:rPr>
              <a:t>ORT</a:t>
            </a:r>
            <a:r>
              <a:rPr lang="en-US" altLang="en-US" smtClean="0">
                <a:solidFill>
                  <a:srgbClr val="000000"/>
                </a:solidFill>
              </a:rPr>
              <a:t> </a:t>
            </a:r>
            <a:r>
              <a:rPr lang="en-US" altLang="en-US" sz="3200" i="1" smtClean="0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altLang="en-US" sz="3200" smtClean="0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[1 . . </a:t>
            </a:r>
            <a:r>
              <a:rPr lang="en-US" altLang="en-US" sz="3200" i="1" smtClean="0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]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189288" y="2484438"/>
            <a:ext cx="56546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n-US" altLang="en-US" sz="3200" smtClean="0">
                <a:solidFill>
                  <a:srgbClr val="000000"/>
                </a:solidFill>
              </a:rPr>
              <a:t>If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</a:rPr>
              <a:t> = 1</a:t>
            </a:r>
            <a:r>
              <a:rPr lang="en-US" altLang="en-US" sz="3200" smtClean="0">
                <a:solidFill>
                  <a:srgbClr val="000000"/>
                </a:solidFill>
              </a:rPr>
              <a:t>, done.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n-US" altLang="en-US" sz="3200" smtClean="0">
                <a:solidFill>
                  <a:srgbClr val="000000"/>
                </a:solidFill>
              </a:rPr>
              <a:t>Recursively sort </a:t>
            </a:r>
            <a:r>
              <a:rPr lang="en-US" altLang="en-US" sz="3200" i="1" smtClean="0">
                <a:solidFill>
                  <a:srgbClr val="009999"/>
                </a:solidFill>
              </a:rPr>
              <a:t>A</a:t>
            </a:r>
            <a:r>
              <a:rPr lang="en-US" altLang="en-US" sz="3200" smtClean="0">
                <a:solidFill>
                  <a:srgbClr val="009999"/>
                </a:solidFill>
              </a:rPr>
              <a:t>[ 1 . . </a:t>
            </a:r>
            <a:r>
              <a:rPr lang="en-US" altLang="en-US" smtClean="0">
                <a:solidFill>
                  <a:srgbClr val="009999"/>
                </a:solidFill>
                <a:sym typeface="Symbol" pitchFamily="18" charset="2"/>
              </a:rPr>
              <a:t></a:t>
            </a:r>
            <a:r>
              <a:rPr lang="en-US" altLang="en-US" sz="3200" i="1" smtClean="0">
                <a:solidFill>
                  <a:srgbClr val="009999"/>
                </a:solidFill>
                <a:sym typeface="Symbol" pitchFamily="18" charset="2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/2</a:t>
            </a:r>
            <a:r>
              <a:rPr lang="en-US" altLang="en-US" smtClean="0">
                <a:solidFill>
                  <a:srgbClr val="009999"/>
                </a:solidFill>
                <a:sym typeface="Symbol" pitchFamily="18" charset="2"/>
              </a:rPr>
              <a:t>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 ]</a:t>
            </a:r>
            <a:r>
              <a:rPr lang="en-US" altLang="en-US" sz="3200" smtClean="0">
                <a:solidFill>
                  <a:srgbClr val="000000"/>
                </a:solidFill>
                <a:sym typeface="Symbol" pitchFamily="18" charset="2"/>
              </a:rPr>
              <a:t> and </a:t>
            </a:r>
            <a:r>
              <a:rPr lang="en-US" altLang="en-US" sz="3200" i="1" smtClean="0">
                <a:solidFill>
                  <a:srgbClr val="009999"/>
                </a:solidFill>
                <a:sym typeface="Symbol" pitchFamily="18" charset="2"/>
              </a:rPr>
              <a:t>A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[ </a:t>
            </a:r>
            <a:r>
              <a:rPr lang="en-US" altLang="en-US" smtClean="0">
                <a:solidFill>
                  <a:srgbClr val="009999"/>
                </a:solidFill>
                <a:sym typeface="Symbol" pitchFamily="18" charset="2"/>
              </a:rPr>
              <a:t></a:t>
            </a:r>
            <a:r>
              <a:rPr lang="en-US" altLang="en-US" sz="3200" i="1" smtClean="0">
                <a:solidFill>
                  <a:srgbClr val="009999"/>
                </a:solidFill>
                <a:sym typeface="Symbol" pitchFamily="18" charset="2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/2</a:t>
            </a:r>
            <a:r>
              <a:rPr lang="en-US" altLang="en-US" smtClean="0">
                <a:solidFill>
                  <a:srgbClr val="009999"/>
                </a:solidFill>
                <a:sym typeface="Symbol" pitchFamily="18" charset="2"/>
              </a:rPr>
              <a:t>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+1 . . </a:t>
            </a:r>
            <a:r>
              <a:rPr lang="en-US" altLang="en-US" sz="3200" i="1" smtClean="0">
                <a:solidFill>
                  <a:srgbClr val="009999"/>
                </a:solidFill>
                <a:sym typeface="Symbol" pitchFamily="18" charset="2"/>
              </a:rPr>
              <a:t>n 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] </a:t>
            </a:r>
            <a:r>
              <a:rPr lang="en-US" altLang="en-US" sz="3200" smtClean="0">
                <a:solidFill>
                  <a:srgbClr val="000000"/>
                </a:solidFill>
                <a:sym typeface="Symbol" pitchFamily="18" charset="2"/>
              </a:rPr>
              <a:t>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n-US" altLang="en-US" sz="3200" b="1" i="1" smtClean="0">
                <a:solidFill>
                  <a:srgbClr val="CC0000"/>
                </a:solidFill>
                <a:sym typeface="Symbol" pitchFamily="18" charset="2"/>
              </a:rPr>
              <a:t>“Merge”</a:t>
            </a:r>
            <a:r>
              <a:rPr lang="en-US" altLang="en-US" sz="3200" smtClean="0">
                <a:solidFill>
                  <a:srgbClr val="000000"/>
                </a:solidFill>
                <a:sym typeface="Symbol" pitchFamily="18" charset="2"/>
              </a:rPr>
              <a:t> the 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2</a:t>
            </a:r>
            <a:r>
              <a:rPr lang="en-US" altLang="en-US" sz="3200" smtClean="0">
                <a:solidFill>
                  <a:srgbClr val="000000"/>
                </a:solidFill>
                <a:sym typeface="Symbol" pitchFamily="18" charset="2"/>
              </a:rPr>
              <a:t> sorted lists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528763" y="1905000"/>
            <a:ext cx="1447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  <a:p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  <a:p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/2)</a:t>
            </a:r>
            <a:endParaRPr lang="en-US" altLang="en-US" sz="3200" dirty="0" smtClean="0">
              <a:solidFill>
                <a:srgbClr val="0099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  <a:cs typeface="Times New Roman" pitchFamily="18" charset="0"/>
              </a:rPr>
              <a:t>O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976563" y="2038350"/>
            <a:ext cx="1587" cy="2236788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690563" y="4579938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i="1" smtClean="0">
                <a:solidFill>
                  <a:srgbClr val="CC0000"/>
                </a:solidFill>
                <a:latin typeface="Times New Roman" pitchFamily="18" charset="0"/>
              </a:rPr>
              <a:t>Sloppiness: 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Should be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 </a:t>
            </a:r>
            <a:r>
              <a:rPr lang="en-US" altLang="en-US" sz="24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/2</a:t>
            </a:r>
            <a:r>
              <a:rPr lang="en-US" altLang="en-US" sz="24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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en-US" sz="24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/2</a:t>
            </a:r>
            <a:r>
              <a:rPr lang="en-US" altLang="en-US" sz="24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but it turns out not to matter asymptotically.</a:t>
            </a: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V="1">
            <a:off x="1147763" y="3513138"/>
            <a:ext cx="5334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9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3385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9837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1905000" y="5486400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3276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3429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3551238" y="5181600"/>
            <a:ext cx="2039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#leaves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=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7807325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6386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1905000" y="5486400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276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3429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3551238" y="5181600"/>
            <a:ext cx="2039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#leaves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=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7807325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O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73914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6026150" y="5821363"/>
            <a:ext cx="296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Total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 = O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en-US" sz="3200" dirty="0" err="1" smtClean="0">
                <a:solidFill>
                  <a:srgbClr val="009999"/>
                </a:solidFill>
                <a:latin typeface="Times New Roman" pitchFamily="18" charset="0"/>
              </a:rPr>
              <a:t>lg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98764" y="1401289"/>
            <a:ext cx="7659399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O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9999"/>
                </a:solidFill>
              </a:rPr>
              <a:t>lg</a:t>
            </a:r>
            <a:r>
              <a:rPr lang="en-US" altLang="en-US" sz="3200" dirty="0" smtClean="0">
                <a:solidFill>
                  <a:srgbClr val="009999"/>
                </a:solidFill>
              </a:rPr>
              <a:t>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)</a:t>
            </a:r>
            <a:r>
              <a:rPr lang="en-US" altLang="en-US" sz="3200" dirty="0" smtClean="0">
                <a:solidFill>
                  <a:srgbClr val="000000"/>
                </a:solidFill>
              </a:rPr>
              <a:t> grows more slowly than </a:t>
            </a:r>
            <a:r>
              <a:rPr lang="en-US" altLang="en-US" sz="3200" dirty="0">
                <a:solidFill>
                  <a:srgbClr val="009999"/>
                </a:solidFill>
                <a:latin typeface="Symbol" pitchFamily="18" charset="2"/>
              </a:rPr>
              <a:t>O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baseline="30000" dirty="0" smtClean="0">
                <a:solidFill>
                  <a:srgbClr val="009999"/>
                </a:solidFill>
              </a:rPr>
              <a:t>2</a:t>
            </a:r>
            <a:r>
              <a:rPr lang="en-US" altLang="en-US" sz="3200" dirty="0" smtClean="0">
                <a:solidFill>
                  <a:srgbClr val="009999"/>
                </a:solidFill>
              </a:rPr>
              <a:t>)</a:t>
            </a:r>
            <a:r>
              <a:rPr lang="en-US" altLang="en-US" sz="32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Therefore, merge sort asymptotically beats insertion sort in the worst case.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endParaRPr lang="en-US" altLang="en-US" sz="32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i="1" dirty="0" smtClean="0">
                <a:solidFill>
                  <a:srgbClr val="000000"/>
                </a:solidFill>
              </a:rPr>
              <a:t>Nearly Sorted??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endParaRPr lang="en-US" altLang="en-US" sz="32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endParaRPr lang="en-US" alt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04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tighter bound</a:t>
            </a:r>
            <a:endParaRPr lang="en-US" altLang="en-US" dirty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98764" y="1401289"/>
            <a:ext cx="76593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9999"/>
                </a:solidFill>
              </a:rPr>
              <a:t>lg</a:t>
            </a:r>
            <a:r>
              <a:rPr lang="en-US" altLang="en-US" sz="3200" dirty="0" smtClean="0">
                <a:solidFill>
                  <a:srgbClr val="009999"/>
                </a:solidFill>
              </a:rPr>
              <a:t>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)</a:t>
            </a:r>
            <a:r>
              <a:rPr lang="en-US" altLang="en-US" sz="3200" dirty="0" smtClean="0">
                <a:solidFill>
                  <a:srgbClr val="000000"/>
                </a:solidFill>
              </a:rPr>
              <a:t> grows more slowly than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baseline="30000" dirty="0" smtClean="0">
                <a:solidFill>
                  <a:srgbClr val="009999"/>
                </a:solidFill>
              </a:rPr>
              <a:t>2</a:t>
            </a:r>
            <a:r>
              <a:rPr lang="en-US" altLang="en-US" sz="3200" dirty="0" smtClean="0">
                <a:solidFill>
                  <a:srgbClr val="009999"/>
                </a:solidFill>
              </a:rPr>
              <a:t>)</a:t>
            </a:r>
            <a:r>
              <a:rPr lang="en-US" altLang="en-US" sz="32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endParaRPr lang="en-US" altLang="en-US" sz="32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altLang="en-US" sz="3200" dirty="0" smtClean="0">
                <a:solidFill>
                  <a:srgbClr val="000000"/>
                </a:solidFill>
              </a:rPr>
              <a:t>More about Theta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Q 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in the next lecture.</a:t>
            </a:r>
            <a:endParaRPr lang="en-US" altLang="en-US" sz="32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endParaRPr lang="en-US" alt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9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459641" y="1284708"/>
            <a:ext cx="7992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Open Sans"/>
              </a:rPr>
              <a:t>Bubble Sort is the simplest sorting algorithm that works by repeatedly swapping the adjacent elements if they are in wrong order.</a:t>
            </a:r>
            <a:endParaRPr lang="en-US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0612" y="2763270"/>
            <a:ext cx="3829253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Bubblesort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 array A)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   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from 1 to n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       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j from 0 to n - 1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          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A[j] &gt; A[j + 1]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              swap( A[j], A[j + 1] )</a:t>
            </a:r>
            <a:endParaRPr lang="en-US" alt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66449" y="5271370"/>
            <a:ext cx="7686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Worst Case </a:t>
            </a:r>
            <a:r>
              <a:rPr lang="en-US" sz="2000" dirty="0" smtClean="0">
                <a:solidFill>
                  <a:srgbClr val="000000"/>
                </a:solidFill>
                <a:latin typeface="Open Sans"/>
              </a:rPr>
              <a:t>: O(n</a:t>
            </a:r>
            <a:r>
              <a:rPr lang="en-US" sz="2000" baseline="30000" dirty="0" smtClean="0">
                <a:solidFill>
                  <a:srgbClr val="000000"/>
                </a:solidFill>
                <a:latin typeface="Open San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Open Sans"/>
              </a:rPr>
              <a:t>)</a:t>
            </a:r>
            <a:endParaRPr lang="en-US" sz="2000" dirty="0">
              <a:solidFill>
                <a:srgbClr val="000000"/>
              </a:solidFill>
              <a:latin typeface="Open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Average Case</a:t>
            </a:r>
            <a:r>
              <a:rPr lang="en-US" sz="2000" dirty="0" smtClean="0">
                <a:solidFill>
                  <a:srgbClr val="000000"/>
                </a:solidFill>
                <a:latin typeface="Open Sans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O(n</a:t>
            </a:r>
            <a:r>
              <a:rPr lang="en-US" sz="2000" baseline="30000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Best Case : O(n</a:t>
            </a:r>
            <a:r>
              <a:rPr lang="en-US" sz="2000" baseline="30000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Open Sans"/>
              </a:rPr>
              <a:t>)</a:t>
            </a:r>
            <a:endParaRPr lang="en-US" sz="20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231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5" y="1214438"/>
            <a:ext cx="8247314" cy="52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8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Analysis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0838" y="1214439"/>
            <a:ext cx="8229600" cy="12912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Implement the algorithm &amp; Collect running time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629184"/>
              </p:ext>
            </p:extLst>
          </p:nvPr>
        </p:nvGraphicFramePr>
        <p:xfrm>
          <a:off x="368135" y="2030681"/>
          <a:ext cx="8419605" cy="4367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9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32062D-24EE-4F00-9D98-01D3673A5E9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52159" y="1253817"/>
            <a:ext cx="915635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386" y="2372535"/>
            <a:ext cx="2108334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Design Algorithms: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386" y="1253817"/>
            <a:ext cx="1107996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475" y="2195694"/>
            <a:ext cx="1326004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72509" y="2187869"/>
            <a:ext cx="1556836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386" y="3429000"/>
            <a:ext cx="2813655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Theoretical Running 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378" y="4771881"/>
            <a:ext cx="3018840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Running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1378" y="5797832"/>
            <a:ext cx="2954655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Problem Complexity Class: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2682" y="4771881"/>
            <a:ext cx="3127779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T(n) = 0.06n2 + 0.002n + 0.1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21808" y="4771881"/>
            <a:ext cx="2467342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T(n) = 0.3nlogn + 0.01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51303" y="3463847"/>
            <a:ext cx="1082348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5282" y="3429000"/>
            <a:ext cx="731290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1754" y="5797832"/>
            <a:ext cx="1531188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Polynomial P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-2179674" y="-1318437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91826" y="1605383"/>
            <a:ext cx="871290" cy="4113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19279" y="1605383"/>
            <a:ext cx="777000" cy="42820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45493" y="2928603"/>
            <a:ext cx="0" cy="3426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96279" y="2928603"/>
            <a:ext cx="0" cy="3426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59619" y="4078805"/>
            <a:ext cx="0" cy="3426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96279" y="4078805"/>
            <a:ext cx="0" cy="3426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15660" y="3074497"/>
            <a:ext cx="1984839" cy="338554"/>
          </a:xfrm>
          <a:prstGeom prst="rect">
            <a:avLst/>
          </a:prstGeom>
          <a:noFill/>
          <a:ln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Asymptotic analysis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17558" y="1864313"/>
            <a:ext cx="1601721" cy="338554"/>
          </a:xfrm>
          <a:prstGeom prst="rect">
            <a:avLst/>
          </a:prstGeom>
          <a:noFill/>
          <a:ln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Must be correct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91825" y="4227221"/>
            <a:ext cx="2707793" cy="338554"/>
          </a:xfrm>
          <a:prstGeom prst="rect">
            <a:avLst/>
          </a:prstGeom>
          <a:noFill/>
          <a:ln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Implement, run, collect data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Teo\AppData\Local\Microsoft\Windows\INetCache\IE\6YGP5N8W\3054327214_332b684fc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13" y="5693492"/>
            <a:ext cx="624663" cy="6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92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9" grpId="0"/>
      <p:bldP spid="33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Recurrence for merge sort</a:t>
            </a:r>
          </a:p>
        </p:txBody>
      </p:sp>
      <p:grpSp>
        <p:nvGrpSpPr>
          <p:cNvPr id="25617" name="Group 17"/>
          <p:cNvGrpSpPr>
            <a:grpSpLocks/>
          </p:cNvGrpSpPr>
          <p:nvPr/>
        </p:nvGrpSpPr>
        <p:grpSpPr bwMode="auto">
          <a:xfrm>
            <a:off x="1714500" y="1600200"/>
            <a:ext cx="5715000" cy="1158875"/>
            <a:chOff x="1104" y="1008"/>
            <a:chExt cx="3600" cy="730"/>
          </a:xfrm>
        </p:grpSpPr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1104" y="1190"/>
              <a:ext cx="7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) =</a:t>
              </a:r>
            </a:p>
          </p:txBody>
        </p:sp>
        <p:grpSp>
          <p:nvGrpSpPr>
            <p:cNvPr id="25611" name="Group 11"/>
            <p:cNvGrpSpPr>
              <a:grpSpLocks/>
            </p:cNvGrpSpPr>
            <p:nvPr/>
          </p:nvGrpSpPr>
          <p:grpSpPr bwMode="auto">
            <a:xfrm>
              <a:off x="2064" y="1008"/>
              <a:ext cx="2640" cy="730"/>
              <a:chOff x="1728" y="3277"/>
              <a:chExt cx="2640" cy="730"/>
            </a:xfrm>
          </p:grpSpPr>
          <p:sp>
            <p:nvSpPr>
              <p:cNvPr id="25612" name="Rectangle 12"/>
              <p:cNvSpPr>
                <a:spLocks noChangeArrowheads="1"/>
              </p:cNvSpPr>
              <p:nvPr/>
            </p:nvSpPr>
            <p:spPr bwMode="auto">
              <a:xfrm>
                <a:off x="1728" y="3277"/>
                <a:ext cx="14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 dirty="0" smtClean="0">
                    <a:solidFill>
                      <a:srgbClr val="009999"/>
                    </a:solidFill>
                    <a:latin typeface="Symbol" pitchFamily="18" charset="2"/>
                  </a:rPr>
                  <a:t>Q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(1) </a:t>
                </a: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if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3200" i="1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 = 1</a:t>
                </a: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;</a:t>
                </a:r>
              </a:p>
            </p:txBody>
          </p:sp>
          <p:sp>
            <p:nvSpPr>
              <p:cNvPr id="25613" name="Rectangle 13"/>
              <p:cNvSpPr>
                <a:spLocks noChangeArrowheads="1"/>
              </p:cNvSpPr>
              <p:nvPr/>
            </p:nvSpPr>
            <p:spPr bwMode="auto">
              <a:xfrm>
                <a:off x="1728" y="3642"/>
                <a:ext cx="26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3200" i="1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(</a:t>
                </a:r>
                <a:r>
                  <a:rPr lang="en-US" altLang="en-US" sz="3200" i="1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/2)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Symbol" pitchFamily="18" charset="2"/>
                    <a:cs typeface="Times New Roman" pitchFamily="18" charset="0"/>
                  </a:rPr>
                  <a:t>O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en-US" sz="3200" i="1" dirty="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if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3200" i="1" dirty="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 &gt; 1</a:t>
                </a: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p:grpSp>
        <p:sp>
          <p:nvSpPr>
            <p:cNvPr id="25614" name="AutoShape 14"/>
            <p:cNvSpPr>
              <a:spLocks/>
            </p:cNvSpPr>
            <p:nvPr/>
          </p:nvSpPr>
          <p:spPr bwMode="auto">
            <a:xfrm>
              <a:off x="1920" y="1091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127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3200" smtClean="0">
                <a:solidFill>
                  <a:srgbClr val="009999"/>
                </a:solidFill>
                <a:latin typeface="Times New Roman" pitchFamily="18" charset="0"/>
              </a:endParaRPr>
            </a:p>
          </p:txBody>
        </p:sp>
      </p:grp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898525" y="2954338"/>
            <a:ext cx="7331075" cy="270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We shall usually omit stating the base case when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T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) =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9999"/>
                </a:solidFill>
              </a:rPr>
              <a:t>(1)</a:t>
            </a:r>
            <a:r>
              <a:rPr lang="en-US" altLang="en-US" sz="3200" dirty="0" smtClean="0">
                <a:solidFill>
                  <a:srgbClr val="000000"/>
                </a:solidFill>
              </a:rPr>
              <a:t> for sufficiently small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0000"/>
                </a:solidFill>
              </a:rPr>
              <a:t>, but only when it has no effect on the asymptotic solution to the recurrence.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 Week 2 provides several ways to find a good upper bound on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T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)</a:t>
            </a:r>
            <a:r>
              <a:rPr lang="en-US" altLang="en-US" sz="32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2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8" y="1313651"/>
            <a:ext cx="6828559" cy="292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94" y="4500748"/>
            <a:ext cx="3559813" cy="220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3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 altLang="en-US" sz="3500"/>
              <a:t>Function Analysis for call </a:t>
            </a:r>
            <a:r>
              <a:rPr lang="en-US" altLang="en-US" sz="3500" b="0">
                <a:solidFill>
                  <a:schemeClr val="tx1"/>
                </a:solidFill>
                <a:latin typeface="Courier New" pitchFamily="49" charset="0"/>
              </a:rPr>
              <a:t>fib(5)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5003800" y="2133600"/>
            <a:ext cx="865188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/>
              <a:t>fib(5)</a:t>
            </a:r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>
            <a:off x="5292725" y="1701800"/>
            <a:ext cx="0" cy="431800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916238" y="2997200"/>
            <a:ext cx="8636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/>
              <a:t>fib(4)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7164388" y="2925763"/>
            <a:ext cx="8636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/>
              <a:t>fib(3)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692275" y="3933825"/>
            <a:ext cx="8636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/>
              <a:t>fib(3)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4140200" y="3933825"/>
            <a:ext cx="8636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/>
              <a:t>fib(2)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3565525" y="4941888"/>
            <a:ext cx="8636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/>
              <a:t>fib(1)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716463" y="4941888"/>
            <a:ext cx="8636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/>
              <a:t>fib(0)</a:t>
            </a:r>
          </a:p>
        </p:txBody>
      </p:sp>
      <p:sp>
        <p:nvSpPr>
          <p:cNvPr id="110603" name="Line 11"/>
          <p:cNvSpPr>
            <a:spLocks noChangeShapeType="1"/>
          </p:cNvSpPr>
          <p:nvPr/>
        </p:nvSpPr>
        <p:spPr bwMode="auto">
          <a:xfrm flipH="1">
            <a:off x="3924300" y="4365625"/>
            <a:ext cx="360363" cy="576263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1116013" y="4941888"/>
            <a:ext cx="8636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/>
              <a:t>fib(2)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541338" y="5949950"/>
            <a:ext cx="8636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/>
              <a:t>fib(1)</a:t>
            </a: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1692275" y="5949950"/>
            <a:ext cx="8636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/>
              <a:t>fib(0)</a:t>
            </a:r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 flipH="1">
            <a:off x="900113" y="5373688"/>
            <a:ext cx="360362" cy="576262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2268538" y="4941888"/>
            <a:ext cx="8636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/>
              <a:t>fib(1)</a:t>
            </a:r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 flipH="1">
            <a:off x="1476375" y="4365625"/>
            <a:ext cx="360363" cy="576263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>
            <a:off x="3636963" y="3429000"/>
            <a:ext cx="1079500" cy="504825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6588125" y="3933825"/>
            <a:ext cx="8636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/>
              <a:t>fib(2)</a:t>
            </a: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6013450" y="4941888"/>
            <a:ext cx="8636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/>
              <a:t>fib(1)</a:t>
            </a:r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7164388" y="4941888"/>
            <a:ext cx="8636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/>
              <a:t>fib(0)</a:t>
            </a:r>
          </a:p>
        </p:txBody>
      </p:sp>
      <p:sp>
        <p:nvSpPr>
          <p:cNvPr id="110614" name="Line 22"/>
          <p:cNvSpPr>
            <a:spLocks noChangeShapeType="1"/>
          </p:cNvSpPr>
          <p:nvPr/>
        </p:nvSpPr>
        <p:spPr bwMode="auto">
          <a:xfrm flipH="1">
            <a:off x="6372225" y="4365625"/>
            <a:ext cx="360363" cy="576263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7740650" y="3933825"/>
            <a:ext cx="8636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/>
              <a:t>fib(1)</a:t>
            </a:r>
          </a:p>
        </p:txBody>
      </p:sp>
      <p:sp>
        <p:nvSpPr>
          <p:cNvPr id="110616" name="Line 24"/>
          <p:cNvSpPr>
            <a:spLocks noChangeShapeType="1"/>
          </p:cNvSpPr>
          <p:nvPr/>
        </p:nvSpPr>
        <p:spPr bwMode="auto">
          <a:xfrm flipH="1">
            <a:off x="6948488" y="3357563"/>
            <a:ext cx="360362" cy="576262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17" name="Group 25"/>
          <p:cNvGrpSpPr>
            <a:grpSpLocks/>
          </p:cNvGrpSpPr>
          <p:nvPr/>
        </p:nvGrpSpPr>
        <p:grpSpPr bwMode="auto">
          <a:xfrm>
            <a:off x="1044575" y="5373688"/>
            <a:ext cx="360363" cy="576262"/>
            <a:chOff x="658" y="3385"/>
            <a:chExt cx="227" cy="363"/>
          </a:xfrm>
        </p:grpSpPr>
        <p:sp>
          <p:nvSpPr>
            <p:cNvPr id="110618" name="Line 26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19" name="Text Box 27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itchFamily="49" charset="0"/>
                </a:rPr>
                <a:t>1</a:t>
              </a:r>
            </a:p>
          </p:txBody>
        </p:sp>
      </p:grpSp>
      <p:grpSp>
        <p:nvGrpSpPr>
          <p:cNvPr id="110620" name="Group 28"/>
          <p:cNvGrpSpPr>
            <a:grpSpLocks/>
          </p:cNvGrpSpPr>
          <p:nvPr/>
        </p:nvGrpSpPr>
        <p:grpSpPr bwMode="auto">
          <a:xfrm>
            <a:off x="1619250" y="4365625"/>
            <a:ext cx="360363" cy="576263"/>
            <a:chOff x="658" y="3385"/>
            <a:chExt cx="227" cy="363"/>
          </a:xfrm>
        </p:grpSpPr>
        <p:sp>
          <p:nvSpPr>
            <p:cNvPr id="110621" name="Line 29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2" name="Text Box 30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itchFamily="49" charset="0"/>
                </a:rPr>
                <a:t>1</a:t>
              </a:r>
            </a:p>
          </p:txBody>
        </p:sp>
      </p:grpSp>
      <p:grpSp>
        <p:nvGrpSpPr>
          <p:cNvPr id="110623" name="Group 31"/>
          <p:cNvGrpSpPr>
            <a:grpSpLocks/>
          </p:cNvGrpSpPr>
          <p:nvPr/>
        </p:nvGrpSpPr>
        <p:grpSpPr bwMode="auto">
          <a:xfrm>
            <a:off x="4067175" y="4365625"/>
            <a:ext cx="360363" cy="576263"/>
            <a:chOff x="658" y="3385"/>
            <a:chExt cx="227" cy="363"/>
          </a:xfrm>
        </p:grpSpPr>
        <p:sp>
          <p:nvSpPr>
            <p:cNvPr id="110624" name="Line 32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5" name="Text Box 33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itchFamily="49" charset="0"/>
                </a:rPr>
                <a:t>1</a:t>
              </a:r>
            </a:p>
          </p:txBody>
        </p:sp>
      </p:grpSp>
      <p:grpSp>
        <p:nvGrpSpPr>
          <p:cNvPr id="110626" name="Group 34"/>
          <p:cNvGrpSpPr>
            <a:grpSpLocks/>
          </p:cNvGrpSpPr>
          <p:nvPr/>
        </p:nvGrpSpPr>
        <p:grpSpPr bwMode="auto">
          <a:xfrm>
            <a:off x="6516688" y="4365625"/>
            <a:ext cx="360362" cy="576263"/>
            <a:chOff x="658" y="3385"/>
            <a:chExt cx="227" cy="363"/>
          </a:xfrm>
        </p:grpSpPr>
        <p:sp>
          <p:nvSpPr>
            <p:cNvPr id="110627" name="Line 35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8" name="Text Box 36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itchFamily="49" charset="0"/>
                </a:rPr>
                <a:t>1</a:t>
              </a:r>
            </a:p>
          </p:txBody>
        </p:sp>
      </p:grpSp>
      <p:grpSp>
        <p:nvGrpSpPr>
          <p:cNvPr id="110629" name="Group 37"/>
          <p:cNvGrpSpPr>
            <a:grpSpLocks/>
          </p:cNvGrpSpPr>
          <p:nvPr/>
        </p:nvGrpSpPr>
        <p:grpSpPr bwMode="auto">
          <a:xfrm>
            <a:off x="7740650" y="3357563"/>
            <a:ext cx="360363" cy="576262"/>
            <a:chOff x="658" y="3385"/>
            <a:chExt cx="227" cy="363"/>
          </a:xfrm>
        </p:grpSpPr>
        <p:sp>
          <p:nvSpPr>
            <p:cNvPr id="110630" name="Line 38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1" name="Text Box 39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itchFamily="49" charset="0"/>
                </a:rPr>
                <a:t>1</a:t>
              </a:r>
            </a:p>
          </p:txBody>
        </p:sp>
      </p:grpSp>
      <p:grpSp>
        <p:nvGrpSpPr>
          <p:cNvPr id="110632" name="Group 40"/>
          <p:cNvGrpSpPr>
            <a:grpSpLocks/>
          </p:cNvGrpSpPr>
          <p:nvPr/>
        </p:nvGrpSpPr>
        <p:grpSpPr bwMode="auto">
          <a:xfrm>
            <a:off x="4716463" y="4365625"/>
            <a:ext cx="360362" cy="576263"/>
            <a:chOff x="658" y="3385"/>
            <a:chExt cx="227" cy="363"/>
          </a:xfrm>
        </p:grpSpPr>
        <p:sp>
          <p:nvSpPr>
            <p:cNvPr id="110633" name="Line 41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4" name="Text Box 42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itchFamily="49" charset="0"/>
                </a:rPr>
                <a:t>0</a:t>
              </a:r>
            </a:p>
          </p:txBody>
        </p:sp>
      </p:grpSp>
      <p:grpSp>
        <p:nvGrpSpPr>
          <p:cNvPr id="110635" name="Group 43"/>
          <p:cNvGrpSpPr>
            <a:grpSpLocks/>
          </p:cNvGrpSpPr>
          <p:nvPr/>
        </p:nvGrpSpPr>
        <p:grpSpPr bwMode="auto">
          <a:xfrm>
            <a:off x="7164388" y="4365625"/>
            <a:ext cx="360362" cy="576263"/>
            <a:chOff x="658" y="3385"/>
            <a:chExt cx="227" cy="363"/>
          </a:xfrm>
        </p:grpSpPr>
        <p:sp>
          <p:nvSpPr>
            <p:cNvPr id="110636" name="Line 44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7" name="Text Box 45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itchFamily="49" charset="0"/>
                </a:rPr>
                <a:t>0</a:t>
              </a:r>
            </a:p>
          </p:txBody>
        </p:sp>
      </p:grpSp>
      <p:grpSp>
        <p:nvGrpSpPr>
          <p:cNvPr id="110638" name="Group 46"/>
          <p:cNvGrpSpPr>
            <a:grpSpLocks/>
          </p:cNvGrpSpPr>
          <p:nvPr/>
        </p:nvGrpSpPr>
        <p:grpSpPr bwMode="auto">
          <a:xfrm>
            <a:off x="1692275" y="5373688"/>
            <a:ext cx="360363" cy="576262"/>
            <a:chOff x="658" y="3385"/>
            <a:chExt cx="227" cy="363"/>
          </a:xfrm>
        </p:grpSpPr>
        <p:sp>
          <p:nvSpPr>
            <p:cNvPr id="110639" name="Line 47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40" name="Text Box 48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itchFamily="49" charset="0"/>
                </a:rPr>
                <a:t>0</a:t>
              </a:r>
            </a:p>
          </p:txBody>
        </p:sp>
      </p:grpSp>
      <p:grpSp>
        <p:nvGrpSpPr>
          <p:cNvPr id="110641" name="Group 49"/>
          <p:cNvGrpSpPr>
            <a:grpSpLocks/>
          </p:cNvGrpSpPr>
          <p:nvPr/>
        </p:nvGrpSpPr>
        <p:grpSpPr bwMode="auto">
          <a:xfrm>
            <a:off x="2268538" y="4365625"/>
            <a:ext cx="360362" cy="576263"/>
            <a:chOff x="658" y="3385"/>
            <a:chExt cx="227" cy="363"/>
          </a:xfrm>
        </p:grpSpPr>
        <p:sp>
          <p:nvSpPr>
            <p:cNvPr id="110642" name="Line 50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43" name="Text Box 51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itchFamily="49" charset="0"/>
                </a:rPr>
                <a:t>1</a:t>
              </a:r>
            </a:p>
          </p:txBody>
        </p:sp>
      </p:grpSp>
      <p:grpSp>
        <p:nvGrpSpPr>
          <p:cNvPr id="110644" name="Group 52"/>
          <p:cNvGrpSpPr>
            <a:grpSpLocks/>
          </p:cNvGrpSpPr>
          <p:nvPr/>
        </p:nvGrpSpPr>
        <p:grpSpPr bwMode="auto">
          <a:xfrm>
            <a:off x="7092950" y="3357563"/>
            <a:ext cx="360363" cy="576262"/>
            <a:chOff x="658" y="3385"/>
            <a:chExt cx="227" cy="363"/>
          </a:xfrm>
        </p:grpSpPr>
        <p:sp>
          <p:nvSpPr>
            <p:cNvPr id="110645" name="Line 53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46" name="Text Box 54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itchFamily="49" charset="0"/>
                </a:rPr>
                <a:t>1</a:t>
              </a:r>
            </a:p>
          </p:txBody>
        </p:sp>
      </p:grpSp>
      <p:sp>
        <p:nvSpPr>
          <p:cNvPr id="110647" name="Line 55"/>
          <p:cNvSpPr>
            <a:spLocks noChangeShapeType="1"/>
          </p:cNvSpPr>
          <p:nvPr/>
        </p:nvSpPr>
        <p:spPr bwMode="auto">
          <a:xfrm>
            <a:off x="1836738" y="5373688"/>
            <a:ext cx="360362" cy="576262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48" name="Line 56"/>
          <p:cNvSpPr>
            <a:spLocks noChangeShapeType="1"/>
          </p:cNvSpPr>
          <p:nvPr/>
        </p:nvSpPr>
        <p:spPr bwMode="auto">
          <a:xfrm>
            <a:off x="2413000" y="4365625"/>
            <a:ext cx="360363" cy="576263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49" name="Line 57"/>
          <p:cNvSpPr>
            <a:spLocks noChangeShapeType="1"/>
          </p:cNvSpPr>
          <p:nvPr/>
        </p:nvSpPr>
        <p:spPr bwMode="auto">
          <a:xfrm>
            <a:off x="7308850" y="4365625"/>
            <a:ext cx="360363" cy="576263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50" name="Line 58"/>
          <p:cNvSpPr>
            <a:spLocks noChangeShapeType="1"/>
          </p:cNvSpPr>
          <p:nvPr/>
        </p:nvSpPr>
        <p:spPr bwMode="auto">
          <a:xfrm>
            <a:off x="7885113" y="3357563"/>
            <a:ext cx="360362" cy="576262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51" name="Group 59"/>
          <p:cNvGrpSpPr>
            <a:grpSpLocks/>
          </p:cNvGrpSpPr>
          <p:nvPr/>
        </p:nvGrpSpPr>
        <p:grpSpPr bwMode="auto">
          <a:xfrm>
            <a:off x="2557463" y="3429000"/>
            <a:ext cx="647700" cy="504825"/>
            <a:chOff x="1611" y="2160"/>
            <a:chExt cx="408" cy="318"/>
          </a:xfrm>
        </p:grpSpPr>
        <p:sp>
          <p:nvSpPr>
            <p:cNvPr id="110652" name="Line 60"/>
            <p:cNvSpPr>
              <a:spLocks noChangeShapeType="1"/>
            </p:cNvSpPr>
            <p:nvPr/>
          </p:nvSpPr>
          <p:spPr bwMode="auto">
            <a:xfrm flipV="1">
              <a:off x="1611" y="2160"/>
              <a:ext cx="408" cy="31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53" name="Text Box 61"/>
            <p:cNvSpPr txBox="1">
              <a:spLocks noChangeArrowheads="1"/>
            </p:cNvSpPr>
            <p:nvPr/>
          </p:nvSpPr>
          <p:spPr bwMode="auto">
            <a:xfrm>
              <a:off x="1746" y="2251"/>
              <a:ext cx="13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itchFamily="49" charset="0"/>
                </a:rPr>
                <a:t>2</a:t>
              </a:r>
            </a:p>
          </p:txBody>
        </p:sp>
      </p:grpSp>
      <p:sp>
        <p:nvSpPr>
          <p:cNvPr id="110654" name="Line 62"/>
          <p:cNvSpPr>
            <a:spLocks noChangeShapeType="1"/>
          </p:cNvSpPr>
          <p:nvPr/>
        </p:nvSpPr>
        <p:spPr bwMode="auto">
          <a:xfrm flipH="1">
            <a:off x="2052638" y="3429000"/>
            <a:ext cx="1008062" cy="504825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55" name="Group 63"/>
          <p:cNvGrpSpPr>
            <a:grpSpLocks/>
          </p:cNvGrpSpPr>
          <p:nvPr/>
        </p:nvGrpSpPr>
        <p:grpSpPr bwMode="auto">
          <a:xfrm flipH="1">
            <a:off x="3492500" y="3429000"/>
            <a:ext cx="647700" cy="504825"/>
            <a:chOff x="1611" y="2160"/>
            <a:chExt cx="408" cy="318"/>
          </a:xfrm>
        </p:grpSpPr>
        <p:sp>
          <p:nvSpPr>
            <p:cNvPr id="110656" name="Line 64"/>
            <p:cNvSpPr>
              <a:spLocks noChangeShapeType="1"/>
            </p:cNvSpPr>
            <p:nvPr/>
          </p:nvSpPr>
          <p:spPr bwMode="auto">
            <a:xfrm flipV="1">
              <a:off x="1611" y="2160"/>
              <a:ext cx="408" cy="31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57" name="Text Box 65"/>
            <p:cNvSpPr txBox="1">
              <a:spLocks noChangeArrowheads="1"/>
            </p:cNvSpPr>
            <p:nvPr/>
          </p:nvSpPr>
          <p:spPr bwMode="auto">
            <a:xfrm>
              <a:off x="1746" y="2251"/>
              <a:ext cx="13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itchFamily="49" charset="0"/>
                </a:rPr>
                <a:t>1</a:t>
              </a:r>
            </a:p>
          </p:txBody>
        </p:sp>
      </p:grpSp>
      <p:sp>
        <p:nvSpPr>
          <p:cNvPr id="110658" name="Line 66"/>
          <p:cNvSpPr>
            <a:spLocks noChangeShapeType="1"/>
          </p:cNvSpPr>
          <p:nvPr/>
        </p:nvSpPr>
        <p:spPr bwMode="auto">
          <a:xfrm>
            <a:off x="4860925" y="4365625"/>
            <a:ext cx="360363" cy="576263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59" name="Group 67"/>
          <p:cNvGrpSpPr>
            <a:grpSpLocks/>
          </p:cNvGrpSpPr>
          <p:nvPr/>
        </p:nvGrpSpPr>
        <p:grpSpPr bwMode="auto">
          <a:xfrm>
            <a:off x="3851275" y="2565400"/>
            <a:ext cx="1441450" cy="503238"/>
            <a:chOff x="2426" y="1616"/>
            <a:chExt cx="908" cy="317"/>
          </a:xfrm>
        </p:grpSpPr>
        <p:sp>
          <p:nvSpPr>
            <p:cNvPr id="110660" name="Line 68"/>
            <p:cNvSpPr>
              <a:spLocks noChangeShapeType="1"/>
            </p:cNvSpPr>
            <p:nvPr/>
          </p:nvSpPr>
          <p:spPr bwMode="auto">
            <a:xfrm flipV="1">
              <a:off x="2426" y="1616"/>
              <a:ext cx="908" cy="31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61" name="Text Box 69"/>
            <p:cNvSpPr txBox="1">
              <a:spLocks noChangeArrowheads="1"/>
            </p:cNvSpPr>
            <p:nvPr/>
          </p:nvSpPr>
          <p:spPr bwMode="auto">
            <a:xfrm>
              <a:off x="2835" y="1706"/>
              <a:ext cx="9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itchFamily="49" charset="0"/>
                </a:rPr>
                <a:t>3</a:t>
              </a:r>
            </a:p>
          </p:txBody>
        </p:sp>
      </p:grpSp>
      <p:sp>
        <p:nvSpPr>
          <p:cNvPr id="110662" name="Line 70"/>
          <p:cNvSpPr>
            <a:spLocks noChangeShapeType="1"/>
          </p:cNvSpPr>
          <p:nvPr/>
        </p:nvSpPr>
        <p:spPr bwMode="auto">
          <a:xfrm flipH="1">
            <a:off x="3779838" y="2565400"/>
            <a:ext cx="1223962" cy="431800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63" name="Group 71"/>
          <p:cNvGrpSpPr>
            <a:grpSpLocks/>
          </p:cNvGrpSpPr>
          <p:nvPr/>
        </p:nvGrpSpPr>
        <p:grpSpPr bwMode="auto">
          <a:xfrm flipH="1">
            <a:off x="5580063" y="2565400"/>
            <a:ext cx="1512887" cy="431800"/>
            <a:chOff x="2426" y="1616"/>
            <a:chExt cx="908" cy="317"/>
          </a:xfrm>
        </p:grpSpPr>
        <p:sp>
          <p:nvSpPr>
            <p:cNvPr id="110664" name="Line 72"/>
            <p:cNvSpPr>
              <a:spLocks noChangeShapeType="1"/>
            </p:cNvSpPr>
            <p:nvPr/>
          </p:nvSpPr>
          <p:spPr bwMode="auto">
            <a:xfrm flipV="1">
              <a:off x="2426" y="1616"/>
              <a:ext cx="908" cy="31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65" name="Text Box 73"/>
            <p:cNvSpPr txBox="1">
              <a:spLocks noChangeArrowheads="1"/>
            </p:cNvSpPr>
            <p:nvPr/>
          </p:nvSpPr>
          <p:spPr bwMode="auto">
            <a:xfrm>
              <a:off x="2834" y="1706"/>
              <a:ext cx="91" cy="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itchFamily="49" charset="0"/>
                </a:rPr>
                <a:t>2</a:t>
              </a:r>
            </a:p>
          </p:txBody>
        </p:sp>
      </p:grpSp>
      <p:sp>
        <p:nvSpPr>
          <p:cNvPr id="110666" name="Line 74"/>
          <p:cNvSpPr>
            <a:spLocks noChangeShapeType="1"/>
          </p:cNvSpPr>
          <p:nvPr/>
        </p:nvSpPr>
        <p:spPr bwMode="auto">
          <a:xfrm>
            <a:off x="5867400" y="2565400"/>
            <a:ext cx="1296988" cy="358775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67" name="Group 75"/>
          <p:cNvGrpSpPr>
            <a:grpSpLocks/>
          </p:cNvGrpSpPr>
          <p:nvPr/>
        </p:nvGrpSpPr>
        <p:grpSpPr bwMode="auto">
          <a:xfrm>
            <a:off x="5508625" y="1412875"/>
            <a:ext cx="142875" cy="720725"/>
            <a:chOff x="3470" y="890"/>
            <a:chExt cx="90" cy="454"/>
          </a:xfrm>
        </p:grpSpPr>
        <p:sp>
          <p:nvSpPr>
            <p:cNvPr id="110668" name="Line 76"/>
            <p:cNvSpPr>
              <a:spLocks noChangeShapeType="1"/>
            </p:cNvSpPr>
            <p:nvPr/>
          </p:nvSpPr>
          <p:spPr bwMode="auto">
            <a:xfrm flipH="1" flipV="1">
              <a:off x="3515" y="890"/>
              <a:ext cx="1" cy="45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69" name="Text Box 77"/>
            <p:cNvSpPr txBox="1">
              <a:spLocks noChangeArrowheads="1"/>
            </p:cNvSpPr>
            <p:nvPr/>
          </p:nvSpPr>
          <p:spPr bwMode="auto">
            <a:xfrm>
              <a:off x="3470" y="1026"/>
              <a:ext cx="90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400" b="1">
                  <a:latin typeface="Courier New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5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613" cy="1413164"/>
          </a:xfrm>
        </p:spPr>
        <p:txBody>
          <a:bodyPr/>
          <a:lstStyle/>
          <a:p>
            <a:r>
              <a:rPr lang="en-US" altLang="en-US" dirty="0" smtClean="0"/>
              <a:t>Fibonacci</a:t>
            </a:r>
            <a:endParaRPr lang="en-US" altLang="en-US" dirty="0"/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778949" y="1095664"/>
            <a:ext cx="7920037" cy="302852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long </a:t>
            </a:r>
            <a:r>
              <a:rPr lang="en-US" altLang="en-US" sz="1800" b="1" dirty="0" err="1" smtClean="0">
                <a:latin typeface="Courier New" pitchFamily="-106" charset="0"/>
                <a:cs typeface="Courier New" pitchFamily="-106" charset="0"/>
              </a:rPr>
              <a:t>fibonacci</a:t>
            </a: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 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(</a:t>
            </a:r>
            <a:r>
              <a:rPr lang="en-US" altLang="en-US" sz="1800" b="1" dirty="0" err="1">
                <a:latin typeface="Courier New" pitchFamily="-106" charset="0"/>
                <a:cs typeface="Courier New" pitchFamily="-106" charset="0"/>
              </a:rPr>
              <a:t>int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n) { </a:t>
            </a:r>
            <a:endParaRPr lang="en-US" altLang="en-US" sz="1800" b="1" dirty="0" smtClean="0">
              <a:latin typeface="Courier New" pitchFamily="-106" charset="0"/>
              <a:cs typeface="Courier New" pitchFamily="-106" charset="0"/>
            </a:endParaRPr>
          </a:p>
          <a:p>
            <a:pPr>
              <a:buFontTx/>
              <a:buNone/>
            </a:pP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// Recursively calculates Fibonacci number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</a:t>
            </a: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 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if( n == </a:t>
            </a: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0)</a:t>
            </a:r>
            <a:endParaRPr lang="en-US" altLang="en-US" sz="1800" b="1" dirty="0">
              <a:latin typeface="Courier New" pitchFamily="-106" charset="0"/>
              <a:cs typeface="Courier New" pitchFamily="-106" charset="0"/>
            </a:endParaRP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   return </a:t>
            </a: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0;</a:t>
            </a:r>
            <a:endParaRPr lang="en-US" altLang="en-US" sz="1800" b="1" dirty="0">
              <a:latin typeface="Courier New" pitchFamily="-106" charset="0"/>
              <a:cs typeface="Courier New" pitchFamily="-106" charset="0"/>
            </a:endParaRP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</a:t>
            </a: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else if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( n == </a:t>
            </a: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1)</a:t>
            </a:r>
            <a:endParaRPr lang="en-US" altLang="en-US" sz="1800" b="1" dirty="0">
              <a:latin typeface="Courier New" pitchFamily="-106" charset="0"/>
              <a:cs typeface="Courier New" pitchFamily="-106" charset="0"/>
            </a:endParaRP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   return 1;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else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      return </a:t>
            </a:r>
            <a:r>
              <a:rPr lang="en-US" altLang="en-US" sz="1800" b="1" dirty="0" err="1" smtClean="0">
                <a:latin typeface="Courier New" pitchFamily="-106" charset="0"/>
                <a:cs typeface="Courier New" pitchFamily="-106" charset="0"/>
              </a:rPr>
              <a:t>fibonacci</a:t>
            </a: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(n 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– 1) + </a:t>
            </a:r>
            <a:r>
              <a:rPr lang="en-US" altLang="en-US" sz="1800" b="1" dirty="0" err="1" smtClean="0">
                <a:latin typeface="Courier New" pitchFamily="-106" charset="0"/>
                <a:cs typeface="Courier New" pitchFamily="-106" charset="0"/>
              </a:rPr>
              <a:t>fibonacci</a:t>
            </a:r>
            <a:r>
              <a:rPr lang="en-US" altLang="en-US" sz="1800" b="1" dirty="0" smtClean="0">
                <a:latin typeface="Courier New" pitchFamily="-106" charset="0"/>
                <a:cs typeface="Courier New" pitchFamily="-106" charset="0"/>
              </a:rPr>
              <a:t>(n </a:t>
            </a: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– 2);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-106" charset="0"/>
                <a:cs typeface="Courier New" pitchFamily="-106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827" y="3848530"/>
            <a:ext cx="9490065" cy="199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FF33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600" kern="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kern="0" dirty="0" smtClean="0"/>
              <a:t>The recurrence relation is: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kern="0" dirty="0" smtClean="0"/>
              <a:t>            </a:t>
            </a:r>
            <a:r>
              <a:rPr lang="en-US" altLang="en-US" b="1" i="1" kern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  = 1                             	if n = 0 or n =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i="1" kern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T(n)  =  T(n-1) + T(n-2) + 1           	if  n </a:t>
            </a:r>
            <a:r>
              <a:rPr lang="en-US" altLang="en-US" b="1" i="1" kern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altLang="en-US" b="1" i="1" kern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altLang="en-US" b="1" i="1" kern="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0213" y="5845460"/>
                <a:ext cx="8457508" cy="786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 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(</a:t>
                </a:r>
                <a:r>
                  <a:rPr lang="en-US" sz="2800" b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n 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  <a:sym typeface="Symbol"/>
                      </a:rPr>
                      <m:t>𝚽</m:t>
                    </m:r>
                    <m:r>
                      <a:rPr lang="en-US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 smtClean="0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𝟓</m:t>
                            </m:r>
                          </m:e>
                        </m:rad>
                      </m:num>
                      <m:den>
                        <m:r>
                          <a:rPr lang="en-US" sz="2800" b="1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golden ratio = 1.618..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13" y="5845460"/>
                <a:ext cx="8457508" cy="786497"/>
              </a:xfrm>
              <a:prstGeom prst="rect">
                <a:avLst/>
              </a:prstGeom>
              <a:blipFill rotWithShape="1">
                <a:blip r:embed="rId3"/>
                <a:stretch>
                  <a:fillRect l="-1514" b="-8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65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3F9A2-B440-432F-84EB-B3E8A63A5A47}" type="slidenum">
              <a:rPr lang="en-US" altLang="en-US">
                <a:latin typeface="+mn-lt"/>
              </a:rPr>
              <a:pPr/>
              <a:t>23</a:t>
            </a:fld>
            <a:endParaRPr lang="en-US" altLang="en-US">
              <a:latin typeface="+mn-lt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>
              <a:lnSpc>
                <a:spcPct val="13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Solve: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T(n-1)+T(n-2)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46" y="1066800"/>
            <a:ext cx="8610600" cy="57912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Guess</a:t>
            </a:r>
            <a:r>
              <a:rPr lang="en-US" altLang="en-US" sz="2400" dirty="0">
                <a:cs typeface="Times New Roman" panose="02020603050405020304" pitchFamily="18" charset="0"/>
              </a:rPr>
              <a:t>: T(n) = O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(</a:t>
            </a:r>
            <a:r>
              <a:rPr lang="en-US" altLang="en-US" sz="2400" dirty="0" smtClean="0"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 smtClean="0"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Induction goal: T(n</a:t>
            </a:r>
            <a:r>
              <a:rPr lang="en-US" altLang="en-US" sz="2400" dirty="0">
                <a:cs typeface="Times New Roman" panose="02020603050405020304" pitchFamily="18" charset="0"/>
              </a:rPr>
              <a:t>) ≤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c</a:t>
            </a:r>
            <a:r>
              <a:rPr lang="en-US" altLang="en-US" sz="2400" dirty="0" err="1" smtClean="0"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 err="1"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cs typeface="Times New Roman" panose="02020603050405020304" pitchFamily="18" charset="0"/>
              </a:rPr>
              <a:t>for some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c </a:t>
            </a:r>
            <a:r>
              <a:rPr lang="en-US" altLang="en-US" sz="2400" dirty="0">
                <a:cs typeface="Times New Roman" panose="02020603050405020304" pitchFamily="18" charset="0"/>
              </a:rPr>
              <a:t>and n ≥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n</a:t>
            </a:r>
            <a:r>
              <a:rPr lang="en-US" altLang="en-US" sz="2400" baseline="-25000" dirty="0" smtClean="0">
                <a:cs typeface="Times New Roman" panose="02020603050405020304" pitchFamily="18" charset="0"/>
              </a:rPr>
              <a:t>0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Induction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hypothesis: </a:t>
            </a:r>
            <a:r>
              <a:rPr lang="en-US" alt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T(k)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≤ </a:t>
            </a:r>
            <a:r>
              <a:rPr lang="en-US" alt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dirty="0" err="1" smtClean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baseline="30000" dirty="0" err="1" smtClean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en-US" baseline="30000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en-US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for k &lt; n</a:t>
            </a:r>
            <a:endParaRPr lang="en-US" altLang="en-US" sz="1800" dirty="0" smtClean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Proof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of </a:t>
            </a:r>
            <a:r>
              <a:rPr lang="en-US" alt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induction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     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T(n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= T(n-1) + T(n-2)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	≤ c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n-1 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+ c</a:t>
            </a:r>
            <a:r>
              <a:rPr lang="en-US" altLang="en-US" sz="2400" baseline="30000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n-2 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    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≤ 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c</a:t>
            </a:r>
            <a:r>
              <a:rPr lang="en-US" altLang="en-US" sz="2400" baseline="30000" dirty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n-2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(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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+1)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	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≤ 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c</a:t>
            </a:r>
            <a:r>
              <a:rPr lang="en-US" altLang="en-US" sz="2400" baseline="30000" dirty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n-2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(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/>
              </a:rPr>
              <a:t>)</a:t>
            </a:r>
            <a:endParaRPr lang="en-US" altLang="en-US" sz="2400" dirty="0">
              <a:solidFill>
                <a:schemeClr val="tx1"/>
              </a:solidFill>
              <a:cs typeface="Times New Roman" panose="02020603050405020304" pitchFamily="18" charset="0"/>
              <a:sym typeface="Symbol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 T(n) 	≤ c</a:t>
            </a:r>
            <a:r>
              <a:rPr lang="en-US" altLang="en-US" sz="2400" dirty="0">
                <a:cs typeface="Times New Roman" panose="02020603050405020304" pitchFamily="18" charset="0"/>
                <a:sym typeface="Symbol"/>
              </a:rPr>
              <a:t> </a:t>
            </a:r>
            <a:r>
              <a:rPr lang="en-US" altLang="en-US" sz="2400" baseline="30000" dirty="0" smtClean="0">
                <a:cs typeface="Times New Roman" panose="02020603050405020304" pitchFamily="18" charset="0"/>
                <a:sym typeface="Symbol"/>
              </a:rPr>
              <a:t>n</a:t>
            </a:r>
            <a:endParaRPr lang="en-US" altLang="en-US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T(n) = O(</a:t>
            </a:r>
            <a:r>
              <a:rPr lang="en-US" altLang="en-US" sz="2400" dirty="0">
                <a:cs typeface="Times New Roman" panose="02020603050405020304" pitchFamily="18" charset="0"/>
                <a:sym typeface="Symbol"/>
              </a:rPr>
              <a:t></a:t>
            </a:r>
            <a:r>
              <a:rPr lang="en-US" altLang="en-US" sz="2400" baseline="30000" dirty="0"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en-US" dirty="0">
              <a:solidFill>
                <a:srgbClr val="003399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74958" y="2127617"/>
            <a:ext cx="1903228" cy="2582605"/>
            <a:chOff x="6974958" y="2127617"/>
            <a:chExt cx="1903228" cy="2582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218233" y="2433681"/>
                  <a:ext cx="1448730" cy="6760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𝚽</m:t>
                        </m:r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>
                                    <a:latin typeface="Cambria Math"/>
                                    <a:cs typeface="Times New Roman" panose="02020603050405020304" pitchFamily="18" charset="0"/>
                                    <a:sym typeface="Symbol"/>
                                  </a:rPr>
                                  <m:t>𝟓</m:t>
                                </m:r>
                              </m:e>
                            </m:rad>
                          </m:num>
                          <m:den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33" y="2433681"/>
                  <a:ext cx="1448730" cy="67601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265168" y="3109700"/>
                  <a:ext cx="1566583" cy="6760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𝟑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>
                                    <a:latin typeface="Cambria Math"/>
                                    <a:cs typeface="Times New Roman" panose="02020603050405020304" pitchFamily="18" charset="0"/>
                                    <a:sym typeface="Symbol"/>
                                  </a:rPr>
                                  <m:t>𝟓</m:t>
                                </m:r>
                              </m:e>
                            </m:rad>
                          </m:num>
                          <m:den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68" y="3109700"/>
                  <a:ext cx="1566583" cy="67601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312103" y="4003431"/>
                  <a:ext cx="1472711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𝚽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  <a:sym typeface="Symbol"/>
                          </a:rPr>
                          <m:t>=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𝚽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103" y="4003431"/>
                  <a:ext cx="1472711" cy="37555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/>
            <p:cNvSpPr/>
            <p:nvPr/>
          </p:nvSpPr>
          <p:spPr>
            <a:xfrm>
              <a:off x="6974958" y="2127617"/>
              <a:ext cx="1903228" cy="25826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44070" y="2127618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Properties</a:t>
              </a:r>
              <a:endPara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60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Running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7"/>
          <a:stretch/>
        </p:blipFill>
        <p:spPr bwMode="auto">
          <a:xfrm>
            <a:off x="676894" y="1238250"/>
            <a:ext cx="7672959" cy="46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43988" y="1238250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e</a:t>
            </a:r>
            <a:r>
              <a:rPr lang="en-US" baseline="30000" dirty="0" smtClean="0">
                <a:solidFill>
                  <a:srgbClr val="FF0000"/>
                </a:solidFill>
              </a:rPr>
              <a:t>0.47n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 1.60</a:t>
            </a:r>
            <a:r>
              <a:rPr lang="en-US" baseline="30000" dirty="0" smtClean="0">
                <a:solidFill>
                  <a:srgbClr val="FF0000"/>
                </a:solidFill>
                <a:sym typeface="Symbol"/>
              </a:rPr>
              <a:t>n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82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r>
              <a:rPr lang="en-US" dirty="0" smtClean="0"/>
              <a:t>Recursive Fibonacci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652816"/>
              </p:ext>
            </p:extLst>
          </p:nvPr>
        </p:nvGraphicFramePr>
        <p:xfrm>
          <a:off x="967740" y="1154430"/>
          <a:ext cx="7086600" cy="397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85900" y="5943600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.4837</a:t>
            </a:r>
            <a:r>
              <a:rPr lang="en-US" dirty="0" smtClean="0"/>
              <a:t> = 1.622..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32062D-24EE-4F00-9D98-01D3673A5E9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388987"/>
              </p:ext>
            </p:extLst>
          </p:nvPr>
        </p:nvGraphicFramePr>
        <p:xfrm>
          <a:off x="604387" y="1409901"/>
          <a:ext cx="7574280" cy="4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9246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 Between </a:t>
            </a:r>
            <a:r>
              <a:rPr lang="en-US" altLang="en-US">
                <a:latin typeface="Symbol" pitchFamily="18" charset="2"/>
              </a:rPr>
              <a:t>Q</a:t>
            </a:r>
            <a:r>
              <a:rPr lang="en-US" altLang="en-US"/>
              <a:t>, </a:t>
            </a:r>
            <a:r>
              <a:rPr lang="en-US" altLang="en-US" i="1"/>
              <a:t>O, </a:t>
            </a:r>
            <a:r>
              <a:rPr lang="en-US" altLang="en-US">
                <a:latin typeface="Symbol" pitchFamily="18" charset="2"/>
              </a:rPr>
              <a:t>W</a:t>
            </a:r>
            <a:endParaRPr lang="en-US" altLang="en-US"/>
          </a:p>
        </p:txBody>
      </p:sp>
      <p:pic>
        <p:nvPicPr>
          <p:cNvPr id="478211" name="Picture 3" descr="graph_th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70" y="1220876"/>
            <a:ext cx="2062040" cy="232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2" name="Picture 4" descr="graph_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32" y="1330570"/>
            <a:ext cx="1997071" cy="22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3" name="Picture 5" descr="graph_Omeg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578" y="1330569"/>
            <a:ext cx="1997071" cy="22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6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21DA65-D354-403D-A5B6-1122D0C108DB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ym typeface="Symbol" pitchFamily="18" charset="2"/>
              </a:rPr>
              <a:t>O-notation</a:t>
            </a:r>
            <a:endParaRPr lang="en-US" alt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73043" y="4149024"/>
            <a:ext cx="4122737" cy="5076825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400" dirty="0" smtClean="0"/>
          </a:p>
        </p:txBody>
      </p:sp>
      <p:graphicFrame>
        <p:nvGraphicFramePr>
          <p:cNvPr id="19461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101820" y="1254641"/>
          <a:ext cx="8915879" cy="504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Paint Shop Pro Image" r:id="rId3" imgW="7736585" imgH="4380488" progId="PaintShopPro">
                  <p:embed/>
                </p:oleObj>
              </mc:Choice>
              <mc:Fallback>
                <p:oleObj name="Paint Shop Pro Image" r:id="rId3" imgW="7736585" imgH="4380488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20" y="1254641"/>
                        <a:ext cx="8915879" cy="5044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4429125" y="2563813"/>
            <a:ext cx="4122738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 sz="2400">
              <a:latin typeface="Monotype Corsiva" pitchFamily="66" charset="0"/>
              <a:sym typeface="Symbol" pitchFamily="18" charset="2"/>
            </a:endParaRPr>
          </a:p>
        </p:txBody>
      </p:sp>
      <p:pic>
        <p:nvPicPr>
          <p:cNvPr id="7" name="Picture 8" descr="graph_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4" y="2291244"/>
            <a:ext cx="3498998" cy="3517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4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3A6B08-9DD7-4F34-811E-CB1193CA85FE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Note 30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+8 isn’t</a:t>
            </a:r>
            <a:b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less than 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/>
            </a:r>
            <a:b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anywhere 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&gt;0).</a:t>
            </a:r>
          </a:p>
          <a:p>
            <a:pPr eaLnBrk="1" hangingPunct="1"/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It isn’t even</a:t>
            </a:r>
            <a:b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less than 31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/>
            </a:r>
            <a:b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everywhere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But it 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is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less than</a:t>
            </a:r>
            <a:b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31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400" u="sng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everywhere to</a:t>
            </a:r>
            <a:br>
              <a:rPr lang="en-US" altLang="ko-KR" sz="2400" u="sng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u="sng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the right of </a:t>
            </a:r>
            <a:r>
              <a:rPr lang="en-US" altLang="ko-KR" sz="2400" i="1" u="sng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u="sng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=8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247811" name="Group 3"/>
          <p:cNvGrpSpPr>
            <a:grpSpLocks/>
          </p:cNvGrpSpPr>
          <p:nvPr/>
        </p:nvGrpSpPr>
        <p:grpSpPr bwMode="auto">
          <a:xfrm>
            <a:off x="5045075" y="2286000"/>
            <a:ext cx="2117725" cy="3200400"/>
            <a:chOff x="3178" y="1440"/>
            <a:chExt cx="1334" cy="2016"/>
          </a:xfrm>
        </p:grpSpPr>
        <p:sp>
          <p:nvSpPr>
            <p:cNvPr id="23570" name="Rectangle 4"/>
            <p:cNvSpPr>
              <a:spLocks noChangeArrowheads="1"/>
            </p:cNvSpPr>
            <p:nvPr/>
          </p:nvSpPr>
          <p:spPr bwMode="auto">
            <a:xfrm>
              <a:off x="3216" y="1440"/>
              <a:ext cx="1296" cy="20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1" name="Line 5"/>
            <p:cNvSpPr>
              <a:spLocks noChangeShapeType="1"/>
            </p:cNvSpPr>
            <p:nvPr/>
          </p:nvSpPr>
          <p:spPr bwMode="auto">
            <a:xfrm flipV="1">
              <a:off x="3216" y="1440"/>
              <a:ext cx="0" cy="20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Text Box 6"/>
            <p:cNvSpPr txBox="1">
              <a:spLocks noChangeArrowheads="1"/>
            </p:cNvSpPr>
            <p:nvPr/>
          </p:nvSpPr>
          <p:spPr bwMode="auto">
            <a:xfrm>
              <a:off x="3178" y="3120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i="1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n&gt;n</a:t>
              </a:r>
              <a:r>
                <a:rPr lang="en-US" altLang="ko-KR" sz="2400" i="1" baseline="-250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0</a:t>
              </a:r>
              <a:r>
                <a:rPr lang="en-US" altLang="ko-KR" sz="24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=8 </a:t>
              </a:r>
              <a:r>
                <a:rPr lang="en-US" altLang="ko-KR" sz="24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  <a:sym typeface="Symbol" pitchFamily="18" charset="2"/>
                </a:rPr>
                <a:t></a:t>
              </a:r>
              <a:endParaRPr lang="en-US" altLang="ko-KR" sz="2400">
                <a:latin typeface="Times New Roman" pitchFamily="18" charset="0"/>
                <a:ea typeface="Gulim" pitchFamily="34" charset="-127"/>
              </a:endParaRPr>
            </a:p>
          </p:txBody>
        </p:sp>
      </p:grpSp>
      <p:sp>
        <p:nvSpPr>
          <p:cNvPr id="2355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Big-O example, graphically</a:t>
            </a:r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V="1">
            <a:off x="4267200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4267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V="1">
            <a:off x="4267200" y="2286000"/>
            <a:ext cx="220980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Increasing 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 rot="-5400000">
            <a:off x="2684462" y="3792538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Value of function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V="1">
            <a:off x="4267200" y="3962400"/>
            <a:ext cx="2819400" cy="1524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4"/>
          <p:cNvSpPr txBox="1">
            <a:spLocks noChangeArrowheads="1"/>
          </p:cNvSpPr>
          <p:nvPr/>
        </p:nvSpPr>
        <p:spPr bwMode="auto">
          <a:xfrm>
            <a:off x="66294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 i="1">
                <a:solidFill>
                  <a:srgbClr val="006600"/>
                </a:solidFill>
                <a:latin typeface="Times New Roman" pitchFamily="18" charset="0"/>
                <a:ea typeface="Gulim" pitchFamily="34" charset="-127"/>
              </a:rPr>
              <a:t>n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6019800" y="259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>
                <a:latin typeface="Times New Roman" pitchFamily="18" charset="0"/>
                <a:ea typeface="Gulim" pitchFamily="34" charset="-127"/>
              </a:rPr>
              <a:t>+8</a:t>
            </a:r>
          </a:p>
        </p:txBody>
      </p:sp>
      <p:grpSp>
        <p:nvGrpSpPr>
          <p:cNvPr id="247824" name="Group 16"/>
          <p:cNvGrpSpPr>
            <a:grpSpLocks/>
          </p:cNvGrpSpPr>
          <p:nvPr/>
        </p:nvGrpSpPr>
        <p:grpSpPr bwMode="auto">
          <a:xfrm>
            <a:off x="4267200" y="2209800"/>
            <a:ext cx="1905000" cy="3276600"/>
            <a:chOff x="2688" y="1392"/>
            <a:chExt cx="1200" cy="2064"/>
          </a:xfrm>
        </p:grpSpPr>
        <p:sp>
          <p:nvSpPr>
            <p:cNvPr id="23568" name="Line 17"/>
            <p:cNvSpPr>
              <a:spLocks noChangeShapeType="1"/>
            </p:cNvSpPr>
            <p:nvPr/>
          </p:nvSpPr>
          <p:spPr bwMode="auto">
            <a:xfrm flipV="1">
              <a:off x="2688" y="1440"/>
              <a:ext cx="1200" cy="20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Text Box 18"/>
            <p:cNvSpPr txBox="1">
              <a:spLocks noChangeArrowheads="1"/>
            </p:cNvSpPr>
            <p:nvPr/>
          </p:nvSpPr>
          <p:spPr bwMode="auto">
            <a:xfrm>
              <a:off x="3168" y="1392"/>
              <a:ext cx="6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ko-KR" sz="2400" i="1" dirty="0" err="1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cn</a:t>
              </a:r>
              <a:r>
                <a:rPr lang="en-US" altLang="ko-KR" sz="2400" i="1" dirty="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 </a:t>
              </a:r>
              <a:r>
                <a:rPr lang="en-US" altLang="ko-KR" sz="2400" dirty="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=</a:t>
              </a:r>
              <a:br>
                <a:rPr lang="en-US" altLang="ko-KR" sz="2400" dirty="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</a:br>
              <a:r>
                <a:rPr lang="en-US" altLang="ko-KR" sz="2400" dirty="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31</a:t>
              </a:r>
              <a:r>
                <a:rPr lang="en-US" altLang="ko-KR" sz="2400" i="1" dirty="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n</a:t>
              </a:r>
              <a:endParaRPr lang="en-US" altLang="ko-KR" sz="2400" dirty="0">
                <a:latin typeface="Times New Roman" pitchFamily="18" charset="0"/>
                <a:ea typeface="Gulim" pitchFamily="34" charset="-127"/>
              </a:endParaRPr>
            </a:p>
          </p:txBody>
        </p:sp>
      </p:grp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5524500" y="1410709"/>
            <a:ext cx="2933700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 dirty="0" smtClean="0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+8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 pitchFamily="18" charset="2"/>
              </a:rPr>
              <a:t> is O(</a:t>
            </a:r>
            <a:r>
              <a:rPr lang="en-US" altLang="ko-KR" sz="2400" i="1" dirty="0" smtClean="0">
                <a:solidFill>
                  <a:srgbClr val="006600"/>
                </a:solidFill>
                <a:latin typeface="Times New Roman" pitchFamily="18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  <a:sym typeface="Symbol" pitchFamily="18" charset="2"/>
              </a:rPr>
              <a:t>)</a:t>
            </a:r>
            <a:endParaRPr lang="en-US" altLang="ko-KR" sz="1600" dirty="0">
              <a:latin typeface="Times New Roman" pitchFamily="18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16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Code Example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686518"/>
            <a:ext cx="7759976" cy="248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87450"/>
            <a:ext cx="5886450" cy="51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9" y="4326716"/>
            <a:ext cx="7655201" cy="218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40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87450"/>
            <a:ext cx="5886450" cy="51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3" y="1719785"/>
            <a:ext cx="5108713" cy="239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7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Insertion Sort Algorithm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the size of the input list to be sorted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is O(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also known as quadratic time.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size doubles, what happens to execution time?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goes up by a factor of 4. Why?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0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of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8" y="1228932"/>
            <a:ext cx="82296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6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Big Oh Classes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		O(1)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Logarithmic	O(log (n))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		O(n)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		O(n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Cubic		O(n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Polynominal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O(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any k&gt;0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	O(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k&gt;1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		O(n!)</a:t>
            </a:r>
          </a:p>
        </p:txBody>
      </p:sp>
    </p:spTree>
    <p:extLst>
      <p:ext uri="{BB962C8B-B14F-4D97-AF65-F5344CB8AC3E}">
        <p14:creationId xmlns:p14="http://schemas.microsoft.com/office/powerpoint/2010/main" val="32918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Rank the following functions in increasing order of </a:t>
            </a:r>
            <a:r>
              <a:rPr lang="en-US" sz="2400" dirty="0" smtClean="0"/>
              <a:t>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10n, </a:t>
            </a:r>
            <a:r>
              <a:rPr lang="en-US" dirty="0" err="1" smtClean="0"/>
              <a:t>lg</a:t>
            </a:r>
            <a:r>
              <a:rPr lang="en-US" dirty="0" smtClean="0"/>
              <a:t>(2</a:t>
            </a:r>
            <a:r>
              <a:rPr lang="en-US" baseline="30000" dirty="0" smtClean="0"/>
              <a:t>n</a:t>
            </a:r>
            <a:r>
              <a:rPr lang="en-US" dirty="0"/>
              <a:t>), </a:t>
            </a:r>
            <a:r>
              <a:rPr lang="en-US" dirty="0" smtClean="0"/>
              <a:t>1000,  </a:t>
            </a:r>
            <a:r>
              <a:rPr lang="en-US" dirty="0" err="1" smtClean="0"/>
              <a:t>sqrt</a:t>
            </a:r>
            <a:r>
              <a:rPr lang="en-US" dirty="0" smtClean="0"/>
              <a:t>(n), 3n</a:t>
            </a:r>
            <a:r>
              <a:rPr lang="en-US" baseline="30000" dirty="0" smtClean="0"/>
              <a:t>2</a:t>
            </a:r>
            <a:r>
              <a:rPr lang="en-US" dirty="0"/>
              <a:t>, n!, </a:t>
            </a:r>
            <a:r>
              <a:rPr lang="en-US" dirty="0" err="1"/>
              <a:t>logn</a:t>
            </a:r>
            <a:r>
              <a:rPr lang="en-US" dirty="0" smtClean="0"/>
              <a:t>, 3</a:t>
            </a:r>
            <a:r>
              <a:rPr lang="en-US" baseline="30000" dirty="0" smtClean="0"/>
              <a:t>n</a:t>
            </a:r>
            <a:endParaRPr lang="en-US" baseline="30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6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sz="3200" dirty="0" smtClean="0"/>
              <a:t>A polynomial of degree </a:t>
            </a:r>
            <a:r>
              <a:rPr lang="en-US" altLang="en-US" sz="3200" i="1" dirty="0" smtClean="0"/>
              <a:t>k </a:t>
            </a:r>
            <a:r>
              <a:rPr lang="en-US" altLang="en-US" sz="3200" dirty="0" smtClean="0"/>
              <a:t>is</a:t>
            </a:r>
            <a:r>
              <a:rPr lang="en-US" altLang="en-US" sz="3200" i="1" dirty="0" smtClean="0"/>
              <a:t> O(</a:t>
            </a:r>
            <a:r>
              <a:rPr lang="en-US" altLang="en-US" sz="3200" i="1" dirty="0" err="1" smtClean="0"/>
              <a:t>n</a:t>
            </a:r>
            <a:r>
              <a:rPr lang="en-US" altLang="en-US" sz="3200" i="1" baseline="30000" dirty="0" err="1" smtClean="0"/>
              <a:t>k</a:t>
            </a:r>
            <a:r>
              <a:rPr lang="en-US" altLang="en-US" sz="3200" i="1" dirty="0" smtClean="0"/>
              <a:t>)</a:t>
            </a:r>
            <a:endParaRPr lang="en-US" altLang="en-US" sz="3200" i="1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373" y="1105108"/>
            <a:ext cx="8229600" cy="50768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Recall:   f(n) is O(g(n)) if there exist positive constants c and n</a:t>
            </a:r>
            <a:r>
              <a:rPr lang="en-US" alt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f(n)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c  g(n) for all n  n</a:t>
            </a:r>
            <a:r>
              <a:rPr lang="en-US" alt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/>
              <a:t>Proof:</a:t>
            </a:r>
            <a:endParaRPr lang="en-US" altLang="en-US" sz="1800" dirty="0"/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f(n) = 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… + b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b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| b</a:t>
            </a:r>
            <a:r>
              <a:rPr lang="en-US" altLang="en-US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f(n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a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… + a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+ </a:t>
            </a:r>
            <a:r>
              <a:rPr lang="en-US" alt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</a:p>
          <a:p>
            <a:pPr marL="457200" lvl="1" indent="0">
              <a:buNone/>
            </a:pPr>
            <a:endParaRPr lang="en-US" altLang="en-US" sz="28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743428" name="Object 4"/>
          <p:cNvGraphicFramePr>
            <a:graphicFrameLocks noChangeAspect="1"/>
          </p:cNvGraphicFramePr>
          <p:nvPr>
            <p:extLst/>
          </p:nvPr>
        </p:nvGraphicFramePr>
        <p:xfrm>
          <a:off x="707471" y="4375952"/>
          <a:ext cx="3864529" cy="74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6" name="Equation" r:id="rId3" imgW="2158920" imgH="419040" progId="Equation.3">
                  <p:embed/>
                </p:oleObj>
              </mc:Choice>
              <mc:Fallback>
                <p:oleObj name="Equation" r:id="rId3" imgW="2158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471" y="4375952"/>
                        <a:ext cx="3864529" cy="749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96567" y="5639904"/>
          <a:ext cx="3067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7" name="Equation" r:id="rId5" imgW="1511280" imgH="228600" progId="Equation.3">
                  <p:embed/>
                </p:oleObj>
              </mc:Choice>
              <mc:Fallback>
                <p:oleObj name="Equation" r:id="rId5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67" y="5639904"/>
                        <a:ext cx="30670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35495" y="5171360"/>
          <a:ext cx="1938131" cy="44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name="Equation" r:id="rId7" imgW="1104840" imgH="253800" progId="Equation.3">
                  <p:embed/>
                </p:oleObj>
              </mc:Choice>
              <mc:Fallback>
                <p:oleObj name="Equation" r:id="rId7" imgW="1104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95" y="5171360"/>
                        <a:ext cx="1938131" cy="445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8052" y="6239506"/>
            <a:ext cx="823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all polynomial functions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degree k are O(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66267" y="3578086"/>
          <a:ext cx="5149983" cy="86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9" name="Equation" r:id="rId9" imgW="2869920" imgH="482400" progId="Equation.3">
                  <p:embed/>
                </p:oleObj>
              </mc:Choice>
              <mc:Fallback>
                <p:oleObj name="Equation" r:id="rId9" imgW="2869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67" y="3578086"/>
                        <a:ext cx="5149983" cy="864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55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 in practice?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201" y="1134925"/>
            <a:ext cx="64865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44217" y="4490254"/>
            <a:ext cx="5441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= O(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O(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		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6" y="1326392"/>
            <a:ext cx="4292315" cy="326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8991" y="4983790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“Big-Oh” running time in terms of n?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41" y="5746384"/>
            <a:ext cx="1419722" cy="68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0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with Big-Oh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 an upper bound. Factually true but practically meaningless.</a:t>
            </a:r>
          </a:p>
          <a:p>
            <a:r>
              <a:rPr lang="en-US" dirty="0" smtClean="0"/>
              <a:t>3n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aseline="30000" dirty="0" smtClean="0"/>
          </a:p>
          <a:p>
            <a:r>
              <a:rPr lang="en-US" dirty="0"/>
              <a:t>3n is </a:t>
            </a:r>
            <a:r>
              <a:rPr lang="en-US" dirty="0" smtClean="0"/>
              <a:t>O(n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3n is </a:t>
            </a:r>
            <a:r>
              <a:rPr lang="en-US" dirty="0" smtClean="0"/>
              <a:t>O(n)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Many times only Big-Oh is reported but it is assumed a “tight” </a:t>
            </a:r>
            <a:r>
              <a:rPr lang="en-US" smtClean="0"/>
              <a:t>upper bound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5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130675" y="220980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7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9D19561-435C-4152-98D1-82F22C64DD41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ym typeface="Symbol" pitchFamily="18" charset="2"/>
              </a:rPr>
              <a:t>Omega  </a:t>
            </a:r>
            <a:r>
              <a:rPr lang="en-US" altLang="en-US" dirty="0">
                <a:sym typeface="Symbol" pitchFamily="18" charset="2"/>
              </a:rPr>
              <a:t>-notation</a:t>
            </a:r>
            <a:endParaRPr lang="en-US" altLang="en-US" dirty="0" smtClean="0"/>
          </a:p>
        </p:txBody>
      </p:sp>
      <p:graphicFrame>
        <p:nvGraphicFramePr>
          <p:cNvPr id="25605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306388" y="1264328"/>
          <a:ext cx="8210291" cy="4918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Paint Shop Pro Image" r:id="rId3" imgW="7619512" imgH="4565854" progId="PaintShopPro">
                  <p:embed/>
                </p:oleObj>
              </mc:Choice>
              <mc:Fallback>
                <p:oleObj name="Paint Shop Pro Image" r:id="rId3" imgW="7619512" imgH="4565854" progId="PaintShopPro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64328"/>
                        <a:ext cx="8210291" cy="4918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4506913" y="2986088"/>
            <a:ext cx="3900487" cy="171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 dirty="0">
                <a:latin typeface="Comic Sans MS" pitchFamily="66" charset="0"/>
                <a:sym typeface="Symbol" pitchFamily="18" charset="2"/>
              </a:rPr>
              <a:t>    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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</a:rPr>
              <a:t>(g(n))</a:t>
            </a:r>
            <a:r>
              <a:rPr lang="en-US" altLang="en-US" sz="2000" dirty="0">
                <a:solidFill>
                  <a:srgbClr val="0000FF"/>
                </a:solidFill>
              </a:rPr>
              <a:t> is the set of functions with larger or same order of growth as 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</a:p>
        </p:txBody>
      </p:sp>
      <p:pic>
        <p:nvPicPr>
          <p:cNvPr id="8" name="Picture 10" descr="graph_Omeg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0" y="2075253"/>
            <a:ext cx="3353816" cy="35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6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3A6B08-9DD7-4F34-811E-CB1193CA85FE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Gulim" pitchFamily="34" charset="-127"/>
              </a:rPr>
              <a:t>Note 30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>+8 isn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’</a:t>
            </a:r>
            <a:r>
              <a:rPr lang="en-US" altLang="ko-KR" sz="2400" dirty="0" smtClean="0">
                <a:ea typeface="Gulim" pitchFamily="34" charset="-127"/>
              </a:rPr>
              <a:t>t</a:t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dirty="0" smtClean="0">
                <a:ea typeface="Gulim" pitchFamily="34" charset="-127"/>
              </a:rPr>
              <a:t>less than 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/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i="1" dirty="0" smtClean="0">
                <a:ea typeface="Gulim" pitchFamily="34" charset="-127"/>
              </a:rPr>
              <a:t>anywhere </a:t>
            </a:r>
            <a:r>
              <a:rPr lang="en-US" altLang="ko-KR" sz="2400" dirty="0" smtClean="0">
                <a:ea typeface="Gulim" pitchFamily="34" charset="-127"/>
              </a:rPr>
              <a:t>(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>&gt;0).</a:t>
            </a:r>
          </a:p>
        </p:txBody>
      </p:sp>
      <p:sp>
        <p:nvSpPr>
          <p:cNvPr id="23572" name="Text Box 6"/>
          <p:cNvSpPr txBox="1">
            <a:spLocks noChangeArrowheads="1"/>
          </p:cNvSpPr>
          <p:nvPr/>
        </p:nvSpPr>
        <p:spPr bwMode="auto">
          <a:xfrm>
            <a:off x="5443167" y="4950768"/>
            <a:ext cx="700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i="1" dirty="0" smtClean="0">
                <a:solidFill>
                  <a:srgbClr val="FF0000"/>
                </a:solidFill>
                <a:latin typeface="Times New Roman" pitchFamily="18" charset="0"/>
                <a:ea typeface="Gulim" pitchFamily="34" charset="-127"/>
              </a:rPr>
              <a:t>n&gt;0</a:t>
            </a:r>
            <a:endParaRPr lang="en-US" altLang="ko-KR" sz="2400" dirty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Omega </a:t>
            </a:r>
            <a:r>
              <a:rPr lang="en-US" altLang="ko-KR" dirty="0">
                <a:ea typeface="Gulim" pitchFamily="34" charset="-127"/>
              </a:rPr>
              <a:t>G</a:t>
            </a:r>
            <a:r>
              <a:rPr lang="en-US" altLang="ko-KR" dirty="0" smtClean="0">
                <a:ea typeface="Gulim" pitchFamily="34" charset="-127"/>
              </a:rPr>
              <a:t>raphically</a:t>
            </a:r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V="1">
            <a:off x="4267200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4267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V="1">
            <a:off x="4267200" y="2286000"/>
            <a:ext cx="220980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Increasing 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 rot="-5400000">
            <a:off x="2684462" y="3792538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Value of function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V="1">
            <a:off x="4267200" y="3962400"/>
            <a:ext cx="2819400" cy="1524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4"/>
          <p:cNvSpPr txBox="1">
            <a:spLocks noChangeArrowheads="1"/>
          </p:cNvSpPr>
          <p:nvPr/>
        </p:nvSpPr>
        <p:spPr bwMode="auto">
          <a:xfrm>
            <a:off x="66294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 i="1">
                <a:solidFill>
                  <a:srgbClr val="006600"/>
                </a:solidFill>
                <a:latin typeface="Times New Roman" pitchFamily="18" charset="0"/>
                <a:ea typeface="Gulim" pitchFamily="34" charset="-127"/>
              </a:rPr>
              <a:t>n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6019800" y="259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>
                <a:latin typeface="Times New Roman" pitchFamily="18" charset="0"/>
                <a:ea typeface="Gulim" pitchFamily="34" charset="-127"/>
              </a:rPr>
              <a:t>+8</a:t>
            </a:r>
          </a:p>
        </p:txBody>
      </p: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5524500" y="1410709"/>
            <a:ext cx="2933700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 dirty="0" smtClean="0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+8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 pitchFamily="18" charset="2"/>
              </a:rPr>
              <a:t> is </a:t>
            </a:r>
            <a:r>
              <a:rPr lang="en-US" altLang="en-US" sz="2400" dirty="0">
                <a:sym typeface="Symbol" pitchFamily="18" charset="2"/>
              </a:rPr>
              <a:t>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 pitchFamily="18" charset="2"/>
              </a:rPr>
              <a:t>(</a:t>
            </a:r>
            <a:r>
              <a:rPr lang="en-US" altLang="ko-KR" sz="2400" i="1" dirty="0" smtClean="0">
                <a:solidFill>
                  <a:srgbClr val="006600"/>
                </a:solidFill>
                <a:latin typeface="Times New Roman" pitchFamily="18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  <a:sym typeface="Symbol" pitchFamily="18" charset="2"/>
              </a:rPr>
              <a:t>)</a:t>
            </a:r>
            <a:endParaRPr lang="en-US" altLang="ko-KR" sz="1600" dirty="0">
              <a:latin typeface="Times New Roman" pitchFamily="18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59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7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of Big-Oh and Omega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</a:rPr>
                  <a:t>If f(n) = O(g(n)) then g(n) = 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(f(n))</a:t>
                </a:r>
              </a:p>
              <a:p>
                <a:pPr marL="0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By definition of Big-Oh </a:t>
                </a:r>
              </a:p>
              <a:p>
                <a:pPr marL="0" indent="0">
                  <a:buNone/>
                </a:pPr>
                <a:r>
                  <a:rPr lang="en-US" dirty="0">
                    <a:cs typeface="Times New Roman" panose="02020603050405020304" pitchFamily="18" charset="0"/>
                    <a:sym typeface="Symbol"/>
                  </a:rPr>
                  <a:t>	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f(n)  cg(n) for all n </a:t>
                </a:r>
                <a14:m>
                  <m:oMath xmlns:m="http://schemas.openxmlformats.org/officeDocument/2006/math">
                    <m:r>
                      <a:rPr lang="en-US" i="1">
                        <a:ea typeface="Cambria Math"/>
                        <a:sym typeface="Symbol"/>
                      </a:rPr>
                      <m:t>≥</m:t>
                    </m:r>
                    <m:r>
                      <m:rPr>
                        <m:nor/>
                      </m:rPr>
                      <a:rPr lang="en-US" dirty="0">
                        <a:cs typeface="Times New Roman" panose="02020603050405020304" pitchFamily="18" charset="0"/>
                        <a:sym typeface="Symbol"/>
                      </a:rPr>
                      <m:t>n</m:t>
                    </m:r>
                    <m:r>
                      <m:rPr>
                        <m:nor/>
                      </m:rPr>
                      <a:rPr lang="en-US" b="0" i="0" baseline="-25000" dirty="0" smtClean="0">
                        <a:cs typeface="Times New Roman" panose="02020603050405020304" pitchFamily="18" charset="0"/>
                        <a:sym typeface="Symbol"/>
                      </a:rPr>
                      <m:t>0 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 for some  n</a:t>
                </a:r>
                <a:r>
                  <a:rPr lang="en-US" baseline="-25000" dirty="0" smtClean="0">
                    <a:cs typeface="Times New Roman" panose="02020603050405020304" pitchFamily="18" charset="0"/>
                    <a:sym typeface="Symbol"/>
                  </a:rPr>
                  <a:t>0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,c &gt;0. </a:t>
                </a:r>
              </a:p>
              <a:p>
                <a:pPr marL="0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Dividing by c yields</a:t>
                </a:r>
              </a:p>
              <a:p>
                <a:pPr marL="0" indent="0">
                  <a:buNone/>
                </a:pPr>
                <a:r>
                  <a:rPr lang="en-US" dirty="0"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  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ym typeface="Symbol"/>
                          </a:rPr>
                        </m:ctrlPr>
                      </m:fPr>
                      <m:num>
                        <m:r>
                          <a:rPr lang="en-US" i="1"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ym typeface="Symbol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sym typeface="Symbol"/>
                      </a:rPr>
                      <m:t> </m:t>
                    </m:r>
                  </m:oMath>
                </a14:m>
                <a:r>
                  <a:rPr lang="en-US" dirty="0" err="1" smtClean="0">
                    <a:cs typeface="Times New Roman" panose="02020603050405020304" pitchFamily="18" charset="0"/>
                    <a:sym typeface="Symbol"/>
                  </a:rPr>
                  <a:t>f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(n) </a:t>
                </a:r>
                <a:r>
                  <a:rPr lang="en-US" dirty="0">
                    <a:cs typeface="Times New Roman" panose="02020603050405020304" pitchFamily="18" charset="0"/>
                    <a:sym typeface="Symbol"/>
                  </a:rPr>
                  <a:t> 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g(n</a:t>
                </a:r>
                <a:r>
                  <a:rPr lang="en-US" dirty="0">
                    <a:cs typeface="Times New Roman" panose="02020603050405020304" pitchFamily="18" charset="0"/>
                    <a:sym typeface="Symbol"/>
                  </a:rPr>
                  <a:t>) 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or c</a:t>
                </a:r>
                <a:r>
                  <a:rPr lang="en-US" baseline="-25000" dirty="0" smtClean="0"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f(n</a:t>
                </a:r>
                <a:r>
                  <a:rPr lang="en-US" dirty="0">
                    <a:cs typeface="Times New Roman" panose="02020603050405020304" pitchFamily="18" charset="0"/>
                    <a:sym typeface="Symbol"/>
                  </a:rPr>
                  <a:t>)  g(n) 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sym typeface="Symbol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ym typeface="Symbol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ym typeface="Symbol"/>
                          </a:rPr>
                        </m:ctrlPr>
                      </m:fPr>
                      <m:num>
                        <m:r>
                          <a:rPr lang="en-US" b="0" i="1" smtClean="0"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ym typeface="Symbol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ea typeface="Cambria Math"/>
                        <a:sym typeface="Symbol"/>
                      </a:rPr>
                      <m:t>≥0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</a:rPr>
                  <a:t>If we use the same 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lang="en-US" baseline="-25000" dirty="0" smtClean="0">
                    <a:cs typeface="Times New Roman" panose="02020603050405020304" pitchFamily="18" charset="0"/>
                    <a:sym typeface="Symbol"/>
                  </a:rPr>
                  <a:t>0. 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this implies that </a:t>
                </a:r>
                <a:r>
                  <a:rPr lang="en-US" dirty="0">
                    <a:cs typeface="Times New Roman" panose="02020603050405020304" pitchFamily="18" charset="0"/>
                  </a:rPr>
                  <a:t>g(n) = </a:t>
                </a:r>
                <a:r>
                  <a:rPr lang="en-US" dirty="0">
                    <a:cs typeface="Times New Roman" panose="02020603050405020304" pitchFamily="18" charset="0"/>
                    <a:sym typeface="Symbol"/>
                  </a:rPr>
                  <a:t>(f(n</a:t>
                </a:r>
                <a:r>
                  <a:rPr lang="en-US" dirty="0" smtClean="0">
                    <a:cs typeface="Times New Roman" panose="02020603050405020304" pitchFamily="18" charset="0"/>
                    <a:sym typeface="Symbol"/>
                  </a:rPr>
                  <a:t>)).</a:t>
                </a:r>
                <a:endParaRPr lang="en-US" dirty="0"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56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69A4BE-992F-4859-804E-A650BBB68DC2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98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991" y="129209"/>
            <a:ext cx="8229600" cy="906462"/>
          </a:xfrm>
        </p:spPr>
        <p:txBody>
          <a:bodyPr/>
          <a:lstStyle/>
          <a:p>
            <a:pPr marL="0" indent="0"/>
            <a:r>
              <a:rPr lang="en-US" altLang="en-US" sz="2800" dirty="0" smtClean="0"/>
              <a:t>A non-negative polynomial of degree </a:t>
            </a:r>
            <a:r>
              <a:rPr lang="en-US" altLang="en-US" sz="2800" i="1" dirty="0" smtClean="0"/>
              <a:t>k </a:t>
            </a:r>
            <a:r>
              <a:rPr lang="en-US" altLang="en-US" sz="2800" dirty="0" smtClean="0"/>
              <a:t>is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>
                <a:sym typeface="Symbol"/>
              </a:rPr>
              <a:t></a:t>
            </a:r>
            <a:r>
              <a:rPr lang="en-US" altLang="en-US" sz="2800" dirty="0" smtClean="0"/>
              <a:t>(</a:t>
            </a:r>
            <a:r>
              <a:rPr lang="en-US" altLang="en-US" sz="2800" dirty="0" err="1" smtClean="0"/>
              <a:t>n</a:t>
            </a:r>
            <a:r>
              <a:rPr lang="en-US" altLang="en-US" sz="2800" baseline="30000" dirty="0" err="1" smtClean="0"/>
              <a:t>k</a:t>
            </a:r>
            <a:r>
              <a:rPr lang="en-US" altLang="en-US" sz="2800" dirty="0" smtClean="0"/>
              <a:t>)</a:t>
            </a:r>
            <a:endParaRPr lang="en-US" altLang="en-US" sz="2800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373" y="1105108"/>
            <a:ext cx="8229600" cy="50768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 smtClean="0"/>
              <a:t>Proof:</a:t>
            </a:r>
            <a:endParaRPr lang="en-US" altLang="en-US" sz="1800" dirty="0"/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f(n) = 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… + b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</a:t>
            </a:r>
            <a:r>
              <a:rPr lang="en-US" alt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endParaRPr lang="en-US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i="1" baseline="30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i="1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sz="28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For large n’s the fractions go to zero, so if we set </a:t>
            </a:r>
            <a:r>
              <a:rPr lang="en-US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large enough we can ignore all terms except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Thus a value for </a:t>
            </a:r>
            <a:r>
              <a:rPr lang="en-US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must exist. 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271044" y="4653101"/>
          <a:ext cx="26019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8" name="Equation" r:id="rId3" imgW="1282680" imgH="241200" progId="Equation.3">
                  <p:embed/>
                </p:oleObj>
              </mc:Choice>
              <mc:Fallback>
                <p:oleObj name="Equation" r:id="rId3" imgW="1282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044" y="4653101"/>
                        <a:ext cx="260191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899976" y="4602577"/>
          <a:ext cx="1447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9" name="Equation" r:id="rId5" imgW="825480" imgH="393480" progId="Equation.3">
                  <p:embed/>
                </p:oleObj>
              </mc:Choice>
              <mc:Fallback>
                <p:oleObj name="Equation" r:id="rId5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976" y="4602577"/>
                        <a:ext cx="14478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8052" y="6239506"/>
            <a:ext cx="823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all polynomial functions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degree k are </a:t>
            </a:r>
            <a:r>
              <a:rPr lang="en-US" altLang="en-US" sz="2400" dirty="0">
                <a:sym typeface="Symbol"/>
              </a:rPr>
              <a:t>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515856" y="1981407"/>
          <a:ext cx="5641472" cy="9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0" name="Equation" r:id="rId7" imgW="2831760" imgH="482400" progId="Equation.3">
                  <p:embed/>
                </p:oleObj>
              </mc:Choice>
              <mc:Fallback>
                <p:oleObj name="Equation" r:id="rId7" imgW="2831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856" y="1981407"/>
                        <a:ext cx="5641472" cy="9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565069" y="2927972"/>
          <a:ext cx="475456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1" name="Equation" r:id="rId9" imgW="2387520" imgH="431640" progId="Equation.3">
                  <p:embed/>
                </p:oleObj>
              </mc:Choice>
              <mc:Fallback>
                <p:oleObj name="Equation" r:id="rId9" imgW="2387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069" y="2927972"/>
                        <a:ext cx="4754562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128962" y="5284199"/>
          <a:ext cx="28860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2" name="Equation" r:id="rId11" imgW="1422360" imgH="393480" progId="Equation.3">
                  <p:embed/>
                </p:oleObj>
              </mc:Choice>
              <mc:Fallback>
                <p:oleObj name="Equation" r:id="rId11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2" y="5284199"/>
                        <a:ext cx="288607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337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AF9B227-0821-4F00-993D-E892A500B482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mbria" panose="02040503050406030204" pitchFamily="18" charset="0"/>
                <a:sym typeface="Symbol" pitchFamily="18" charset="2"/>
              </a:rPr>
              <a:t>-notation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13" y="1118744"/>
            <a:ext cx="8229600" cy="5076825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dirty="0" smtClean="0">
              <a:latin typeface="Monotype Corsiva" pitchFamily="66" charset="0"/>
              <a:sym typeface="Symbol" pitchFamily="18" charset="2"/>
            </a:endParaRPr>
          </a:p>
        </p:txBody>
      </p:sp>
      <p:graphicFrame>
        <p:nvGraphicFramePr>
          <p:cNvPr id="27654" name="Object 5"/>
          <p:cNvGraphicFramePr>
            <a:graphicFrameLocks noChangeAspect="1"/>
          </p:cNvGraphicFramePr>
          <p:nvPr>
            <p:extLst/>
          </p:nvPr>
        </p:nvGraphicFramePr>
        <p:xfrm>
          <a:off x="327025" y="1199819"/>
          <a:ext cx="80486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Paint Shop Pro Image" r:id="rId3" imgW="8048780" imgH="858537" progId="PaintShopPro">
                  <p:embed/>
                </p:oleObj>
              </mc:Choice>
              <mc:Fallback>
                <p:oleObj name="Paint Shop Pro Image" r:id="rId3" imgW="8048780" imgH="858537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1199819"/>
                        <a:ext cx="80486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690288" y="2219067"/>
            <a:ext cx="408940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 dirty="0">
                <a:latin typeface="Comic Sans MS" pitchFamily="66" charset="0"/>
                <a:sym typeface="Symbol" pitchFamily="18" charset="2"/>
              </a:rPr>
              <a:t>    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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</a:rPr>
              <a:t>(g(n))</a:t>
            </a:r>
            <a:r>
              <a:rPr lang="en-US" altLang="en-US" sz="2000" dirty="0">
                <a:solidFill>
                  <a:srgbClr val="0000FF"/>
                </a:solidFill>
              </a:rPr>
              <a:t> is the set of functions with the same order of growth as 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endParaRPr lang="en-US" altLang="en-US" sz="24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400" dirty="0">
              <a:solidFill>
                <a:srgbClr val="DD0111"/>
              </a:solidFill>
              <a:sym typeface="Symbol" pitchFamily="18" charset="2"/>
            </a:endParaRPr>
          </a:p>
        </p:txBody>
      </p:sp>
      <p:pic>
        <p:nvPicPr>
          <p:cNvPr id="9" name="Picture 21" descr="graph_th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3" y="2114014"/>
            <a:ext cx="4030663" cy="41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3387337" y="4752181"/>
            <a:ext cx="51651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000" i="1" dirty="0"/>
              <a:t>g</a:t>
            </a:r>
            <a:r>
              <a:rPr kumimoji="1" lang="en-US" altLang="en-US" sz="2000" dirty="0"/>
              <a:t>(</a:t>
            </a:r>
            <a:r>
              <a:rPr kumimoji="1" lang="en-US" altLang="en-US" sz="2000" i="1" dirty="0"/>
              <a:t>n</a:t>
            </a:r>
            <a:r>
              <a:rPr kumimoji="1" lang="en-US" altLang="en-US" sz="2000" dirty="0"/>
              <a:t>) is an </a:t>
            </a:r>
            <a:r>
              <a:rPr kumimoji="1" lang="en-US" altLang="en-US" sz="2000" i="1" dirty="0">
                <a:solidFill>
                  <a:srgbClr val="0000FF"/>
                </a:solidFill>
              </a:rPr>
              <a:t>asymptotically tight bound</a:t>
            </a:r>
            <a:r>
              <a:rPr kumimoji="1" lang="en-US" altLang="en-US" sz="2000" dirty="0">
                <a:solidFill>
                  <a:srgbClr val="0000FF"/>
                </a:solidFill>
              </a:rPr>
              <a:t> </a:t>
            </a:r>
            <a:r>
              <a:rPr kumimoji="1" lang="en-US" altLang="en-US" sz="2000" dirty="0"/>
              <a:t>for </a:t>
            </a:r>
            <a:r>
              <a:rPr kumimoji="1" lang="en-US" altLang="en-US" sz="2000" i="1" dirty="0"/>
              <a:t>f</a:t>
            </a:r>
            <a:r>
              <a:rPr kumimoji="1" lang="en-US" altLang="en-US" sz="2000" dirty="0"/>
              <a:t>(</a:t>
            </a:r>
            <a:r>
              <a:rPr kumimoji="1" lang="en-US" altLang="en-US" sz="2000" i="1" dirty="0"/>
              <a:t>n</a:t>
            </a:r>
            <a:r>
              <a:rPr kumimoji="1" lang="en-US" alt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998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3A6B08-9DD7-4F34-811E-CB1193CA85FE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Gulim" pitchFamily="34" charset="-127"/>
              </a:rPr>
              <a:t>Note 30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>+8 isn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’</a:t>
            </a:r>
            <a:r>
              <a:rPr lang="en-US" altLang="ko-KR" sz="2400" dirty="0" smtClean="0">
                <a:ea typeface="Gulim" pitchFamily="34" charset="-127"/>
              </a:rPr>
              <a:t>t</a:t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dirty="0" smtClean="0">
                <a:ea typeface="Gulim" pitchFamily="34" charset="-127"/>
              </a:rPr>
              <a:t>less than 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/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i="1" dirty="0" smtClean="0">
                <a:ea typeface="Gulim" pitchFamily="34" charset="-127"/>
              </a:rPr>
              <a:t>anywhere </a:t>
            </a:r>
            <a:r>
              <a:rPr lang="en-US" altLang="ko-KR" sz="2400" dirty="0" smtClean="0">
                <a:ea typeface="Gulim" pitchFamily="34" charset="-127"/>
              </a:rPr>
              <a:t>(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>&gt;0).</a:t>
            </a:r>
          </a:p>
          <a:p>
            <a:pPr eaLnBrk="1" hangingPunct="1"/>
            <a:r>
              <a:rPr lang="en-US" altLang="ko-KR" sz="2400" dirty="0" smtClean="0">
                <a:ea typeface="Gulim" pitchFamily="34" charset="-127"/>
              </a:rPr>
              <a:t>It isn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’</a:t>
            </a:r>
            <a:r>
              <a:rPr lang="en-US" altLang="ko-KR" sz="2400" dirty="0" smtClean="0">
                <a:ea typeface="Gulim" pitchFamily="34" charset="-127"/>
              </a:rPr>
              <a:t>t even</a:t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dirty="0" smtClean="0">
                <a:ea typeface="Gulim" pitchFamily="34" charset="-127"/>
              </a:rPr>
              <a:t>less than 31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/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i="1" dirty="0" smtClean="0">
                <a:ea typeface="Gulim" pitchFamily="34" charset="-127"/>
              </a:rPr>
              <a:t>everywhere</a:t>
            </a:r>
            <a:r>
              <a:rPr lang="en-US" altLang="ko-KR" sz="2400" dirty="0" smtClean="0">
                <a:ea typeface="Gulim" pitchFamily="34" charset="-127"/>
              </a:rPr>
              <a:t>.</a:t>
            </a:r>
          </a:p>
          <a:p>
            <a:pPr eaLnBrk="1" hangingPunct="1"/>
            <a:r>
              <a:rPr lang="en-US" altLang="ko-KR" sz="2400" dirty="0" smtClean="0">
                <a:ea typeface="Gulim" pitchFamily="34" charset="-127"/>
              </a:rPr>
              <a:t>But it </a:t>
            </a:r>
            <a:r>
              <a:rPr lang="en-US" altLang="ko-KR" sz="2400" i="1" dirty="0" smtClean="0">
                <a:ea typeface="Gulim" pitchFamily="34" charset="-127"/>
              </a:rPr>
              <a:t>is</a:t>
            </a:r>
            <a:r>
              <a:rPr lang="en-US" altLang="ko-KR" sz="2400" dirty="0" smtClean="0">
                <a:ea typeface="Gulim" pitchFamily="34" charset="-127"/>
              </a:rPr>
              <a:t> less than</a:t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dirty="0" smtClean="0">
                <a:ea typeface="Gulim" pitchFamily="34" charset="-127"/>
              </a:rPr>
              <a:t>31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u="sng" dirty="0" smtClean="0">
                <a:ea typeface="Gulim" pitchFamily="34" charset="-127"/>
              </a:rPr>
              <a:t>everywhere to</a:t>
            </a:r>
            <a:br>
              <a:rPr lang="en-US" altLang="ko-KR" sz="2400" u="sng" dirty="0" smtClean="0">
                <a:ea typeface="Gulim" pitchFamily="34" charset="-127"/>
              </a:rPr>
            </a:br>
            <a:r>
              <a:rPr lang="en-US" altLang="ko-KR" sz="2400" u="sng" dirty="0" smtClean="0">
                <a:ea typeface="Gulim" pitchFamily="34" charset="-127"/>
              </a:rPr>
              <a:t>the right of </a:t>
            </a:r>
            <a:r>
              <a:rPr lang="en-US" altLang="ko-KR" sz="2400" i="1" u="sng" dirty="0" smtClean="0">
                <a:ea typeface="Gulim" pitchFamily="34" charset="-127"/>
              </a:rPr>
              <a:t>n</a:t>
            </a:r>
            <a:r>
              <a:rPr lang="en-US" altLang="ko-KR" sz="2400" u="sng" dirty="0" smtClean="0">
                <a:ea typeface="Gulim" pitchFamily="34" charset="-127"/>
              </a:rPr>
              <a:t>=8</a:t>
            </a:r>
            <a:r>
              <a:rPr lang="en-US" altLang="ko-KR" sz="2400" dirty="0" smtClean="0">
                <a:ea typeface="Gulim" pitchFamily="34" charset="-127"/>
              </a:rPr>
              <a:t>. </a:t>
            </a:r>
          </a:p>
        </p:txBody>
      </p:sp>
      <p:grpSp>
        <p:nvGrpSpPr>
          <p:cNvPr id="247811" name="Group 3"/>
          <p:cNvGrpSpPr>
            <a:grpSpLocks/>
          </p:cNvGrpSpPr>
          <p:nvPr/>
        </p:nvGrpSpPr>
        <p:grpSpPr bwMode="auto">
          <a:xfrm>
            <a:off x="5045075" y="2286000"/>
            <a:ext cx="2117725" cy="3200400"/>
            <a:chOff x="3178" y="1440"/>
            <a:chExt cx="1334" cy="2016"/>
          </a:xfrm>
        </p:grpSpPr>
        <p:sp>
          <p:nvSpPr>
            <p:cNvPr id="23570" name="Rectangle 4"/>
            <p:cNvSpPr>
              <a:spLocks noChangeArrowheads="1"/>
            </p:cNvSpPr>
            <p:nvPr/>
          </p:nvSpPr>
          <p:spPr bwMode="auto">
            <a:xfrm>
              <a:off x="3216" y="1440"/>
              <a:ext cx="1296" cy="20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1" name="Line 5"/>
            <p:cNvSpPr>
              <a:spLocks noChangeShapeType="1"/>
            </p:cNvSpPr>
            <p:nvPr/>
          </p:nvSpPr>
          <p:spPr bwMode="auto">
            <a:xfrm flipV="1">
              <a:off x="3216" y="1440"/>
              <a:ext cx="0" cy="20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Text Box 6"/>
            <p:cNvSpPr txBox="1">
              <a:spLocks noChangeArrowheads="1"/>
            </p:cNvSpPr>
            <p:nvPr/>
          </p:nvSpPr>
          <p:spPr bwMode="auto">
            <a:xfrm>
              <a:off x="3178" y="3120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i="1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n&gt;n</a:t>
              </a:r>
              <a:r>
                <a:rPr lang="en-US" altLang="ko-KR" sz="2400" i="1" baseline="-250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0</a:t>
              </a:r>
              <a:r>
                <a:rPr lang="en-US" altLang="ko-KR" sz="24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=8 </a:t>
              </a:r>
              <a:r>
                <a:rPr lang="en-US" altLang="ko-KR" sz="24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  <a:sym typeface="Symbol" pitchFamily="18" charset="2"/>
                </a:rPr>
                <a:t></a:t>
              </a:r>
              <a:endParaRPr lang="en-US" altLang="ko-KR" sz="2400">
                <a:latin typeface="Times New Roman" pitchFamily="18" charset="0"/>
                <a:ea typeface="Gulim" pitchFamily="34" charset="-127"/>
              </a:endParaRPr>
            </a:p>
          </p:txBody>
        </p:sp>
      </p:grpSp>
      <p:sp>
        <p:nvSpPr>
          <p:cNvPr id="2355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Big-Theta example, graphically</a:t>
            </a:r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V="1">
            <a:off x="4267200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4267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V="1">
            <a:off x="4267200" y="2286000"/>
            <a:ext cx="220980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Increasing 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 rot="-5400000">
            <a:off x="2684462" y="3792538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Value of function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V="1">
            <a:off x="4267200" y="3962400"/>
            <a:ext cx="2819400" cy="1524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4"/>
          <p:cNvSpPr txBox="1">
            <a:spLocks noChangeArrowheads="1"/>
          </p:cNvSpPr>
          <p:nvPr/>
        </p:nvSpPr>
        <p:spPr bwMode="auto">
          <a:xfrm>
            <a:off x="66294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 i="1">
                <a:solidFill>
                  <a:srgbClr val="006600"/>
                </a:solidFill>
                <a:latin typeface="Times New Roman" pitchFamily="18" charset="0"/>
                <a:ea typeface="Gulim" pitchFamily="34" charset="-127"/>
              </a:rPr>
              <a:t>n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6019800" y="259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>
                <a:latin typeface="Times New Roman" pitchFamily="18" charset="0"/>
                <a:ea typeface="Gulim" pitchFamily="34" charset="-127"/>
              </a:rPr>
              <a:t>+8</a:t>
            </a:r>
          </a:p>
        </p:txBody>
      </p:sp>
      <p:grpSp>
        <p:nvGrpSpPr>
          <p:cNvPr id="247824" name="Group 16"/>
          <p:cNvGrpSpPr>
            <a:grpSpLocks/>
          </p:cNvGrpSpPr>
          <p:nvPr/>
        </p:nvGrpSpPr>
        <p:grpSpPr bwMode="auto">
          <a:xfrm>
            <a:off x="4267200" y="2209800"/>
            <a:ext cx="1905000" cy="3276600"/>
            <a:chOff x="2688" y="1392"/>
            <a:chExt cx="1200" cy="2064"/>
          </a:xfrm>
        </p:grpSpPr>
        <p:sp>
          <p:nvSpPr>
            <p:cNvPr id="23568" name="Line 17"/>
            <p:cNvSpPr>
              <a:spLocks noChangeShapeType="1"/>
            </p:cNvSpPr>
            <p:nvPr/>
          </p:nvSpPr>
          <p:spPr bwMode="auto">
            <a:xfrm flipV="1">
              <a:off x="2688" y="1440"/>
              <a:ext cx="1200" cy="20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Text Box 18"/>
            <p:cNvSpPr txBox="1">
              <a:spLocks noChangeArrowheads="1"/>
            </p:cNvSpPr>
            <p:nvPr/>
          </p:nvSpPr>
          <p:spPr bwMode="auto">
            <a:xfrm>
              <a:off x="3168" y="1392"/>
              <a:ext cx="6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ko-KR" sz="2400" i="1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cn </a:t>
              </a:r>
              <a:r>
                <a:rPr lang="en-US" altLang="ko-KR" sz="240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=</a:t>
              </a:r>
              <a:br>
                <a:rPr lang="en-US" altLang="ko-KR" sz="240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</a:br>
              <a:r>
                <a:rPr lang="en-US" altLang="ko-KR" sz="240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31</a:t>
              </a:r>
              <a:r>
                <a:rPr lang="en-US" altLang="ko-KR" sz="2400" i="1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n</a:t>
              </a:r>
              <a:endParaRPr lang="en-US" altLang="ko-KR" sz="2400">
                <a:latin typeface="Times New Roman" pitchFamily="18" charset="0"/>
                <a:ea typeface="Gulim" pitchFamily="34" charset="-127"/>
              </a:endParaRPr>
            </a:p>
          </p:txBody>
        </p:sp>
      </p:grp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4876800" y="1469014"/>
            <a:ext cx="3056792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 dirty="0" smtClean="0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+8 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 pitchFamily="18" charset="2"/>
              </a:rPr>
              <a:t> 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/>
              </a:rPr>
              <a:t>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 pitchFamily="18" charset="2"/>
              </a:rPr>
              <a:t>(</a:t>
            </a:r>
            <a:r>
              <a:rPr lang="en-US" altLang="ko-KR" sz="2400" i="1" dirty="0">
                <a:solidFill>
                  <a:srgbClr val="006600"/>
                </a:solidFill>
                <a:latin typeface="Times New Roman" pitchFamily="18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  <a:sym typeface="Symbol" pitchFamily="18" charset="2"/>
              </a:rPr>
              <a:t>)</a:t>
            </a:r>
            <a:endParaRPr lang="en-US" altLang="ko-KR" sz="2400" dirty="0">
              <a:latin typeface="Times New Roman" pitchFamily="18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47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7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Algorithm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68" y="1347848"/>
            <a:ext cx="6593589" cy="151230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8"/>
          <a:stretch/>
        </p:blipFill>
        <p:spPr bwMode="auto">
          <a:xfrm>
            <a:off x="1109972" y="3053381"/>
            <a:ext cx="6686550" cy="352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90307" y="1281793"/>
            <a:ext cx="3706215" cy="1681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Algorithm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4024993" y="1228993"/>
            <a:ext cx="3706215" cy="1681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57450" y="3845379"/>
            <a:ext cx="144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ym typeface="Symbol" panose="05050102010706020507" pitchFamily="18" charset="2"/>
              </a:rPr>
              <a:t>(</a:t>
            </a:r>
            <a:r>
              <a:rPr lang="en-US" sz="3600" dirty="0" err="1" smtClean="0">
                <a:sym typeface="Symbol" panose="05050102010706020507" pitchFamily="18" charset="2"/>
              </a:rPr>
              <a:t>lgn</a:t>
            </a:r>
            <a:r>
              <a:rPr lang="en-US" sz="3600" dirty="0" smtClean="0">
                <a:sym typeface="Symbol" panose="05050102010706020507" pitchFamily="18" charset="2"/>
              </a:rPr>
              <a:t>)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441631"/>
            <a:ext cx="3177948" cy="18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L1.</a:t>
            </a:r>
            <a:fld id="{32789E0E-5961-4412-A292-1ECEF38E5A7D}" type="slidenum">
              <a:rPr lang="en-US" altLang="en-US">
                <a:solidFill>
                  <a:srgbClr val="000000"/>
                </a:solidFill>
              </a:rPr>
              <a:pPr/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22372" y="3901764"/>
            <a:ext cx="8223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Drop low-order terms; ignore leading constants.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Example: </a:t>
            </a:r>
            <a:r>
              <a:rPr lang="en-US" altLang="en-US" sz="3200" dirty="0" smtClean="0">
                <a:solidFill>
                  <a:srgbClr val="0000FF"/>
                </a:solidFill>
              </a:rPr>
              <a:t>3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n</a:t>
            </a:r>
            <a:r>
              <a:rPr lang="en-US" altLang="en-US" sz="3200" baseline="30000" dirty="0" smtClean="0">
                <a:solidFill>
                  <a:srgbClr val="0000FF"/>
                </a:solidFill>
              </a:rPr>
              <a:t>3 </a:t>
            </a:r>
            <a:r>
              <a:rPr lang="en-US" altLang="en-US" sz="3200" dirty="0" smtClean="0">
                <a:solidFill>
                  <a:srgbClr val="0000FF"/>
                </a:solidFill>
              </a:rPr>
              <a:t>+ 90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n</a:t>
            </a:r>
            <a:r>
              <a:rPr lang="en-US" altLang="en-US" sz="3200" i="1" baseline="30000" dirty="0" smtClean="0">
                <a:solidFill>
                  <a:srgbClr val="0000FF"/>
                </a:solidFill>
              </a:rPr>
              <a:t>2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 </a:t>
            </a:r>
            <a:r>
              <a:rPr lang="en-US" altLang="en-US" sz="3200" dirty="0" smtClean="0">
                <a:solidFill>
                  <a:srgbClr val="0000FF"/>
                </a:solidFill>
              </a:rPr>
              <a:t>– 5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n</a:t>
            </a:r>
            <a:r>
              <a:rPr lang="en-US" altLang="en-US" sz="3200" dirty="0" smtClean="0">
                <a:solidFill>
                  <a:srgbClr val="0000FF"/>
                </a:solidFill>
              </a:rPr>
              <a:t> + 6046 = </a:t>
            </a:r>
            <a:r>
              <a:rPr lang="en-US" altLang="en-US" sz="3200" dirty="0" smtClean="0">
                <a:solidFill>
                  <a:srgbClr val="0000FF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00FF"/>
                </a:solidFill>
              </a:rPr>
              <a:t>(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n</a:t>
            </a:r>
            <a:r>
              <a:rPr lang="en-US" altLang="en-US" sz="3200" baseline="30000" dirty="0" smtClean="0">
                <a:solidFill>
                  <a:srgbClr val="0000FF"/>
                </a:solidFill>
              </a:rPr>
              <a:t>3</a:t>
            </a:r>
            <a:r>
              <a:rPr lang="en-US" altLang="en-US" sz="32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85643" y="1607072"/>
            <a:ext cx="730841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previous Big-Oh and Omega</a:t>
            </a:r>
          </a:p>
          <a:p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=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… + b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)</a:t>
            </a:r>
            <a:endParaRPr lang="en-US" altLang="en-US" sz="2800" b="1" dirty="0" smtClean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85643" y="3378544"/>
            <a:ext cx="19159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Short-cut:</a:t>
            </a:r>
          </a:p>
        </p:txBody>
      </p:sp>
      <p:sp>
        <p:nvSpPr>
          <p:cNvPr id="2" name="Rectangle 1"/>
          <p:cNvSpPr/>
          <p:nvPr/>
        </p:nvSpPr>
        <p:spPr>
          <a:xfrm>
            <a:off x="559559" y="239805"/>
            <a:ext cx="7861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A non-negative polynomial of degree </a:t>
            </a:r>
            <a:r>
              <a:rPr lang="en-US" altLang="en-US" sz="2800" i="1" dirty="0"/>
              <a:t>k </a:t>
            </a:r>
            <a:r>
              <a:rPr lang="en-US" altLang="en-US" sz="2800" dirty="0"/>
              <a:t>is</a:t>
            </a:r>
            <a:r>
              <a:rPr lang="en-US" altLang="en-US" sz="2800" i="1" dirty="0"/>
              <a:t> </a:t>
            </a:r>
            <a:r>
              <a:rPr lang="en-US" altLang="en-US" sz="2800" dirty="0" smtClean="0">
                <a:sym typeface="Symbol"/>
              </a:rPr>
              <a:t></a:t>
            </a:r>
            <a:r>
              <a:rPr lang="en-US" altLang="en-US" sz="2800" dirty="0" smtClean="0"/>
              <a:t>(</a:t>
            </a:r>
            <a:r>
              <a:rPr lang="en-US" altLang="en-US" sz="2800" dirty="0" err="1"/>
              <a:t>n</a:t>
            </a:r>
            <a:r>
              <a:rPr lang="en-US" altLang="en-US" sz="2800" baseline="30000" dirty="0" err="1"/>
              <a:t>k</a:t>
            </a:r>
            <a:r>
              <a:rPr lang="en-US" altLang="en-US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480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  <p:bldP spid="1946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factors and domination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two algorithms with exact running times of: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it reasonable to say that runtime of Algorithm 2 dominates (is worse) than Algorithm1?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for small values of n Algorithm 2 is better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 for large values of 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82" y="2147475"/>
            <a:ext cx="6697318" cy="138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92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grpSp>
        <p:nvGrpSpPr>
          <p:cNvPr id="28682" name="Group 10"/>
          <p:cNvGrpSpPr>
            <a:grpSpLocks/>
          </p:cNvGrpSpPr>
          <p:nvPr/>
        </p:nvGrpSpPr>
        <p:grpSpPr bwMode="auto">
          <a:xfrm>
            <a:off x="2362200" y="2133600"/>
            <a:ext cx="4419600" cy="1357313"/>
            <a:chOff x="1488" y="1488"/>
            <a:chExt cx="2784" cy="855"/>
          </a:xfrm>
        </p:grpSpPr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28679" name="Group 7"/>
            <p:cNvGrpSpPr>
              <a:grpSpLocks/>
            </p:cNvGrpSpPr>
            <p:nvPr/>
          </p:nvGrpSpPr>
          <p:grpSpPr bwMode="auto">
            <a:xfrm>
              <a:off x="1488" y="1968"/>
              <a:ext cx="2784" cy="375"/>
              <a:chOff x="1488" y="1968"/>
              <a:chExt cx="2784" cy="375"/>
            </a:xfrm>
          </p:grpSpPr>
          <p:sp>
            <p:nvSpPr>
              <p:cNvPr id="28677" name="Rectangle 5"/>
              <p:cNvSpPr>
                <a:spLocks noChangeArrowheads="1"/>
              </p:cNvSpPr>
              <p:nvPr/>
            </p:nvSpPr>
            <p:spPr bwMode="auto">
              <a:xfrm>
                <a:off x="1488" y="1978"/>
                <a:ext cx="755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(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/2)</a:t>
                </a:r>
              </a:p>
            </p:txBody>
          </p:sp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3517" y="1968"/>
                <a:ext cx="755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(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/2)</a:t>
                </a:r>
              </a:p>
            </p:txBody>
          </p:sp>
        </p:grpSp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2700" y="1488"/>
              <a:ext cx="35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cn</a:t>
              </a:r>
              <a:endParaRPr lang="en-US" altLang="en-US" sz="3200" smtClean="0">
                <a:solidFill>
                  <a:srgbClr val="009999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37766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1AA5A6C-5207-4C47-8475-6EDB5BD1CA33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Rate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dirty="0" smtClean="0">
                    <a:cs typeface="Times New Roman" pitchFamily="18" charset="0"/>
                  </a:rPr>
                  <a:t>The low order terms in a function are relatively insignificant for </a:t>
                </a:r>
                <a:r>
                  <a:rPr lang="en-US" altLang="en-US" b="1" dirty="0" smtClean="0">
                    <a:cs typeface="Times New Roman" pitchFamily="18" charset="0"/>
                  </a:rPr>
                  <a:t>large</a:t>
                </a:r>
                <a:r>
                  <a:rPr lang="en-US" altLang="en-US" dirty="0" smtClean="0">
                    <a:cs typeface="Times New Roman" pitchFamily="18" charset="0"/>
                  </a:rPr>
                  <a:t> </a:t>
                </a:r>
                <a:r>
                  <a:rPr lang="en-US" altLang="en-US" i="1" dirty="0" smtClean="0">
                    <a:cs typeface="Times New Roman" pitchFamily="18" charset="0"/>
                  </a:rPr>
                  <a:t>n</a:t>
                </a:r>
                <a:endParaRPr lang="en-US" altLang="en-US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dirty="0" smtClean="0">
                    <a:cs typeface="Times New Roman" pitchFamily="18" charset="0"/>
                  </a:rPr>
                  <a:t>		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           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4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+ 100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2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+ 10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+ 50    ~     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4</a:t>
                </a:r>
              </a:p>
              <a:p>
                <a:pPr eaLnBrk="1" hangingPunct="1">
                  <a:buFontTx/>
                  <a:buNone/>
                </a:pPr>
                <a:endParaRPr lang="en-US" altLang="en-US" u="sng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i="0" smtClean="0">
                                  <a:latin typeface="Cambria Math"/>
                                  <a:cs typeface="Courier New" pitchFamily="49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en-US" b="0" i="1" smtClean="0">
                                  <a:latin typeface="Cambria Math"/>
                                  <a:cs typeface="Courier New" pitchFamily="49" charset="0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en-US" baseline="3000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+ 100</m:t>
                              </m:r>
                              <m:r>
                                <m:rPr>
                                  <m:nor/>
                                </m:r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en-US" baseline="3000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+ 10</m:t>
                              </m:r>
                              <m:r>
                                <m:rPr>
                                  <m:nor/>
                                </m:r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+ 50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en-US" baseline="3000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en-US" b="0" i="1" smtClean="0">
                              <a:latin typeface="Cambria Math"/>
                              <a:cs typeface="Courier New" pitchFamily="49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altLang="en-US" baseline="30000" dirty="0">
                  <a:solidFill>
                    <a:srgbClr val="DD0111"/>
                  </a:solidFill>
                  <a:cs typeface="Times New Roman" pitchFamily="18" charset="0"/>
                </a:endParaRPr>
              </a:p>
              <a:p>
                <a:pPr eaLnBrk="1" hangingPunct="1">
                  <a:buFontTx/>
                  <a:buNone/>
                </a:pPr>
                <a:endParaRPr lang="en-US" altLang="en-US" baseline="30000" dirty="0" smtClean="0">
                  <a:cs typeface="Times New Roman" pitchFamily="18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dirty="0" smtClean="0">
                    <a:cs typeface="Times New Roman" pitchFamily="18" charset="0"/>
                  </a:rPr>
                  <a:t>That is we say that</a:t>
                </a:r>
                <a:r>
                  <a:rPr lang="en-US" altLang="en-US" i="1" dirty="0" smtClean="0">
                    <a:cs typeface="Times New Roman" pitchFamily="18" charset="0"/>
                  </a:rPr>
                  <a:t> 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4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+ 100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2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+ 10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+ 50 </a:t>
                </a:r>
                <a:r>
                  <a:rPr lang="en-US" altLang="en-US" dirty="0" smtClean="0">
                    <a:cs typeface="Times New Roman" pitchFamily="18" charset="0"/>
                  </a:rPr>
                  <a:t>and 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4</a:t>
                </a:r>
                <a:r>
                  <a:rPr lang="en-US" altLang="en-US" dirty="0" smtClean="0">
                    <a:ea typeface="MS Mincho" pitchFamily="49" charset="-128"/>
                  </a:rPr>
                  <a:t> have the same  </a:t>
                </a:r>
                <a:r>
                  <a:rPr lang="en-US" altLang="en-US" b="1" dirty="0" smtClean="0">
                    <a:ea typeface="MS Mincho" pitchFamily="49" charset="-128"/>
                  </a:rPr>
                  <a:t>rate of growth</a:t>
                </a:r>
                <a:r>
                  <a:rPr lang="en-US" altLang="en-US" u="sng" dirty="0" smtClean="0"/>
                  <a:t> </a:t>
                </a:r>
              </a:p>
              <a:p>
                <a:pPr eaLnBrk="1" hangingPunct="1">
                  <a:buFontTx/>
                  <a:buNone/>
                </a:pPr>
                <a:endParaRPr lang="en-US" alt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sz="1800" dirty="0" smtClean="0"/>
                  <a:t>Mathematics a </a:t>
                </a:r>
                <a:r>
                  <a:rPr lang="en-US" sz="1800" b="1" dirty="0" smtClean="0"/>
                  <a:t>tilde</a:t>
                </a:r>
                <a:r>
                  <a:rPr lang="en-US" sz="1800" dirty="0"/>
                  <a:t> </a:t>
                </a:r>
                <a:r>
                  <a:rPr lang="en-US" sz="1800" b="1" dirty="0" smtClean="0"/>
                  <a:t>symbol</a:t>
                </a:r>
                <a:r>
                  <a:rPr lang="en-US" sz="1800" dirty="0" smtClean="0"/>
                  <a:t> (∼) indicating equivalency or similarity between two values.</a:t>
                </a:r>
                <a:endParaRPr lang="en-US" altLang="en-US" sz="18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altLang="en-US" dirty="0" smtClean="0"/>
              </a:p>
            </p:txBody>
          </p:sp>
        </mc:Choice>
        <mc:Fallback xmlns="">
          <p:sp>
            <p:nvSpPr>
              <p:cNvPr id="1229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556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21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 Method: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8"/>
                <a:ext cx="8229600" cy="45259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 we have functions f(n) and g(n).  We set up a limit quotient between f and g as follows</a:t>
                </a: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b="0" dirty="0" smtClean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If</m:t>
                    </m:r>
                    <m:r>
                      <a:rPr lang="en-US" sz="2400" b="0" i="1" smtClean="0">
                        <a:latin typeface="Cambria Math"/>
                      </a:rPr>
                      <m:t>  </m:t>
                    </m:r>
                    <m:r>
                      <a:rPr lang="en-US" sz="2400" i="1">
                        <a:latin typeface="Cambria Math"/>
                      </a:rPr>
                      <m:t>𝑙𝑖𝑚</m:t>
                    </m:r>
                    <m:r>
                      <a:rPr lang="en-US" sz="2400" i="1" baseline="-25000">
                        <a:latin typeface="Cambria Math"/>
                      </a:rPr>
                      <m:t>𝑛</m:t>
                    </m:r>
                    <m:r>
                      <a:rPr lang="en-US" sz="2400" i="1" baseline="-25000">
                        <a:latin typeface="Cambria Math"/>
                        <a:sym typeface="Symbol"/>
                      </a:rPr>
                      <m:t>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𝑔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</a:rPr>
                              <m:t>0  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       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𝑡h𝑒𝑛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𝑖𝑠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&gt;0   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𝑡h𝑒𝑛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𝑖𝑠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       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𝑡h𝑒𝑛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𝑖𝑠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altLang="en-US" sz="2400" dirty="0" smtClean="0"/>
              </a:p>
              <a:p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above can be proven using calculus, but for our purposes, the limit method is sufficient for showing asymptotic inclusions</a:t>
                </a:r>
              </a:p>
              <a:p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Always try to look for algebraic simplifications first</a:t>
                </a:r>
              </a:p>
              <a:p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 and g both diverge or converge on zero or infinity, then you need to apply the </a:t>
                </a:r>
                <a:r>
                  <a:rPr lang="en-US" alt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l’Hôpital</a:t>
                </a:r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</a:t>
                </a:r>
              </a:p>
            </p:txBody>
          </p:sp>
        </mc:Choice>
        <mc:Fallback xmlns="">
          <p:sp>
            <p:nvSpPr>
              <p:cNvPr id="399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8"/>
                <a:ext cx="8229600" cy="4525962"/>
              </a:xfrm>
              <a:blipFill rotWithShape="1">
                <a:blip r:embed="rId2"/>
                <a:stretch>
                  <a:fillRect l="-1111" t="-1078" r="-296" b="-15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6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L’Hôpital</a:t>
            </a:r>
            <a:r>
              <a:rPr lang="en-US" altLang="en-US" dirty="0" smtClean="0"/>
              <a:t>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263" y="1195388"/>
                <a:ext cx="8229600" cy="25288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 smtClean="0"/>
                  <a:t>Theorem (</a:t>
                </a:r>
                <a:r>
                  <a:rPr lang="en-US" altLang="en-US" dirty="0" err="1" smtClean="0"/>
                  <a:t>L’Hôpital</a:t>
                </a:r>
                <a:r>
                  <a:rPr lang="en-US" altLang="en-US" dirty="0" smtClean="0"/>
                  <a:t> Rule): </a:t>
                </a:r>
              </a:p>
              <a:p>
                <a:pPr lvl="1"/>
                <a:r>
                  <a:rPr lang="en-US" altLang="en-US" dirty="0" smtClean="0">
                    <a:solidFill>
                      <a:srgbClr val="0000FF"/>
                    </a:solidFill>
                  </a:rPr>
                  <a:t>Let f and g be two functions, </a:t>
                </a:r>
              </a:p>
              <a:p>
                <a:pPr lvl="1"/>
                <a:r>
                  <a:rPr lang="en-US" altLang="en-US" dirty="0" smtClean="0">
                    <a:solidFill>
                      <a:srgbClr val="0000FF"/>
                    </a:solidFill>
                  </a:rPr>
                  <a:t>if the limit between the quotient f(n)/g(n) exists, </a:t>
                </a:r>
              </a:p>
              <a:p>
                <a:pPr lvl="1"/>
                <a:r>
                  <a:rPr lang="en-US" altLang="en-US" dirty="0" smtClean="0">
                    <a:solidFill>
                      <a:srgbClr val="0000FF"/>
                    </a:solidFill>
                  </a:rPr>
                  <a:t>Then, it is equal to the limit of the derivative of the numerator and the denominator</a:t>
                </a:r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pPr>
                  <a:buFont typeface="Arial" pitchFamily="34" charset="0"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altLang="en-US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′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′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altLang="en-US" dirty="0" smtClean="0"/>
              </a:p>
              <a:p>
                <a:pPr>
                  <a:buFont typeface="Arial" pitchFamily="34" charset="0"/>
                  <a:buNone/>
                </a:pPr>
                <a:endParaRPr lang="en-US" altLang="en-US" dirty="0" smtClean="0"/>
              </a:p>
            </p:txBody>
          </p:sp>
        </mc:Choice>
        <mc:Fallback xmlns="">
          <p:sp>
            <p:nvSpPr>
              <p:cNvPr id="4096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263" y="1195388"/>
                <a:ext cx="8229600" cy="2528887"/>
              </a:xfrm>
              <a:blipFill rotWithShape="1">
                <a:blip r:embed="rId2"/>
                <a:stretch>
                  <a:fillRect l="-1556" t="-2410" b="-37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9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 Method: Example 1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Example: Let f(n) =2</a:t>
            </a:r>
            <a:r>
              <a:rPr lang="en-US" altLang="en-US" baseline="30000" dirty="0" smtClean="0"/>
              <a:t>n</a:t>
            </a:r>
            <a:r>
              <a:rPr lang="en-US" altLang="en-US" dirty="0" smtClean="0"/>
              <a:t>, g(n)=3</a:t>
            </a:r>
            <a:r>
              <a:rPr lang="en-US" altLang="en-US" baseline="30000" dirty="0" smtClean="0"/>
              <a:t>n</a:t>
            </a:r>
            <a:r>
              <a:rPr lang="en-US" altLang="en-US" dirty="0" smtClean="0"/>
              <a:t>.  Determine a tight inclusion of the form f(n) </a:t>
            </a:r>
            <a:r>
              <a:rPr lang="en-US" altLang="en-US" dirty="0" smtClean="0">
                <a:sym typeface="Symbol" pitchFamily="18" charset="2"/>
              </a:rPr>
              <a:t> </a:t>
            </a:r>
            <a:r>
              <a:rPr lang="en-US" altLang="en-US" dirty="0" smtClean="0">
                <a:sym typeface="Symbol"/>
              </a:rPr>
              <a:t></a:t>
            </a:r>
            <a:r>
              <a:rPr lang="en-US" altLang="en-US" dirty="0" smtClean="0">
                <a:sym typeface="Symbol" pitchFamily="18" charset="2"/>
              </a:rPr>
              <a:t> (g(n))</a:t>
            </a:r>
          </a:p>
          <a:p>
            <a:r>
              <a:rPr lang="en-US" altLang="en-US" dirty="0" smtClean="0">
                <a:sym typeface="Symbol" pitchFamily="18" charset="2"/>
              </a:rPr>
              <a:t>What is your intuition in this case?  Which function grows quicker?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7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Limit Method: Example1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262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Using algebra</a:t>
            </a:r>
          </a:p>
          <a:p>
            <a:pPr algn="ctr">
              <a:buFont typeface="Arial" pitchFamily="34" charset="0"/>
              <a:buNone/>
            </a:pPr>
            <a:r>
              <a:rPr lang="en-US" altLang="en-US" dirty="0" smtClean="0"/>
              <a:t>lim</a:t>
            </a:r>
            <a:r>
              <a:rPr lang="en-US" altLang="en-US" baseline="-25000" dirty="0" smtClean="0"/>
              <a:t>n</a:t>
            </a:r>
            <a:r>
              <a:rPr lang="en-US" altLang="en-US" baseline="-25000" dirty="0" smtClean="0">
                <a:sym typeface="Symbol" pitchFamily="18" charset="2"/>
              </a:rPr>
              <a:t></a:t>
            </a:r>
            <a:r>
              <a:rPr lang="en-US" altLang="en-US" dirty="0" smtClean="0">
                <a:sym typeface="Symbol" pitchFamily="18" charset="2"/>
              </a:rPr>
              <a:t> 2</a:t>
            </a:r>
            <a:r>
              <a:rPr lang="en-US" altLang="en-US" baseline="30000" dirty="0" smtClean="0">
                <a:sym typeface="Symbol" pitchFamily="18" charset="2"/>
              </a:rPr>
              <a:t>n</a:t>
            </a:r>
            <a:r>
              <a:rPr lang="en-US" altLang="en-US" dirty="0" smtClean="0">
                <a:sym typeface="Symbol" pitchFamily="18" charset="2"/>
              </a:rPr>
              <a:t>/3</a:t>
            </a:r>
            <a:r>
              <a:rPr lang="en-US" altLang="en-US" baseline="30000" dirty="0" smtClean="0">
                <a:sym typeface="Symbol" pitchFamily="18" charset="2"/>
              </a:rPr>
              <a:t>n </a:t>
            </a:r>
            <a:r>
              <a:rPr lang="en-US" altLang="en-US" dirty="0" smtClean="0"/>
              <a:t>= lim</a:t>
            </a:r>
            <a:r>
              <a:rPr lang="en-US" altLang="en-US" baseline="-25000" dirty="0" smtClean="0"/>
              <a:t>n</a:t>
            </a:r>
            <a:r>
              <a:rPr lang="en-US" altLang="en-US" baseline="-25000" dirty="0" smtClean="0">
                <a:sym typeface="Symbol" pitchFamily="18" charset="2"/>
              </a:rPr>
              <a:t></a:t>
            </a:r>
            <a:r>
              <a:rPr lang="en-US" altLang="en-US" dirty="0" smtClean="0">
                <a:sym typeface="Symbol" pitchFamily="18" charset="2"/>
              </a:rPr>
              <a:t> (2/3)</a:t>
            </a:r>
            <a:r>
              <a:rPr lang="en-US" altLang="en-US" baseline="30000" dirty="0" smtClean="0">
                <a:sym typeface="Symbol" pitchFamily="18" charset="2"/>
              </a:rPr>
              <a:t>n</a:t>
            </a:r>
            <a:endParaRPr lang="en-US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11016" y="2710961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Now we use the following </a:t>
            </a:r>
            <a:r>
              <a:rPr lang="en-US" sz="2400" dirty="0" smtClean="0">
                <a:latin typeface="+mn-lt"/>
                <a:cs typeface="+mn-cs"/>
              </a:rPr>
              <a:t>Theorem</a:t>
            </a:r>
            <a:endParaRPr lang="en-US" sz="2400" dirty="0">
              <a:latin typeface="+mn-lt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37785" y="3229708"/>
          <a:ext cx="5293091" cy="1371600"/>
        </p:xfrm>
        <a:graphic>
          <a:graphicData uri="http://schemas.openxmlformats.org/drawingml/2006/table">
            <a:tbl>
              <a:tblPr/>
              <a:tblGrid>
                <a:gridCol w="2354844"/>
                <a:gridCol w="719571"/>
                <a:gridCol w="2218676"/>
              </a:tblGrid>
              <a:tr h="3194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if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 &lt; 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lim</a:t>
                      </a:r>
                      <a:r>
                        <a:rPr kumimoji="0" lang="en-US" alt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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 </a:t>
                      </a:r>
                      <a:r>
                        <a:rPr kumimoji="0" lang="en-US" alt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if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 = 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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if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 &gt; 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2898531" y="3358661"/>
            <a:ext cx="457200" cy="1295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7715" y="6046178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en-US" sz="3200" dirty="0">
                <a:latin typeface="Calibri" pitchFamily="34" charset="0"/>
              </a:rPr>
              <a:t>Therefore we conclude that </a:t>
            </a:r>
            <a:r>
              <a:rPr lang="en-US" altLang="en-US" sz="3200" dirty="0" smtClean="0">
                <a:latin typeface="Calibri" pitchFamily="34" charset="0"/>
              </a:rPr>
              <a:t>2</a:t>
            </a:r>
            <a:r>
              <a:rPr lang="en-US" altLang="en-US" sz="3200" baseline="30000" dirty="0" smtClean="0">
                <a:latin typeface="Calibri" pitchFamily="34" charset="0"/>
              </a:rPr>
              <a:t>n </a:t>
            </a:r>
            <a:r>
              <a:rPr lang="en-US" altLang="en-US" sz="3200" dirty="0" smtClean="0">
                <a:latin typeface="Calibri" pitchFamily="34" charset="0"/>
                <a:sym typeface="Symbol" pitchFamily="18" charset="2"/>
              </a:rPr>
              <a:t>is O(3</a:t>
            </a:r>
            <a:r>
              <a:rPr lang="en-US" altLang="en-US" sz="3200" baseline="30000" dirty="0" smtClean="0">
                <a:latin typeface="Calibri" pitchFamily="34" charset="0"/>
                <a:sym typeface="Symbol" pitchFamily="18" charset="2"/>
              </a:rPr>
              <a:t>n</a:t>
            </a:r>
            <a:r>
              <a:rPr lang="en-US" altLang="en-US" sz="3200" dirty="0">
                <a:latin typeface="Calibri" pitchFamily="34" charset="0"/>
                <a:sym typeface="Symbol" pitchFamily="18" charset="2"/>
              </a:rPr>
              <a:t>)</a:t>
            </a: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4979378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FF33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altLang="en-US" kern="0" dirty="0" smtClean="0"/>
              <a:t>lim</a:t>
            </a:r>
            <a:r>
              <a:rPr lang="en-US" altLang="en-US" kern="0" baseline="-25000" dirty="0" smtClean="0"/>
              <a:t>n</a:t>
            </a:r>
            <a:r>
              <a:rPr lang="en-US" altLang="en-US" kern="0" baseline="-25000" dirty="0" smtClean="0">
                <a:sym typeface="Symbol" pitchFamily="18" charset="2"/>
              </a:rPr>
              <a:t></a:t>
            </a:r>
            <a:r>
              <a:rPr lang="en-US" altLang="en-US" kern="0" dirty="0" smtClean="0">
                <a:sym typeface="Symbol" pitchFamily="18" charset="2"/>
              </a:rPr>
              <a:t> 2</a:t>
            </a:r>
            <a:r>
              <a:rPr lang="en-US" altLang="en-US" kern="0" baseline="30000" dirty="0" smtClean="0">
                <a:sym typeface="Symbol" pitchFamily="18" charset="2"/>
              </a:rPr>
              <a:t>n</a:t>
            </a:r>
            <a:r>
              <a:rPr lang="en-US" altLang="en-US" kern="0" dirty="0" smtClean="0">
                <a:sym typeface="Symbol" pitchFamily="18" charset="2"/>
              </a:rPr>
              <a:t>/3</a:t>
            </a:r>
            <a:r>
              <a:rPr lang="en-US" altLang="en-US" kern="0" baseline="30000" dirty="0" smtClean="0">
                <a:sym typeface="Symbol" pitchFamily="18" charset="2"/>
              </a:rPr>
              <a:t>n </a:t>
            </a:r>
            <a:r>
              <a:rPr lang="en-US" altLang="en-US" kern="0" dirty="0" smtClean="0"/>
              <a:t>= lim</a:t>
            </a:r>
            <a:r>
              <a:rPr lang="en-US" altLang="en-US" kern="0" baseline="-25000" dirty="0" smtClean="0"/>
              <a:t>n</a:t>
            </a:r>
            <a:r>
              <a:rPr lang="en-US" altLang="en-US" kern="0" baseline="-25000" dirty="0" smtClean="0">
                <a:sym typeface="Symbol" pitchFamily="18" charset="2"/>
              </a:rPr>
              <a:t></a:t>
            </a:r>
            <a:r>
              <a:rPr lang="en-US" altLang="en-US" kern="0" dirty="0" smtClean="0">
                <a:sym typeface="Symbol" pitchFamily="18" charset="2"/>
              </a:rPr>
              <a:t> (2/3)</a:t>
            </a:r>
            <a:r>
              <a:rPr lang="en-US" altLang="en-US" kern="0" baseline="30000" dirty="0" smtClean="0">
                <a:sym typeface="Symbol" pitchFamily="18" charset="2"/>
              </a:rPr>
              <a:t>n</a:t>
            </a:r>
          </a:p>
          <a:p>
            <a:pPr algn="ctr">
              <a:buFont typeface="Arial" pitchFamily="34" charset="0"/>
              <a:buNone/>
            </a:pPr>
            <a:r>
              <a:rPr lang="en-US" altLang="en-US" kern="0" dirty="0" smtClean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44161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  <p:bldP spid="7" grpId="0"/>
      <p:bldP spid="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Limit Method: Example 2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Example: Let f(n) =log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n, g(n)=log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.  Determine a tight inclusion of the form </a:t>
            </a:r>
          </a:p>
          <a:p>
            <a:pPr marL="0" indent="0" algn="ctr">
              <a:buNone/>
            </a:pPr>
            <a:r>
              <a:rPr lang="en-US" altLang="en-US" dirty="0" smtClean="0"/>
              <a:t>f(n) </a:t>
            </a:r>
            <a:r>
              <a:rPr lang="en-US" altLang="en-US" dirty="0" smtClean="0">
                <a:sym typeface="Symbol" pitchFamily="18" charset="2"/>
              </a:rPr>
              <a:t> (g(n))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itchFamily="18" charset="2"/>
              </a:rPr>
              <a:t>What is your intuition in this case?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43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Limit Method: Example 2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51692" y="1222131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We set up our limit</a:t>
            </a:r>
          </a:p>
          <a:p>
            <a:pPr marL="0" indent="0" algn="ctr">
              <a:buNone/>
            </a:pPr>
            <a:r>
              <a:rPr lang="en-US" altLang="en-US" sz="2400" dirty="0" smtClean="0"/>
              <a:t>lim</a:t>
            </a:r>
            <a:r>
              <a:rPr lang="en-US" altLang="en-US" sz="2400" baseline="-25000" dirty="0" smtClean="0"/>
              <a:t>n</a:t>
            </a:r>
            <a:r>
              <a:rPr lang="en-US" altLang="en-US" sz="2400" baseline="-25000" dirty="0" smtClean="0">
                <a:sym typeface="Symbol" pitchFamily="18" charset="2"/>
              </a:rPr>
              <a:t></a:t>
            </a:r>
            <a:r>
              <a:rPr lang="en-US" altLang="en-US" sz="2400" dirty="0" smtClean="0">
                <a:sym typeface="Symbol" pitchFamily="18" charset="2"/>
              </a:rPr>
              <a:t> f(n)/g(n) = </a:t>
            </a:r>
            <a:r>
              <a:rPr lang="en-US" altLang="en-US" sz="2400" dirty="0" smtClean="0"/>
              <a:t>lim</a:t>
            </a:r>
            <a:r>
              <a:rPr lang="en-US" altLang="en-US" sz="2400" baseline="-25000" dirty="0" smtClean="0"/>
              <a:t>n</a:t>
            </a:r>
            <a:r>
              <a:rPr lang="en-US" altLang="en-US" sz="2400" baseline="-25000" dirty="0" smtClean="0">
                <a:sym typeface="Symbol" pitchFamily="18" charset="2"/>
              </a:rPr>
              <a:t></a:t>
            </a:r>
            <a:r>
              <a:rPr lang="en-US" altLang="en-US" sz="2400" dirty="0" smtClean="0">
                <a:sym typeface="Symbol" pitchFamily="18" charset="2"/>
              </a:rPr>
              <a:t> log</a:t>
            </a:r>
            <a:r>
              <a:rPr lang="en-US" altLang="en-US" sz="2400" baseline="-25000" dirty="0" smtClean="0">
                <a:sym typeface="Symbol" pitchFamily="18" charset="2"/>
              </a:rPr>
              <a:t>2</a:t>
            </a:r>
            <a:r>
              <a:rPr lang="en-US" altLang="en-US" sz="2400" dirty="0" smtClean="0">
                <a:sym typeface="Symbol" pitchFamily="18" charset="2"/>
              </a:rPr>
              <a:t>n/log</a:t>
            </a:r>
            <a:r>
              <a:rPr lang="en-US" altLang="en-US" sz="2400" baseline="-25000" dirty="0" smtClean="0">
                <a:sym typeface="Symbol" pitchFamily="18" charset="2"/>
              </a:rPr>
              <a:t>3</a:t>
            </a:r>
            <a:r>
              <a:rPr lang="en-US" altLang="en-US" sz="2400" dirty="0" smtClean="0">
                <a:sym typeface="Symbol" pitchFamily="18" charset="2"/>
              </a:rPr>
              <a:t>n</a:t>
            </a:r>
            <a:r>
              <a:rPr lang="en-US" altLang="en-US" sz="2400" baseline="30000" dirty="0" smtClean="0">
                <a:sym typeface="Symbol" pitchFamily="18" charset="2"/>
              </a:rPr>
              <a:t>2</a:t>
            </a:r>
            <a:r>
              <a:rPr lang="en-US" altLang="en-US" sz="2400" dirty="0" smtClean="0"/>
              <a:t> </a:t>
            </a:r>
          </a:p>
          <a:p>
            <a:pPr marL="0" indent="0" algn="ctr">
              <a:buNone/>
            </a:pPr>
            <a:r>
              <a:rPr lang="en-US" altLang="en-US" sz="2400" dirty="0" smtClean="0"/>
              <a:t>                                  = lim</a:t>
            </a:r>
            <a:r>
              <a:rPr lang="en-US" altLang="en-US" sz="2400" baseline="-25000" dirty="0" smtClean="0"/>
              <a:t>n</a:t>
            </a:r>
            <a:r>
              <a:rPr lang="en-US" altLang="en-US" sz="2400" baseline="-25000" dirty="0" smtClean="0">
                <a:sym typeface="Symbol" pitchFamily="18" charset="2"/>
              </a:rPr>
              <a:t></a:t>
            </a:r>
            <a:r>
              <a:rPr lang="en-US" altLang="en-US" sz="2400" dirty="0" smtClean="0">
                <a:sym typeface="Symbol" pitchFamily="18" charset="2"/>
              </a:rPr>
              <a:t> log</a:t>
            </a:r>
            <a:r>
              <a:rPr lang="en-US" altLang="en-US" sz="2400" baseline="-25000" dirty="0" smtClean="0">
                <a:sym typeface="Symbol" pitchFamily="18" charset="2"/>
              </a:rPr>
              <a:t>2</a:t>
            </a:r>
            <a:r>
              <a:rPr lang="en-US" altLang="en-US" sz="2400" dirty="0" smtClean="0">
                <a:sym typeface="Symbol" pitchFamily="18" charset="2"/>
              </a:rPr>
              <a:t>n/(2log</a:t>
            </a:r>
            <a:r>
              <a:rPr lang="en-US" altLang="en-US" sz="2400" baseline="-25000" dirty="0" smtClean="0">
                <a:sym typeface="Symbol" pitchFamily="18" charset="2"/>
              </a:rPr>
              <a:t>3</a:t>
            </a:r>
            <a:r>
              <a:rPr lang="en-US" altLang="en-US" sz="2400" dirty="0" smtClean="0">
                <a:sym typeface="Symbol" pitchFamily="18" charset="2"/>
              </a:rPr>
              <a:t>n)</a:t>
            </a:r>
            <a:endParaRPr lang="en-US" altLang="en-US" baseline="30000" dirty="0" smtClean="0"/>
          </a:p>
          <a:p>
            <a:endParaRPr lang="en-US" altLang="en-US" dirty="0" smtClean="0"/>
          </a:p>
        </p:txBody>
      </p:sp>
      <p:sp>
        <p:nvSpPr>
          <p:cNvPr id="50180" name="Content Placeholder 2"/>
          <p:cNvSpPr txBox="1">
            <a:spLocks/>
          </p:cNvSpPr>
          <p:nvPr/>
        </p:nvSpPr>
        <p:spPr bwMode="auto">
          <a:xfrm>
            <a:off x="366346" y="2942492"/>
            <a:ext cx="8229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en-US" dirty="0">
                <a:latin typeface="Calibri" pitchFamily="34" charset="0"/>
              </a:rPr>
              <a:t>Here we use the change of base formula for logarithms</a:t>
            </a:r>
            <a:r>
              <a:rPr lang="en-US" altLang="en-US" dirty="0" smtClean="0">
                <a:latin typeface="Calibri" pitchFamily="34" charset="0"/>
              </a:rPr>
              <a:t>:</a:t>
            </a:r>
            <a:endParaRPr lang="en-US" altLang="en-US" dirty="0">
              <a:latin typeface="Calibri" pitchFamily="34" charset="0"/>
              <a:sym typeface="Symbol" pitchFamily="18" charset="2"/>
            </a:endParaRPr>
          </a:p>
          <a:p>
            <a:pPr marL="0" indent="0">
              <a:spcBef>
                <a:spcPct val="20000"/>
              </a:spcBef>
            </a:pPr>
            <a:r>
              <a:rPr lang="en-US" altLang="en-US" dirty="0" smtClean="0">
                <a:latin typeface="Calibri" pitchFamily="34" charset="0"/>
              </a:rPr>
              <a:t>log</a:t>
            </a:r>
            <a:r>
              <a:rPr lang="en-US" altLang="en-US" baseline="-25000" dirty="0" smtClean="0">
                <a:latin typeface="Calibri" pitchFamily="34" charset="0"/>
              </a:rPr>
              <a:t>3</a:t>
            </a:r>
            <a:r>
              <a:rPr lang="en-US" altLang="en-US" dirty="0" smtClean="0">
                <a:latin typeface="Calibri" pitchFamily="34" charset="0"/>
              </a:rPr>
              <a:t>n </a:t>
            </a:r>
            <a:r>
              <a:rPr lang="en-US" altLang="en-US" dirty="0">
                <a:latin typeface="Calibri" pitchFamily="34" charset="0"/>
              </a:rPr>
              <a:t>= log</a:t>
            </a:r>
            <a:r>
              <a:rPr lang="en-US" altLang="en-US" baseline="-25000" dirty="0">
                <a:latin typeface="Calibri" pitchFamily="34" charset="0"/>
              </a:rPr>
              <a:t>2</a:t>
            </a:r>
            <a:r>
              <a:rPr lang="en-US" altLang="en-US" dirty="0">
                <a:latin typeface="Calibri" pitchFamily="34" charset="0"/>
              </a:rPr>
              <a:t>n / </a:t>
            </a:r>
            <a:r>
              <a:rPr lang="en-US" altLang="en-US" dirty="0" smtClean="0">
                <a:latin typeface="Calibri" pitchFamily="34" charset="0"/>
              </a:rPr>
              <a:t>log</a:t>
            </a:r>
            <a:r>
              <a:rPr lang="en-US" altLang="en-US" baseline="-25000" dirty="0" smtClean="0">
                <a:latin typeface="Calibri" pitchFamily="34" charset="0"/>
              </a:rPr>
              <a:t>2</a:t>
            </a:r>
            <a:r>
              <a:rPr lang="en-US" altLang="en-US" dirty="0" smtClean="0">
                <a:latin typeface="Calibri" pitchFamily="34" charset="0"/>
              </a:rPr>
              <a:t>3</a:t>
            </a:r>
          </a:p>
          <a:p>
            <a:pPr algn="ctr">
              <a:buFont typeface="Arial" pitchFamily="34" charset="0"/>
              <a:buNone/>
            </a:pPr>
            <a:r>
              <a:rPr lang="en-US" altLang="en-US" dirty="0" smtClean="0"/>
              <a:t>		lim</a:t>
            </a:r>
            <a:r>
              <a:rPr lang="en-US" altLang="en-US" baseline="-25000" dirty="0" smtClean="0"/>
              <a:t>n</a:t>
            </a:r>
            <a:r>
              <a:rPr lang="en-US" altLang="en-US" baseline="-25000" dirty="0">
                <a:sym typeface="Symbol" pitchFamily="18" charset="2"/>
              </a:rPr>
              <a:t></a:t>
            </a:r>
            <a:r>
              <a:rPr lang="en-US" altLang="en-US" dirty="0">
                <a:sym typeface="Symbol" pitchFamily="18" charset="2"/>
              </a:rPr>
              <a:t> log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n/(2log</a:t>
            </a:r>
            <a:r>
              <a:rPr lang="en-US" altLang="en-US" baseline="-25000" dirty="0">
                <a:sym typeface="Symbol" pitchFamily="18" charset="2"/>
              </a:rPr>
              <a:t>3</a:t>
            </a:r>
            <a:r>
              <a:rPr lang="en-US" altLang="en-US" dirty="0">
                <a:sym typeface="Symbol" pitchFamily="18" charset="2"/>
              </a:rPr>
              <a:t>n) = </a:t>
            </a:r>
            <a:r>
              <a:rPr lang="en-US" altLang="en-US" dirty="0"/>
              <a:t>lim</a:t>
            </a:r>
            <a:r>
              <a:rPr lang="en-US" altLang="en-US" baseline="-25000" dirty="0"/>
              <a:t>n</a:t>
            </a:r>
            <a:r>
              <a:rPr lang="en-US" altLang="en-US" baseline="-25000" dirty="0">
                <a:sym typeface="Symbol" pitchFamily="18" charset="2"/>
              </a:rPr>
              <a:t>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(log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n log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3) </a:t>
            </a:r>
            <a:r>
              <a:rPr lang="en-US" altLang="en-US" dirty="0">
                <a:sym typeface="Symbol" pitchFamily="18" charset="2"/>
              </a:rPr>
              <a:t>/(2log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n)</a:t>
            </a:r>
            <a:endParaRPr lang="en-US" altLang="en-US" baseline="30000" dirty="0"/>
          </a:p>
          <a:p>
            <a:pPr>
              <a:buFont typeface="Arial" pitchFamily="34" charset="0"/>
              <a:buNone/>
            </a:pPr>
            <a:r>
              <a:rPr lang="en-US" altLang="en-US" dirty="0">
                <a:sym typeface="Symbol" pitchFamily="18" charset="2"/>
              </a:rPr>
              <a:t>                                      </a:t>
            </a:r>
            <a:r>
              <a:rPr lang="en-US" altLang="en-US" dirty="0" smtClean="0">
                <a:sym typeface="Symbol" pitchFamily="18" charset="2"/>
              </a:rPr>
              <a:t>	   = </a:t>
            </a:r>
            <a:r>
              <a:rPr lang="en-US" altLang="en-US" dirty="0"/>
              <a:t>lim</a:t>
            </a:r>
            <a:r>
              <a:rPr lang="en-US" altLang="en-US" baseline="-25000" dirty="0"/>
              <a:t>n</a:t>
            </a:r>
            <a:r>
              <a:rPr lang="en-US" altLang="en-US" baseline="-25000" dirty="0">
                <a:sym typeface="Symbol" pitchFamily="18" charset="2"/>
              </a:rPr>
              <a:t></a:t>
            </a:r>
            <a:r>
              <a:rPr lang="en-US" altLang="en-US" dirty="0">
                <a:sym typeface="Symbol" pitchFamily="18" charset="2"/>
              </a:rPr>
              <a:t> (log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3)/2</a:t>
            </a:r>
          </a:p>
          <a:p>
            <a:pPr>
              <a:buFont typeface="Arial" pitchFamily="34" charset="0"/>
              <a:buNone/>
            </a:pPr>
            <a:r>
              <a:rPr lang="en-US" altLang="en-US" dirty="0">
                <a:sym typeface="Symbol" pitchFamily="18" charset="2"/>
              </a:rPr>
              <a:t>                                           </a:t>
            </a:r>
            <a:r>
              <a:rPr lang="en-US" altLang="en-US" dirty="0" smtClean="0">
                <a:sym typeface="Symbol" pitchFamily="18" charset="2"/>
              </a:rPr>
              <a:t>	   = </a:t>
            </a:r>
            <a:r>
              <a:rPr lang="en-US" altLang="en-US" dirty="0">
                <a:sym typeface="Symbol" pitchFamily="18" charset="2"/>
              </a:rPr>
              <a:t>(log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3) /2 </a:t>
            </a:r>
          </a:p>
          <a:p>
            <a:pPr>
              <a:buFont typeface="Arial" pitchFamily="34" charset="0"/>
              <a:buNone/>
            </a:pPr>
            <a:r>
              <a:rPr lang="en-US" altLang="en-US" dirty="0">
                <a:sym typeface="Symbol" pitchFamily="18" charset="2"/>
              </a:rPr>
              <a:t>                                           </a:t>
            </a:r>
            <a:r>
              <a:rPr lang="en-US" altLang="en-US" dirty="0" smtClean="0">
                <a:sym typeface="Symbol" pitchFamily="18" charset="2"/>
              </a:rPr>
              <a:t>     </a:t>
            </a:r>
            <a:r>
              <a:rPr lang="en-US" altLang="en-US" dirty="0">
                <a:sym typeface="Symbol" pitchFamily="18" charset="2"/>
              </a:rPr>
              <a:t>0.7924, </a:t>
            </a:r>
            <a:r>
              <a:rPr lang="en-US" altLang="en-US" sz="1800" dirty="0" smtClean="0">
                <a:sym typeface="Symbol" pitchFamily="18" charset="2"/>
              </a:rPr>
              <a:t>a </a:t>
            </a:r>
            <a:r>
              <a:rPr lang="en-US" altLang="en-US" sz="1800" dirty="0">
                <a:sym typeface="Symbol" pitchFamily="18" charset="2"/>
              </a:rPr>
              <a:t>positive constant</a:t>
            </a:r>
            <a:endParaRPr lang="en-US" altLang="en-US" dirty="0">
              <a:sym typeface="Symbol" pitchFamily="18" charset="2"/>
            </a:endParaRPr>
          </a:p>
          <a:p>
            <a:endParaRPr lang="en-US" altLang="en-US" dirty="0" smtClean="0"/>
          </a:p>
          <a:p>
            <a:r>
              <a:rPr lang="en-US" altLang="en-US" dirty="0" smtClean="0"/>
              <a:t>So </a:t>
            </a:r>
            <a:r>
              <a:rPr lang="en-US" altLang="en-US" dirty="0"/>
              <a:t>we conclude that f(n)</a:t>
            </a:r>
            <a:r>
              <a:rPr lang="en-US" altLang="en-US" dirty="0">
                <a:sym typeface="Symbol" pitchFamily="18" charset="2"/>
              </a:rPr>
              <a:t>(g(n</a:t>
            </a:r>
            <a:r>
              <a:rPr lang="en-US" altLang="en-US" dirty="0" smtClean="0">
                <a:sym typeface="Symbol" pitchFamily="18" charset="2"/>
              </a:rPr>
              <a:t>)) that is </a:t>
            </a:r>
            <a:endParaRPr lang="en-US" altLang="en-US" dirty="0" smtClean="0"/>
          </a:p>
          <a:p>
            <a:r>
              <a:rPr lang="en-US" altLang="en-US" dirty="0" smtClean="0"/>
              <a:t>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n</a:t>
            </a:r>
            <a:r>
              <a:rPr lang="en-US" altLang="en-US" dirty="0">
                <a:sym typeface="Symbol" pitchFamily="18" charset="2"/>
              </a:rPr>
              <a:t> </a:t>
            </a: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dirty="0" smtClean="0"/>
              <a:t>log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 which implies that </a:t>
            </a:r>
            <a:r>
              <a:rPr lang="en-US" altLang="en-US" dirty="0"/>
              <a:t>log</a:t>
            </a:r>
            <a:r>
              <a:rPr lang="en-US" altLang="en-US" baseline="-25000" dirty="0"/>
              <a:t>3</a:t>
            </a:r>
            <a:r>
              <a:rPr lang="en-US" altLang="en-US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</a:t>
            </a: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dirty="0"/>
              <a:t>log</a:t>
            </a:r>
            <a:r>
              <a:rPr lang="en-US" altLang="en-US" baseline="-25000" dirty="0"/>
              <a:t>2</a:t>
            </a:r>
            <a:r>
              <a:rPr lang="en-US" altLang="en-US" dirty="0"/>
              <a:t>n</a:t>
            </a:r>
            <a:r>
              <a:rPr lang="en-US" altLang="en-US" dirty="0" smtClean="0"/>
              <a:t>) </a:t>
            </a:r>
            <a:endParaRPr lang="en-US" altLang="en-US" dirty="0"/>
          </a:p>
          <a:p>
            <a:pPr>
              <a:buFont typeface="Arial" pitchFamily="34" charset="0"/>
              <a:buNone/>
            </a:pPr>
            <a:endParaRPr lang="en-US" altLang="en-US" dirty="0"/>
          </a:p>
          <a:p>
            <a:pPr marL="0" indent="0">
              <a:spcBef>
                <a:spcPct val="20000"/>
              </a:spcBef>
            </a:pPr>
            <a:r>
              <a:rPr lang="en-US" altLang="en-US" dirty="0" smtClean="0">
                <a:latin typeface="Calibri" pitchFamily="34" charset="0"/>
              </a:rPr>
              <a:t> </a:t>
            </a:r>
            <a:endParaRPr lang="en-US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7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Wolfram 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https://www.wolframalpha.com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lim</a:t>
            </a:r>
            <a:r>
              <a:rPr lang="en-US" dirty="0"/>
              <a:t>(x-&gt;</a:t>
            </a:r>
            <a:r>
              <a:rPr lang="en-US" dirty="0" err="1"/>
              <a:t>inf</a:t>
            </a:r>
            <a:r>
              <a:rPr lang="en-US" dirty="0"/>
              <a:t>)(2^x/3^x)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9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logs have the same asymptotic growth rate no what the base is.</a:t>
            </a:r>
          </a:p>
          <a:p>
            <a:r>
              <a:rPr lang="en-US" dirty="0" smtClean="0"/>
              <a:t>In many CS algorithms the base is 2.</a:t>
            </a:r>
          </a:p>
          <a:p>
            <a:r>
              <a:rPr lang="en-US" dirty="0" smtClean="0"/>
              <a:t>But we get sloppy since </a:t>
            </a:r>
            <a:r>
              <a:rPr lang="en-US" dirty="0" err="1" smtClean="0"/>
              <a:t>lg</a:t>
            </a:r>
            <a:r>
              <a:rPr lang="en-US" dirty="0" smtClean="0"/>
              <a:t>(n) is </a:t>
            </a:r>
            <a:r>
              <a:rPr lang="en-US" dirty="0" smtClean="0">
                <a:sym typeface="Symbol"/>
              </a:rPr>
              <a:t>(</a:t>
            </a:r>
            <a:r>
              <a:rPr lang="en-US" dirty="0" err="1" smtClean="0">
                <a:sym typeface="Symbol"/>
              </a:rPr>
              <a:t>logn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1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E795E3-D2F8-411E-884D-27702D15AEE3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Theorem: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f(n) = (g(n))  f = O(g(n)) and f = (g(n))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Transitivity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(g(n)) and g(n)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(h(n))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(h(n))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for O and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endParaRPr lang="en-US" alt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Reflexivity: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(f(n))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for O and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endParaRPr lang="en-US" alt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Symmetry: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(g(n)) if and only if g(n)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(f(n))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 symmetry: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O(g(n)) if and only if g(n) =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(f(n))</a:t>
            </a:r>
          </a:p>
        </p:txBody>
      </p:sp>
    </p:spTree>
    <p:extLst>
      <p:ext uri="{BB962C8B-B14F-4D97-AF65-F5344CB8AC3E}">
        <p14:creationId xmlns:p14="http://schemas.microsoft.com/office/powerpoint/2010/main" val="9955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1524000" y="2133600"/>
            <a:ext cx="6049963" cy="2179638"/>
            <a:chOff x="960" y="1488"/>
            <a:chExt cx="3811" cy="1373"/>
          </a:xfrm>
        </p:grpSpPr>
        <p:sp>
          <p:nvSpPr>
            <p:cNvPr id="29700" name="Line 4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1" name="Line 5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2700" y="1488"/>
              <a:ext cx="35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cn</a:t>
              </a:r>
              <a:endParaRPr lang="en-US" altLang="en-US" sz="3200" smtClean="0">
                <a:solidFill>
                  <a:srgbClr val="009999"/>
                </a:solidFill>
                <a:latin typeface="Times New Roman" pitchFamily="18" charset="0"/>
              </a:endParaRPr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 flipH="1">
              <a:off x="1392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 flipH="1">
              <a:off x="3360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888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1920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000" y="2496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2976" y="2495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4016" y="2495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587" y="1978"/>
              <a:ext cx="557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cn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/2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3616" y="1968"/>
              <a:ext cx="557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cn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72258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30" y="302379"/>
            <a:ext cx="8229600" cy="906462"/>
          </a:xfrm>
        </p:spPr>
        <p:txBody>
          <a:bodyPr/>
          <a:lstStyle/>
          <a:p>
            <a:pPr lvl="0"/>
            <a:r>
              <a:rPr lang="en-US" sz="2400" dirty="0"/>
              <a:t>Let f</a:t>
            </a:r>
            <a:r>
              <a:rPr lang="en-US" sz="2400" baseline="-25000" dirty="0"/>
              <a:t>,</a:t>
            </a:r>
            <a:r>
              <a:rPr lang="en-US" sz="2400" dirty="0"/>
              <a:t> g and h be asymptotically positive functions. Prove or disprove each of the following conjectures.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Transitivity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altLang="en-US" sz="2000" dirty="0" smtClean="0"/>
              <a:t>f(n</a:t>
            </a:r>
            <a:r>
              <a:rPr lang="en-US" altLang="en-US" sz="2000" dirty="0"/>
              <a:t>) = </a:t>
            </a:r>
            <a:r>
              <a:rPr lang="en-US" altLang="en-US" dirty="0">
                <a:sym typeface="Symbol" pitchFamily="18" charset="2"/>
              </a:rPr>
              <a:t></a:t>
            </a:r>
            <a:r>
              <a:rPr lang="en-US" altLang="en-US" sz="2000" dirty="0"/>
              <a:t>(g(n)) and g(n) = </a:t>
            </a:r>
            <a:r>
              <a:rPr lang="en-US" altLang="en-US" dirty="0">
                <a:sym typeface="Symbol" pitchFamily="18" charset="2"/>
              </a:rPr>
              <a:t></a:t>
            </a:r>
            <a:r>
              <a:rPr lang="en-US" altLang="en-US" sz="2000" dirty="0"/>
              <a:t>(h(n))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dirty="0"/>
              <a:t> f(n) = </a:t>
            </a:r>
            <a:r>
              <a:rPr lang="en-US" altLang="en-US" dirty="0">
                <a:sym typeface="Symbol" pitchFamily="18" charset="2"/>
              </a:rPr>
              <a:t></a:t>
            </a:r>
            <a:r>
              <a:rPr lang="en-US" altLang="en-US" sz="2000" dirty="0"/>
              <a:t>(h(n))</a:t>
            </a:r>
          </a:p>
          <a:p>
            <a:pPr>
              <a:buFont typeface="+mj-lt"/>
              <a:buAutoNum type="arabicPeriod"/>
            </a:pPr>
            <a:r>
              <a:rPr lang="en-US" altLang="en-US" sz="1800" dirty="0" smtClean="0"/>
              <a:t>By definition f(n</a:t>
            </a:r>
            <a:r>
              <a:rPr lang="en-US" altLang="en-US" sz="1800" dirty="0"/>
              <a:t>) = </a:t>
            </a:r>
            <a:r>
              <a:rPr lang="en-US" altLang="en-US" sz="1800" dirty="0">
                <a:sym typeface="Symbol" pitchFamily="18" charset="2"/>
              </a:rPr>
              <a:t></a:t>
            </a:r>
            <a:r>
              <a:rPr lang="en-US" altLang="en-US" sz="1800" dirty="0"/>
              <a:t>(g(n</a:t>
            </a:r>
            <a:r>
              <a:rPr lang="en-US" altLang="en-US" sz="1800" dirty="0" smtClean="0"/>
              <a:t>)) implies </a:t>
            </a:r>
            <a:r>
              <a:rPr lang="en-US" altLang="en-US" sz="1800" dirty="0" smtClean="0">
                <a:solidFill>
                  <a:srgbClr val="000000"/>
                </a:solidFill>
              </a:rPr>
              <a:t>there </a:t>
            </a:r>
            <a:r>
              <a:rPr lang="en-US" altLang="en-US" sz="1800" dirty="0">
                <a:solidFill>
                  <a:srgbClr val="000000"/>
                </a:solidFill>
              </a:rPr>
              <a:t>exist positive constants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1</a:t>
            </a:r>
            <a:r>
              <a:rPr lang="en-US" altLang="en-US" sz="1800" dirty="0">
                <a:solidFill>
                  <a:srgbClr val="000000"/>
                </a:solidFill>
              </a:rPr>
              <a:t>,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, and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0</a:t>
            </a:r>
            <a:r>
              <a:rPr lang="en-US" altLang="en-US" sz="1800" dirty="0">
                <a:solidFill>
                  <a:srgbClr val="000000"/>
                </a:solidFill>
              </a:rPr>
              <a:t> such that </a:t>
            </a:r>
            <a:r>
              <a:rPr lang="en-US" altLang="en-US" sz="1800" dirty="0">
                <a:solidFill>
                  <a:srgbClr val="008080"/>
                </a:solidFill>
              </a:rPr>
              <a:t>0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1 </a:t>
            </a:r>
            <a:r>
              <a:rPr lang="en-US" altLang="en-US" sz="1800" i="1" dirty="0">
                <a:solidFill>
                  <a:srgbClr val="008080"/>
                </a:solidFill>
              </a:rPr>
              <a:t>g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 </a:t>
            </a:r>
            <a:r>
              <a:rPr lang="en-US" altLang="en-US" sz="1800" i="1" dirty="0">
                <a:solidFill>
                  <a:srgbClr val="008080"/>
                </a:solidFill>
              </a:rPr>
              <a:t>g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 for all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0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 </a:t>
            </a:r>
            <a:endParaRPr lang="en-US" altLang="en-US" sz="2000" dirty="0">
              <a:solidFill>
                <a:srgbClr val="00808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altLang="en-US" sz="1800" dirty="0" smtClean="0"/>
              <a:t>2. By </a:t>
            </a:r>
            <a:r>
              <a:rPr lang="en-US" altLang="en-US" sz="1800" dirty="0"/>
              <a:t>definition </a:t>
            </a:r>
            <a:r>
              <a:rPr lang="en-US" altLang="en-US" sz="1800" dirty="0" smtClean="0"/>
              <a:t>g(n</a:t>
            </a:r>
            <a:r>
              <a:rPr lang="en-US" altLang="en-US" sz="1800" dirty="0"/>
              <a:t>) = </a:t>
            </a:r>
            <a:r>
              <a:rPr lang="en-US" altLang="en-US" sz="1800" dirty="0">
                <a:sym typeface="Symbol" pitchFamily="18" charset="2"/>
              </a:rPr>
              <a:t></a:t>
            </a:r>
            <a:r>
              <a:rPr lang="en-US" altLang="en-US" sz="1800" dirty="0" smtClean="0"/>
              <a:t>(h(n</a:t>
            </a:r>
            <a:r>
              <a:rPr lang="en-US" altLang="en-US" sz="1800" dirty="0"/>
              <a:t>)) implies </a:t>
            </a:r>
            <a:r>
              <a:rPr lang="en-US" altLang="en-US" sz="1800" dirty="0">
                <a:solidFill>
                  <a:srgbClr val="000000"/>
                </a:solidFill>
              </a:rPr>
              <a:t>there exist positive constants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3</a:t>
            </a:r>
            <a:r>
              <a:rPr lang="en-US" altLang="en-US" sz="1800" dirty="0" smtClean="0">
                <a:solidFill>
                  <a:srgbClr val="000000"/>
                </a:solidFill>
              </a:rPr>
              <a:t>,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4</a:t>
            </a:r>
            <a:r>
              <a:rPr lang="en-US" altLang="en-US" sz="1800" dirty="0" smtClean="0">
                <a:solidFill>
                  <a:srgbClr val="000000"/>
                </a:solidFill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</a:rPr>
              <a:t>and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1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</a:rPr>
              <a:t>such that </a:t>
            </a:r>
            <a:r>
              <a:rPr lang="en-US" altLang="en-US" sz="1800" dirty="0">
                <a:solidFill>
                  <a:srgbClr val="008080"/>
                </a:solidFill>
              </a:rPr>
              <a:t>0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3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h</a:t>
            </a:r>
            <a:r>
              <a:rPr lang="en-US" altLang="en-US" sz="1800" dirty="0" smtClean="0">
                <a:solidFill>
                  <a:srgbClr val="008080"/>
                </a:solidFill>
              </a:rPr>
              <a:t>(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g</a:t>
            </a:r>
            <a:r>
              <a:rPr lang="en-US" altLang="en-US" sz="1800" dirty="0" smtClean="0">
                <a:solidFill>
                  <a:srgbClr val="008080"/>
                </a:solidFill>
              </a:rPr>
              <a:t>(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4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h</a:t>
            </a:r>
            <a:r>
              <a:rPr lang="en-US" altLang="en-US" sz="1800" dirty="0" smtClean="0">
                <a:solidFill>
                  <a:srgbClr val="008080"/>
                </a:solidFill>
              </a:rPr>
              <a:t>(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 for all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1</a:t>
            </a:r>
            <a:r>
              <a:rPr lang="en-US" altLang="en-US" sz="1800" baseline="-250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808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3. Show </a:t>
            </a:r>
            <a:r>
              <a:rPr lang="en-US" altLang="en-US" sz="1800" dirty="0"/>
              <a:t>f(n) = </a:t>
            </a:r>
            <a:r>
              <a:rPr lang="en-US" altLang="en-US" sz="1800" dirty="0">
                <a:sym typeface="Symbol" pitchFamily="18" charset="2"/>
              </a:rPr>
              <a:t></a:t>
            </a:r>
            <a:r>
              <a:rPr lang="en-US" altLang="en-US" sz="1800" dirty="0"/>
              <a:t>(h(n</a:t>
            </a:r>
            <a:r>
              <a:rPr lang="en-US" altLang="en-US" sz="1800" dirty="0" smtClean="0"/>
              <a:t>)) that is </a:t>
            </a:r>
            <a:r>
              <a:rPr lang="en-US" altLang="en-US" sz="1800" dirty="0">
                <a:solidFill>
                  <a:srgbClr val="000000"/>
                </a:solidFill>
              </a:rPr>
              <a:t>there exist positive constants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5</a:t>
            </a:r>
            <a:r>
              <a:rPr lang="en-US" altLang="en-US" sz="1800" dirty="0" smtClean="0">
                <a:solidFill>
                  <a:srgbClr val="000000"/>
                </a:solidFill>
              </a:rPr>
              <a:t>,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6</a:t>
            </a:r>
            <a:r>
              <a:rPr lang="en-US" altLang="en-US" sz="1800" dirty="0" smtClean="0">
                <a:solidFill>
                  <a:srgbClr val="000000"/>
                </a:solidFill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</a:rPr>
              <a:t>and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2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</a:rPr>
              <a:t>such that </a:t>
            </a:r>
            <a:r>
              <a:rPr lang="en-US" altLang="en-US" sz="1800" dirty="0">
                <a:solidFill>
                  <a:srgbClr val="008080"/>
                </a:solidFill>
              </a:rPr>
              <a:t>0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5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6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 for all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2</a:t>
            </a:r>
            <a:r>
              <a:rPr lang="en-US" altLang="en-US" sz="1800" baseline="-250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8080"/>
              </a:solidFill>
            </a:endParaRPr>
          </a:p>
          <a:p>
            <a:pPr marL="0" lvl="0" indent="0">
              <a:buNone/>
            </a:pPr>
            <a:r>
              <a:rPr lang="en-US" altLang="en-US" sz="1800" dirty="0" smtClean="0"/>
              <a:t>By combining 1 and 2: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1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3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 smtClean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 smtClean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1 </a:t>
            </a:r>
            <a:r>
              <a:rPr lang="en-US" altLang="en-US" sz="1800" i="1" dirty="0">
                <a:solidFill>
                  <a:srgbClr val="008080"/>
                </a:solidFill>
              </a:rPr>
              <a:t>g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 smtClean="0">
                <a:solidFill>
                  <a:srgbClr val="008080"/>
                </a:solidFill>
              </a:rPr>
              <a:t>) </a:t>
            </a:r>
            <a:r>
              <a:rPr lang="en-US" altLang="en-US" sz="1800" dirty="0" smtClean="0">
                <a:solidFill>
                  <a:schemeClr val="tx1"/>
                </a:solidFill>
              </a:rPr>
              <a:t>let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5 </a:t>
            </a:r>
            <a:r>
              <a:rPr lang="en-US" altLang="en-US" sz="1800" dirty="0" smtClean="0">
                <a:solidFill>
                  <a:srgbClr val="008080"/>
                </a:solidFill>
              </a:rPr>
              <a:t>=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1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3 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</a:rPr>
              <a:t>so 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5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</a:t>
            </a:r>
            <a:r>
              <a:rPr lang="en-US" altLang="en-US" sz="1800" dirty="0" smtClean="0">
                <a:solidFill>
                  <a:srgbClr val="008080"/>
                </a:solidFill>
              </a:rPr>
              <a:t>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 smtClean="0">
                <a:solidFill>
                  <a:srgbClr val="008080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altLang="en-US" sz="1800" dirty="0" smtClean="0">
                <a:solidFill>
                  <a:schemeClr val="tx1"/>
                </a:solidFill>
              </a:rPr>
              <a:t>Again from 1 and 2: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 </a:t>
            </a:r>
            <a:r>
              <a:rPr lang="en-US" altLang="en-US" sz="1800" i="1" dirty="0">
                <a:solidFill>
                  <a:srgbClr val="008080"/>
                </a:solidFill>
              </a:rPr>
              <a:t>g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 smtClean="0">
                <a:solidFill>
                  <a:srgbClr val="008080"/>
                </a:solidFill>
              </a:rPr>
              <a:t>) </a:t>
            </a:r>
            <a:r>
              <a:rPr lang="en-US" altLang="en-US" sz="1800" dirty="0" smtClean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 smtClean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4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let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6 </a:t>
            </a:r>
            <a:r>
              <a:rPr lang="en-US" altLang="en-US" sz="1800" dirty="0">
                <a:solidFill>
                  <a:srgbClr val="008080"/>
                </a:solidFill>
              </a:rPr>
              <a:t>=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2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4  </a:t>
            </a:r>
            <a:r>
              <a:rPr lang="en-US" altLang="en-US" sz="1800" dirty="0">
                <a:solidFill>
                  <a:schemeClr val="tx1"/>
                </a:solidFill>
              </a:rPr>
              <a:t>so </a:t>
            </a:r>
            <a:r>
              <a:rPr lang="en-US" altLang="en-US" sz="1800" i="1" dirty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 </a:t>
            </a:r>
            <a:r>
              <a:rPr lang="en-US" altLang="en-US" sz="1800" dirty="0" smtClean="0">
                <a:solidFill>
                  <a:srgbClr val="008080"/>
                </a:solidFill>
                <a:latin typeface="Symbol" pitchFamily="18" charset="2"/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6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 smtClean="0">
                <a:solidFill>
                  <a:srgbClr val="008080"/>
                </a:solidFill>
              </a:rPr>
              <a:t>)</a:t>
            </a:r>
          </a:p>
          <a:p>
            <a:pPr marL="0" lvl="0" indent="0">
              <a:buNone/>
            </a:pPr>
            <a:endParaRPr lang="en-US" altLang="en-US" sz="1800" dirty="0" smtClean="0">
              <a:solidFill>
                <a:srgbClr val="008080"/>
              </a:solidFill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8080"/>
                </a:solidFill>
              </a:rPr>
              <a:t>So  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5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6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  for all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 </a:t>
            </a:r>
            <a:endParaRPr lang="en-US" altLang="en-US" sz="1800" dirty="0">
              <a:solidFill>
                <a:srgbClr val="008080"/>
              </a:solidFill>
            </a:endParaRPr>
          </a:p>
          <a:p>
            <a:pPr marL="0" lvl="0" indent="0"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And let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 </a:t>
            </a:r>
            <a:r>
              <a:rPr lang="en-US" altLang="en-US" sz="1800" dirty="0" smtClean="0">
                <a:solidFill>
                  <a:srgbClr val="008080"/>
                </a:solidFill>
              </a:rPr>
              <a:t>= max {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0 </a:t>
            </a:r>
            <a:r>
              <a:rPr lang="en-US" altLang="en-US" sz="1800" dirty="0" smtClean="0">
                <a:solidFill>
                  <a:srgbClr val="008080"/>
                </a:solidFill>
              </a:rPr>
              <a:t>,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1</a:t>
            </a:r>
            <a:r>
              <a:rPr lang="en-US" altLang="en-US" sz="1800" dirty="0" smtClean="0">
                <a:solidFill>
                  <a:srgbClr val="008080"/>
                </a:solidFill>
              </a:rPr>
              <a:t>}</a:t>
            </a:r>
            <a:endParaRPr lang="en-US" altLang="en-US" sz="1800" dirty="0">
              <a:solidFill>
                <a:srgbClr val="00808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40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30" y="272562"/>
            <a:ext cx="8229600" cy="906462"/>
          </a:xfrm>
        </p:spPr>
        <p:txBody>
          <a:bodyPr/>
          <a:lstStyle/>
          <a:p>
            <a:pPr lvl="0"/>
            <a:r>
              <a:rPr lang="en-US" sz="2400" dirty="0"/>
              <a:t>Let f</a:t>
            </a:r>
            <a:r>
              <a:rPr lang="en-US" sz="2400" baseline="-25000" dirty="0"/>
              <a:t>,</a:t>
            </a:r>
            <a:r>
              <a:rPr lang="en-US" sz="2400" dirty="0"/>
              <a:t> g and h be asymptotically positive functions. Prove or disprove each of the following conjectures.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7215" y="1214438"/>
                <a:ext cx="8229600" cy="5076825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O(g(n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and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O(g(n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)), then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=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(h(n)) ?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 f(n) =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O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(g(n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implies 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exist positive constants </a:t>
                </a:r>
                <a:r>
                  <a:rPr lang="en-US" altLang="en-US" sz="20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baseline="-25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000" baseline="-25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8080"/>
                        </a:solidFill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</m:t>
                    </m:r>
                  </m:oMath>
                </a14:m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8080"/>
                        </a:solidFill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 </m:t>
                    </m:r>
                  </m:oMath>
                </a14:m>
                <a:r>
                  <a:rPr lang="en-US" altLang="en-US" sz="20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baseline="-25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</a:t>
                </a:r>
                <a:r>
                  <a:rPr lang="en-US" altLang="en-US" sz="2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000" baseline="-25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en-US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en-US" sz="2400" dirty="0">
                  <a:solidFill>
                    <a:srgbClr val="008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By definition h(n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O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(g(n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implies 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exist positive constants </a:t>
                </a:r>
                <a:r>
                  <a:rPr lang="en-US" altLang="en-US" sz="20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baseline="-25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000" baseline="-25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8080"/>
                        </a:solidFill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</m:t>
                    </m:r>
                  </m:oMath>
                </a14:m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en-US" sz="2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8080"/>
                        </a:solidFill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</m:t>
                    </m:r>
                  </m:oMath>
                </a14:m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baseline="-25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en-US" sz="20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en-US" sz="2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altLang="en-US" sz="20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en-US" sz="20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</a:t>
                </a:r>
                <a:r>
                  <a:rPr lang="en-US" altLang="en-US" sz="2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000" baseline="-25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lv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Show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=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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(h(n)) that is 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exist positive constants </a:t>
                </a:r>
                <a:r>
                  <a:rPr lang="en-US" altLang="en-US" sz="20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baseline="-25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0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baseline="-25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000" baseline="-25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0 £ </a:t>
                </a:r>
                <a:r>
                  <a:rPr lang="en-US" altLang="en-US" sz="20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baseline="-25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8080"/>
                        </a:solidFill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</m:t>
                    </m:r>
                  </m:oMath>
                </a14:m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8080"/>
                        </a:solidFill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</m:t>
                    </m:r>
                  </m:oMath>
                </a14:m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baseline="-25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</a:t>
                </a:r>
                <a:r>
                  <a:rPr lang="en-US" altLang="en-US" sz="2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000" baseline="-25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?????????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Counter Example: Disprove conjecture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f(n) = n. g(n) = n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h(n)= n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215" y="1214438"/>
                <a:ext cx="8229600" cy="5076825"/>
              </a:xfrm>
              <a:blipFill rotWithShape="1">
                <a:blip r:embed="rId2"/>
                <a:stretch>
                  <a:fillRect l="-815" t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8250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678831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1026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2773" name="Text Box 1029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2776" name="Line 1032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7" name="Line 1033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8" name="Line 1034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9" name="Rectangle 1035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2780" name="Line 1036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1" name="Line 1037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2" name="Line 1038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3" name="Line 1039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4" name="Rectangle 1040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2785" name="Rectangle 1041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2786" name="Rectangle 1042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2787" name="Rectangle 1043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2788" name="Rectangle 1044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2789" name="Rectangle 1045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2790" name="Rectangle 1046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2791" name="Text Box 1047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2792" name="Text Box 1048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2793" name="Line 1049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94" name="Rectangle 1050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669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19452</TotalTime>
  <Words>2292</Words>
  <Application>Microsoft Office PowerPoint</Application>
  <PresentationFormat>On-screen Show (4:3)</PresentationFormat>
  <Paragraphs>520</Paragraphs>
  <Slides>61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9" baseType="lpstr">
      <vt:lpstr>Arial Unicode MS</vt:lpstr>
      <vt:lpstr>Gulim</vt:lpstr>
      <vt:lpstr>MS Mincho</vt:lpstr>
      <vt:lpstr>MS PGothic</vt:lpstr>
      <vt:lpstr>Arial</vt:lpstr>
      <vt:lpstr>Calibri</vt:lpstr>
      <vt:lpstr>Cambria</vt:lpstr>
      <vt:lpstr>Cambria Math</vt:lpstr>
      <vt:lpstr>Comic Sans MS</vt:lpstr>
      <vt:lpstr>Courier New</vt:lpstr>
      <vt:lpstr>Monaco</vt:lpstr>
      <vt:lpstr>Monotype Corsiva</vt:lpstr>
      <vt:lpstr>Open Sans</vt:lpstr>
      <vt:lpstr>Symbol</vt:lpstr>
      <vt:lpstr>Times New Roman</vt:lpstr>
      <vt:lpstr>Default Design</vt:lpstr>
      <vt:lpstr>Paint Shop Pro Image</vt:lpstr>
      <vt:lpstr>Equation</vt:lpstr>
      <vt:lpstr>Analyzing merge sort</vt:lpstr>
      <vt:lpstr>Recurrence for merge sort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Conclusions</vt:lpstr>
      <vt:lpstr>A tighter bound</vt:lpstr>
      <vt:lpstr>Bubble Sort</vt:lpstr>
      <vt:lpstr>Benchmarking</vt:lpstr>
      <vt:lpstr>Experimental Analysis </vt:lpstr>
      <vt:lpstr>PowerPoint Presentation</vt:lpstr>
      <vt:lpstr>Fibonacci Numbers</vt:lpstr>
      <vt:lpstr>Function Analysis for call fib(5)</vt:lpstr>
      <vt:lpstr>Fibonacci</vt:lpstr>
      <vt:lpstr>Solve: T(n) = T(n-1)+T(n-2)</vt:lpstr>
      <vt:lpstr>Experimental Running Time</vt:lpstr>
      <vt:lpstr>Recursive Fibonacci</vt:lpstr>
      <vt:lpstr>PowerPoint Presentation</vt:lpstr>
      <vt:lpstr>Relations Between Q, O, W</vt:lpstr>
      <vt:lpstr>O-notation</vt:lpstr>
      <vt:lpstr>Big-O example, graphically</vt:lpstr>
      <vt:lpstr>A Simple Code Example</vt:lpstr>
      <vt:lpstr>A Simple Example</vt:lpstr>
      <vt:lpstr>Non-Linear Times</vt:lpstr>
      <vt:lpstr>Orders of Growth</vt:lpstr>
      <vt:lpstr>Big Oh Classes</vt:lpstr>
      <vt:lpstr>Rank the following functions in increasing order of growth</vt:lpstr>
      <vt:lpstr>A polynomial of degree k is O(nk)</vt:lpstr>
      <vt:lpstr>What does this mean in practice?</vt:lpstr>
      <vt:lpstr>Code Example</vt:lpstr>
      <vt:lpstr>Trouble with Big-Oh</vt:lpstr>
      <vt:lpstr>Omega  -notation</vt:lpstr>
      <vt:lpstr>Omega Graphically</vt:lpstr>
      <vt:lpstr>Property of Big-Oh and Omega</vt:lpstr>
      <vt:lpstr>A non-negative polynomial of degree k is (nk)</vt:lpstr>
      <vt:lpstr>-notation</vt:lpstr>
      <vt:lpstr>Big-Theta example, graphically</vt:lpstr>
      <vt:lpstr>Iterative Algorithm Analysis</vt:lpstr>
      <vt:lpstr>Iterative Algorithm Analysis</vt:lpstr>
      <vt:lpstr>PowerPoint Presentation</vt:lpstr>
      <vt:lpstr>Constant factors and domination</vt:lpstr>
      <vt:lpstr>Rate of Growth</vt:lpstr>
      <vt:lpstr>Limit Method: The Process</vt:lpstr>
      <vt:lpstr>L’Hôpital Rule</vt:lpstr>
      <vt:lpstr>Limit Method: Example 1</vt:lpstr>
      <vt:lpstr>Limit Method: Example1</vt:lpstr>
      <vt:lpstr>Limit Method: Example 2</vt:lpstr>
      <vt:lpstr>Limit Method: Example 2</vt:lpstr>
      <vt:lpstr>Using Wolfram Alpha</vt:lpstr>
      <vt:lpstr>Important Result</vt:lpstr>
      <vt:lpstr>Properties</vt:lpstr>
      <vt:lpstr>Let f, g and h be asymptotically positive functions. Prove or disprove each of the following conjectures. </vt:lpstr>
      <vt:lpstr>Let f, g and h be asymptotically positive functions. Prove or disprove each of the following conjectures. 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vs Merge</dc:title>
  <dc:subject>CS 325</dc:subject>
  <dc:creator>Juli Schutfort</dc:creator>
  <cp:lastModifiedBy>Julianne Schutfort</cp:lastModifiedBy>
  <cp:revision>727</cp:revision>
  <dcterms:created xsi:type="dcterms:W3CDTF">2003-07-26T00:47:08Z</dcterms:created>
  <dcterms:modified xsi:type="dcterms:W3CDTF">2020-01-08T08:38:00Z</dcterms:modified>
</cp:coreProperties>
</file>