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563" r:id="rId2"/>
    <p:sldId id="546" r:id="rId3"/>
    <p:sldId id="526" r:id="rId4"/>
    <p:sldId id="527" r:id="rId5"/>
    <p:sldId id="562" r:id="rId6"/>
    <p:sldId id="565" r:id="rId7"/>
    <p:sldId id="564" r:id="rId8"/>
    <p:sldId id="532" r:id="rId9"/>
    <p:sldId id="535" r:id="rId10"/>
    <p:sldId id="533" r:id="rId11"/>
    <p:sldId id="534" r:id="rId12"/>
    <p:sldId id="529" r:id="rId13"/>
    <p:sldId id="530" r:id="rId14"/>
    <p:sldId id="536" r:id="rId15"/>
    <p:sldId id="537" r:id="rId16"/>
    <p:sldId id="538" r:id="rId17"/>
    <p:sldId id="539" r:id="rId18"/>
    <p:sldId id="540" r:id="rId19"/>
    <p:sldId id="566" r:id="rId20"/>
    <p:sldId id="541" r:id="rId21"/>
    <p:sldId id="542" r:id="rId22"/>
    <p:sldId id="543" r:id="rId23"/>
    <p:sldId id="544" r:id="rId24"/>
    <p:sldId id="545" r:id="rId25"/>
    <p:sldId id="560" r:id="rId26"/>
    <p:sldId id="547" r:id="rId27"/>
    <p:sldId id="548" r:id="rId28"/>
    <p:sldId id="549" r:id="rId29"/>
    <p:sldId id="550" r:id="rId30"/>
    <p:sldId id="551" r:id="rId31"/>
    <p:sldId id="553" r:id="rId32"/>
    <p:sldId id="554" r:id="rId33"/>
    <p:sldId id="555" r:id="rId34"/>
    <p:sldId id="556" r:id="rId35"/>
    <p:sldId id="557" r:id="rId36"/>
    <p:sldId id="558" r:id="rId37"/>
    <p:sldId id="567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8080"/>
    <a:srgbClr val="CC0000"/>
    <a:srgbClr val="006699"/>
    <a:srgbClr val="0000FF"/>
    <a:srgbClr val="0066FF"/>
    <a:srgbClr val="DD0111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7" autoAdjust="0"/>
    <p:restoredTop sz="94632" autoAdjust="0"/>
  </p:normalViewPr>
  <p:slideViewPr>
    <p:cSldViewPr snapToGrid="0">
      <p:cViewPr varScale="1">
        <p:scale>
          <a:sx n="105" d="100"/>
          <a:sy n="105" d="100"/>
        </p:scale>
        <p:origin x="28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138"/>
    </p:cViewPr>
  </p:sorterViewPr>
  <p:notesViewPr>
    <p:cSldViewPr snapToGrid="0"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BAD4493-9EFC-4E72-A6E2-3E11F6D74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382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8F3DF93-E66D-4C60-AD6A-8AB439BB53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766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537443-60AD-4F1C-97D5-F6C1E2357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73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7B197-FB18-4417-A949-5A743905B5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73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FBE91-B455-4287-B470-45D849E25D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812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9A4BE-992F-4859-804E-A650BBB68D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165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84A1-691D-4379-9CDC-2E239C4A8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62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0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7EB61-624B-49A6-A83A-DF2D332B6C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36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DDD04-4426-4FD1-A9F0-8CDC2EAD4A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98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92D76-D809-4B2F-AE59-190EB23E4D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39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43968-80FC-4285-8A4D-3DED43553E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20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B46E-8C59-4BE2-BF41-C9AB2D452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2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2062D-24EE-4F00-9D98-01D3673A5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66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DD836-95D4-40CC-9AE9-BD2A2FD2F9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14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3DBAC-E4DB-4DE9-A340-E327AB8666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6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28453AF2-3CAC-4919-AEAF-DCEB5D89B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88106"/>
          </a:xfrm>
          <a:prstGeom prst="roundRect">
            <a:avLst>
              <a:gd name="adj" fmla="val 16667"/>
            </a:avLst>
          </a:prstGeom>
          <a:gradFill rotWithShape="1">
            <a:gsLst>
              <a:gs pos="42000">
                <a:srgbClr val="FF3300"/>
              </a:gs>
              <a:gs pos="0">
                <a:schemeClr val="bg1"/>
              </a:gs>
              <a:gs pos="16000">
                <a:srgbClr val="FF33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rgbClr val="FF3300"/>
                </a:solidFill>
              </a:ln>
              <a:solidFill>
                <a:srgbClr val="FF33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FF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>
              <a:lumMod val="50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lframalpha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7.wmf"/><Relationship Id="rId26" Type="http://schemas.openxmlformats.org/officeDocument/2006/relationships/image" Target="../media/image41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40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Growths of Functions</a:t>
            </a:r>
          </a:p>
          <a:p>
            <a:r>
              <a:rPr lang="en-US" dirty="0" smtClean="0"/>
              <a:t>Asymptotic Analysis </a:t>
            </a:r>
          </a:p>
          <a:p>
            <a:pPr lvl="1"/>
            <a:r>
              <a:rPr lang="en-US" dirty="0" smtClean="0"/>
              <a:t>Looking at large input datasets</a:t>
            </a:r>
          </a:p>
          <a:p>
            <a:pPr lvl="1"/>
            <a:r>
              <a:rPr lang="en-US" dirty="0" smtClean="0"/>
              <a:t>Limiting behavior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0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Big Oh Classes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		O(1)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Logarithmic	O(log (n))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		O(n)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		O(n</a:t>
            </a:r>
            <a:r>
              <a:rPr lang="en-US" alt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Cubic		O(n</a:t>
            </a:r>
            <a:r>
              <a:rPr lang="en-US" alt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Polynominal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O(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any k&gt;0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	O(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where k&gt;1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		O(n!)</a:t>
            </a:r>
          </a:p>
        </p:txBody>
      </p:sp>
    </p:spTree>
    <p:extLst>
      <p:ext uri="{BB962C8B-B14F-4D97-AF65-F5344CB8AC3E}">
        <p14:creationId xmlns:p14="http://schemas.microsoft.com/office/powerpoint/2010/main" val="32918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Rank the following functions in increasing order of </a:t>
            </a:r>
            <a:r>
              <a:rPr lang="en-US" sz="2400" dirty="0" smtClean="0"/>
              <a:t>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10n, </a:t>
            </a:r>
            <a:r>
              <a:rPr lang="en-US" dirty="0" err="1" smtClean="0"/>
              <a:t>lg</a:t>
            </a:r>
            <a:r>
              <a:rPr lang="en-US" dirty="0" smtClean="0"/>
              <a:t>(2</a:t>
            </a:r>
            <a:r>
              <a:rPr lang="en-US" baseline="30000" dirty="0" smtClean="0"/>
              <a:t>n</a:t>
            </a:r>
            <a:r>
              <a:rPr lang="en-US" dirty="0"/>
              <a:t>), </a:t>
            </a:r>
            <a:r>
              <a:rPr lang="en-US" dirty="0" smtClean="0"/>
              <a:t>1000,  </a:t>
            </a:r>
            <a:r>
              <a:rPr lang="en-US" dirty="0" err="1" smtClean="0"/>
              <a:t>sqrt</a:t>
            </a:r>
            <a:r>
              <a:rPr lang="en-US" dirty="0" smtClean="0"/>
              <a:t>(n), 3n</a:t>
            </a:r>
            <a:r>
              <a:rPr lang="en-US" baseline="30000" dirty="0" smtClean="0"/>
              <a:t>2</a:t>
            </a:r>
            <a:r>
              <a:rPr lang="en-US" dirty="0"/>
              <a:t>, n!, </a:t>
            </a:r>
            <a:r>
              <a:rPr lang="en-US" dirty="0" err="1"/>
              <a:t>logn</a:t>
            </a:r>
            <a:r>
              <a:rPr lang="en-US" dirty="0" smtClean="0"/>
              <a:t>, 3</a:t>
            </a:r>
            <a:r>
              <a:rPr lang="en-US" baseline="30000" dirty="0" smtClean="0"/>
              <a:t>n</a:t>
            </a:r>
            <a:endParaRPr lang="en-US" baseline="30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6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Code Example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686518"/>
            <a:ext cx="7759976" cy="248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87450"/>
            <a:ext cx="5886450" cy="51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9" y="4326716"/>
            <a:ext cx="7655201" cy="218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40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87450"/>
            <a:ext cx="5886450" cy="51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43" y="1719785"/>
            <a:ext cx="5108713" cy="239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7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 in practice?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201" y="1134925"/>
            <a:ext cx="64865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44217" y="4490254"/>
            <a:ext cx="5441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= O(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O(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		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82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86" y="1326392"/>
            <a:ext cx="4292315" cy="326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8991" y="4983790"/>
            <a:ext cx="628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“Big-Oh” running time in terms of n?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441" y="5746384"/>
            <a:ext cx="1419722" cy="68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05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with Big-Oh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Just an upper bound. Factually true but practically meaningless.</a:t>
            </a:r>
          </a:p>
          <a:p>
            <a:r>
              <a:rPr lang="en-US" dirty="0" smtClean="0"/>
              <a:t>3n is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baseline="30000" dirty="0" smtClean="0"/>
          </a:p>
          <a:p>
            <a:r>
              <a:rPr lang="en-US" dirty="0"/>
              <a:t>3n is </a:t>
            </a:r>
            <a:r>
              <a:rPr lang="en-US" dirty="0" smtClean="0"/>
              <a:t>O(n</a:t>
            </a:r>
            <a:r>
              <a:rPr lang="en-US" baseline="30000" dirty="0" smtClean="0"/>
              <a:t>4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3n is </a:t>
            </a:r>
            <a:r>
              <a:rPr lang="en-US" dirty="0" smtClean="0"/>
              <a:t>O(n)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Many times only Big-Oh is reported but it is assumed a “tight” </a:t>
            </a:r>
            <a:r>
              <a:rPr lang="en-US" smtClean="0"/>
              <a:t>upper bound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51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9D19561-435C-4152-98D1-82F22C64DD41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ym typeface="Symbol" pitchFamily="18" charset="2"/>
              </a:rPr>
              <a:t>Omega  </a:t>
            </a:r>
            <a:r>
              <a:rPr lang="en-US" altLang="en-US" dirty="0">
                <a:sym typeface="Symbol" pitchFamily="18" charset="2"/>
              </a:rPr>
              <a:t>-notation</a:t>
            </a:r>
            <a:endParaRPr lang="en-US" altLang="en-US" dirty="0" smtClean="0"/>
          </a:p>
        </p:txBody>
      </p:sp>
      <p:graphicFrame>
        <p:nvGraphicFramePr>
          <p:cNvPr id="25605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306388" y="1264328"/>
          <a:ext cx="8210291" cy="4918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5" name="Paint Shop Pro Image" r:id="rId3" imgW="7619512" imgH="4565854" progId="PaintShopPro">
                  <p:embed/>
                </p:oleObj>
              </mc:Choice>
              <mc:Fallback>
                <p:oleObj name="Paint Shop Pro Image" r:id="rId3" imgW="7619512" imgH="4565854" progId="PaintShopPro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264328"/>
                        <a:ext cx="8210291" cy="4918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4506913" y="2986088"/>
            <a:ext cx="3900487" cy="171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000" dirty="0">
                <a:latin typeface="Comic Sans MS" pitchFamily="66" charset="0"/>
                <a:sym typeface="Symbol" pitchFamily="18" charset="2"/>
              </a:rPr>
              <a:t>    </a:t>
            </a:r>
            <a:r>
              <a:rPr lang="en-US" altLang="en-US" sz="20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</a:t>
            </a:r>
            <a:r>
              <a:rPr lang="en-US" altLang="en-US" sz="2000" dirty="0">
                <a:solidFill>
                  <a:srgbClr val="0000FF"/>
                </a:solidFill>
                <a:latin typeface="Comic Sans MS" pitchFamily="66" charset="0"/>
              </a:rPr>
              <a:t>(g(n))</a:t>
            </a:r>
            <a:r>
              <a:rPr lang="en-US" altLang="en-US" sz="2000" dirty="0">
                <a:solidFill>
                  <a:srgbClr val="0000FF"/>
                </a:solidFill>
              </a:rPr>
              <a:t> is the set of functions with larger or same order of growth as </a:t>
            </a:r>
            <a:r>
              <a:rPr lang="en-US" altLang="en-US" sz="20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</a:p>
        </p:txBody>
      </p:sp>
      <p:pic>
        <p:nvPicPr>
          <p:cNvPr id="8" name="Picture 10" descr="graph_Omeg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0" y="2075253"/>
            <a:ext cx="3353816" cy="353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6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83A6B08-9DD7-4F34-811E-CB1193CA85FE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Gulim" pitchFamily="34" charset="-127"/>
              </a:rPr>
              <a:t>Note 30</a:t>
            </a:r>
            <a:r>
              <a:rPr lang="en-US" altLang="ko-KR" sz="2400" i="1" dirty="0" smtClean="0">
                <a:ea typeface="Gulim" pitchFamily="34" charset="-127"/>
              </a:rPr>
              <a:t>n</a:t>
            </a:r>
            <a:r>
              <a:rPr lang="en-US" altLang="ko-KR" sz="2400" dirty="0" smtClean="0">
                <a:ea typeface="Gulim" pitchFamily="34" charset="-127"/>
              </a:rPr>
              <a:t>+8 isn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’</a:t>
            </a:r>
            <a:r>
              <a:rPr lang="en-US" altLang="ko-KR" sz="2400" dirty="0" smtClean="0">
                <a:ea typeface="Gulim" pitchFamily="34" charset="-127"/>
              </a:rPr>
              <a:t>t</a:t>
            </a:r>
            <a:br>
              <a:rPr lang="en-US" altLang="ko-KR" sz="2400" dirty="0" smtClean="0">
                <a:ea typeface="Gulim" pitchFamily="34" charset="-127"/>
              </a:rPr>
            </a:br>
            <a:r>
              <a:rPr lang="en-US" altLang="ko-KR" sz="2400" dirty="0" smtClean="0">
                <a:ea typeface="Gulim" pitchFamily="34" charset="-127"/>
              </a:rPr>
              <a:t>less than </a:t>
            </a:r>
            <a:r>
              <a:rPr lang="en-US" altLang="ko-KR" sz="2400" i="1" dirty="0" smtClean="0">
                <a:ea typeface="Gulim" pitchFamily="34" charset="-127"/>
              </a:rPr>
              <a:t>n</a:t>
            </a:r>
            <a:r>
              <a:rPr lang="en-US" altLang="ko-KR" sz="2400" dirty="0" smtClean="0">
                <a:ea typeface="Gulim" pitchFamily="34" charset="-127"/>
              </a:rPr>
              <a:t/>
            </a:r>
            <a:br>
              <a:rPr lang="en-US" altLang="ko-KR" sz="2400" dirty="0" smtClean="0">
                <a:ea typeface="Gulim" pitchFamily="34" charset="-127"/>
              </a:rPr>
            </a:br>
            <a:r>
              <a:rPr lang="en-US" altLang="ko-KR" sz="2400" i="1" dirty="0" smtClean="0">
                <a:ea typeface="Gulim" pitchFamily="34" charset="-127"/>
              </a:rPr>
              <a:t>anywhere </a:t>
            </a:r>
            <a:r>
              <a:rPr lang="en-US" altLang="ko-KR" sz="2400" dirty="0" smtClean="0">
                <a:ea typeface="Gulim" pitchFamily="34" charset="-127"/>
              </a:rPr>
              <a:t>(</a:t>
            </a:r>
            <a:r>
              <a:rPr lang="en-US" altLang="ko-KR" sz="2400" i="1" dirty="0" smtClean="0">
                <a:ea typeface="Gulim" pitchFamily="34" charset="-127"/>
              </a:rPr>
              <a:t>n</a:t>
            </a:r>
            <a:r>
              <a:rPr lang="en-US" altLang="ko-KR" sz="2400" dirty="0" smtClean="0">
                <a:ea typeface="Gulim" pitchFamily="34" charset="-127"/>
              </a:rPr>
              <a:t>&gt;0).</a:t>
            </a:r>
          </a:p>
        </p:txBody>
      </p:sp>
      <p:sp>
        <p:nvSpPr>
          <p:cNvPr id="23572" name="Text Box 6"/>
          <p:cNvSpPr txBox="1">
            <a:spLocks noChangeArrowheads="1"/>
          </p:cNvSpPr>
          <p:nvPr/>
        </p:nvSpPr>
        <p:spPr bwMode="auto">
          <a:xfrm>
            <a:off x="5443167" y="4950768"/>
            <a:ext cx="7008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400" i="1" dirty="0" smtClean="0">
                <a:solidFill>
                  <a:srgbClr val="FF0000"/>
                </a:solidFill>
                <a:latin typeface="Times New Roman" pitchFamily="18" charset="0"/>
                <a:ea typeface="Gulim" pitchFamily="34" charset="-127"/>
              </a:rPr>
              <a:t>n&gt;0</a:t>
            </a:r>
            <a:endParaRPr lang="en-US" altLang="ko-KR" sz="2400" dirty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5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Omega </a:t>
            </a:r>
            <a:r>
              <a:rPr lang="en-US" altLang="ko-KR" dirty="0">
                <a:ea typeface="Gulim" pitchFamily="34" charset="-127"/>
              </a:rPr>
              <a:t>G</a:t>
            </a:r>
            <a:r>
              <a:rPr lang="en-US" altLang="ko-KR" dirty="0" smtClean="0">
                <a:ea typeface="Gulim" pitchFamily="34" charset="-127"/>
              </a:rPr>
              <a:t>raphically</a:t>
            </a:r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V="1">
            <a:off x="4267200" y="22860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>
            <a:off x="4267200" y="54864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V="1">
            <a:off x="4267200" y="2286000"/>
            <a:ext cx="220980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4876800" y="5486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Increasing </a:t>
            </a:r>
            <a:r>
              <a:rPr lang="en-US" altLang="ko-KR" sz="2400" i="1">
                <a:latin typeface="Times New Roman" pitchFamily="18" charset="0"/>
                <a:ea typeface="Gulim" pitchFamily="34" charset="-127"/>
              </a:rPr>
              <a:t>n </a:t>
            </a:r>
            <a:r>
              <a:rPr lang="en-US" altLang="ko-KR" sz="2400">
                <a:latin typeface="Times New Roman" pitchFamily="18" charset="0"/>
                <a:ea typeface="Gulim" pitchFamily="34" charset="-127"/>
                <a:sym typeface="Symbol" pitchFamily="18" charset="2"/>
              </a:rPr>
              <a:t>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 rot="-5400000">
            <a:off x="2684462" y="3792538"/>
            <a:ext cx="270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Value of function </a:t>
            </a:r>
            <a:r>
              <a:rPr lang="en-US" altLang="ko-KR" sz="2400">
                <a:latin typeface="Times New Roman" pitchFamily="18" charset="0"/>
                <a:ea typeface="Gulim" pitchFamily="34" charset="-127"/>
                <a:sym typeface="Symbol" pitchFamily="18" charset="2"/>
              </a:rPr>
              <a:t>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V="1">
            <a:off x="4267200" y="3962400"/>
            <a:ext cx="2819400" cy="15240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Text Box 14"/>
          <p:cNvSpPr txBox="1">
            <a:spLocks noChangeArrowheads="1"/>
          </p:cNvSpPr>
          <p:nvPr/>
        </p:nvSpPr>
        <p:spPr bwMode="auto">
          <a:xfrm>
            <a:off x="6629400" y="4038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 i="1">
                <a:solidFill>
                  <a:srgbClr val="006600"/>
                </a:solidFill>
                <a:latin typeface="Times New Roman" pitchFamily="18" charset="0"/>
                <a:ea typeface="Gulim" pitchFamily="34" charset="-127"/>
              </a:rPr>
              <a:t>n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6019800" y="2590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30</a:t>
            </a:r>
            <a:r>
              <a:rPr lang="en-US" altLang="ko-KR" sz="2400" i="1">
                <a:latin typeface="Times New Roman" pitchFamily="18" charset="0"/>
                <a:ea typeface="Gulim" pitchFamily="34" charset="-127"/>
              </a:rPr>
              <a:t>n</a:t>
            </a:r>
            <a:r>
              <a:rPr lang="en-US" altLang="ko-KR" sz="2400">
                <a:latin typeface="Times New Roman" pitchFamily="18" charset="0"/>
                <a:ea typeface="Gulim" pitchFamily="34" charset="-127"/>
              </a:rPr>
              <a:t>+8</a:t>
            </a:r>
          </a:p>
        </p:txBody>
      </p:sp>
      <p:sp>
        <p:nvSpPr>
          <p:cNvPr id="247827" name="Text Box 19"/>
          <p:cNvSpPr txBox="1">
            <a:spLocks noChangeArrowheads="1"/>
          </p:cNvSpPr>
          <p:nvPr/>
        </p:nvSpPr>
        <p:spPr bwMode="auto">
          <a:xfrm>
            <a:off x="5524500" y="1410709"/>
            <a:ext cx="2933700" cy="46166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30</a:t>
            </a:r>
            <a:r>
              <a:rPr lang="en-US" altLang="ko-KR" sz="2400" i="1" dirty="0" smtClean="0">
                <a:latin typeface="Times New Roman" pitchFamily="18" charset="0"/>
                <a:ea typeface="Gulim" pitchFamily="34" charset="-127"/>
              </a:rPr>
              <a:t>n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+8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  <a:sym typeface="Symbol" pitchFamily="18" charset="2"/>
              </a:rPr>
              <a:t> is </a:t>
            </a:r>
            <a:r>
              <a:rPr lang="en-US" altLang="en-US" sz="2400" dirty="0">
                <a:sym typeface="Symbol" pitchFamily="18" charset="2"/>
              </a:rPr>
              <a:t>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  <a:sym typeface="Symbol" pitchFamily="18" charset="2"/>
              </a:rPr>
              <a:t>(</a:t>
            </a:r>
            <a:r>
              <a:rPr lang="en-US" altLang="ko-KR" sz="2400" i="1" dirty="0" smtClean="0">
                <a:solidFill>
                  <a:srgbClr val="006600"/>
                </a:solidFill>
                <a:latin typeface="Times New Roman" pitchFamily="18" charset="0"/>
                <a:ea typeface="Gulim" pitchFamily="34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Gulim" pitchFamily="34" charset="-127"/>
                <a:sym typeface="Symbol" pitchFamily="18" charset="2"/>
              </a:rPr>
              <a:t>)</a:t>
            </a:r>
            <a:endParaRPr lang="en-US" altLang="ko-KR" sz="1600" dirty="0">
              <a:latin typeface="Times New Roman" pitchFamily="18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59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9567A0-43C5-448A-95B5-B19EEC7B2EFC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en-US" altLang="en-US" smtClean="0">
                <a:latin typeface="Monotype Corsiva" pitchFamily="66" charset="0"/>
              </a:rPr>
              <a:t> </a:t>
            </a:r>
            <a:r>
              <a:rPr lang="en-US" altLang="en-US" smtClean="0">
                <a:latin typeface="Comic Sans MS" pitchFamily="66" charset="0"/>
              </a:rPr>
              <a:t>5n</a:t>
            </a:r>
            <a:r>
              <a:rPr lang="en-US" altLang="en-US" baseline="30000" smtClean="0">
                <a:latin typeface="Comic Sans MS" pitchFamily="66" charset="0"/>
              </a:rPr>
              <a:t>2</a:t>
            </a:r>
            <a:r>
              <a:rPr lang="en-US" altLang="en-US" smtClean="0">
                <a:latin typeface="Comic Sans MS" pitchFamily="66" charset="0"/>
              </a:rPr>
              <a:t> = </a:t>
            </a:r>
            <a:r>
              <a:rPr lang="en-US" altLang="en-US" smtClean="0">
                <a:latin typeface="Comic Sans MS" pitchFamily="66" charset="0"/>
                <a:sym typeface="Symbol" pitchFamily="18" charset="2"/>
              </a:rPr>
              <a:t></a:t>
            </a:r>
            <a:r>
              <a:rPr lang="en-US" altLang="en-US" smtClean="0">
                <a:latin typeface="Comic Sans MS" pitchFamily="66" charset="0"/>
              </a:rPr>
              <a:t>(n)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smtClean="0">
                <a:latin typeface="Comic Sans MS" pitchFamily="66" charset="0"/>
              </a:rPr>
              <a:t>	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mtClean="0">
                <a:latin typeface="Comic Sans MS" pitchFamily="66" charset="0"/>
              </a:rPr>
              <a:t>100n + 5 </a:t>
            </a:r>
            <a:r>
              <a:rPr lang="en-US" altLang="en-US" smtClean="0">
                <a:latin typeface="Comic Sans MS" pitchFamily="66" charset="0"/>
                <a:cs typeface="Arial" pitchFamily="34" charset="0"/>
              </a:rPr>
              <a:t>≠</a:t>
            </a:r>
            <a:r>
              <a:rPr lang="en-US" altLang="en-US" smtClean="0">
                <a:latin typeface="Comic Sans MS" pitchFamily="66" charset="0"/>
              </a:rPr>
              <a:t> </a:t>
            </a:r>
            <a:r>
              <a:rPr lang="en-US" altLang="en-US" smtClean="0">
                <a:latin typeface="Comic Sans MS" pitchFamily="66" charset="0"/>
                <a:sym typeface="Symbol" pitchFamily="18" charset="2"/>
              </a:rPr>
              <a:t>(n</a:t>
            </a:r>
            <a:r>
              <a:rPr lang="en-US" altLang="en-US" baseline="3000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altLang="en-US" smtClean="0">
                <a:latin typeface="Comic Sans MS" pitchFamily="66" charset="0"/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endParaRPr lang="en-US" altLang="en-US" smtClean="0">
              <a:latin typeface="Comic Sans MS" pitchFamily="66" charset="0"/>
              <a:sym typeface="Symbol" pitchFamily="18" charset="2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en-US" smtClean="0">
              <a:latin typeface="Comic Sans MS" pitchFamily="66" charset="0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en-US" smtClean="0">
              <a:latin typeface="Comic Sans MS" pitchFamily="66" charset="0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en-US" smtClean="0">
              <a:latin typeface="Comic Sans MS" pitchFamily="66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en-US" smtClean="0">
                <a:latin typeface="Comic Sans MS" pitchFamily="66" charset="0"/>
              </a:rPr>
              <a:t>n = </a:t>
            </a:r>
            <a:r>
              <a:rPr lang="en-US" altLang="en-US" smtClean="0">
                <a:latin typeface="Comic Sans MS" pitchFamily="66" charset="0"/>
                <a:sym typeface="Symbol" pitchFamily="18" charset="2"/>
              </a:rPr>
              <a:t></a:t>
            </a:r>
            <a:r>
              <a:rPr lang="en-US" altLang="en-US" smtClean="0">
                <a:latin typeface="Comic Sans MS" pitchFamily="66" charset="0"/>
              </a:rPr>
              <a:t>(2n), n</a:t>
            </a:r>
            <a:r>
              <a:rPr lang="en-US" altLang="en-US" baseline="30000" smtClean="0">
                <a:latin typeface="Comic Sans MS" pitchFamily="66" charset="0"/>
              </a:rPr>
              <a:t>3</a:t>
            </a:r>
            <a:r>
              <a:rPr lang="en-US" altLang="en-US" smtClean="0">
                <a:latin typeface="Comic Sans MS" pitchFamily="66" charset="0"/>
              </a:rPr>
              <a:t> = </a:t>
            </a:r>
            <a:r>
              <a:rPr lang="en-US" altLang="en-US" smtClean="0">
                <a:latin typeface="Comic Sans MS" pitchFamily="66" charset="0"/>
                <a:sym typeface="Symbol" pitchFamily="18" charset="2"/>
              </a:rPr>
              <a:t></a:t>
            </a:r>
            <a:r>
              <a:rPr lang="en-US" altLang="en-US" smtClean="0">
                <a:latin typeface="Comic Sans MS" pitchFamily="66" charset="0"/>
              </a:rPr>
              <a:t>(n</a:t>
            </a:r>
            <a:r>
              <a:rPr lang="en-US" altLang="en-US" baseline="30000" smtClean="0">
                <a:latin typeface="Comic Sans MS" pitchFamily="66" charset="0"/>
              </a:rPr>
              <a:t>2</a:t>
            </a:r>
            <a:r>
              <a:rPr lang="en-US" altLang="en-US" smtClean="0">
                <a:latin typeface="Comic Sans MS" pitchFamily="66" charset="0"/>
              </a:rPr>
              <a:t>)</a:t>
            </a:r>
            <a:r>
              <a:rPr lang="en-US" altLang="en-US" smtClean="0">
                <a:latin typeface="Comic Sans MS" pitchFamily="66" charset="0"/>
                <a:sym typeface="Symbol" pitchFamily="18" charset="2"/>
              </a:rPr>
              <a:t>, n </a:t>
            </a:r>
            <a:r>
              <a:rPr lang="en-US" altLang="en-US" smtClean="0">
                <a:latin typeface="Comic Sans MS" pitchFamily="66" charset="0"/>
              </a:rPr>
              <a:t>= </a:t>
            </a:r>
            <a:r>
              <a:rPr lang="en-US" altLang="en-US" smtClean="0">
                <a:latin typeface="Comic Sans MS" pitchFamily="66" charset="0"/>
                <a:sym typeface="Symbol" pitchFamily="18" charset="2"/>
              </a:rPr>
              <a:t>(logn)</a:t>
            </a:r>
            <a:endParaRPr lang="en-US" altLang="en-US" smtClean="0">
              <a:latin typeface="Comic Sans MS" pitchFamily="66" charset="0"/>
            </a:endParaRP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915988" y="1871663"/>
            <a:ext cx="417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lang="en-US" altLang="en-US" sz="2400">
                <a:latin typeface="Monotype Corsiva" pitchFamily="66" charset="0"/>
                <a:sym typeface="Symbol" pitchFamily="18" charset="2"/>
              </a:rPr>
              <a:t> c, n</a:t>
            </a:r>
            <a:r>
              <a:rPr lang="en-US" altLang="en-US" sz="2400" baseline="-25000">
                <a:latin typeface="Monotype Corsiva" pitchFamily="66" charset="0"/>
                <a:sym typeface="Symbol" pitchFamily="18" charset="2"/>
              </a:rPr>
              <a:t>0</a:t>
            </a:r>
            <a:r>
              <a:rPr lang="en-US" altLang="en-US" sz="2400">
                <a:latin typeface="Monotype Corsiva" pitchFamily="66" charset="0"/>
                <a:sym typeface="Symbol" pitchFamily="18" charset="2"/>
              </a:rPr>
              <a:t> </a:t>
            </a:r>
            <a:r>
              <a:rPr lang="en-US" altLang="en-US" sz="2400">
                <a:sym typeface="Symbol" pitchFamily="18" charset="2"/>
              </a:rPr>
              <a:t>such that:</a:t>
            </a:r>
            <a:r>
              <a:rPr lang="en-US" altLang="en-US" sz="2400">
                <a:latin typeface="Monotype Corsiva" pitchFamily="66" charset="0"/>
                <a:sym typeface="Symbol" pitchFamily="18" charset="2"/>
              </a:rPr>
              <a:t> 0  cn  5n</a:t>
            </a:r>
            <a:r>
              <a:rPr lang="en-US" altLang="en-US" sz="2400" baseline="30000">
                <a:latin typeface="Monotype Corsiva" pitchFamily="66" charset="0"/>
                <a:sym typeface="Symbol" pitchFamily="18" charset="2"/>
              </a:rPr>
              <a:t>2 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4887913" y="1863725"/>
            <a:ext cx="1770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Comic Sans MS" pitchFamily="66" charset="0"/>
                <a:sym typeface="Symbol" pitchFamily="18" charset="2"/>
              </a:rPr>
              <a:t> cn  5n</a:t>
            </a:r>
            <a:r>
              <a:rPr lang="en-US" altLang="en-US" sz="2400" baseline="30000">
                <a:latin typeface="Comic Sans MS" pitchFamily="66" charset="0"/>
                <a:sym typeface="Symbol" pitchFamily="18" charset="2"/>
              </a:rPr>
              <a:t>2 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6475413" y="1863725"/>
            <a:ext cx="269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Comic Sans MS" pitchFamily="66" charset="0"/>
                <a:sym typeface="Symbol" pitchFamily="18" charset="2"/>
              </a:rPr>
              <a:t> c = 1 and n</a:t>
            </a:r>
            <a:r>
              <a:rPr lang="en-US" altLang="en-US" sz="2400" baseline="-25000">
                <a:latin typeface="Comic Sans MS" pitchFamily="66" charset="0"/>
                <a:sym typeface="Symbol" pitchFamily="18" charset="2"/>
              </a:rPr>
              <a:t>0</a:t>
            </a:r>
            <a:r>
              <a:rPr lang="en-US" altLang="en-US" sz="2400">
                <a:latin typeface="Comic Sans MS" pitchFamily="66" charset="0"/>
                <a:sym typeface="Symbol" pitchFamily="18" charset="2"/>
              </a:rPr>
              <a:t> = 1</a:t>
            </a:r>
            <a:r>
              <a:rPr lang="en-US" altLang="en-US" sz="2400" baseline="300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1325563" y="3067050"/>
            <a:ext cx="5180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Comic Sans MS" pitchFamily="66" charset="0"/>
                <a:sym typeface="Symbol" pitchFamily="18" charset="2"/>
              </a:rPr>
              <a:t> c, n</a:t>
            </a:r>
            <a:r>
              <a:rPr lang="en-US" altLang="en-US" sz="2400" baseline="-25000">
                <a:latin typeface="Comic Sans MS" pitchFamily="66" charset="0"/>
                <a:sym typeface="Symbol" pitchFamily="18" charset="2"/>
              </a:rPr>
              <a:t>0</a:t>
            </a:r>
            <a:r>
              <a:rPr lang="en-US" altLang="en-US" sz="2400">
                <a:latin typeface="Comic Sans MS" pitchFamily="66" charset="0"/>
                <a:sym typeface="Symbol" pitchFamily="18" charset="2"/>
              </a:rPr>
              <a:t> such that: 0  cn</a:t>
            </a:r>
            <a:r>
              <a:rPr lang="en-US" altLang="en-US" sz="2400" baseline="30000">
                <a:latin typeface="Comic Sans MS" pitchFamily="66" charset="0"/>
                <a:sym typeface="Symbol" pitchFamily="18" charset="2"/>
              </a:rPr>
              <a:t>2</a:t>
            </a:r>
            <a:r>
              <a:rPr lang="en-US" altLang="en-US" sz="2400">
                <a:latin typeface="Comic Sans MS" pitchFamily="66" charset="0"/>
                <a:sym typeface="Symbol" pitchFamily="18" charset="2"/>
              </a:rPr>
              <a:t>  100n + 5</a:t>
            </a:r>
            <a:endParaRPr lang="en-US" altLang="en-US" sz="2400" baseline="3000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1325563" y="3579813"/>
            <a:ext cx="532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Comic Sans MS" pitchFamily="66" charset="0"/>
                <a:sym typeface="Symbol" pitchFamily="18" charset="2"/>
              </a:rPr>
              <a:t>100n + 5  100n + 5n ( n  1) = 105n</a:t>
            </a:r>
            <a:endParaRPr lang="en-US" altLang="en-US" sz="2400" baseline="3000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1325563" y="4111625"/>
            <a:ext cx="164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Comic Sans MS" pitchFamily="66" charset="0"/>
                <a:sym typeface="Symbol" pitchFamily="18" charset="2"/>
              </a:rPr>
              <a:t>cn</a:t>
            </a:r>
            <a:r>
              <a:rPr lang="en-US" altLang="en-US" sz="2400" baseline="30000">
                <a:latin typeface="Comic Sans MS" pitchFamily="66" charset="0"/>
                <a:sym typeface="Symbol" pitchFamily="18" charset="2"/>
              </a:rPr>
              <a:t>2</a:t>
            </a:r>
            <a:r>
              <a:rPr lang="en-US" altLang="en-US" sz="2400">
                <a:latin typeface="Comic Sans MS" pitchFamily="66" charset="0"/>
                <a:sym typeface="Symbol" pitchFamily="18" charset="2"/>
              </a:rPr>
              <a:t>  105n</a:t>
            </a:r>
            <a:endParaRPr lang="en-US" altLang="en-US" sz="2400" baseline="3000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2835275" y="4133850"/>
            <a:ext cx="269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Comic Sans MS" pitchFamily="66" charset="0"/>
                <a:sym typeface="Symbol" pitchFamily="18" charset="2"/>
              </a:rPr>
              <a:t> n(cn – 105)  0</a:t>
            </a:r>
            <a:r>
              <a:rPr lang="en-US" altLang="en-US" sz="2400" baseline="300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1377950" y="4664075"/>
            <a:ext cx="4886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itchFamily="66" charset="0"/>
              </a:rPr>
              <a:t>Since n is positive </a:t>
            </a:r>
            <a:r>
              <a:rPr lang="en-US" altLang="en-US" sz="2400">
                <a:latin typeface="Comic Sans MS" pitchFamily="66" charset="0"/>
                <a:sym typeface="Symbol" pitchFamily="18" charset="2"/>
              </a:rPr>
              <a:t> cn – 105  0</a:t>
            </a: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6175375" y="4656138"/>
            <a:ext cx="1903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Comic Sans MS" pitchFamily="66" charset="0"/>
                <a:sym typeface="Symbol" pitchFamily="18" charset="2"/>
              </a:rPr>
              <a:t> n  105/c</a:t>
            </a:r>
            <a:endParaRPr lang="en-US" altLang="en-US" sz="2400" baseline="3000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1347788" y="5138738"/>
            <a:ext cx="7250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Monotype Corsiva" pitchFamily="66" charset="0"/>
                <a:sym typeface="Symbol" pitchFamily="18" charset="2"/>
              </a:rPr>
              <a:t> </a:t>
            </a:r>
            <a:r>
              <a:rPr lang="en-US" altLang="en-US" sz="2400">
                <a:sym typeface="Symbol" pitchFamily="18" charset="2"/>
              </a:rPr>
              <a:t>contradiction: </a:t>
            </a:r>
            <a:r>
              <a:rPr lang="en-US" altLang="en-US" sz="2400">
                <a:latin typeface="Monotype Corsiva" pitchFamily="66" charset="0"/>
                <a:sym typeface="Symbol" pitchFamily="18" charset="2"/>
              </a:rPr>
              <a:t>n</a:t>
            </a:r>
            <a:r>
              <a:rPr lang="en-US" altLang="en-US" sz="2400">
                <a:sym typeface="Symbol" pitchFamily="18" charset="2"/>
              </a:rPr>
              <a:t> cannot be smaller than a constant</a:t>
            </a:r>
            <a:endParaRPr lang="en-US" altLang="en-US" sz="2400" baseline="300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258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/>
      <p:bldP spid="153605" grpId="0"/>
      <p:bldP spid="153606" grpId="0"/>
      <p:bldP spid="153607" grpId="0"/>
      <p:bldP spid="153608" grpId="0"/>
      <p:bldP spid="153609" grpId="0"/>
      <p:bldP spid="153610" grpId="0"/>
      <p:bldP spid="153611" grpId="0"/>
      <p:bldP spid="153612" grpId="0"/>
      <p:bldP spid="1536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Relations Between </a:t>
            </a:r>
            <a:r>
              <a:rPr lang="en-US" altLang="en-US">
                <a:latin typeface="Symbol" pitchFamily="18" charset="2"/>
              </a:rPr>
              <a:t>Q</a:t>
            </a:r>
            <a:r>
              <a:rPr lang="en-US" altLang="en-US"/>
              <a:t>, </a:t>
            </a:r>
            <a:r>
              <a:rPr lang="en-US" altLang="en-US" i="1"/>
              <a:t>O, </a:t>
            </a:r>
            <a:r>
              <a:rPr lang="en-US" altLang="en-US">
                <a:latin typeface="Symbol" pitchFamily="18" charset="2"/>
              </a:rPr>
              <a:t>W</a:t>
            </a:r>
            <a:endParaRPr lang="en-US" altLang="en-US"/>
          </a:p>
        </p:txBody>
      </p:sp>
      <p:pic>
        <p:nvPicPr>
          <p:cNvPr id="478211" name="Picture 3" descr="graph_th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870" y="1220876"/>
            <a:ext cx="2062040" cy="232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212" name="Picture 4" descr="graph_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32" y="1330570"/>
            <a:ext cx="1997071" cy="224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213" name="Picture 5" descr="graph_Omeg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578" y="1330569"/>
            <a:ext cx="1997071" cy="224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6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of Big-Oh and Omega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cs typeface="Times New Roman" panose="02020603050405020304" pitchFamily="18" charset="0"/>
                  </a:rPr>
                  <a:t>If f(n) = O(g(n)) then g(n) = </a:t>
                </a: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(f(n))</a:t>
                </a:r>
              </a:p>
              <a:p>
                <a:pPr marL="0" indent="0">
                  <a:buNone/>
                </a:pP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By definition of Big-Oh </a:t>
                </a:r>
              </a:p>
              <a:p>
                <a:pPr marL="0" indent="0">
                  <a:buNone/>
                </a:pPr>
                <a:r>
                  <a:rPr lang="en-US" dirty="0">
                    <a:cs typeface="Times New Roman" panose="02020603050405020304" pitchFamily="18" charset="0"/>
                    <a:sym typeface="Symbol"/>
                  </a:rPr>
                  <a:t>	</a:t>
                </a: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f(n)  cg(n) for all 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  <a:sym typeface="Symbol"/>
                      </a:rPr>
                      <m:t>≥</m:t>
                    </m:r>
                    <m:r>
                      <m:rPr>
                        <m:nor/>
                      </m:rPr>
                      <a:rPr lang="en-US" dirty="0">
                        <a:cs typeface="Times New Roman" panose="02020603050405020304" pitchFamily="18" charset="0"/>
                        <a:sym typeface="Symbol"/>
                      </a:rPr>
                      <m:t>n</m:t>
                    </m:r>
                    <m:r>
                      <m:rPr>
                        <m:nor/>
                      </m:rPr>
                      <a:rPr lang="en-US" b="0" i="0" baseline="-25000" dirty="0" smtClean="0">
                        <a:cs typeface="Times New Roman" panose="02020603050405020304" pitchFamily="18" charset="0"/>
                        <a:sym typeface="Symbol"/>
                      </a:rPr>
                      <m:t>0 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 for some  n</a:t>
                </a:r>
                <a:r>
                  <a:rPr lang="en-US" baseline="-25000" dirty="0" smtClean="0">
                    <a:cs typeface="Times New Roman" panose="02020603050405020304" pitchFamily="18" charset="0"/>
                    <a:sym typeface="Symbol"/>
                  </a:rPr>
                  <a:t>0</a:t>
                </a: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,c &gt;0. </a:t>
                </a:r>
              </a:p>
              <a:p>
                <a:pPr marL="0" indent="0">
                  <a:buNone/>
                </a:pP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Dividing by c yields</a:t>
                </a:r>
              </a:p>
              <a:p>
                <a:pPr marL="0" indent="0">
                  <a:buNone/>
                </a:pPr>
                <a:r>
                  <a:rPr lang="en-US" dirty="0"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  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dirty="0" err="1" smtClean="0">
                    <a:cs typeface="Times New Roman" panose="02020603050405020304" pitchFamily="18" charset="0"/>
                    <a:sym typeface="Symbol"/>
                  </a:rPr>
                  <a:t>f</a:t>
                </a: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(n) </a:t>
                </a:r>
                <a:r>
                  <a:rPr lang="en-US" dirty="0">
                    <a:cs typeface="Times New Roman" panose="02020603050405020304" pitchFamily="18" charset="0"/>
                    <a:sym typeface="Symbol"/>
                  </a:rPr>
                  <a:t> </a:t>
                </a: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g(n</a:t>
                </a:r>
                <a:r>
                  <a:rPr lang="en-US" dirty="0">
                    <a:cs typeface="Times New Roman" panose="02020603050405020304" pitchFamily="18" charset="0"/>
                    <a:sym typeface="Symbol"/>
                  </a:rPr>
                  <a:t>) </a:t>
                </a: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or c</a:t>
                </a:r>
                <a:r>
                  <a:rPr lang="en-US" baseline="-25000" dirty="0" smtClean="0">
                    <a:cs typeface="Times New Roman" panose="02020603050405020304" pitchFamily="18" charset="0"/>
                    <a:sym typeface="Symbol"/>
                  </a:rPr>
                  <a:t>2</a:t>
                </a: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f(n</a:t>
                </a:r>
                <a:r>
                  <a:rPr lang="en-US" dirty="0">
                    <a:cs typeface="Times New Roman" panose="02020603050405020304" pitchFamily="18" charset="0"/>
                    <a:sym typeface="Symbol"/>
                  </a:rPr>
                  <a:t>)  g(n) </a:t>
                </a: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  <a:sym typeface="Symbol"/>
                      </a:rPr>
                      <m:t>≥0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 smtClean="0">
                    <a:cs typeface="Times New Roman" panose="02020603050405020304" pitchFamily="18" charset="0"/>
                  </a:rPr>
                  <a:t>If we use the same </a:t>
                </a: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n</a:t>
                </a:r>
                <a:r>
                  <a:rPr lang="en-US" baseline="-25000" dirty="0" smtClean="0">
                    <a:cs typeface="Times New Roman" panose="02020603050405020304" pitchFamily="18" charset="0"/>
                    <a:sym typeface="Symbol"/>
                  </a:rPr>
                  <a:t>0. </a:t>
                </a: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this implies that </a:t>
                </a:r>
                <a:r>
                  <a:rPr lang="en-US" dirty="0">
                    <a:cs typeface="Times New Roman" panose="02020603050405020304" pitchFamily="18" charset="0"/>
                  </a:rPr>
                  <a:t>g(n) = </a:t>
                </a:r>
                <a:r>
                  <a:rPr lang="en-US" dirty="0">
                    <a:cs typeface="Times New Roman" panose="02020603050405020304" pitchFamily="18" charset="0"/>
                    <a:sym typeface="Symbol"/>
                  </a:rPr>
                  <a:t>(f(n</a:t>
                </a: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)).</a:t>
                </a:r>
                <a:endParaRPr lang="en-US" dirty="0"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56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69A4BE-992F-4859-804E-A650BBB68DC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98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991" y="129209"/>
            <a:ext cx="8229600" cy="906462"/>
          </a:xfrm>
        </p:spPr>
        <p:txBody>
          <a:bodyPr/>
          <a:lstStyle/>
          <a:p>
            <a:pPr marL="0" indent="0"/>
            <a:r>
              <a:rPr lang="en-US" altLang="en-US" sz="2800" dirty="0" smtClean="0"/>
              <a:t>A non-negative polynomial of degree </a:t>
            </a:r>
            <a:r>
              <a:rPr lang="en-US" altLang="en-US" sz="2800" i="1" dirty="0" smtClean="0"/>
              <a:t>k </a:t>
            </a:r>
            <a:r>
              <a:rPr lang="en-US" altLang="en-US" sz="2800" dirty="0" smtClean="0"/>
              <a:t>is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>
                <a:sym typeface="Symbol"/>
              </a:rPr>
              <a:t></a:t>
            </a:r>
            <a:r>
              <a:rPr lang="en-US" altLang="en-US" sz="2800" dirty="0" smtClean="0"/>
              <a:t>(</a:t>
            </a:r>
            <a:r>
              <a:rPr lang="en-US" altLang="en-US" sz="2800" dirty="0" err="1" smtClean="0"/>
              <a:t>n</a:t>
            </a:r>
            <a:r>
              <a:rPr lang="en-US" altLang="en-US" sz="2800" baseline="30000" dirty="0" err="1" smtClean="0"/>
              <a:t>k</a:t>
            </a:r>
            <a:r>
              <a:rPr lang="en-US" altLang="en-US" sz="2800" dirty="0" smtClean="0"/>
              <a:t>)</a:t>
            </a:r>
            <a:endParaRPr lang="en-US" altLang="en-US" sz="2800" dirty="0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373" y="1105108"/>
            <a:ext cx="8229600" cy="50768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 smtClean="0"/>
              <a:t>Proof:</a:t>
            </a:r>
            <a:endParaRPr lang="en-US" altLang="en-US" sz="1800" dirty="0"/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f(n) = </a:t>
            </a:r>
            <a:r>
              <a:rPr lang="en-US" alt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alt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… + b</a:t>
            </a:r>
            <a:r>
              <a:rPr lang="en-US" alt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</a:t>
            </a:r>
            <a:r>
              <a:rPr lang="en-US" alt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endParaRPr lang="en-US" alt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lvl="1" indent="0">
              <a:buNone/>
            </a:pPr>
            <a:endParaRPr lang="en-US" altLang="en-US" i="1" baseline="30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lvl="1" indent="0">
              <a:buNone/>
            </a:pPr>
            <a:endParaRPr lang="en-US" altLang="en-US" i="1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lvl="1" indent="0">
              <a:buNone/>
            </a:pPr>
            <a:endParaRPr lang="en-US" altLang="en-US" sz="28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lvl="1" indent="0">
              <a:buNone/>
            </a:pPr>
            <a:endParaRPr lang="en-US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lvl="1" indent="0"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For large n’s the fractions go to zero, so if we set </a:t>
            </a:r>
            <a:r>
              <a:rPr lang="en-US" alt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sz="1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large enough we can ignore all terms except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Thus a value for </a:t>
            </a:r>
            <a:r>
              <a:rPr lang="en-US" alt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sz="1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 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must exist. 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3271044" y="4653101"/>
          <a:ext cx="260191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3" name="Equation" r:id="rId3" imgW="1282680" imgH="241200" progId="Equation.3">
                  <p:embed/>
                </p:oleObj>
              </mc:Choice>
              <mc:Fallback>
                <p:oleObj name="Equation" r:id="rId3" imgW="1282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044" y="4653101"/>
                        <a:ext cx="260191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899976" y="4602577"/>
          <a:ext cx="14478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4" name="Equation" r:id="rId5" imgW="825480" imgH="393480" progId="Equation.3">
                  <p:embed/>
                </p:oleObj>
              </mc:Choice>
              <mc:Fallback>
                <p:oleObj name="Equation" r:id="rId5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976" y="4602577"/>
                        <a:ext cx="14478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8052" y="6239506"/>
            <a:ext cx="8239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all polynomial functions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degree k are </a:t>
            </a:r>
            <a:r>
              <a:rPr lang="en-US" altLang="en-US" sz="2400" dirty="0">
                <a:sym typeface="Symbol"/>
              </a:rPr>
              <a:t>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515856" y="1981407"/>
          <a:ext cx="5641472" cy="9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5" name="Equation" r:id="rId7" imgW="2831760" imgH="482400" progId="Equation.3">
                  <p:embed/>
                </p:oleObj>
              </mc:Choice>
              <mc:Fallback>
                <p:oleObj name="Equation" r:id="rId7" imgW="2831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856" y="1981407"/>
                        <a:ext cx="5641472" cy="9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565069" y="2927972"/>
          <a:ext cx="475456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6" name="Equation" r:id="rId9" imgW="2387520" imgH="431640" progId="Equation.3">
                  <p:embed/>
                </p:oleObj>
              </mc:Choice>
              <mc:Fallback>
                <p:oleObj name="Equation" r:id="rId9" imgW="2387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069" y="2927972"/>
                        <a:ext cx="4754562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128962" y="5284199"/>
          <a:ext cx="288607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7" name="Equation" r:id="rId11" imgW="1422360" imgH="393480" progId="Equation.3">
                  <p:embed/>
                </p:oleObj>
              </mc:Choice>
              <mc:Fallback>
                <p:oleObj name="Equation" r:id="rId11" imgW="1422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2" y="5284199"/>
                        <a:ext cx="2886075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337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AF9B227-0821-4F00-993D-E892A500B482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mbria" panose="02040503050406030204" pitchFamily="18" charset="0"/>
                <a:sym typeface="Symbol" pitchFamily="18" charset="2"/>
              </a:rPr>
              <a:t>-notation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13" y="1118744"/>
            <a:ext cx="8229600" cy="5076825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dirty="0" smtClean="0">
              <a:latin typeface="Monotype Corsiva" pitchFamily="66" charset="0"/>
              <a:sym typeface="Symbol" pitchFamily="18" charset="2"/>
            </a:endParaRPr>
          </a:p>
        </p:txBody>
      </p:sp>
      <p:graphicFrame>
        <p:nvGraphicFramePr>
          <p:cNvPr id="27654" name="Object 5"/>
          <p:cNvGraphicFramePr>
            <a:graphicFrameLocks noChangeAspect="1"/>
          </p:cNvGraphicFramePr>
          <p:nvPr>
            <p:extLst/>
          </p:nvPr>
        </p:nvGraphicFramePr>
        <p:xfrm>
          <a:off x="327025" y="1199819"/>
          <a:ext cx="80486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3" name="Paint Shop Pro Image" r:id="rId3" imgW="8048780" imgH="858537" progId="PaintShopPro">
                  <p:embed/>
                </p:oleObj>
              </mc:Choice>
              <mc:Fallback>
                <p:oleObj name="Paint Shop Pro Image" r:id="rId3" imgW="8048780" imgH="858537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1199819"/>
                        <a:ext cx="804862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690288" y="2219067"/>
            <a:ext cx="4089400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000" dirty="0">
                <a:latin typeface="Comic Sans MS" pitchFamily="66" charset="0"/>
                <a:sym typeface="Symbol" pitchFamily="18" charset="2"/>
              </a:rPr>
              <a:t>    </a:t>
            </a:r>
            <a:r>
              <a:rPr lang="en-US" altLang="en-US" sz="20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</a:t>
            </a:r>
            <a:r>
              <a:rPr lang="en-US" altLang="en-US" sz="2000" dirty="0">
                <a:solidFill>
                  <a:srgbClr val="0000FF"/>
                </a:solidFill>
                <a:latin typeface="Comic Sans MS" pitchFamily="66" charset="0"/>
              </a:rPr>
              <a:t>(g(n))</a:t>
            </a:r>
            <a:r>
              <a:rPr lang="en-US" altLang="en-US" sz="2000" dirty="0">
                <a:solidFill>
                  <a:srgbClr val="0000FF"/>
                </a:solidFill>
              </a:rPr>
              <a:t> is the set of functions with the same order of growth as </a:t>
            </a:r>
            <a:r>
              <a:rPr lang="en-US" altLang="en-US" sz="20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endParaRPr lang="en-US" altLang="en-US" sz="2400" dirty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2400" dirty="0">
              <a:solidFill>
                <a:srgbClr val="DD0111"/>
              </a:solidFill>
              <a:sym typeface="Symbol" pitchFamily="18" charset="2"/>
            </a:endParaRPr>
          </a:p>
        </p:txBody>
      </p:sp>
      <p:pic>
        <p:nvPicPr>
          <p:cNvPr id="9" name="Picture 21" descr="graph_th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3" y="2114014"/>
            <a:ext cx="4030663" cy="417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3387337" y="4752181"/>
            <a:ext cx="51651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2000" i="1" dirty="0"/>
              <a:t>g</a:t>
            </a:r>
            <a:r>
              <a:rPr kumimoji="1" lang="en-US" altLang="en-US" sz="2000" dirty="0"/>
              <a:t>(</a:t>
            </a:r>
            <a:r>
              <a:rPr kumimoji="1" lang="en-US" altLang="en-US" sz="2000" i="1" dirty="0"/>
              <a:t>n</a:t>
            </a:r>
            <a:r>
              <a:rPr kumimoji="1" lang="en-US" altLang="en-US" sz="2000" dirty="0"/>
              <a:t>) is an </a:t>
            </a:r>
            <a:r>
              <a:rPr kumimoji="1" lang="en-US" altLang="en-US" sz="2000" i="1" dirty="0">
                <a:solidFill>
                  <a:srgbClr val="0000FF"/>
                </a:solidFill>
              </a:rPr>
              <a:t>asymptotically tight bound</a:t>
            </a:r>
            <a:r>
              <a:rPr kumimoji="1" lang="en-US" altLang="en-US" sz="2000" dirty="0">
                <a:solidFill>
                  <a:srgbClr val="0000FF"/>
                </a:solidFill>
              </a:rPr>
              <a:t> </a:t>
            </a:r>
            <a:r>
              <a:rPr kumimoji="1" lang="en-US" altLang="en-US" sz="2000" dirty="0"/>
              <a:t>for </a:t>
            </a:r>
            <a:r>
              <a:rPr kumimoji="1" lang="en-US" altLang="en-US" sz="2000" i="1" dirty="0"/>
              <a:t>f</a:t>
            </a:r>
            <a:r>
              <a:rPr kumimoji="1" lang="en-US" altLang="en-US" sz="2000" dirty="0"/>
              <a:t>(</a:t>
            </a:r>
            <a:r>
              <a:rPr kumimoji="1" lang="en-US" altLang="en-US" sz="2000" i="1" dirty="0"/>
              <a:t>n</a:t>
            </a:r>
            <a:r>
              <a:rPr kumimoji="1" lang="en-US" alt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998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83A6B08-9DD7-4F34-811E-CB1193CA85FE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Gulim" pitchFamily="34" charset="-127"/>
              </a:rPr>
              <a:t>Note 30</a:t>
            </a:r>
            <a:r>
              <a:rPr lang="en-US" altLang="ko-KR" sz="2400" i="1" dirty="0" smtClean="0">
                <a:ea typeface="Gulim" pitchFamily="34" charset="-127"/>
              </a:rPr>
              <a:t>n</a:t>
            </a:r>
            <a:r>
              <a:rPr lang="en-US" altLang="ko-KR" sz="2400" dirty="0" smtClean="0">
                <a:ea typeface="Gulim" pitchFamily="34" charset="-127"/>
              </a:rPr>
              <a:t>+8 isn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’</a:t>
            </a:r>
            <a:r>
              <a:rPr lang="en-US" altLang="ko-KR" sz="2400" dirty="0" smtClean="0">
                <a:ea typeface="Gulim" pitchFamily="34" charset="-127"/>
              </a:rPr>
              <a:t>t</a:t>
            </a:r>
            <a:br>
              <a:rPr lang="en-US" altLang="ko-KR" sz="2400" dirty="0" smtClean="0">
                <a:ea typeface="Gulim" pitchFamily="34" charset="-127"/>
              </a:rPr>
            </a:br>
            <a:r>
              <a:rPr lang="en-US" altLang="ko-KR" sz="2400" dirty="0" smtClean="0">
                <a:ea typeface="Gulim" pitchFamily="34" charset="-127"/>
              </a:rPr>
              <a:t>less than </a:t>
            </a:r>
            <a:r>
              <a:rPr lang="en-US" altLang="ko-KR" sz="2400" i="1" dirty="0" smtClean="0">
                <a:ea typeface="Gulim" pitchFamily="34" charset="-127"/>
              </a:rPr>
              <a:t>n</a:t>
            </a:r>
            <a:r>
              <a:rPr lang="en-US" altLang="ko-KR" sz="2400" dirty="0" smtClean="0">
                <a:ea typeface="Gulim" pitchFamily="34" charset="-127"/>
              </a:rPr>
              <a:t/>
            </a:r>
            <a:br>
              <a:rPr lang="en-US" altLang="ko-KR" sz="2400" dirty="0" smtClean="0">
                <a:ea typeface="Gulim" pitchFamily="34" charset="-127"/>
              </a:rPr>
            </a:br>
            <a:r>
              <a:rPr lang="en-US" altLang="ko-KR" sz="2400" i="1" dirty="0" smtClean="0">
                <a:ea typeface="Gulim" pitchFamily="34" charset="-127"/>
              </a:rPr>
              <a:t>anywhere </a:t>
            </a:r>
            <a:r>
              <a:rPr lang="en-US" altLang="ko-KR" sz="2400" dirty="0" smtClean="0">
                <a:ea typeface="Gulim" pitchFamily="34" charset="-127"/>
              </a:rPr>
              <a:t>(</a:t>
            </a:r>
            <a:r>
              <a:rPr lang="en-US" altLang="ko-KR" sz="2400" i="1" dirty="0" smtClean="0">
                <a:ea typeface="Gulim" pitchFamily="34" charset="-127"/>
              </a:rPr>
              <a:t>n</a:t>
            </a:r>
            <a:r>
              <a:rPr lang="en-US" altLang="ko-KR" sz="2400" dirty="0" smtClean="0">
                <a:ea typeface="Gulim" pitchFamily="34" charset="-127"/>
              </a:rPr>
              <a:t>&gt;0).</a:t>
            </a:r>
          </a:p>
          <a:p>
            <a:pPr eaLnBrk="1" hangingPunct="1"/>
            <a:r>
              <a:rPr lang="en-US" altLang="ko-KR" sz="2400" dirty="0" smtClean="0">
                <a:ea typeface="Gulim" pitchFamily="34" charset="-127"/>
              </a:rPr>
              <a:t>It isn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’</a:t>
            </a:r>
            <a:r>
              <a:rPr lang="en-US" altLang="ko-KR" sz="2400" dirty="0" smtClean="0">
                <a:ea typeface="Gulim" pitchFamily="34" charset="-127"/>
              </a:rPr>
              <a:t>t even</a:t>
            </a:r>
            <a:br>
              <a:rPr lang="en-US" altLang="ko-KR" sz="2400" dirty="0" smtClean="0">
                <a:ea typeface="Gulim" pitchFamily="34" charset="-127"/>
              </a:rPr>
            </a:br>
            <a:r>
              <a:rPr lang="en-US" altLang="ko-KR" sz="2400" dirty="0" smtClean="0">
                <a:ea typeface="Gulim" pitchFamily="34" charset="-127"/>
              </a:rPr>
              <a:t>less than 31</a:t>
            </a:r>
            <a:r>
              <a:rPr lang="en-US" altLang="ko-KR" sz="2400" i="1" dirty="0" smtClean="0">
                <a:ea typeface="Gulim" pitchFamily="34" charset="-127"/>
              </a:rPr>
              <a:t>n</a:t>
            </a:r>
            <a:r>
              <a:rPr lang="en-US" altLang="ko-KR" sz="2400" dirty="0" smtClean="0">
                <a:ea typeface="Gulim" pitchFamily="34" charset="-127"/>
              </a:rPr>
              <a:t/>
            </a:r>
            <a:br>
              <a:rPr lang="en-US" altLang="ko-KR" sz="2400" dirty="0" smtClean="0">
                <a:ea typeface="Gulim" pitchFamily="34" charset="-127"/>
              </a:rPr>
            </a:br>
            <a:r>
              <a:rPr lang="en-US" altLang="ko-KR" sz="2400" i="1" dirty="0" smtClean="0">
                <a:ea typeface="Gulim" pitchFamily="34" charset="-127"/>
              </a:rPr>
              <a:t>everywhere</a:t>
            </a:r>
            <a:r>
              <a:rPr lang="en-US" altLang="ko-KR" sz="2400" dirty="0" smtClean="0">
                <a:ea typeface="Gulim" pitchFamily="34" charset="-127"/>
              </a:rPr>
              <a:t>.</a:t>
            </a:r>
          </a:p>
          <a:p>
            <a:pPr eaLnBrk="1" hangingPunct="1"/>
            <a:r>
              <a:rPr lang="en-US" altLang="ko-KR" sz="2400" dirty="0" smtClean="0">
                <a:ea typeface="Gulim" pitchFamily="34" charset="-127"/>
              </a:rPr>
              <a:t>But it </a:t>
            </a:r>
            <a:r>
              <a:rPr lang="en-US" altLang="ko-KR" sz="2400" i="1" dirty="0" smtClean="0">
                <a:ea typeface="Gulim" pitchFamily="34" charset="-127"/>
              </a:rPr>
              <a:t>is</a:t>
            </a:r>
            <a:r>
              <a:rPr lang="en-US" altLang="ko-KR" sz="2400" dirty="0" smtClean="0">
                <a:ea typeface="Gulim" pitchFamily="34" charset="-127"/>
              </a:rPr>
              <a:t> less than</a:t>
            </a:r>
            <a:br>
              <a:rPr lang="en-US" altLang="ko-KR" sz="2400" dirty="0" smtClean="0">
                <a:ea typeface="Gulim" pitchFamily="34" charset="-127"/>
              </a:rPr>
            </a:br>
            <a:r>
              <a:rPr lang="en-US" altLang="ko-KR" sz="2400" dirty="0" smtClean="0">
                <a:ea typeface="Gulim" pitchFamily="34" charset="-127"/>
              </a:rPr>
              <a:t>31</a:t>
            </a:r>
            <a:r>
              <a:rPr lang="en-US" altLang="ko-KR" sz="2400" i="1" dirty="0" smtClean="0">
                <a:ea typeface="Gulim" pitchFamily="34" charset="-127"/>
              </a:rPr>
              <a:t>n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u="sng" dirty="0" smtClean="0">
                <a:ea typeface="Gulim" pitchFamily="34" charset="-127"/>
              </a:rPr>
              <a:t>everywhere to</a:t>
            </a:r>
            <a:br>
              <a:rPr lang="en-US" altLang="ko-KR" sz="2400" u="sng" dirty="0" smtClean="0">
                <a:ea typeface="Gulim" pitchFamily="34" charset="-127"/>
              </a:rPr>
            </a:br>
            <a:r>
              <a:rPr lang="en-US" altLang="ko-KR" sz="2400" u="sng" dirty="0" smtClean="0">
                <a:ea typeface="Gulim" pitchFamily="34" charset="-127"/>
              </a:rPr>
              <a:t>the right of </a:t>
            </a:r>
            <a:r>
              <a:rPr lang="en-US" altLang="ko-KR" sz="2400" i="1" u="sng" dirty="0" smtClean="0">
                <a:ea typeface="Gulim" pitchFamily="34" charset="-127"/>
              </a:rPr>
              <a:t>n</a:t>
            </a:r>
            <a:r>
              <a:rPr lang="en-US" altLang="ko-KR" sz="2400" u="sng" dirty="0" smtClean="0">
                <a:ea typeface="Gulim" pitchFamily="34" charset="-127"/>
              </a:rPr>
              <a:t>=8</a:t>
            </a:r>
            <a:r>
              <a:rPr lang="en-US" altLang="ko-KR" sz="2400" dirty="0" smtClean="0">
                <a:ea typeface="Gulim" pitchFamily="34" charset="-127"/>
              </a:rPr>
              <a:t>. </a:t>
            </a:r>
          </a:p>
        </p:txBody>
      </p:sp>
      <p:grpSp>
        <p:nvGrpSpPr>
          <p:cNvPr id="247811" name="Group 3"/>
          <p:cNvGrpSpPr>
            <a:grpSpLocks/>
          </p:cNvGrpSpPr>
          <p:nvPr/>
        </p:nvGrpSpPr>
        <p:grpSpPr bwMode="auto">
          <a:xfrm>
            <a:off x="5045075" y="2286000"/>
            <a:ext cx="2117725" cy="3200400"/>
            <a:chOff x="3178" y="1440"/>
            <a:chExt cx="1334" cy="2016"/>
          </a:xfrm>
        </p:grpSpPr>
        <p:sp>
          <p:nvSpPr>
            <p:cNvPr id="23570" name="Rectangle 4"/>
            <p:cNvSpPr>
              <a:spLocks noChangeArrowheads="1"/>
            </p:cNvSpPr>
            <p:nvPr/>
          </p:nvSpPr>
          <p:spPr bwMode="auto">
            <a:xfrm>
              <a:off x="3216" y="1440"/>
              <a:ext cx="1296" cy="20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1" name="Line 5"/>
            <p:cNvSpPr>
              <a:spLocks noChangeShapeType="1"/>
            </p:cNvSpPr>
            <p:nvPr/>
          </p:nvSpPr>
          <p:spPr bwMode="auto">
            <a:xfrm flipV="1">
              <a:off x="3216" y="1440"/>
              <a:ext cx="0" cy="20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Text Box 6"/>
            <p:cNvSpPr txBox="1">
              <a:spLocks noChangeArrowheads="1"/>
            </p:cNvSpPr>
            <p:nvPr/>
          </p:nvSpPr>
          <p:spPr bwMode="auto">
            <a:xfrm>
              <a:off x="3178" y="3120"/>
              <a:ext cx="9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400" i="1">
                  <a:solidFill>
                    <a:srgbClr val="FF0000"/>
                  </a:solidFill>
                  <a:latin typeface="Times New Roman" pitchFamily="18" charset="0"/>
                  <a:ea typeface="Gulim" pitchFamily="34" charset="-127"/>
                </a:rPr>
                <a:t>n&gt;n</a:t>
              </a:r>
              <a:r>
                <a:rPr lang="en-US" altLang="ko-KR" sz="2400" i="1" baseline="-25000">
                  <a:solidFill>
                    <a:srgbClr val="FF0000"/>
                  </a:solidFill>
                  <a:latin typeface="Times New Roman" pitchFamily="18" charset="0"/>
                  <a:ea typeface="Gulim" pitchFamily="34" charset="-127"/>
                </a:rPr>
                <a:t>0</a:t>
              </a:r>
              <a:r>
                <a:rPr lang="en-US" altLang="ko-KR" sz="2400">
                  <a:solidFill>
                    <a:srgbClr val="FF0000"/>
                  </a:solidFill>
                  <a:latin typeface="Times New Roman" pitchFamily="18" charset="0"/>
                  <a:ea typeface="Gulim" pitchFamily="34" charset="-127"/>
                </a:rPr>
                <a:t>=8 </a:t>
              </a:r>
              <a:r>
                <a:rPr lang="en-US" altLang="ko-KR" sz="2400">
                  <a:solidFill>
                    <a:srgbClr val="FF0000"/>
                  </a:solidFill>
                  <a:latin typeface="Times New Roman" pitchFamily="18" charset="0"/>
                  <a:ea typeface="Gulim" pitchFamily="34" charset="-127"/>
                  <a:sym typeface="Symbol" pitchFamily="18" charset="2"/>
                </a:rPr>
                <a:t></a:t>
              </a:r>
              <a:endParaRPr lang="en-US" altLang="ko-KR" sz="2400">
                <a:latin typeface="Times New Roman" pitchFamily="18" charset="0"/>
                <a:ea typeface="Gulim" pitchFamily="34" charset="-127"/>
              </a:endParaRPr>
            </a:p>
          </p:txBody>
        </p:sp>
      </p:grpSp>
      <p:sp>
        <p:nvSpPr>
          <p:cNvPr id="2355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Big-Theta example, graphically</a:t>
            </a:r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V="1">
            <a:off x="4267200" y="22860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>
            <a:off x="4267200" y="54864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V="1">
            <a:off x="4267200" y="2286000"/>
            <a:ext cx="220980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4876800" y="5486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Increasing </a:t>
            </a:r>
            <a:r>
              <a:rPr lang="en-US" altLang="ko-KR" sz="2400" i="1">
                <a:latin typeface="Times New Roman" pitchFamily="18" charset="0"/>
                <a:ea typeface="Gulim" pitchFamily="34" charset="-127"/>
              </a:rPr>
              <a:t>n </a:t>
            </a:r>
            <a:r>
              <a:rPr lang="en-US" altLang="ko-KR" sz="2400">
                <a:latin typeface="Times New Roman" pitchFamily="18" charset="0"/>
                <a:ea typeface="Gulim" pitchFamily="34" charset="-127"/>
                <a:sym typeface="Symbol" pitchFamily="18" charset="2"/>
              </a:rPr>
              <a:t>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 rot="-5400000">
            <a:off x="2684462" y="3792538"/>
            <a:ext cx="270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Value of function </a:t>
            </a:r>
            <a:r>
              <a:rPr lang="en-US" altLang="ko-KR" sz="2400">
                <a:latin typeface="Times New Roman" pitchFamily="18" charset="0"/>
                <a:ea typeface="Gulim" pitchFamily="34" charset="-127"/>
                <a:sym typeface="Symbol" pitchFamily="18" charset="2"/>
              </a:rPr>
              <a:t>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V="1">
            <a:off x="4267200" y="3962400"/>
            <a:ext cx="2819400" cy="15240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Text Box 14"/>
          <p:cNvSpPr txBox="1">
            <a:spLocks noChangeArrowheads="1"/>
          </p:cNvSpPr>
          <p:nvPr/>
        </p:nvSpPr>
        <p:spPr bwMode="auto">
          <a:xfrm>
            <a:off x="6629400" y="4038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 i="1">
                <a:solidFill>
                  <a:srgbClr val="006600"/>
                </a:solidFill>
                <a:latin typeface="Times New Roman" pitchFamily="18" charset="0"/>
                <a:ea typeface="Gulim" pitchFamily="34" charset="-127"/>
              </a:rPr>
              <a:t>n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6019800" y="2590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30</a:t>
            </a:r>
            <a:r>
              <a:rPr lang="en-US" altLang="ko-KR" sz="2400" i="1">
                <a:latin typeface="Times New Roman" pitchFamily="18" charset="0"/>
                <a:ea typeface="Gulim" pitchFamily="34" charset="-127"/>
              </a:rPr>
              <a:t>n</a:t>
            </a:r>
            <a:r>
              <a:rPr lang="en-US" altLang="ko-KR" sz="2400">
                <a:latin typeface="Times New Roman" pitchFamily="18" charset="0"/>
                <a:ea typeface="Gulim" pitchFamily="34" charset="-127"/>
              </a:rPr>
              <a:t>+8</a:t>
            </a:r>
          </a:p>
        </p:txBody>
      </p:sp>
      <p:grpSp>
        <p:nvGrpSpPr>
          <p:cNvPr id="247824" name="Group 16"/>
          <p:cNvGrpSpPr>
            <a:grpSpLocks/>
          </p:cNvGrpSpPr>
          <p:nvPr/>
        </p:nvGrpSpPr>
        <p:grpSpPr bwMode="auto">
          <a:xfrm>
            <a:off x="4267200" y="2209800"/>
            <a:ext cx="1905000" cy="3276600"/>
            <a:chOff x="2688" y="1392"/>
            <a:chExt cx="1200" cy="2064"/>
          </a:xfrm>
        </p:grpSpPr>
        <p:sp>
          <p:nvSpPr>
            <p:cNvPr id="23568" name="Line 17"/>
            <p:cNvSpPr>
              <a:spLocks noChangeShapeType="1"/>
            </p:cNvSpPr>
            <p:nvPr/>
          </p:nvSpPr>
          <p:spPr bwMode="auto">
            <a:xfrm flipV="1">
              <a:off x="2688" y="1440"/>
              <a:ext cx="1200" cy="20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Text Box 18"/>
            <p:cNvSpPr txBox="1">
              <a:spLocks noChangeArrowheads="1"/>
            </p:cNvSpPr>
            <p:nvPr/>
          </p:nvSpPr>
          <p:spPr bwMode="auto">
            <a:xfrm>
              <a:off x="3168" y="1392"/>
              <a:ext cx="62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ko-KR" sz="2400" i="1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cn </a:t>
              </a:r>
              <a:r>
                <a:rPr lang="en-US" altLang="ko-KR" sz="2400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=</a:t>
              </a:r>
              <a:br>
                <a:rPr lang="en-US" altLang="ko-KR" sz="2400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</a:br>
              <a:r>
                <a:rPr lang="en-US" altLang="ko-KR" sz="2400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31</a:t>
              </a:r>
              <a:r>
                <a:rPr lang="en-US" altLang="ko-KR" sz="2400" i="1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n</a:t>
              </a:r>
              <a:endParaRPr lang="en-US" altLang="ko-KR" sz="2400">
                <a:latin typeface="Times New Roman" pitchFamily="18" charset="0"/>
                <a:ea typeface="Gulim" pitchFamily="34" charset="-127"/>
              </a:endParaRPr>
            </a:p>
          </p:txBody>
        </p:sp>
      </p:grpSp>
      <p:sp>
        <p:nvSpPr>
          <p:cNvPr id="247827" name="Text Box 19"/>
          <p:cNvSpPr txBox="1">
            <a:spLocks noChangeArrowheads="1"/>
          </p:cNvSpPr>
          <p:nvPr/>
        </p:nvSpPr>
        <p:spPr bwMode="auto">
          <a:xfrm>
            <a:off x="4876800" y="1469014"/>
            <a:ext cx="3056792" cy="46166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30</a:t>
            </a:r>
            <a:r>
              <a:rPr lang="en-US" altLang="ko-KR" sz="2400" i="1" dirty="0" smtClean="0">
                <a:latin typeface="Times New Roman" pitchFamily="18" charset="0"/>
                <a:ea typeface="Gulim" pitchFamily="34" charset="-127"/>
              </a:rPr>
              <a:t>n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+8 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  <a:sym typeface="Symbol" pitchFamily="18" charset="2"/>
              </a:rPr>
              <a:t> 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  <a:sym typeface="Symbol"/>
              </a:rPr>
              <a:t>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  <a:sym typeface="Symbol" pitchFamily="18" charset="2"/>
              </a:rPr>
              <a:t>(</a:t>
            </a:r>
            <a:r>
              <a:rPr lang="en-US" altLang="ko-KR" sz="2400" i="1" dirty="0">
                <a:solidFill>
                  <a:srgbClr val="006600"/>
                </a:solidFill>
                <a:latin typeface="Times New Roman" pitchFamily="18" charset="0"/>
                <a:ea typeface="Gulim" pitchFamily="34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Gulim" pitchFamily="34" charset="-127"/>
                <a:sym typeface="Symbol" pitchFamily="18" charset="2"/>
              </a:rPr>
              <a:t>)</a:t>
            </a:r>
            <a:endParaRPr lang="en-US" altLang="ko-KR" sz="2400" dirty="0">
              <a:latin typeface="Times New Roman" pitchFamily="18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4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L1.</a:t>
            </a:r>
            <a:fld id="{32789E0E-5961-4412-A292-1ECEF38E5A7D}" type="slidenum">
              <a:rPr lang="en-US" altLang="en-US">
                <a:solidFill>
                  <a:srgbClr val="000000"/>
                </a:solidFill>
              </a:rPr>
              <a:pPr/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22372" y="3901764"/>
            <a:ext cx="82232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7013" indent="-2270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Drop low-order terms; ignore leading constants.</a:t>
            </a: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Example: </a:t>
            </a:r>
            <a:r>
              <a:rPr lang="en-US" altLang="en-US" sz="3200" dirty="0" smtClean="0">
                <a:solidFill>
                  <a:srgbClr val="0000FF"/>
                </a:solidFill>
              </a:rPr>
              <a:t>3</a:t>
            </a:r>
            <a:r>
              <a:rPr lang="en-US" altLang="en-US" sz="3200" i="1" dirty="0" smtClean="0">
                <a:solidFill>
                  <a:srgbClr val="0000FF"/>
                </a:solidFill>
              </a:rPr>
              <a:t>n</a:t>
            </a:r>
            <a:r>
              <a:rPr lang="en-US" altLang="en-US" sz="3200" baseline="30000" dirty="0" smtClean="0">
                <a:solidFill>
                  <a:srgbClr val="0000FF"/>
                </a:solidFill>
              </a:rPr>
              <a:t>3 </a:t>
            </a:r>
            <a:r>
              <a:rPr lang="en-US" altLang="en-US" sz="3200" dirty="0" smtClean="0">
                <a:solidFill>
                  <a:srgbClr val="0000FF"/>
                </a:solidFill>
              </a:rPr>
              <a:t>+ 90</a:t>
            </a:r>
            <a:r>
              <a:rPr lang="en-US" altLang="en-US" sz="3200" i="1" dirty="0" smtClean="0">
                <a:solidFill>
                  <a:srgbClr val="0000FF"/>
                </a:solidFill>
              </a:rPr>
              <a:t>n</a:t>
            </a:r>
            <a:r>
              <a:rPr lang="en-US" altLang="en-US" sz="3200" i="1" baseline="30000" dirty="0" smtClean="0">
                <a:solidFill>
                  <a:srgbClr val="0000FF"/>
                </a:solidFill>
              </a:rPr>
              <a:t>2</a:t>
            </a:r>
            <a:r>
              <a:rPr lang="en-US" altLang="en-US" sz="3200" i="1" dirty="0" smtClean="0">
                <a:solidFill>
                  <a:srgbClr val="0000FF"/>
                </a:solidFill>
              </a:rPr>
              <a:t> </a:t>
            </a:r>
            <a:r>
              <a:rPr lang="en-US" altLang="en-US" sz="3200" dirty="0" smtClean="0">
                <a:solidFill>
                  <a:srgbClr val="0000FF"/>
                </a:solidFill>
              </a:rPr>
              <a:t>– 5</a:t>
            </a:r>
            <a:r>
              <a:rPr lang="en-US" altLang="en-US" sz="3200" i="1" dirty="0" smtClean="0">
                <a:solidFill>
                  <a:srgbClr val="0000FF"/>
                </a:solidFill>
              </a:rPr>
              <a:t>n</a:t>
            </a:r>
            <a:r>
              <a:rPr lang="en-US" altLang="en-US" sz="3200" dirty="0" smtClean="0">
                <a:solidFill>
                  <a:srgbClr val="0000FF"/>
                </a:solidFill>
              </a:rPr>
              <a:t> + 6046 = </a:t>
            </a:r>
            <a:r>
              <a:rPr lang="en-US" altLang="en-US" sz="3200" dirty="0" smtClean="0">
                <a:solidFill>
                  <a:srgbClr val="0000FF"/>
                </a:solidFill>
                <a:latin typeface="Symbol" pitchFamily="18" charset="2"/>
              </a:rPr>
              <a:t>Q</a:t>
            </a:r>
            <a:r>
              <a:rPr lang="en-US" altLang="en-US" sz="3200" dirty="0" smtClean="0">
                <a:solidFill>
                  <a:srgbClr val="0000FF"/>
                </a:solidFill>
              </a:rPr>
              <a:t>(</a:t>
            </a:r>
            <a:r>
              <a:rPr lang="en-US" altLang="en-US" sz="3200" i="1" dirty="0" smtClean="0">
                <a:solidFill>
                  <a:srgbClr val="0000FF"/>
                </a:solidFill>
              </a:rPr>
              <a:t>n</a:t>
            </a:r>
            <a:r>
              <a:rPr lang="en-US" altLang="en-US" sz="3200" baseline="30000" dirty="0" smtClean="0">
                <a:solidFill>
                  <a:srgbClr val="0000FF"/>
                </a:solidFill>
              </a:rPr>
              <a:t>3</a:t>
            </a:r>
            <a:r>
              <a:rPr lang="en-US" altLang="en-US" sz="32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85643" y="1607072"/>
            <a:ext cx="730841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Proof: 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previous Big-Oh and Omega</a:t>
            </a:r>
          </a:p>
          <a:p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= 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… + b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+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(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)</a:t>
            </a:r>
            <a:endParaRPr lang="en-US" altLang="en-US" sz="2800" b="1" dirty="0" smtClean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85643" y="3378544"/>
            <a:ext cx="19159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Short-cut:</a:t>
            </a:r>
          </a:p>
        </p:txBody>
      </p:sp>
      <p:sp>
        <p:nvSpPr>
          <p:cNvPr id="2" name="Rectangle 1"/>
          <p:cNvSpPr/>
          <p:nvPr/>
        </p:nvSpPr>
        <p:spPr>
          <a:xfrm>
            <a:off x="559559" y="239805"/>
            <a:ext cx="78611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A non-negative polynomial of degree </a:t>
            </a:r>
            <a:r>
              <a:rPr lang="en-US" altLang="en-US" sz="2800" i="1" dirty="0"/>
              <a:t>k </a:t>
            </a:r>
            <a:r>
              <a:rPr lang="en-US" altLang="en-US" sz="2800" dirty="0"/>
              <a:t>is</a:t>
            </a:r>
            <a:r>
              <a:rPr lang="en-US" altLang="en-US" sz="2800" i="1" dirty="0"/>
              <a:t> </a:t>
            </a:r>
            <a:r>
              <a:rPr lang="en-US" altLang="en-US" sz="2800" dirty="0" smtClean="0">
                <a:sym typeface="Symbol"/>
              </a:rPr>
              <a:t></a:t>
            </a:r>
            <a:r>
              <a:rPr lang="en-US" altLang="en-US" sz="2800" dirty="0" smtClean="0"/>
              <a:t>(</a:t>
            </a:r>
            <a:r>
              <a:rPr lang="en-US" altLang="en-US" sz="2800" dirty="0" err="1"/>
              <a:t>n</a:t>
            </a:r>
            <a:r>
              <a:rPr lang="en-US" altLang="en-US" sz="2800" baseline="30000" dirty="0" err="1"/>
              <a:t>k</a:t>
            </a:r>
            <a:r>
              <a:rPr lang="en-US" altLang="en-US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480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/>
      <p:bldP spid="1946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Algorithm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68" y="1347848"/>
            <a:ext cx="6593589" cy="1512309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78"/>
          <a:stretch/>
        </p:blipFill>
        <p:spPr bwMode="auto">
          <a:xfrm>
            <a:off x="1109972" y="3053381"/>
            <a:ext cx="6686550" cy="352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90307" y="1281793"/>
            <a:ext cx="3706215" cy="1681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7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1AA5A6C-5207-4C47-8475-6EDB5BD1CA33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Rate of Growth as limits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dirty="0" smtClean="0">
                    <a:cs typeface="Times New Roman" pitchFamily="18" charset="0"/>
                  </a:rPr>
                  <a:t>The low order terms in a function are relatively insignificant for </a:t>
                </a:r>
                <a:r>
                  <a:rPr lang="en-US" altLang="en-US" b="1" dirty="0" smtClean="0">
                    <a:cs typeface="Times New Roman" pitchFamily="18" charset="0"/>
                  </a:rPr>
                  <a:t>large</a:t>
                </a:r>
                <a:r>
                  <a:rPr lang="en-US" altLang="en-US" dirty="0" smtClean="0">
                    <a:cs typeface="Times New Roman" pitchFamily="18" charset="0"/>
                  </a:rPr>
                  <a:t> </a:t>
                </a:r>
                <a:r>
                  <a:rPr lang="en-US" altLang="en-US" i="1" dirty="0" smtClean="0">
                    <a:cs typeface="Times New Roman" pitchFamily="18" charset="0"/>
                  </a:rPr>
                  <a:t>n</a:t>
                </a:r>
                <a:endParaRPr lang="en-US" altLang="en-US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en-US" dirty="0" smtClean="0">
                    <a:cs typeface="Times New Roman" pitchFamily="18" charset="0"/>
                  </a:rPr>
                  <a:t>		</a:t>
                </a:r>
                <a:r>
                  <a:rPr lang="en-US" altLang="en-US" dirty="0" smtClean="0">
                    <a:solidFill>
                      <a:srgbClr val="0000FF"/>
                    </a:solidFill>
                    <a:cs typeface="Times New Roman" pitchFamily="18" charset="0"/>
                  </a:rPr>
                  <a:t>            </a:t>
                </a:r>
                <a:r>
                  <a:rPr lang="en-US" altLang="en-US" i="1" dirty="0" smtClean="0">
                    <a:solidFill>
                      <a:srgbClr val="0000FF"/>
                    </a:solidFill>
                    <a:cs typeface="Times New Roman" pitchFamily="18" charset="0"/>
                  </a:rPr>
                  <a:t>n</a:t>
                </a:r>
                <a:r>
                  <a:rPr lang="en-US" altLang="en-US" baseline="30000" dirty="0" smtClean="0">
                    <a:solidFill>
                      <a:srgbClr val="0000FF"/>
                    </a:solidFill>
                    <a:cs typeface="Times New Roman" pitchFamily="18" charset="0"/>
                  </a:rPr>
                  <a:t>4</a:t>
                </a:r>
                <a:r>
                  <a:rPr lang="en-US" altLang="en-US" dirty="0" smtClean="0">
                    <a:solidFill>
                      <a:srgbClr val="0000FF"/>
                    </a:solidFill>
                    <a:cs typeface="Times New Roman" pitchFamily="18" charset="0"/>
                  </a:rPr>
                  <a:t> + 100</a:t>
                </a:r>
                <a:r>
                  <a:rPr lang="en-US" altLang="en-US" i="1" dirty="0" smtClean="0">
                    <a:solidFill>
                      <a:srgbClr val="0000FF"/>
                    </a:solidFill>
                    <a:cs typeface="Times New Roman" pitchFamily="18" charset="0"/>
                  </a:rPr>
                  <a:t>n</a:t>
                </a:r>
                <a:r>
                  <a:rPr lang="en-US" altLang="en-US" baseline="30000" dirty="0" smtClean="0">
                    <a:solidFill>
                      <a:srgbClr val="0000FF"/>
                    </a:solidFill>
                    <a:cs typeface="Times New Roman" pitchFamily="18" charset="0"/>
                  </a:rPr>
                  <a:t>2</a:t>
                </a:r>
                <a:r>
                  <a:rPr lang="en-US" altLang="en-US" dirty="0" smtClean="0">
                    <a:solidFill>
                      <a:srgbClr val="0000FF"/>
                    </a:solidFill>
                    <a:cs typeface="Times New Roman" pitchFamily="18" charset="0"/>
                  </a:rPr>
                  <a:t> + 10</a:t>
                </a:r>
                <a:r>
                  <a:rPr lang="en-US" altLang="en-US" i="1" dirty="0" smtClean="0">
                    <a:solidFill>
                      <a:srgbClr val="0000FF"/>
                    </a:solidFill>
                    <a:cs typeface="Times New Roman" pitchFamily="18" charset="0"/>
                  </a:rPr>
                  <a:t>n</a:t>
                </a:r>
                <a:r>
                  <a:rPr lang="en-US" altLang="en-US" dirty="0" smtClean="0">
                    <a:solidFill>
                      <a:srgbClr val="0000FF"/>
                    </a:solidFill>
                    <a:cs typeface="Times New Roman" pitchFamily="18" charset="0"/>
                  </a:rPr>
                  <a:t> + 50    ~     </a:t>
                </a:r>
                <a:r>
                  <a:rPr lang="en-US" altLang="en-US" i="1" dirty="0" smtClean="0">
                    <a:solidFill>
                      <a:srgbClr val="0000FF"/>
                    </a:solidFill>
                    <a:cs typeface="Times New Roman" pitchFamily="18" charset="0"/>
                  </a:rPr>
                  <a:t>n</a:t>
                </a:r>
                <a:r>
                  <a:rPr lang="en-US" altLang="en-US" baseline="30000" dirty="0" smtClean="0">
                    <a:solidFill>
                      <a:srgbClr val="0000FF"/>
                    </a:solidFill>
                    <a:cs typeface="Times New Roman" pitchFamily="18" charset="0"/>
                  </a:rPr>
                  <a:t>4</a:t>
                </a:r>
              </a:p>
              <a:p>
                <a:pPr eaLnBrk="1" hangingPunct="1">
                  <a:buFontTx/>
                  <a:buNone/>
                </a:pPr>
                <a:endParaRPr lang="en-US" altLang="en-US" u="sng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cs typeface="Courier New" pitchFamily="49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  <a:cs typeface="Courier New" pitchFamily="49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 i="0" smtClean="0">
                                  <a:latin typeface="Cambria Math"/>
                                  <a:cs typeface="Courier New" pitchFamily="49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en-US" b="0" i="1" smtClean="0">
                                  <a:latin typeface="Cambria Math"/>
                                  <a:cs typeface="Courier New" pitchFamily="49" charset="0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cs typeface="Courier New" pitchFamily="49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  <a:cs typeface="Courier New" pitchFamily="49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altLang="en-US" baseline="3000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+ 100</m:t>
                              </m:r>
                              <m:r>
                                <m:rPr>
                                  <m:nor/>
                                </m:rP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altLang="en-US" baseline="3000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+ 10</m:t>
                              </m:r>
                              <m:r>
                                <m:rPr>
                                  <m:nor/>
                                </m:rP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+ 50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altLang="en-US" baseline="3000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en-US" b="0" i="1" smtClean="0">
                              <a:latin typeface="Cambria Math"/>
                              <a:cs typeface="Courier New" pitchFamily="49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altLang="en-US" baseline="30000" dirty="0">
                  <a:solidFill>
                    <a:srgbClr val="DD0111"/>
                  </a:solidFill>
                  <a:cs typeface="Times New Roman" pitchFamily="18" charset="0"/>
                </a:endParaRPr>
              </a:p>
              <a:p>
                <a:pPr eaLnBrk="1" hangingPunct="1">
                  <a:buFontTx/>
                  <a:buNone/>
                </a:pPr>
                <a:endParaRPr lang="en-US" altLang="en-US" baseline="30000" dirty="0" smtClean="0">
                  <a:cs typeface="Times New Roman" pitchFamily="18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en-US" dirty="0" smtClean="0">
                    <a:cs typeface="Times New Roman" pitchFamily="18" charset="0"/>
                  </a:rPr>
                  <a:t>That is we say that</a:t>
                </a:r>
                <a:r>
                  <a:rPr lang="en-US" altLang="en-US" i="1" dirty="0" smtClean="0">
                    <a:cs typeface="Times New Roman" pitchFamily="18" charset="0"/>
                  </a:rPr>
                  <a:t> </a:t>
                </a:r>
                <a:r>
                  <a:rPr lang="en-US" altLang="en-US" i="1" dirty="0" smtClean="0">
                    <a:solidFill>
                      <a:srgbClr val="0000FF"/>
                    </a:solidFill>
                    <a:cs typeface="Times New Roman" pitchFamily="18" charset="0"/>
                  </a:rPr>
                  <a:t>n</a:t>
                </a:r>
                <a:r>
                  <a:rPr lang="en-US" altLang="en-US" baseline="30000" dirty="0" smtClean="0">
                    <a:solidFill>
                      <a:srgbClr val="0000FF"/>
                    </a:solidFill>
                    <a:cs typeface="Times New Roman" pitchFamily="18" charset="0"/>
                  </a:rPr>
                  <a:t>4</a:t>
                </a:r>
                <a:r>
                  <a:rPr lang="en-US" altLang="en-US" dirty="0" smtClean="0">
                    <a:solidFill>
                      <a:srgbClr val="0000FF"/>
                    </a:solidFill>
                    <a:cs typeface="Times New Roman" pitchFamily="18" charset="0"/>
                  </a:rPr>
                  <a:t> + 100</a:t>
                </a:r>
                <a:r>
                  <a:rPr lang="en-US" altLang="en-US" i="1" dirty="0" smtClean="0">
                    <a:solidFill>
                      <a:srgbClr val="0000FF"/>
                    </a:solidFill>
                    <a:cs typeface="Times New Roman" pitchFamily="18" charset="0"/>
                  </a:rPr>
                  <a:t>n</a:t>
                </a:r>
                <a:r>
                  <a:rPr lang="en-US" altLang="en-US" baseline="30000" dirty="0" smtClean="0">
                    <a:solidFill>
                      <a:srgbClr val="0000FF"/>
                    </a:solidFill>
                    <a:cs typeface="Times New Roman" pitchFamily="18" charset="0"/>
                  </a:rPr>
                  <a:t>2</a:t>
                </a:r>
                <a:r>
                  <a:rPr lang="en-US" altLang="en-US" dirty="0" smtClean="0">
                    <a:solidFill>
                      <a:srgbClr val="0000FF"/>
                    </a:solidFill>
                    <a:cs typeface="Times New Roman" pitchFamily="18" charset="0"/>
                  </a:rPr>
                  <a:t> + 10</a:t>
                </a:r>
                <a:r>
                  <a:rPr lang="en-US" altLang="en-US" i="1" dirty="0" smtClean="0">
                    <a:solidFill>
                      <a:srgbClr val="0000FF"/>
                    </a:solidFill>
                    <a:cs typeface="Times New Roman" pitchFamily="18" charset="0"/>
                  </a:rPr>
                  <a:t>n</a:t>
                </a:r>
                <a:r>
                  <a:rPr lang="en-US" altLang="en-US" dirty="0" smtClean="0">
                    <a:solidFill>
                      <a:srgbClr val="0000FF"/>
                    </a:solidFill>
                    <a:cs typeface="Times New Roman" pitchFamily="18" charset="0"/>
                  </a:rPr>
                  <a:t> + 50 </a:t>
                </a:r>
                <a:r>
                  <a:rPr lang="en-US" altLang="en-US" dirty="0" smtClean="0">
                    <a:cs typeface="Times New Roman" pitchFamily="18" charset="0"/>
                  </a:rPr>
                  <a:t>and </a:t>
                </a:r>
                <a:r>
                  <a:rPr lang="en-US" altLang="en-US" i="1" dirty="0" smtClean="0">
                    <a:solidFill>
                      <a:srgbClr val="0000FF"/>
                    </a:solidFill>
                    <a:cs typeface="Times New Roman" pitchFamily="18" charset="0"/>
                  </a:rPr>
                  <a:t>n</a:t>
                </a:r>
                <a:r>
                  <a:rPr lang="en-US" altLang="en-US" baseline="30000" dirty="0" smtClean="0">
                    <a:solidFill>
                      <a:srgbClr val="0000FF"/>
                    </a:solidFill>
                    <a:cs typeface="Times New Roman" pitchFamily="18" charset="0"/>
                  </a:rPr>
                  <a:t>4</a:t>
                </a:r>
                <a:r>
                  <a:rPr lang="en-US" altLang="en-US" dirty="0" smtClean="0">
                    <a:ea typeface="MS Mincho" pitchFamily="49" charset="-128"/>
                  </a:rPr>
                  <a:t> have the same  </a:t>
                </a:r>
                <a:r>
                  <a:rPr lang="en-US" altLang="en-US" b="1" dirty="0" smtClean="0">
                    <a:ea typeface="MS Mincho" pitchFamily="49" charset="-128"/>
                  </a:rPr>
                  <a:t>rate of growth</a:t>
                </a:r>
                <a:r>
                  <a:rPr lang="en-US" altLang="en-US" u="sng" dirty="0" smtClean="0"/>
                  <a:t> </a:t>
                </a:r>
              </a:p>
              <a:p>
                <a:pPr eaLnBrk="1" hangingPunct="1">
                  <a:buFontTx/>
                  <a:buNone/>
                </a:pPr>
                <a:endParaRPr lang="en-US" alt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sz="1800" dirty="0" smtClean="0"/>
                  <a:t>Mathematics a </a:t>
                </a:r>
                <a:r>
                  <a:rPr lang="en-US" sz="1800" b="1" dirty="0" smtClean="0"/>
                  <a:t>tilde</a:t>
                </a:r>
                <a:r>
                  <a:rPr lang="en-US" sz="1800" dirty="0"/>
                  <a:t> </a:t>
                </a:r>
                <a:r>
                  <a:rPr lang="en-US" sz="1800" b="1" dirty="0" smtClean="0"/>
                  <a:t>symbol</a:t>
                </a:r>
                <a:r>
                  <a:rPr lang="en-US" sz="1800" dirty="0" smtClean="0"/>
                  <a:t> (∼) indicating equivalency or similarity between two values.</a:t>
                </a:r>
                <a:endParaRPr lang="en-US" altLang="en-US" sz="18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altLang="en-US" dirty="0" smtClean="0"/>
              </a:p>
            </p:txBody>
          </p:sp>
        </mc:Choice>
        <mc:Fallback xmlns="">
          <p:sp>
            <p:nvSpPr>
              <p:cNvPr id="1229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556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21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 Method: The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70038"/>
                <a:ext cx="8229600" cy="45259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 we have functions f(n) and g(n).  We set up a limit quotient between f and g as follows</a:t>
                </a:r>
                <a:endParaRPr lang="en-US" sz="2400" dirty="0"/>
              </a:p>
              <a:p>
                <a:pPr marL="0" indent="0" eaLnBrk="1" hangingPunct="1">
                  <a:buNone/>
                </a:pPr>
                <a:r>
                  <a:rPr lang="en-US" sz="2400" b="0" dirty="0" smtClean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If</m:t>
                    </m:r>
                    <m:r>
                      <a:rPr lang="en-US" sz="2400" b="0" i="1" smtClean="0">
                        <a:latin typeface="Cambria Math"/>
                      </a:rPr>
                      <m:t>  </m:t>
                    </m:r>
                    <m:r>
                      <a:rPr lang="en-US" sz="2400" i="1">
                        <a:latin typeface="Cambria Math"/>
                      </a:rPr>
                      <m:t>𝑙𝑖𝑚</m:t>
                    </m:r>
                    <m:r>
                      <a:rPr lang="en-US" sz="2400" i="1" baseline="-25000">
                        <a:latin typeface="Cambria Math"/>
                      </a:rPr>
                      <m:t>𝑛</m:t>
                    </m:r>
                    <m:r>
                      <a:rPr lang="en-US" sz="2400" i="1" baseline="-25000">
                        <a:latin typeface="Cambria Math"/>
                        <a:sym typeface="Symbol"/>
                      </a:rPr>
                      <m:t>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𝑔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/>
                              </a:rPr>
                              <m:t>0  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       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𝑡h𝑒𝑛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𝑖𝑠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&gt;0   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𝑡h𝑒𝑛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𝑖𝑠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/>
                                <a:ea typeface="Cambria Math"/>
                              </a:rPr>
                              <m:t>Θ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         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𝑡h𝑒𝑛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𝑖𝑠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400" dirty="0"/>
              </a:p>
              <a:p>
                <a:pPr marL="0" indent="0">
                  <a:buNone/>
                </a:pPr>
                <a:endParaRPr lang="en-US" altLang="en-US" sz="2400" dirty="0" smtClean="0"/>
              </a:p>
              <a:p>
                <a:r>
                  <a:rPr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above can be proven using calculus, but for our purposes, the limit method is sufficient for showing asymptotic inclusions</a:t>
                </a:r>
              </a:p>
              <a:p>
                <a:r>
                  <a:rPr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Always try to look for algebraic simplifications first</a:t>
                </a:r>
              </a:p>
              <a:p>
                <a:r>
                  <a:rPr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f and g both diverge or converge on zero or infinity, then you need to apply the </a:t>
                </a:r>
                <a:r>
                  <a:rPr lang="en-US" alt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l’Hôpital</a:t>
                </a:r>
                <a:r>
                  <a:rPr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</a:t>
                </a:r>
              </a:p>
            </p:txBody>
          </p:sp>
        </mc:Choice>
        <mc:Fallback xmlns="">
          <p:sp>
            <p:nvSpPr>
              <p:cNvPr id="399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70038"/>
                <a:ext cx="8229600" cy="4525962"/>
              </a:xfrm>
              <a:blipFill rotWithShape="1">
                <a:blip r:embed="rId2"/>
                <a:stretch>
                  <a:fillRect l="-1111" t="-1078" r="-296" b="-15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6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L’Hôpital</a:t>
            </a:r>
            <a:r>
              <a:rPr lang="en-US" altLang="en-US" dirty="0" smtClean="0"/>
              <a:t>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263" y="1195388"/>
                <a:ext cx="8229600" cy="25288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n-US" dirty="0" smtClean="0"/>
                  <a:t>Theorem (</a:t>
                </a:r>
                <a:r>
                  <a:rPr lang="en-US" altLang="en-US" dirty="0" err="1" smtClean="0"/>
                  <a:t>L’Hôpital</a:t>
                </a:r>
                <a:r>
                  <a:rPr lang="en-US" altLang="en-US" dirty="0" smtClean="0"/>
                  <a:t> Rule): </a:t>
                </a:r>
              </a:p>
              <a:p>
                <a:pPr lvl="1"/>
                <a:r>
                  <a:rPr lang="en-US" altLang="en-US" dirty="0" smtClean="0">
                    <a:solidFill>
                      <a:srgbClr val="0000FF"/>
                    </a:solidFill>
                  </a:rPr>
                  <a:t>Let f and g be two functions, </a:t>
                </a:r>
              </a:p>
              <a:p>
                <a:pPr lvl="1"/>
                <a:r>
                  <a:rPr lang="en-US" altLang="en-US" dirty="0" smtClean="0">
                    <a:solidFill>
                      <a:srgbClr val="0000FF"/>
                    </a:solidFill>
                  </a:rPr>
                  <a:t>if the limit between the quotient f(n)/g(n) exists, </a:t>
                </a:r>
              </a:p>
              <a:p>
                <a:pPr lvl="1"/>
                <a:r>
                  <a:rPr lang="en-US" altLang="en-US" dirty="0" smtClean="0">
                    <a:solidFill>
                      <a:srgbClr val="0000FF"/>
                    </a:solidFill>
                  </a:rPr>
                  <a:t>Then, it is equal to the limit of the derivative of the numerator and the denominator</a:t>
                </a:r>
              </a:p>
              <a:p>
                <a:pPr marL="0" indent="0">
                  <a:buNone/>
                </a:pPr>
                <a:endParaRPr lang="en-US" altLang="en-US" dirty="0" smtClean="0"/>
              </a:p>
              <a:p>
                <a:pPr>
                  <a:buFont typeface="Arial" pitchFamily="34" charset="0"/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en-US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en-US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b="0" i="1" smtClean="0">
                                <a:latin typeface="Cambria Math"/>
                              </a:rPr>
                              <m:t>𝑔</m:t>
                            </m:r>
                            <m:r>
                              <a:rPr lang="en-US" alt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en-US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altLang="en-US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en-US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en-US" b="0" i="1" smtClean="0">
                                <a:latin typeface="Cambria Math"/>
                              </a:rPr>
                              <m:t>′</m:t>
                            </m:r>
                            <m:r>
                              <a:rPr lang="en-US" alt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en-US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/>
                              </a:rPr>
                              <m:t>𝑔</m:t>
                            </m:r>
                            <m:r>
                              <a:rPr lang="en-US" altLang="en-US" b="0" i="1" smtClean="0">
                                <a:latin typeface="Cambria Math"/>
                              </a:rPr>
                              <m:t>′</m:t>
                            </m:r>
                            <m:r>
                              <a:rPr lang="en-US" alt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en-US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altLang="en-US" dirty="0" smtClean="0"/>
              </a:p>
              <a:p>
                <a:pPr>
                  <a:buFont typeface="Arial" pitchFamily="34" charset="0"/>
                  <a:buNone/>
                </a:pPr>
                <a:endParaRPr lang="en-US" altLang="en-US" dirty="0" smtClean="0"/>
              </a:p>
            </p:txBody>
          </p:sp>
        </mc:Choice>
        <mc:Fallback xmlns="">
          <p:sp>
            <p:nvSpPr>
              <p:cNvPr id="4096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263" y="1195388"/>
                <a:ext cx="8229600" cy="2528887"/>
              </a:xfrm>
              <a:blipFill rotWithShape="1">
                <a:blip r:embed="rId2"/>
                <a:stretch>
                  <a:fillRect l="-1556" t="-2410" b="-37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97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 Method: Example 1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Example: Let f(n) =2</a:t>
            </a:r>
            <a:r>
              <a:rPr lang="en-US" altLang="en-US" baseline="30000" dirty="0" smtClean="0"/>
              <a:t>n</a:t>
            </a:r>
            <a:r>
              <a:rPr lang="en-US" altLang="en-US" dirty="0" smtClean="0"/>
              <a:t>, g(n)=3</a:t>
            </a:r>
            <a:r>
              <a:rPr lang="en-US" altLang="en-US" baseline="30000" dirty="0" smtClean="0"/>
              <a:t>n</a:t>
            </a:r>
            <a:r>
              <a:rPr lang="en-US" altLang="en-US" dirty="0" smtClean="0"/>
              <a:t>.  Determine a tight inclusion of the form f(n) </a:t>
            </a:r>
            <a:r>
              <a:rPr lang="en-US" altLang="en-US" dirty="0" smtClean="0">
                <a:sym typeface="Symbol" pitchFamily="18" charset="2"/>
              </a:rPr>
              <a:t> </a:t>
            </a:r>
            <a:r>
              <a:rPr lang="en-US" altLang="en-US" dirty="0" smtClean="0">
                <a:sym typeface="Symbol"/>
              </a:rPr>
              <a:t></a:t>
            </a:r>
            <a:r>
              <a:rPr lang="en-US" altLang="en-US" dirty="0" smtClean="0">
                <a:sym typeface="Symbol" pitchFamily="18" charset="2"/>
              </a:rPr>
              <a:t> (g(n))</a:t>
            </a:r>
          </a:p>
          <a:p>
            <a:r>
              <a:rPr lang="en-US" altLang="en-US" dirty="0" smtClean="0">
                <a:sym typeface="Symbol" pitchFamily="18" charset="2"/>
              </a:rPr>
              <a:t>What is your intuition in this case?  Which function grows quicker?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17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F21DA65-D354-403D-A5B6-1122D0C108DB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ym typeface="Symbol" pitchFamily="18" charset="2"/>
              </a:rPr>
              <a:t>O-notation</a:t>
            </a:r>
            <a:endParaRPr lang="en-US" altLang="en-US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73043" y="4149024"/>
            <a:ext cx="4122737" cy="5076825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2400" dirty="0" smtClean="0"/>
          </a:p>
        </p:txBody>
      </p:sp>
      <p:graphicFrame>
        <p:nvGraphicFramePr>
          <p:cNvPr id="19461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101820" y="1254641"/>
          <a:ext cx="8915879" cy="504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name="Paint Shop Pro Image" r:id="rId3" imgW="7736585" imgH="4380488" progId="PaintShopPro">
                  <p:embed/>
                </p:oleObj>
              </mc:Choice>
              <mc:Fallback>
                <p:oleObj name="Paint Shop Pro Image" r:id="rId3" imgW="7736585" imgH="4380488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20" y="1254641"/>
                        <a:ext cx="8915879" cy="5044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4429125" y="2563813"/>
            <a:ext cx="4122738" cy="373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 sz="2400">
              <a:latin typeface="Monotype Corsiva" pitchFamily="66" charset="0"/>
              <a:sym typeface="Symbol" pitchFamily="18" charset="2"/>
            </a:endParaRPr>
          </a:p>
        </p:txBody>
      </p:sp>
      <p:pic>
        <p:nvPicPr>
          <p:cNvPr id="7" name="Picture 8" descr="graph_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64" y="2291244"/>
            <a:ext cx="3498998" cy="3517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4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Limit Method: Example1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1262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Using algebra</a:t>
            </a:r>
          </a:p>
          <a:p>
            <a:pPr algn="ctr">
              <a:buFont typeface="Arial" pitchFamily="34" charset="0"/>
              <a:buNone/>
            </a:pPr>
            <a:r>
              <a:rPr lang="en-US" altLang="en-US" dirty="0" smtClean="0"/>
              <a:t>lim</a:t>
            </a:r>
            <a:r>
              <a:rPr lang="en-US" altLang="en-US" baseline="-25000" dirty="0" smtClean="0"/>
              <a:t>n</a:t>
            </a:r>
            <a:r>
              <a:rPr lang="en-US" altLang="en-US" baseline="-25000" dirty="0" smtClean="0">
                <a:sym typeface="Symbol" pitchFamily="18" charset="2"/>
              </a:rPr>
              <a:t></a:t>
            </a:r>
            <a:r>
              <a:rPr lang="en-US" altLang="en-US" dirty="0" smtClean="0">
                <a:sym typeface="Symbol" pitchFamily="18" charset="2"/>
              </a:rPr>
              <a:t> 2</a:t>
            </a:r>
            <a:r>
              <a:rPr lang="en-US" altLang="en-US" baseline="30000" dirty="0" smtClean="0">
                <a:sym typeface="Symbol" pitchFamily="18" charset="2"/>
              </a:rPr>
              <a:t>n</a:t>
            </a:r>
            <a:r>
              <a:rPr lang="en-US" altLang="en-US" dirty="0" smtClean="0">
                <a:sym typeface="Symbol" pitchFamily="18" charset="2"/>
              </a:rPr>
              <a:t>/3</a:t>
            </a:r>
            <a:r>
              <a:rPr lang="en-US" altLang="en-US" baseline="30000" dirty="0" smtClean="0">
                <a:sym typeface="Symbol" pitchFamily="18" charset="2"/>
              </a:rPr>
              <a:t>n </a:t>
            </a:r>
            <a:r>
              <a:rPr lang="en-US" altLang="en-US" dirty="0" smtClean="0"/>
              <a:t>= lim</a:t>
            </a:r>
            <a:r>
              <a:rPr lang="en-US" altLang="en-US" baseline="-25000" dirty="0" smtClean="0"/>
              <a:t>n</a:t>
            </a:r>
            <a:r>
              <a:rPr lang="en-US" altLang="en-US" baseline="-25000" dirty="0" smtClean="0">
                <a:sym typeface="Symbol" pitchFamily="18" charset="2"/>
              </a:rPr>
              <a:t></a:t>
            </a:r>
            <a:r>
              <a:rPr lang="en-US" altLang="en-US" dirty="0" smtClean="0">
                <a:sym typeface="Symbol" pitchFamily="18" charset="2"/>
              </a:rPr>
              <a:t> (2/3)</a:t>
            </a:r>
            <a:r>
              <a:rPr lang="en-US" altLang="en-US" baseline="30000" dirty="0" smtClean="0">
                <a:sym typeface="Symbol" pitchFamily="18" charset="2"/>
              </a:rPr>
              <a:t>n</a:t>
            </a:r>
            <a:endParaRPr lang="en-US" alt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11016" y="2710961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Now we use the following </a:t>
            </a:r>
            <a:r>
              <a:rPr lang="en-US" sz="2400" dirty="0" smtClean="0">
                <a:latin typeface="+mn-lt"/>
                <a:cs typeface="+mn-cs"/>
              </a:rPr>
              <a:t>Theorem</a:t>
            </a:r>
            <a:endParaRPr lang="en-US" sz="2400" dirty="0">
              <a:latin typeface="+mn-lt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37785" y="3229708"/>
          <a:ext cx="5293091" cy="1371600"/>
        </p:xfrm>
        <a:graphic>
          <a:graphicData uri="http://schemas.openxmlformats.org/drawingml/2006/table">
            <a:tbl>
              <a:tblPr/>
              <a:tblGrid>
                <a:gridCol w="2354844"/>
                <a:gridCol w="719571"/>
                <a:gridCol w="2218676"/>
              </a:tblGrid>
              <a:tr h="3194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if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 &lt; 1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4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lim</a:t>
                      </a:r>
                      <a:r>
                        <a:rPr kumimoji="0" lang="en-US" alt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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 </a:t>
                      </a:r>
                      <a:r>
                        <a:rPr kumimoji="0" lang="en-US" alt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 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if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 = 1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4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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if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 &gt; 1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2898531" y="3358661"/>
            <a:ext cx="457200" cy="1295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7715" y="6046178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en-US" sz="3200" dirty="0">
                <a:latin typeface="Calibri" pitchFamily="34" charset="0"/>
              </a:rPr>
              <a:t>Therefore we conclude that </a:t>
            </a:r>
            <a:r>
              <a:rPr lang="en-US" altLang="en-US" sz="3200" dirty="0" smtClean="0">
                <a:latin typeface="Calibri" pitchFamily="34" charset="0"/>
              </a:rPr>
              <a:t>2</a:t>
            </a:r>
            <a:r>
              <a:rPr lang="en-US" altLang="en-US" sz="3200" baseline="30000" dirty="0" smtClean="0">
                <a:latin typeface="Calibri" pitchFamily="34" charset="0"/>
              </a:rPr>
              <a:t>n </a:t>
            </a:r>
            <a:r>
              <a:rPr lang="en-US" altLang="en-US" sz="3200" dirty="0" smtClean="0">
                <a:latin typeface="Calibri" pitchFamily="34" charset="0"/>
                <a:sym typeface="Symbol" pitchFamily="18" charset="2"/>
              </a:rPr>
              <a:t>is O(3</a:t>
            </a:r>
            <a:r>
              <a:rPr lang="en-US" altLang="en-US" sz="3200" baseline="30000" dirty="0" smtClean="0">
                <a:latin typeface="Calibri" pitchFamily="34" charset="0"/>
                <a:sym typeface="Symbol" pitchFamily="18" charset="2"/>
              </a:rPr>
              <a:t>n</a:t>
            </a:r>
            <a:r>
              <a:rPr lang="en-US" altLang="en-US" sz="3200" dirty="0">
                <a:latin typeface="Calibri" pitchFamily="34" charset="0"/>
                <a:sym typeface="Symbol" pitchFamily="18" charset="2"/>
              </a:rPr>
              <a:t>)</a:t>
            </a: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4979378"/>
            <a:ext cx="8229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FF33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altLang="en-US" kern="0" dirty="0" smtClean="0"/>
              <a:t>lim</a:t>
            </a:r>
            <a:r>
              <a:rPr lang="en-US" altLang="en-US" kern="0" baseline="-25000" dirty="0" smtClean="0"/>
              <a:t>n</a:t>
            </a:r>
            <a:r>
              <a:rPr lang="en-US" altLang="en-US" kern="0" baseline="-25000" dirty="0" smtClean="0">
                <a:sym typeface="Symbol" pitchFamily="18" charset="2"/>
              </a:rPr>
              <a:t></a:t>
            </a:r>
            <a:r>
              <a:rPr lang="en-US" altLang="en-US" kern="0" dirty="0" smtClean="0">
                <a:sym typeface="Symbol" pitchFamily="18" charset="2"/>
              </a:rPr>
              <a:t> 2</a:t>
            </a:r>
            <a:r>
              <a:rPr lang="en-US" altLang="en-US" kern="0" baseline="30000" dirty="0" smtClean="0">
                <a:sym typeface="Symbol" pitchFamily="18" charset="2"/>
              </a:rPr>
              <a:t>n</a:t>
            </a:r>
            <a:r>
              <a:rPr lang="en-US" altLang="en-US" kern="0" dirty="0" smtClean="0">
                <a:sym typeface="Symbol" pitchFamily="18" charset="2"/>
              </a:rPr>
              <a:t>/3</a:t>
            </a:r>
            <a:r>
              <a:rPr lang="en-US" altLang="en-US" kern="0" baseline="30000" dirty="0" smtClean="0">
                <a:sym typeface="Symbol" pitchFamily="18" charset="2"/>
              </a:rPr>
              <a:t>n </a:t>
            </a:r>
            <a:r>
              <a:rPr lang="en-US" altLang="en-US" kern="0" dirty="0" smtClean="0"/>
              <a:t>= lim</a:t>
            </a:r>
            <a:r>
              <a:rPr lang="en-US" altLang="en-US" kern="0" baseline="-25000" dirty="0" smtClean="0"/>
              <a:t>n</a:t>
            </a:r>
            <a:r>
              <a:rPr lang="en-US" altLang="en-US" kern="0" baseline="-25000" dirty="0" smtClean="0">
                <a:sym typeface="Symbol" pitchFamily="18" charset="2"/>
              </a:rPr>
              <a:t></a:t>
            </a:r>
            <a:r>
              <a:rPr lang="en-US" altLang="en-US" kern="0" dirty="0" smtClean="0">
                <a:sym typeface="Symbol" pitchFamily="18" charset="2"/>
              </a:rPr>
              <a:t> (2/3)</a:t>
            </a:r>
            <a:r>
              <a:rPr lang="en-US" altLang="en-US" kern="0" baseline="30000" dirty="0" smtClean="0">
                <a:sym typeface="Symbol" pitchFamily="18" charset="2"/>
              </a:rPr>
              <a:t>n</a:t>
            </a:r>
          </a:p>
          <a:p>
            <a:pPr algn="ctr">
              <a:buFont typeface="Arial" pitchFamily="34" charset="0"/>
              <a:buNone/>
            </a:pPr>
            <a:r>
              <a:rPr lang="en-US" altLang="en-US" kern="0" dirty="0" smtClean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44161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 animBg="1"/>
      <p:bldP spid="7" grpId="0"/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Limit Method: Example 2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Example: Let f(n) =log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n, g(n)=log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.  Determine a tight inclusion of the form </a:t>
            </a:r>
          </a:p>
          <a:p>
            <a:pPr marL="0" indent="0" algn="ctr">
              <a:buNone/>
            </a:pPr>
            <a:r>
              <a:rPr lang="en-US" altLang="en-US" dirty="0" smtClean="0"/>
              <a:t>f(n) </a:t>
            </a:r>
            <a:r>
              <a:rPr lang="en-US" altLang="en-US" dirty="0" smtClean="0">
                <a:sym typeface="Symbol" pitchFamily="18" charset="2"/>
              </a:rPr>
              <a:t> (g(n))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itchFamily="18" charset="2"/>
              </a:rPr>
              <a:t>What is your intuition in this case?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436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Limit Method: Example 2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351692" y="1222131"/>
            <a:ext cx="8229600" cy="1981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We set up our limit</a:t>
            </a:r>
          </a:p>
          <a:p>
            <a:pPr marL="0" indent="0" algn="ctr">
              <a:buNone/>
            </a:pPr>
            <a:r>
              <a:rPr lang="en-US" altLang="en-US" sz="2400" dirty="0" smtClean="0"/>
              <a:t>lim</a:t>
            </a:r>
            <a:r>
              <a:rPr lang="en-US" altLang="en-US" sz="2400" baseline="-25000" dirty="0" smtClean="0"/>
              <a:t>n</a:t>
            </a:r>
            <a:r>
              <a:rPr lang="en-US" altLang="en-US" sz="2400" baseline="-25000" dirty="0" smtClean="0">
                <a:sym typeface="Symbol" pitchFamily="18" charset="2"/>
              </a:rPr>
              <a:t></a:t>
            </a:r>
            <a:r>
              <a:rPr lang="en-US" altLang="en-US" sz="2400" dirty="0" smtClean="0">
                <a:sym typeface="Symbol" pitchFamily="18" charset="2"/>
              </a:rPr>
              <a:t> f(n)/g(n) = </a:t>
            </a:r>
            <a:r>
              <a:rPr lang="en-US" altLang="en-US" sz="2400" dirty="0" smtClean="0"/>
              <a:t>lim</a:t>
            </a:r>
            <a:r>
              <a:rPr lang="en-US" altLang="en-US" sz="2400" baseline="-25000" dirty="0" smtClean="0"/>
              <a:t>n</a:t>
            </a:r>
            <a:r>
              <a:rPr lang="en-US" altLang="en-US" sz="2400" baseline="-25000" dirty="0" smtClean="0">
                <a:sym typeface="Symbol" pitchFamily="18" charset="2"/>
              </a:rPr>
              <a:t></a:t>
            </a:r>
            <a:r>
              <a:rPr lang="en-US" altLang="en-US" sz="2400" dirty="0" smtClean="0">
                <a:sym typeface="Symbol" pitchFamily="18" charset="2"/>
              </a:rPr>
              <a:t> log</a:t>
            </a:r>
            <a:r>
              <a:rPr lang="en-US" altLang="en-US" sz="2400" baseline="-25000" dirty="0" smtClean="0">
                <a:sym typeface="Symbol" pitchFamily="18" charset="2"/>
              </a:rPr>
              <a:t>2</a:t>
            </a:r>
            <a:r>
              <a:rPr lang="en-US" altLang="en-US" sz="2400" dirty="0" smtClean="0">
                <a:sym typeface="Symbol" pitchFamily="18" charset="2"/>
              </a:rPr>
              <a:t>n/log</a:t>
            </a:r>
            <a:r>
              <a:rPr lang="en-US" altLang="en-US" sz="2400" baseline="-25000" dirty="0" smtClean="0">
                <a:sym typeface="Symbol" pitchFamily="18" charset="2"/>
              </a:rPr>
              <a:t>3</a:t>
            </a:r>
            <a:r>
              <a:rPr lang="en-US" altLang="en-US" sz="2400" dirty="0" smtClean="0">
                <a:sym typeface="Symbol" pitchFamily="18" charset="2"/>
              </a:rPr>
              <a:t>n</a:t>
            </a:r>
            <a:r>
              <a:rPr lang="en-US" altLang="en-US" sz="2400" baseline="30000" dirty="0" smtClean="0">
                <a:sym typeface="Symbol" pitchFamily="18" charset="2"/>
              </a:rPr>
              <a:t>2</a:t>
            </a:r>
            <a:r>
              <a:rPr lang="en-US" altLang="en-US" sz="2400" dirty="0" smtClean="0"/>
              <a:t> </a:t>
            </a:r>
          </a:p>
          <a:p>
            <a:pPr marL="0" indent="0" algn="ctr">
              <a:buNone/>
            </a:pPr>
            <a:r>
              <a:rPr lang="en-US" altLang="en-US" sz="2400" dirty="0" smtClean="0"/>
              <a:t>                                  = lim</a:t>
            </a:r>
            <a:r>
              <a:rPr lang="en-US" altLang="en-US" sz="2400" baseline="-25000" dirty="0" smtClean="0"/>
              <a:t>n</a:t>
            </a:r>
            <a:r>
              <a:rPr lang="en-US" altLang="en-US" sz="2400" baseline="-25000" dirty="0" smtClean="0">
                <a:sym typeface="Symbol" pitchFamily="18" charset="2"/>
              </a:rPr>
              <a:t></a:t>
            </a:r>
            <a:r>
              <a:rPr lang="en-US" altLang="en-US" sz="2400" dirty="0" smtClean="0">
                <a:sym typeface="Symbol" pitchFamily="18" charset="2"/>
              </a:rPr>
              <a:t> log</a:t>
            </a:r>
            <a:r>
              <a:rPr lang="en-US" altLang="en-US" sz="2400" baseline="-25000" dirty="0" smtClean="0">
                <a:sym typeface="Symbol" pitchFamily="18" charset="2"/>
              </a:rPr>
              <a:t>2</a:t>
            </a:r>
            <a:r>
              <a:rPr lang="en-US" altLang="en-US" sz="2400" dirty="0" smtClean="0">
                <a:sym typeface="Symbol" pitchFamily="18" charset="2"/>
              </a:rPr>
              <a:t>n/(2log</a:t>
            </a:r>
            <a:r>
              <a:rPr lang="en-US" altLang="en-US" sz="2400" baseline="-25000" dirty="0" smtClean="0">
                <a:sym typeface="Symbol" pitchFamily="18" charset="2"/>
              </a:rPr>
              <a:t>3</a:t>
            </a:r>
            <a:r>
              <a:rPr lang="en-US" altLang="en-US" sz="2400" dirty="0" smtClean="0">
                <a:sym typeface="Symbol" pitchFamily="18" charset="2"/>
              </a:rPr>
              <a:t>n)</a:t>
            </a:r>
            <a:endParaRPr lang="en-US" altLang="en-US" baseline="30000" dirty="0" smtClean="0"/>
          </a:p>
          <a:p>
            <a:endParaRPr lang="en-US" altLang="en-US" dirty="0" smtClean="0"/>
          </a:p>
        </p:txBody>
      </p:sp>
      <p:sp>
        <p:nvSpPr>
          <p:cNvPr id="50180" name="Content Placeholder 2"/>
          <p:cNvSpPr txBox="1">
            <a:spLocks/>
          </p:cNvSpPr>
          <p:nvPr/>
        </p:nvSpPr>
        <p:spPr bwMode="auto">
          <a:xfrm>
            <a:off x="366346" y="2942492"/>
            <a:ext cx="8229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en-US" dirty="0">
                <a:latin typeface="Calibri" pitchFamily="34" charset="0"/>
              </a:rPr>
              <a:t>Here we use the change of base formula for logarithms</a:t>
            </a:r>
            <a:r>
              <a:rPr lang="en-US" altLang="en-US" dirty="0" smtClean="0">
                <a:latin typeface="Calibri" pitchFamily="34" charset="0"/>
              </a:rPr>
              <a:t>:</a:t>
            </a:r>
            <a:endParaRPr lang="en-US" altLang="en-US" dirty="0">
              <a:latin typeface="Calibri" pitchFamily="34" charset="0"/>
              <a:sym typeface="Symbol" pitchFamily="18" charset="2"/>
            </a:endParaRPr>
          </a:p>
          <a:p>
            <a:pPr marL="0" indent="0">
              <a:spcBef>
                <a:spcPct val="20000"/>
              </a:spcBef>
            </a:pPr>
            <a:r>
              <a:rPr lang="en-US" altLang="en-US" dirty="0" smtClean="0">
                <a:latin typeface="Calibri" pitchFamily="34" charset="0"/>
              </a:rPr>
              <a:t>log</a:t>
            </a:r>
            <a:r>
              <a:rPr lang="en-US" altLang="en-US" baseline="-25000" dirty="0" smtClean="0">
                <a:latin typeface="Calibri" pitchFamily="34" charset="0"/>
              </a:rPr>
              <a:t>3</a:t>
            </a:r>
            <a:r>
              <a:rPr lang="en-US" altLang="en-US" dirty="0" smtClean="0">
                <a:latin typeface="Calibri" pitchFamily="34" charset="0"/>
              </a:rPr>
              <a:t>n </a:t>
            </a:r>
            <a:r>
              <a:rPr lang="en-US" altLang="en-US" dirty="0">
                <a:latin typeface="Calibri" pitchFamily="34" charset="0"/>
              </a:rPr>
              <a:t>= log</a:t>
            </a:r>
            <a:r>
              <a:rPr lang="en-US" altLang="en-US" baseline="-25000" dirty="0">
                <a:latin typeface="Calibri" pitchFamily="34" charset="0"/>
              </a:rPr>
              <a:t>2</a:t>
            </a:r>
            <a:r>
              <a:rPr lang="en-US" altLang="en-US" dirty="0">
                <a:latin typeface="Calibri" pitchFamily="34" charset="0"/>
              </a:rPr>
              <a:t>n / </a:t>
            </a:r>
            <a:r>
              <a:rPr lang="en-US" altLang="en-US" dirty="0" smtClean="0">
                <a:latin typeface="Calibri" pitchFamily="34" charset="0"/>
              </a:rPr>
              <a:t>log</a:t>
            </a:r>
            <a:r>
              <a:rPr lang="en-US" altLang="en-US" baseline="-25000" dirty="0" smtClean="0">
                <a:latin typeface="Calibri" pitchFamily="34" charset="0"/>
              </a:rPr>
              <a:t>2</a:t>
            </a:r>
            <a:r>
              <a:rPr lang="en-US" altLang="en-US" dirty="0" smtClean="0">
                <a:latin typeface="Calibri" pitchFamily="34" charset="0"/>
              </a:rPr>
              <a:t>3</a:t>
            </a:r>
          </a:p>
          <a:p>
            <a:pPr algn="ctr">
              <a:buFont typeface="Arial" pitchFamily="34" charset="0"/>
              <a:buNone/>
            </a:pPr>
            <a:r>
              <a:rPr lang="en-US" altLang="en-US" dirty="0" smtClean="0"/>
              <a:t>		lim</a:t>
            </a:r>
            <a:r>
              <a:rPr lang="en-US" altLang="en-US" baseline="-25000" dirty="0" smtClean="0"/>
              <a:t>n</a:t>
            </a:r>
            <a:r>
              <a:rPr lang="en-US" altLang="en-US" baseline="-25000" dirty="0">
                <a:sym typeface="Symbol" pitchFamily="18" charset="2"/>
              </a:rPr>
              <a:t></a:t>
            </a:r>
            <a:r>
              <a:rPr lang="en-US" altLang="en-US" dirty="0">
                <a:sym typeface="Symbol" pitchFamily="18" charset="2"/>
              </a:rPr>
              <a:t> log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n/(2log</a:t>
            </a:r>
            <a:r>
              <a:rPr lang="en-US" altLang="en-US" baseline="-25000" dirty="0">
                <a:sym typeface="Symbol" pitchFamily="18" charset="2"/>
              </a:rPr>
              <a:t>3</a:t>
            </a:r>
            <a:r>
              <a:rPr lang="en-US" altLang="en-US" dirty="0">
                <a:sym typeface="Symbol" pitchFamily="18" charset="2"/>
              </a:rPr>
              <a:t>n) = </a:t>
            </a:r>
            <a:r>
              <a:rPr lang="en-US" altLang="en-US" dirty="0"/>
              <a:t>lim</a:t>
            </a:r>
            <a:r>
              <a:rPr lang="en-US" altLang="en-US" baseline="-25000" dirty="0"/>
              <a:t>n</a:t>
            </a:r>
            <a:r>
              <a:rPr lang="en-US" altLang="en-US" baseline="-25000" dirty="0">
                <a:sym typeface="Symbol" pitchFamily="18" charset="2"/>
              </a:rPr>
              <a:t>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(log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n log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3) </a:t>
            </a:r>
            <a:r>
              <a:rPr lang="en-US" altLang="en-US" dirty="0">
                <a:sym typeface="Symbol" pitchFamily="18" charset="2"/>
              </a:rPr>
              <a:t>/(2log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n)</a:t>
            </a:r>
            <a:endParaRPr lang="en-US" altLang="en-US" baseline="30000" dirty="0"/>
          </a:p>
          <a:p>
            <a:pPr>
              <a:buFont typeface="Arial" pitchFamily="34" charset="0"/>
              <a:buNone/>
            </a:pPr>
            <a:r>
              <a:rPr lang="en-US" altLang="en-US" dirty="0">
                <a:sym typeface="Symbol" pitchFamily="18" charset="2"/>
              </a:rPr>
              <a:t>                                      </a:t>
            </a:r>
            <a:r>
              <a:rPr lang="en-US" altLang="en-US" dirty="0" smtClean="0">
                <a:sym typeface="Symbol" pitchFamily="18" charset="2"/>
              </a:rPr>
              <a:t>	   = </a:t>
            </a:r>
            <a:r>
              <a:rPr lang="en-US" altLang="en-US" dirty="0"/>
              <a:t>lim</a:t>
            </a:r>
            <a:r>
              <a:rPr lang="en-US" altLang="en-US" baseline="-25000" dirty="0"/>
              <a:t>n</a:t>
            </a:r>
            <a:r>
              <a:rPr lang="en-US" altLang="en-US" baseline="-25000" dirty="0">
                <a:sym typeface="Symbol" pitchFamily="18" charset="2"/>
              </a:rPr>
              <a:t></a:t>
            </a:r>
            <a:r>
              <a:rPr lang="en-US" altLang="en-US" dirty="0">
                <a:sym typeface="Symbol" pitchFamily="18" charset="2"/>
              </a:rPr>
              <a:t> (log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3)/2</a:t>
            </a:r>
          </a:p>
          <a:p>
            <a:pPr>
              <a:buFont typeface="Arial" pitchFamily="34" charset="0"/>
              <a:buNone/>
            </a:pPr>
            <a:r>
              <a:rPr lang="en-US" altLang="en-US" dirty="0">
                <a:sym typeface="Symbol" pitchFamily="18" charset="2"/>
              </a:rPr>
              <a:t>                                           </a:t>
            </a:r>
            <a:r>
              <a:rPr lang="en-US" altLang="en-US" dirty="0" smtClean="0">
                <a:sym typeface="Symbol" pitchFamily="18" charset="2"/>
              </a:rPr>
              <a:t>	   = </a:t>
            </a:r>
            <a:r>
              <a:rPr lang="en-US" altLang="en-US" dirty="0">
                <a:sym typeface="Symbol" pitchFamily="18" charset="2"/>
              </a:rPr>
              <a:t>(log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3) /2 </a:t>
            </a:r>
          </a:p>
          <a:p>
            <a:pPr>
              <a:buFont typeface="Arial" pitchFamily="34" charset="0"/>
              <a:buNone/>
            </a:pPr>
            <a:r>
              <a:rPr lang="en-US" altLang="en-US" dirty="0">
                <a:sym typeface="Symbol" pitchFamily="18" charset="2"/>
              </a:rPr>
              <a:t>                                           </a:t>
            </a:r>
            <a:r>
              <a:rPr lang="en-US" altLang="en-US" dirty="0" smtClean="0">
                <a:sym typeface="Symbol" pitchFamily="18" charset="2"/>
              </a:rPr>
              <a:t>     </a:t>
            </a:r>
            <a:r>
              <a:rPr lang="en-US" altLang="en-US" dirty="0">
                <a:sym typeface="Symbol" pitchFamily="18" charset="2"/>
              </a:rPr>
              <a:t>0.7924, </a:t>
            </a:r>
            <a:r>
              <a:rPr lang="en-US" altLang="en-US" sz="1800" dirty="0" smtClean="0">
                <a:sym typeface="Symbol" pitchFamily="18" charset="2"/>
              </a:rPr>
              <a:t>a </a:t>
            </a:r>
            <a:r>
              <a:rPr lang="en-US" altLang="en-US" sz="1800" dirty="0">
                <a:sym typeface="Symbol" pitchFamily="18" charset="2"/>
              </a:rPr>
              <a:t>positive constant</a:t>
            </a:r>
            <a:endParaRPr lang="en-US" altLang="en-US" dirty="0">
              <a:sym typeface="Symbol" pitchFamily="18" charset="2"/>
            </a:endParaRPr>
          </a:p>
          <a:p>
            <a:endParaRPr lang="en-US" altLang="en-US" dirty="0" smtClean="0"/>
          </a:p>
          <a:p>
            <a:r>
              <a:rPr lang="en-US" altLang="en-US" dirty="0" smtClean="0"/>
              <a:t>So </a:t>
            </a:r>
            <a:r>
              <a:rPr lang="en-US" altLang="en-US" dirty="0"/>
              <a:t>we conclude that f(n)</a:t>
            </a:r>
            <a:r>
              <a:rPr lang="en-US" altLang="en-US" dirty="0">
                <a:sym typeface="Symbol" pitchFamily="18" charset="2"/>
              </a:rPr>
              <a:t>(g(n</a:t>
            </a:r>
            <a:r>
              <a:rPr lang="en-US" altLang="en-US" dirty="0" smtClean="0">
                <a:sym typeface="Symbol" pitchFamily="18" charset="2"/>
              </a:rPr>
              <a:t>)) that is </a:t>
            </a:r>
            <a:endParaRPr lang="en-US" altLang="en-US" dirty="0" smtClean="0"/>
          </a:p>
          <a:p>
            <a:r>
              <a:rPr lang="en-US" altLang="en-US" dirty="0" smtClean="0"/>
              <a:t>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n</a:t>
            </a:r>
            <a:r>
              <a:rPr lang="en-US" altLang="en-US" dirty="0">
                <a:sym typeface="Symbol" pitchFamily="18" charset="2"/>
              </a:rPr>
              <a:t> </a:t>
            </a:r>
            <a:r>
              <a:rPr lang="en-US" altLang="en-US" dirty="0" smtClean="0">
                <a:sym typeface="Symbol" pitchFamily="18" charset="2"/>
              </a:rPr>
              <a:t>(</a:t>
            </a:r>
            <a:r>
              <a:rPr lang="en-US" altLang="en-US" dirty="0" smtClean="0"/>
              <a:t>log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 which implies that </a:t>
            </a:r>
            <a:r>
              <a:rPr lang="en-US" altLang="en-US" dirty="0"/>
              <a:t>log</a:t>
            </a:r>
            <a:r>
              <a:rPr lang="en-US" altLang="en-US" baseline="-25000" dirty="0"/>
              <a:t>3</a:t>
            </a:r>
            <a:r>
              <a:rPr lang="en-US" altLang="en-US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</a:t>
            </a:r>
            <a:r>
              <a:rPr lang="en-US" altLang="en-US" dirty="0" smtClean="0">
                <a:sym typeface="Symbol" pitchFamily="18" charset="2"/>
              </a:rPr>
              <a:t>(</a:t>
            </a:r>
            <a:r>
              <a:rPr lang="en-US" altLang="en-US" dirty="0"/>
              <a:t>log</a:t>
            </a:r>
            <a:r>
              <a:rPr lang="en-US" altLang="en-US" baseline="-25000" dirty="0"/>
              <a:t>2</a:t>
            </a:r>
            <a:r>
              <a:rPr lang="en-US" altLang="en-US" dirty="0"/>
              <a:t>n</a:t>
            </a:r>
            <a:r>
              <a:rPr lang="en-US" altLang="en-US" dirty="0" smtClean="0"/>
              <a:t>) </a:t>
            </a:r>
            <a:endParaRPr lang="en-US" altLang="en-US" dirty="0"/>
          </a:p>
          <a:p>
            <a:pPr>
              <a:buFont typeface="Arial" pitchFamily="34" charset="0"/>
              <a:buNone/>
            </a:pPr>
            <a:endParaRPr lang="en-US" altLang="en-US" dirty="0"/>
          </a:p>
          <a:p>
            <a:pPr marL="0" indent="0">
              <a:spcBef>
                <a:spcPct val="20000"/>
              </a:spcBef>
            </a:pPr>
            <a:r>
              <a:rPr lang="en-US" altLang="en-US" dirty="0" smtClean="0">
                <a:latin typeface="Calibri" pitchFamily="34" charset="0"/>
              </a:rPr>
              <a:t> </a:t>
            </a:r>
            <a:endParaRPr lang="en-US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7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Wolfram Alpha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https://www.wolframalpha.com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lim</a:t>
            </a:r>
            <a:r>
              <a:rPr lang="en-US" dirty="0"/>
              <a:t>(x-&gt;</a:t>
            </a:r>
            <a:r>
              <a:rPr lang="en-US" dirty="0" err="1"/>
              <a:t>inf</a:t>
            </a:r>
            <a:r>
              <a:rPr lang="en-US" dirty="0"/>
              <a:t>)(2^x/3^x)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90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logs have the same asymptotic growth rate no what the base is.</a:t>
            </a:r>
          </a:p>
          <a:p>
            <a:r>
              <a:rPr lang="en-US" dirty="0" smtClean="0"/>
              <a:t>In many CS algorithms the base is 2.</a:t>
            </a:r>
          </a:p>
          <a:p>
            <a:r>
              <a:rPr lang="en-US" dirty="0" smtClean="0"/>
              <a:t>But we get sloppy since </a:t>
            </a:r>
            <a:r>
              <a:rPr lang="en-US" dirty="0" err="1" smtClean="0"/>
              <a:t>lg</a:t>
            </a:r>
            <a:r>
              <a:rPr lang="en-US" dirty="0" smtClean="0"/>
              <a:t>(n) is </a:t>
            </a:r>
            <a:r>
              <a:rPr lang="en-US" dirty="0" smtClean="0">
                <a:sym typeface="Symbol"/>
              </a:rPr>
              <a:t>(</a:t>
            </a:r>
            <a:r>
              <a:rPr lang="en-US" dirty="0" err="1" smtClean="0">
                <a:sym typeface="Symbol"/>
              </a:rPr>
              <a:t>logn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1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3E795E3-D2F8-411E-884D-27702D15AEE3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Theorem: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f(n) = (g(n))  f = O(g(n)) and f = (g(n))</a:t>
            </a: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Transitivity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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(g(n)) and g(n) =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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(h(n))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f(n) =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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(h(n))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for O and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</a:t>
            </a:r>
            <a:endParaRPr lang="en-US" altLang="en-US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Reflexivity: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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(f(n))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for O and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</a:t>
            </a:r>
            <a:endParaRPr lang="en-US" altLang="en-US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Symmetry: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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(g(n)) if and only if g(n) =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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(f(n))</a:t>
            </a: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 symmetry: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O(g(n)) if and only if g(n) =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(f(n))</a:t>
            </a:r>
          </a:p>
        </p:txBody>
      </p:sp>
    </p:spTree>
    <p:extLst>
      <p:ext uri="{BB962C8B-B14F-4D97-AF65-F5344CB8AC3E}">
        <p14:creationId xmlns:p14="http://schemas.microsoft.com/office/powerpoint/2010/main" val="99553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30" y="302379"/>
            <a:ext cx="8229600" cy="906462"/>
          </a:xfrm>
        </p:spPr>
        <p:txBody>
          <a:bodyPr/>
          <a:lstStyle/>
          <a:p>
            <a:pPr lvl="0"/>
            <a:r>
              <a:rPr lang="en-US" sz="2400" dirty="0"/>
              <a:t>Let f</a:t>
            </a:r>
            <a:r>
              <a:rPr lang="en-US" sz="2400" baseline="-25000" dirty="0"/>
              <a:t>,</a:t>
            </a:r>
            <a:r>
              <a:rPr lang="en-US" sz="2400" dirty="0"/>
              <a:t> g and h be asymptotically positive functions. Prove or disprove each of the following conjectures.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Transitivity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altLang="en-US" sz="2000" dirty="0" smtClean="0"/>
              <a:t>f(n</a:t>
            </a:r>
            <a:r>
              <a:rPr lang="en-US" altLang="en-US" sz="2000" dirty="0"/>
              <a:t>) = </a:t>
            </a:r>
            <a:r>
              <a:rPr lang="en-US" altLang="en-US" dirty="0">
                <a:sym typeface="Symbol" pitchFamily="18" charset="2"/>
              </a:rPr>
              <a:t></a:t>
            </a:r>
            <a:r>
              <a:rPr lang="en-US" altLang="en-US" sz="2000" dirty="0"/>
              <a:t>(g(n)) and g(n) = </a:t>
            </a:r>
            <a:r>
              <a:rPr lang="en-US" altLang="en-US" dirty="0">
                <a:sym typeface="Symbol" pitchFamily="18" charset="2"/>
              </a:rPr>
              <a:t></a:t>
            </a:r>
            <a:r>
              <a:rPr lang="en-US" altLang="en-US" sz="2000" dirty="0"/>
              <a:t>(h(n)) </a:t>
            </a:r>
            <a:r>
              <a:rPr lang="en-US" altLang="en-US" sz="2000" dirty="0">
                <a:sym typeface="Symbol" pitchFamily="18" charset="2"/>
              </a:rPr>
              <a:t></a:t>
            </a:r>
            <a:r>
              <a:rPr lang="en-US" altLang="en-US" sz="2000" dirty="0"/>
              <a:t> f(n) = </a:t>
            </a:r>
            <a:r>
              <a:rPr lang="en-US" altLang="en-US" dirty="0">
                <a:sym typeface="Symbol" pitchFamily="18" charset="2"/>
              </a:rPr>
              <a:t></a:t>
            </a:r>
            <a:r>
              <a:rPr lang="en-US" altLang="en-US" sz="2000" dirty="0"/>
              <a:t>(h(n))</a:t>
            </a:r>
          </a:p>
          <a:p>
            <a:pPr>
              <a:buFont typeface="+mj-lt"/>
              <a:buAutoNum type="arabicPeriod"/>
            </a:pPr>
            <a:r>
              <a:rPr lang="en-US" altLang="en-US" sz="1800" dirty="0" smtClean="0"/>
              <a:t>By definition f(n</a:t>
            </a:r>
            <a:r>
              <a:rPr lang="en-US" altLang="en-US" sz="1800" dirty="0"/>
              <a:t>) = </a:t>
            </a:r>
            <a:r>
              <a:rPr lang="en-US" altLang="en-US" sz="1800" dirty="0">
                <a:sym typeface="Symbol" pitchFamily="18" charset="2"/>
              </a:rPr>
              <a:t></a:t>
            </a:r>
            <a:r>
              <a:rPr lang="en-US" altLang="en-US" sz="1800" dirty="0"/>
              <a:t>(g(n</a:t>
            </a:r>
            <a:r>
              <a:rPr lang="en-US" altLang="en-US" sz="1800" dirty="0" smtClean="0"/>
              <a:t>)) implies </a:t>
            </a:r>
            <a:r>
              <a:rPr lang="en-US" altLang="en-US" sz="1800" dirty="0" smtClean="0">
                <a:solidFill>
                  <a:srgbClr val="000000"/>
                </a:solidFill>
              </a:rPr>
              <a:t>there </a:t>
            </a:r>
            <a:r>
              <a:rPr lang="en-US" altLang="en-US" sz="1800" dirty="0">
                <a:solidFill>
                  <a:srgbClr val="000000"/>
                </a:solidFill>
              </a:rPr>
              <a:t>exist positive constants 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1</a:t>
            </a:r>
            <a:r>
              <a:rPr lang="en-US" altLang="en-US" sz="1800" dirty="0">
                <a:solidFill>
                  <a:srgbClr val="000000"/>
                </a:solidFill>
              </a:rPr>
              <a:t>, 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2</a:t>
            </a:r>
            <a:r>
              <a:rPr lang="en-US" altLang="en-US" sz="1800" dirty="0">
                <a:solidFill>
                  <a:srgbClr val="000000"/>
                </a:solidFill>
              </a:rPr>
              <a:t>, and 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0</a:t>
            </a:r>
            <a:r>
              <a:rPr lang="en-US" altLang="en-US" sz="1800" dirty="0">
                <a:solidFill>
                  <a:srgbClr val="000000"/>
                </a:solidFill>
              </a:rPr>
              <a:t> such that </a:t>
            </a:r>
            <a:r>
              <a:rPr lang="en-US" altLang="en-US" sz="1800" dirty="0">
                <a:solidFill>
                  <a:srgbClr val="008080"/>
                </a:solidFill>
              </a:rPr>
              <a:t>0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1 </a:t>
            </a:r>
            <a:r>
              <a:rPr lang="en-US" altLang="en-US" sz="1800" i="1" dirty="0">
                <a:solidFill>
                  <a:srgbClr val="008080"/>
                </a:solidFill>
              </a:rPr>
              <a:t>g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f 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2 </a:t>
            </a:r>
            <a:r>
              <a:rPr lang="en-US" altLang="en-US" sz="1800" i="1" dirty="0">
                <a:solidFill>
                  <a:srgbClr val="008080"/>
                </a:solidFill>
              </a:rPr>
              <a:t>g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</a:t>
            </a:r>
            <a:r>
              <a:rPr lang="en-US" altLang="en-US" sz="1800" dirty="0">
                <a:solidFill>
                  <a:srgbClr val="000000"/>
                </a:solidFill>
              </a:rPr>
              <a:t> for all 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³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0</a:t>
            </a:r>
            <a:r>
              <a:rPr lang="en-US" altLang="en-US" sz="1800" baseline="-25000" dirty="0">
                <a:solidFill>
                  <a:srgbClr val="000000"/>
                </a:solidFill>
              </a:rPr>
              <a:t> </a:t>
            </a:r>
            <a:endParaRPr lang="en-US" altLang="en-US" sz="2000" dirty="0">
              <a:solidFill>
                <a:srgbClr val="00808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altLang="en-US" sz="1800" dirty="0" smtClean="0"/>
              <a:t>2. By </a:t>
            </a:r>
            <a:r>
              <a:rPr lang="en-US" altLang="en-US" sz="1800" dirty="0"/>
              <a:t>definition </a:t>
            </a:r>
            <a:r>
              <a:rPr lang="en-US" altLang="en-US" sz="1800" dirty="0" smtClean="0"/>
              <a:t>g(n</a:t>
            </a:r>
            <a:r>
              <a:rPr lang="en-US" altLang="en-US" sz="1800" dirty="0"/>
              <a:t>) = </a:t>
            </a:r>
            <a:r>
              <a:rPr lang="en-US" altLang="en-US" sz="1800" dirty="0">
                <a:sym typeface="Symbol" pitchFamily="18" charset="2"/>
              </a:rPr>
              <a:t></a:t>
            </a:r>
            <a:r>
              <a:rPr lang="en-US" altLang="en-US" sz="1800" dirty="0" smtClean="0"/>
              <a:t>(h(n</a:t>
            </a:r>
            <a:r>
              <a:rPr lang="en-US" altLang="en-US" sz="1800" dirty="0"/>
              <a:t>)) implies </a:t>
            </a:r>
            <a:r>
              <a:rPr lang="en-US" altLang="en-US" sz="1800" dirty="0">
                <a:solidFill>
                  <a:srgbClr val="000000"/>
                </a:solidFill>
              </a:rPr>
              <a:t>there exist positive constants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3</a:t>
            </a:r>
            <a:r>
              <a:rPr lang="en-US" altLang="en-US" sz="1800" dirty="0" smtClean="0">
                <a:solidFill>
                  <a:srgbClr val="000000"/>
                </a:solidFill>
              </a:rPr>
              <a:t>,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4</a:t>
            </a:r>
            <a:r>
              <a:rPr lang="en-US" altLang="en-US" sz="1800" dirty="0" smtClean="0">
                <a:solidFill>
                  <a:srgbClr val="000000"/>
                </a:solidFill>
              </a:rPr>
              <a:t>, </a:t>
            </a:r>
            <a:r>
              <a:rPr lang="en-US" altLang="en-US" sz="1800" dirty="0">
                <a:solidFill>
                  <a:srgbClr val="000000"/>
                </a:solidFill>
              </a:rPr>
              <a:t>and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1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rgbClr val="000000"/>
                </a:solidFill>
              </a:rPr>
              <a:t>such that </a:t>
            </a:r>
            <a:r>
              <a:rPr lang="en-US" altLang="en-US" sz="1800" dirty="0">
                <a:solidFill>
                  <a:srgbClr val="008080"/>
                </a:solidFill>
              </a:rPr>
              <a:t>0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3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h</a:t>
            </a:r>
            <a:r>
              <a:rPr lang="en-US" altLang="en-US" sz="1800" dirty="0" smtClean="0">
                <a:solidFill>
                  <a:srgbClr val="008080"/>
                </a:solidFill>
              </a:rPr>
              <a:t>(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g</a:t>
            </a:r>
            <a:r>
              <a:rPr lang="en-US" altLang="en-US" sz="1800" dirty="0" smtClean="0">
                <a:solidFill>
                  <a:srgbClr val="008080"/>
                </a:solidFill>
              </a:rPr>
              <a:t>(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4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h</a:t>
            </a:r>
            <a:r>
              <a:rPr lang="en-US" altLang="en-US" sz="1800" dirty="0" smtClean="0">
                <a:solidFill>
                  <a:srgbClr val="008080"/>
                </a:solidFill>
              </a:rPr>
              <a:t>(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</a:t>
            </a:r>
            <a:r>
              <a:rPr lang="en-US" altLang="en-US" sz="1800" dirty="0">
                <a:solidFill>
                  <a:srgbClr val="000000"/>
                </a:solidFill>
              </a:rPr>
              <a:t> for all 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³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1</a:t>
            </a:r>
            <a:r>
              <a:rPr lang="en-US" altLang="en-US" sz="1800" baseline="-25000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808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3. Show </a:t>
            </a:r>
            <a:r>
              <a:rPr lang="en-US" altLang="en-US" sz="1800" dirty="0"/>
              <a:t>f(n) = </a:t>
            </a:r>
            <a:r>
              <a:rPr lang="en-US" altLang="en-US" sz="1800" dirty="0">
                <a:sym typeface="Symbol" pitchFamily="18" charset="2"/>
              </a:rPr>
              <a:t></a:t>
            </a:r>
            <a:r>
              <a:rPr lang="en-US" altLang="en-US" sz="1800" dirty="0"/>
              <a:t>(h(n</a:t>
            </a:r>
            <a:r>
              <a:rPr lang="en-US" altLang="en-US" sz="1800" dirty="0" smtClean="0"/>
              <a:t>)) that is </a:t>
            </a:r>
            <a:r>
              <a:rPr lang="en-US" altLang="en-US" sz="1800" dirty="0">
                <a:solidFill>
                  <a:srgbClr val="000000"/>
                </a:solidFill>
              </a:rPr>
              <a:t>there exist positive constants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5</a:t>
            </a:r>
            <a:r>
              <a:rPr lang="en-US" altLang="en-US" sz="1800" dirty="0" smtClean="0">
                <a:solidFill>
                  <a:srgbClr val="000000"/>
                </a:solidFill>
              </a:rPr>
              <a:t>,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6</a:t>
            </a:r>
            <a:r>
              <a:rPr lang="en-US" altLang="en-US" sz="1800" dirty="0" smtClean="0">
                <a:solidFill>
                  <a:srgbClr val="000000"/>
                </a:solidFill>
              </a:rPr>
              <a:t>, </a:t>
            </a:r>
            <a:r>
              <a:rPr lang="en-US" altLang="en-US" sz="1800" dirty="0">
                <a:solidFill>
                  <a:srgbClr val="000000"/>
                </a:solidFill>
              </a:rPr>
              <a:t>and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2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rgbClr val="000000"/>
                </a:solidFill>
              </a:rPr>
              <a:t>such that </a:t>
            </a:r>
            <a:r>
              <a:rPr lang="en-US" altLang="en-US" sz="1800" dirty="0">
                <a:solidFill>
                  <a:srgbClr val="008080"/>
                </a:solidFill>
              </a:rPr>
              <a:t>0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5 </a:t>
            </a:r>
            <a:r>
              <a:rPr lang="en-US" altLang="en-US" sz="1800" i="1" dirty="0">
                <a:solidFill>
                  <a:srgbClr val="008080"/>
                </a:solidFill>
              </a:rPr>
              <a:t>h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f 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6 </a:t>
            </a:r>
            <a:r>
              <a:rPr lang="en-US" altLang="en-US" sz="1800" i="1" dirty="0">
                <a:solidFill>
                  <a:srgbClr val="008080"/>
                </a:solidFill>
              </a:rPr>
              <a:t>h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</a:t>
            </a:r>
            <a:r>
              <a:rPr lang="en-US" altLang="en-US" sz="1800" dirty="0">
                <a:solidFill>
                  <a:srgbClr val="000000"/>
                </a:solidFill>
              </a:rPr>
              <a:t> for all 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³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2</a:t>
            </a:r>
            <a:r>
              <a:rPr lang="en-US" altLang="en-US" sz="1800" baseline="-25000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8080"/>
              </a:solidFill>
            </a:endParaRPr>
          </a:p>
          <a:p>
            <a:pPr marL="0" lvl="0" indent="0">
              <a:buNone/>
            </a:pPr>
            <a:r>
              <a:rPr lang="en-US" altLang="en-US" sz="1800" dirty="0" smtClean="0"/>
              <a:t>By combining 1 and 2: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1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3 </a:t>
            </a:r>
            <a:r>
              <a:rPr lang="en-US" altLang="en-US" sz="1800" i="1" dirty="0">
                <a:solidFill>
                  <a:srgbClr val="008080"/>
                </a:solidFill>
              </a:rPr>
              <a:t>h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 smtClean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 smtClean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1 </a:t>
            </a:r>
            <a:r>
              <a:rPr lang="en-US" altLang="en-US" sz="1800" i="1" dirty="0">
                <a:solidFill>
                  <a:srgbClr val="008080"/>
                </a:solidFill>
              </a:rPr>
              <a:t>g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f 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 smtClean="0">
                <a:solidFill>
                  <a:srgbClr val="008080"/>
                </a:solidFill>
              </a:rPr>
              <a:t>) </a:t>
            </a:r>
            <a:r>
              <a:rPr lang="en-US" altLang="en-US" sz="1800" dirty="0" smtClean="0">
                <a:solidFill>
                  <a:schemeClr val="tx1"/>
                </a:solidFill>
              </a:rPr>
              <a:t>let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5 </a:t>
            </a:r>
            <a:r>
              <a:rPr lang="en-US" altLang="en-US" sz="1800" dirty="0" smtClean="0">
                <a:solidFill>
                  <a:srgbClr val="008080"/>
                </a:solidFill>
              </a:rPr>
              <a:t>= 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1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3 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</a:rPr>
              <a:t>so 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5 </a:t>
            </a:r>
            <a:r>
              <a:rPr lang="en-US" altLang="en-US" sz="1800" i="1" dirty="0">
                <a:solidFill>
                  <a:srgbClr val="008080"/>
                </a:solidFill>
              </a:rPr>
              <a:t>h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</a:t>
            </a:r>
            <a:r>
              <a:rPr lang="en-US" altLang="en-US" sz="1800" dirty="0" smtClean="0">
                <a:solidFill>
                  <a:srgbClr val="008080"/>
                </a:solidFill>
              </a:rPr>
              <a:t>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f 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 smtClean="0">
                <a:solidFill>
                  <a:srgbClr val="008080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altLang="en-US" sz="1800" dirty="0" smtClean="0">
                <a:solidFill>
                  <a:schemeClr val="tx1"/>
                </a:solidFill>
              </a:rPr>
              <a:t>Again from 1 and 2: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f 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2 </a:t>
            </a:r>
            <a:r>
              <a:rPr lang="en-US" altLang="en-US" sz="1800" i="1" dirty="0">
                <a:solidFill>
                  <a:srgbClr val="008080"/>
                </a:solidFill>
              </a:rPr>
              <a:t>g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 smtClean="0">
                <a:solidFill>
                  <a:srgbClr val="008080"/>
                </a:solidFill>
              </a:rPr>
              <a:t>) </a:t>
            </a:r>
            <a:r>
              <a:rPr lang="en-US" altLang="en-US" sz="1800" dirty="0" smtClean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 smtClean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2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4 </a:t>
            </a:r>
            <a:r>
              <a:rPr lang="en-US" altLang="en-US" sz="1800" i="1" dirty="0">
                <a:solidFill>
                  <a:srgbClr val="008080"/>
                </a:solidFill>
              </a:rPr>
              <a:t>h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let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6 </a:t>
            </a:r>
            <a:r>
              <a:rPr lang="en-US" altLang="en-US" sz="1800" dirty="0">
                <a:solidFill>
                  <a:srgbClr val="008080"/>
                </a:solidFill>
              </a:rPr>
              <a:t>=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2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4  </a:t>
            </a:r>
            <a:r>
              <a:rPr lang="en-US" altLang="en-US" sz="1800" dirty="0">
                <a:solidFill>
                  <a:schemeClr val="tx1"/>
                </a:solidFill>
              </a:rPr>
              <a:t>so </a:t>
            </a:r>
            <a:r>
              <a:rPr lang="en-US" altLang="en-US" sz="1800" i="1" dirty="0">
                <a:solidFill>
                  <a:srgbClr val="008080"/>
                </a:solidFill>
              </a:rPr>
              <a:t>f 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 </a:t>
            </a:r>
            <a:r>
              <a:rPr lang="en-US" altLang="en-US" sz="1800" dirty="0" smtClean="0">
                <a:solidFill>
                  <a:srgbClr val="008080"/>
                </a:solidFill>
                <a:latin typeface="Symbol" pitchFamily="18" charset="2"/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6 </a:t>
            </a:r>
            <a:r>
              <a:rPr lang="en-US" altLang="en-US" sz="1800" i="1" dirty="0">
                <a:solidFill>
                  <a:srgbClr val="008080"/>
                </a:solidFill>
              </a:rPr>
              <a:t>h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 smtClean="0">
                <a:solidFill>
                  <a:srgbClr val="008080"/>
                </a:solidFill>
              </a:rPr>
              <a:t>)</a:t>
            </a:r>
          </a:p>
          <a:p>
            <a:pPr marL="0" lvl="0" indent="0">
              <a:buNone/>
            </a:pPr>
            <a:endParaRPr lang="en-US" altLang="en-US" sz="1800" dirty="0" smtClean="0">
              <a:solidFill>
                <a:srgbClr val="008080"/>
              </a:solidFill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8080"/>
                </a:solidFill>
              </a:rPr>
              <a:t>So   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5 </a:t>
            </a:r>
            <a:r>
              <a:rPr lang="en-US" altLang="en-US" sz="1800" i="1" dirty="0">
                <a:solidFill>
                  <a:srgbClr val="008080"/>
                </a:solidFill>
              </a:rPr>
              <a:t>h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f 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6 </a:t>
            </a:r>
            <a:r>
              <a:rPr lang="en-US" altLang="en-US" sz="1800" i="1" dirty="0">
                <a:solidFill>
                  <a:srgbClr val="008080"/>
                </a:solidFill>
              </a:rPr>
              <a:t>h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  for all 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³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2</a:t>
            </a:r>
            <a:r>
              <a:rPr lang="en-US" altLang="en-US" sz="1800" baseline="-25000" dirty="0">
                <a:solidFill>
                  <a:srgbClr val="000000"/>
                </a:solidFill>
              </a:rPr>
              <a:t> </a:t>
            </a:r>
            <a:endParaRPr lang="en-US" altLang="en-US" sz="1800" dirty="0">
              <a:solidFill>
                <a:srgbClr val="008080"/>
              </a:solidFill>
            </a:endParaRPr>
          </a:p>
          <a:p>
            <a:pPr marL="0" lvl="0" indent="0">
              <a:buNone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And let 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2 </a:t>
            </a:r>
            <a:r>
              <a:rPr lang="en-US" altLang="en-US" sz="1800" dirty="0" smtClean="0">
                <a:solidFill>
                  <a:srgbClr val="008080"/>
                </a:solidFill>
              </a:rPr>
              <a:t>= max {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0 </a:t>
            </a:r>
            <a:r>
              <a:rPr lang="en-US" altLang="en-US" sz="1800" dirty="0" smtClean="0">
                <a:solidFill>
                  <a:srgbClr val="008080"/>
                </a:solidFill>
              </a:rPr>
              <a:t>,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1</a:t>
            </a:r>
            <a:r>
              <a:rPr lang="en-US" altLang="en-US" sz="1800" dirty="0" smtClean="0">
                <a:solidFill>
                  <a:srgbClr val="008080"/>
                </a:solidFill>
              </a:rPr>
              <a:t>}</a:t>
            </a:r>
            <a:endParaRPr lang="en-US" altLang="en-US" sz="1800" dirty="0">
              <a:solidFill>
                <a:srgbClr val="00808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40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A8DBD35-2660-4ECE-A783-9195084066E4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Common Summations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en-US" sz="2400" smtClean="0"/>
              <a:t>Arithmetic series: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 smtClean="0"/>
              <a:t>Geometric series: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sz="2000" smtClean="0"/>
              <a:t>Special case: |</a:t>
            </a:r>
            <a:r>
              <a:rPr lang="en-US" altLang="en-US" sz="2000" smtClean="0">
                <a:latin typeface="Monotype Corsiva" pitchFamily="66" charset="0"/>
              </a:rPr>
              <a:t>x| &lt; 1: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 smtClean="0"/>
              <a:t>Harmonic series: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 smtClean="0"/>
              <a:t>Other important formulas:</a:t>
            </a:r>
          </a:p>
        </p:txBody>
      </p:sp>
      <p:graphicFrame>
        <p:nvGraphicFramePr>
          <p:cNvPr id="167940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545263" y="1349375"/>
          <a:ext cx="8001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Equation" r:id="rId3" imgW="533169" imgH="393529" progId="Equation.3">
                  <p:embed/>
                </p:oleObj>
              </mc:Choice>
              <mc:Fallback>
                <p:oleObj name="Equation" r:id="rId3" imgW="53316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263" y="1349375"/>
                        <a:ext cx="8001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4545013" y="1333500"/>
          <a:ext cx="19796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Equation" r:id="rId5" imgW="1320227" imgH="431613" progId="Equation.3">
                  <p:embed/>
                </p:oleObj>
              </mc:Choice>
              <mc:Fallback>
                <p:oleObj name="Equation" r:id="rId5" imgW="132022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1333500"/>
                        <a:ext cx="19796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7215188" y="2117725"/>
          <a:ext cx="13509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Equation" r:id="rId7" imgW="901309" imgH="418918" progId="Equation.3">
                  <p:embed/>
                </p:oleObj>
              </mc:Choice>
              <mc:Fallback>
                <p:oleObj name="Equation" r:id="rId7" imgW="90130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2117725"/>
                        <a:ext cx="13509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4545013" y="2125663"/>
          <a:ext cx="26082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Equation" r:id="rId9" imgW="1739900" imgH="431800" progId="Equation.3">
                  <p:embed/>
                </p:oleObj>
              </mc:Choice>
              <mc:Fallback>
                <p:oleObj name="Equation" r:id="rId9" imgW="1739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2125663"/>
                        <a:ext cx="26082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5387975" y="2940050"/>
          <a:ext cx="5143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Equation" r:id="rId11" imgW="342751" imgH="393529" progId="Equation.3">
                  <p:embed/>
                </p:oleObj>
              </mc:Choice>
              <mc:Fallback>
                <p:oleObj name="Equation" r:id="rId11" imgW="34275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2940050"/>
                        <a:ext cx="5143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4545013" y="2919413"/>
          <a:ext cx="742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Equation" r:id="rId13" imgW="495085" imgH="431613" progId="Equation.3">
                  <p:embed/>
                </p:oleObj>
              </mc:Choice>
              <mc:Fallback>
                <p:oleObj name="Equation" r:id="rId13" imgW="49508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2919413"/>
                        <a:ext cx="742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6" name="Object 10"/>
          <p:cNvGraphicFramePr>
            <a:graphicFrameLocks noChangeAspect="1"/>
          </p:cNvGraphicFramePr>
          <p:nvPr/>
        </p:nvGraphicFramePr>
        <p:xfrm>
          <a:off x="6489700" y="3862388"/>
          <a:ext cx="571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Equation" r:id="rId15" imgW="380670" imgH="177646" progId="Equation.3">
                  <p:embed/>
                </p:oleObj>
              </mc:Choice>
              <mc:Fallback>
                <p:oleObj name="Equation" r:id="rId15" imgW="380670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3862388"/>
                        <a:ext cx="5715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7" name="Object 11"/>
          <p:cNvGraphicFramePr>
            <a:graphicFrameLocks noChangeAspect="1"/>
          </p:cNvGraphicFramePr>
          <p:nvPr/>
        </p:nvGraphicFramePr>
        <p:xfrm>
          <a:off x="4545013" y="3711575"/>
          <a:ext cx="19034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Equation" r:id="rId17" imgW="1269449" imgH="431613" progId="Equation.3">
                  <p:embed/>
                </p:oleObj>
              </mc:Choice>
              <mc:Fallback>
                <p:oleObj name="Equation" r:id="rId17" imgW="126944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3711575"/>
                        <a:ext cx="19034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8" name="Object 12"/>
          <p:cNvGraphicFramePr>
            <a:graphicFrameLocks noChangeAspect="1"/>
          </p:cNvGraphicFramePr>
          <p:nvPr/>
        </p:nvGraphicFramePr>
        <p:xfrm>
          <a:off x="4545013" y="4505325"/>
          <a:ext cx="666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Equation" r:id="rId19" imgW="444307" imgH="431613" progId="Equation.3">
                  <p:embed/>
                </p:oleObj>
              </mc:Choice>
              <mc:Fallback>
                <p:oleObj name="Equation" r:id="rId19" imgW="44430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4505325"/>
                        <a:ext cx="666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9" name="Object 13"/>
          <p:cNvGraphicFramePr>
            <a:graphicFrameLocks noChangeAspect="1"/>
          </p:cNvGraphicFramePr>
          <p:nvPr/>
        </p:nvGraphicFramePr>
        <p:xfrm>
          <a:off x="5202238" y="4678363"/>
          <a:ext cx="723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Equation" r:id="rId21" imgW="482391" imgH="203112" progId="Equation.3">
                  <p:embed/>
                </p:oleObj>
              </mc:Choice>
              <mc:Fallback>
                <p:oleObj name="Equation" r:id="rId21" imgW="48239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4678363"/>
                        <a:ext cx="723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0" name="Object 14"/>
          <p:cNvGraphicFramePr>
            <a:graphicFrameLocks noChangeAspect="1"/>
          </p:cNvGraphicFramePr>
          <p:nvPr/>
        </p:nvGraphicFramePr>
        <p:xfrm>
          <a:off x="7018338" y="5302250"/>
          <a:ext cx="914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Equation" r:id="rId23" imgW="609600" imgH="419100" progId="Equation.3">
                  <p:embed/>
                </p:oleObj>
              </mc:Choice>
              <mc:Fallback>
                <p:oleObj name="Equation" r:id="rId23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338" y="5302250"/>
                        <a:ext cx="914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1" name="Object 15"/>
          <p:cNvGraphicFramePr>
            <a:graphicFrameLocks noChangeAspect="1"/>
          </p:cNvGraphicFramePr>
          <p:nvPr/>
        </p:nvGraphicFramePr>
        <p:xfrm>
          <a:off x="4545013" y="5299075"/>
          <a:ext cx="24368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Equation" r:id="rId25" imgW="1625600" imgH="431800" progId="Equation.3">
                  <p:embed/>
                </p:oleObj>
              </mc:Choice>
              <mc:Fallback>
                <p:oleObj name="Equation" r:id="rId25" imgW="1625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5299075"/>
                        <a:ext cx="24368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39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83A6B08-9DD7-4F34-811E-CB1193CA85FE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Note 30</a:t>
            </a: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+8 isn’t</a:t>
            </a:r>
            <a:b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less than </a:t>
            </a: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/>
            </a:r>
            <a:b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</a:b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anywhere 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&gt;0).</a:t>
            </a:r>
          </a:p>
          <a:p>
            <a:pPr eaLnBrk="1" hangingPunct="1"/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It isn’t even</a:t>
            </a:r>
            <a:b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less than 31</a:t>
            </a: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/>
            </a:r>
            <a:b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</a:b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everywhere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But it </a:t>
            </a: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is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less than</a:t>
            </a:r>
            <a:b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31</a:t>
            </a: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400" u="sng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everywhere to</a:t>
            </a:r>
            <a:br>
              <a:rPr lang="en-US" altLang="ko-KR" sz="2400" u="sng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</a:br>
            <a:r>
              <a:rPr lang="en-US" altLang="ko-KR" sz="2400" u="sng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the right of </a:t>
            </a:r>
            <a:r>
              <a:rPr lang="en-US" altLang="ko-KR" sz="2400" i="1" u="sng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sz="2400" u="sng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=8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. </a:t>
            </a:r>
          </a:p>
        </p:txBody>
      </p:sp>
      <p:grpSp>
        <p:nvGrpSpPr>
          <p:cNvPr id="247811" name="Group 3"/>
          <p:cNvGrpSpPr>
            <a:grpSpLocks/>
          </p:cNvGrpSpPr>
          <p:nvPr/>
        </p:nvGrpSpPr>
        <p:grpSpPr bwMode="auto">
          <a:xfrm>
            <a:off x="5045075" y="2286000"/>
            <a:ext cx="2117725" cy="3200400"/>
            <a:chOff x="3178" y="1440"/>
            <a:chExt cx="1334" cy="2016"/>
          </a:xfrm>
        </p:grpSpPr>
        <p:sp>
          <p:nvSpPr>
            <p:cNvPr id="23570" name="Rectangle 4"/>
            <p:cNvSpPr>
              <a:spLocks noChangeArrowheads="1"/>
            </p:cNvSpPr>
            <p:nvPr/>
          </p:nvSpPr>
          <p:spPr bwMode="auto">
            <a:xfrm>
              <a:off x="3216" y="1440"/>
              <a:ext cx="1296" cy="20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1" name="Line 5"/>
            <p:cNvSpPr>
              <a:spLocks noChangeShapeType="1"/>
            </p:cNvSpPr>
            <p:nvPr/>
          </p:nvSpPr>
          <p:spPr bwMode="auto">
            <a:xfrm flipV="1">
              <a:off x="3216" y="1440"/>
              <a:ext cx="0" cy="20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Text Box 6"/>
            <p:cNvSpPr txBox="1">
              <a:spLocks noChangeArrowheads="1"/>
            </p:cNvSpPr>
            <p:nvPr/>
          </p:nvSpPr>
          <p:spPr bwMode="auto">
            <a:xfrm>
              <a:off x="3178" y="3120"/>
              <a:ext cx="9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400" i="1">
                  <a:solidFill>
                    <a:srgbClr val="FF0000"/>
                  </a:solidFill>
                  <a:latin typeface="Times New Roman" pitchFamily="18" charset="0"/>
                  <a:ea typeface="Gulim" pitchFamily="34" charset="-127"/>
                </a:rPr>
                <a:t>n&gt;n</a:t>
              </a:r>
              <a:r>
                <a:rPr lang="en-US" altLang="ko-KR" sz="2400" i="1" baseline="-25000">
                  <a:solidFill>
                    <a:srgbClr val="FF0000"/>
                  </a:solidFill>
                  <a:latin typeface="Times New Roman" pitchFamily="18" charset="0"/>
                  <a:ea typeface="Gulim" pitchFamily="34" charset="-127"/>
                </a:rPr>
                <a:t>0</a:t>
              </a:r>
              <a:r>
                <a:rPr lang="en-US" altLang="ko-KR" sz="2400">
                  <a:solidFill>
                    <a:srgbClr val="FF0000"/>
                  </a:solidFill>
                  <a:latin typeface="Times New Roman" pitchFamily="18" charset="0"/>
                  <a:ea typeface="Gulim" pitchFamily="34" charset="-127"/>
                </a:rPr>
                <a:t>=8 </a:t>
              </a:r>
              <a:r>
                <a:rPr lang="en-US" altLang="ko-KR" sz="2400">
                  <a:solidFill>
                    <a:srgbClr val="FF0000"/>
                  </a:solidFill>
                  <a:latin typeface="Times New Roman" pitchFamily="18" charset="0"/>
                  <a:ea typeface="Gulim" pitchFamily="34" charset="-127"/>
                  <a:sym typeface="Symbol" pitchFamily="18" charset="2"/>
                </a:rPr>
                <a:t></a:t>
              </a:r>
              <a:endParaRPr lang="en-US" altLang="ko-KR" sz="2400">
                <a:latin typeface="Times New Roman" pitchFamily="18" charset="0"/>
                <a:ea typeface="Gulim" pitchFamily="34" charset="-127"/>
              </a:endParaRPr>
            </a:p>
          </p:txBody>
        </p:sp>
      </p:grpSp>
      <p:sp>
        <p:nvSpPr>
          <p:cNvPr id="2355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Big-O example, graphically</a:t>
            </a:r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V="1">
            <a:off x="4267200" y="22860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>
            <a:off x="4267200" y="54864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V="1">
            <a:off x="4267200" y="2286000"/>
            <a:ext cx="220980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4876800" y="5486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Increasing </a:t>
            </a:r>
            <a:r>
              <a:rPr lang="en-US" altLang="ko-KR" sz="2400" i="1">
                <a:latin typeface="Times New Roman" pitchFamily="18" charset="0"/>
                <a:ea typeface="Gulim" pitchFamily="34" charset="-127"/>
              </a:rPr>
              <a:t>n </a:t>
            </a:r>
            <a:r>
              <a:rPr lang="en-US" altLang="ko-KR" sz="2400">
                <a:latin typeface="Times New Roman" pitchFamily="18" charset="0"/>
                <a:ea typeface="Gulim" pitchFamily="34" charset="-127"/>
                <a:sym typeface="Symbol" pitchFamily="18" charset="2"/>
              </a:rPr>
              <a:t>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 rot="-5400000">
            <a:off x="2684462" y="3792538"/>
            <a:ext cx="270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Value of function </a:t>
            </a:r>
            <a:r>
              <a:rPr lang="en-US" altLang="ko-KR" sz="2400">
                <a:latin typeface="Times New Roman" pitchFamily="18" charset="0"/>
                <a:ea typeface="Gulim" pitchFamily="34" charset="-127"/>
                <a:sym typeface="Symbol" pitchFamily="18" charset="2"/>
              </a:rPr>
              <a:t>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V="1">
            <a:off x="4267200" y="3962400"/>
            <a:ext cx="2819400" cy="15240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Text Box 14"/>
          <p:cNvSpPr txBox="1">
            <a:spLocks noChangeArrowheads="1"/>
          </p:cNvSpPr>
          <p:nvPr/>
        </p:nvSpPr>
        <p:spPr bwMode="auto">
          <a:xfrm>
            <a:off x="6629400" y="4038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 i="1">
                <a:solidFill>
                  <a:srgbClr val="006600"/>
                </a:solidFill>
                <a:latin typeface="Times New Roman" pitchFamily="18" charset="0"/>
                <a:ea typeface="Gulim" pitchFamily="34" charset="-127"/>
              </a:rPr>
              <a:t>n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6019800" y="2590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30</a:t>
            </a:r>
            <a:r>
              <a:rPr lang="en-US" altLang="ko-KR" sz="2400" i="1">
                <a:latin typeface="Times New Roman" pitchFamily="18" charset="0"/>
                <a:ea typeface="Gulim" pitchFamily="34" charset="-127"/>
              </a:rPr>
              <a:t>n</a:t>
            </a:r>
            <a:r>
              <a:rPr lang="en-US" altLang="ko-KR" sz="2400">
                <a:latin typeface="Times New Roman" pitchFamily="18" charset="0"/>
                <a:ea typeface="Gulim" pitchFamily="34" charset="-127"/>
              </a:rPr>
              <a:t>+8</a:t>
            </a:r>
          </a:p>
        </p:txBody>
      </p:sp>
      <p:grpSp>
        <p:nvGrpSpPr>
          <p:cNvPr id="247824" name="Group 16"/>
          <p:cNvGrpSpPr>
            <a:grpSpLocks/>
          </p:cNvGrpSpPr>
          <p:nvPr/>
        </p:nvGrpSpPr>
        <p:grpSpPr bwMode="auto">
          <a:xfrm>
            <a:off x="4267200" y="2209800"/>
            <a:ext cx="1905000" cy="3276600"/>
            <a:chOff x="2688" y="1392"/>
            <a:chExt cx="1200" cy="2064"/>
          </a:xfrm>
        </p:grpSpPr>
        <p:sp>
          <p:nvSpPr>
            <p:cNvPr id="23568" name="Line 17"/>
            <p:cNvSpPr>
              <a:spLocks noChangeShapeType="1"/>
            </p:cNvSpPr>
            <p:nvPr/>
          </p:nvSpPr>
          <p:spPr bwMode="auto">
            <a:xfrm flipV="1">
              <a:off x="2688" y="1440"/>
              <a:ext cx="1200" cy="20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Text Box 18"/>
            <p:cNvSpPr txBox="1">
              <a:spLocks noChangeArrowheads="1"/>
            </p:cNvSpPr>
            <p:nvPr/>
          </p:nvSpPr>
          <p:spPr bwMode="auto">
            <a:xfrm>
              <a:off x="3168" y="1392"/>
              <a:ext cx="62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ko-KR" sz="2400" i="1" dirty="0" err="1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cn</a:t>
              </a:r>
              <a:r>
                <a:rPr lang="en-US" altLang="ko-KR" sz="2400" i="1" dirty="0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 </a:t>
              </a:r>
              <a:r>
                <a:rPr lang="en-US" altLang="ko-KR" sz="2400" dirty="0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=</a:t>
              </a:r>
              <a:br>
                <a:rPr lang="en-US" altLang="ko-KR" sz="2400" dirty="0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</a:br>
              <a:r>
                <a:rPr lang="en-US" altLang="ko-KR" sz="2400" dirty="0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31</a:t>
              </a:r>
              <a:r>
                <a:rPr lang="en-US" altLang="ko-KR" sz="2400" i="1" dirty="0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n</a:t>
              </a:r>
              <a:endParaRPr lang="en-US" altLang="ko-KR" sz="2400" dirty="0">
                <a:latin typeface="Times New Roman" pitchFamily="18" charset="0"/>
                <a:ea typeface="Gulim" pitchFamily="34" charset="-127"/>
              </a:endParaRPr>
            </a:p>
          </p:txBody>
        </p:sp>
      </p:grpSp>
      <p:sp>
        <p:nvSpPr>
          <p:cNvPr id="247827" name="Text Box 19"/>
          <p:cNvSpPr txBox="1">
            <a:spLocks noChangeArrowheads="1"/>
          </p:cNvSpPr>
          <p:nvPr/>
        </p:nvSpPr>
        <p:spPr bwMode="auto">
          <a:xfrm>
            <a:off x="5524500" y="1410709"/>
            <a:ext cx="2933700" cy="46166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30</a:t>
            </a:r>
            <a:r>
              <a:rPr lang="en-US" altLang="ko-KR" sz="2400" i="1" dirty="0" smtClean="0">
                <a:latin typeface="Times New Roman" pitchFamily="18" charset="0"/>
                <a:ea typeface="Gulim" pitchFamily="34" charset="-127"/>
              </a:rPr>
              <a:t>n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+8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  <a:sym typeface="Symbol" pitchFamily="18" charset="2"/>
              </a:rPr>
              <a:t> is O(</a:t>
            </a:r>
            <a:r>
              <a:rPr lang="en-US" altLang="ko-KR" sz="2400" i="1" dirty="0" smtClean="0">
                <a:solidFill>
                  <a:srgbClr val="006600"/>
                </a:solidFill>
                <a:latin typeface="Times New Roman" pitchFamily="18" charset="0"/>
                <a:ea typeface="Gulim" pitchFamily="34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Gulim" pitchFamily="34" charset="-127"/>
                <a:sym typeface="Symbol" pitchFamily="18" charset="2"/>
              </a:rPr>
              <a:t>)</a:t>
            </a:r>
            <a:endParaRPr lang="en-US" altLang="ko-KR" sz="1600" dirty="0">
              <a:latin typeface="Times New Roman" pitchFamily="18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1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f(n) = .2nlogn vs g(n) = .0.01n</a:t>
            </a:r>
            <a:r>
              <a:rPr lang="en-US" baseline="30000" dirty="0" smtClean="0"/>
              <a:t>2</a:t>
            </a:r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/>
          </a:p>
          <a:p>
            <a:r>
              <a:rPr lang="en-US" baseline="30000" dirty="0" smtClean="0"/>
              <a:t>f(n) = O(g(n))</a:t>
            </a:r>
            <a:endParaRPr lang="en-US" baseline="30000" dirty="0"/>
          </a:p>
          <a:p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14" y="1945568"/>
            <a:ext cx="6872514" cy="341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FCD8370-A814-411A-AE7C-A18F15FBAE05}" type="slidenum">
              <a:rPr lang="en-US" altLang="en-US">
                <a:latin typeface="+mn-lt"/>
              </a:rPr>
              <a:pPr eaLnBrk="1" hangingPunct="1"/>
              <a:t>6</a:t>
            </a:fld>
            <a:endParaRPr lang="en-US" altLang="en-US">
              <a:latin typeface="+mn-lt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eaLnBrk="1" hangingPunct="1">
              <a:lnSpc>
                <a:spcPct val="200000"/>
              </a:lnSpc>
              <a:buNone/>
            </a:pPr>
            <a:r>
              <a:rPr lang="en-US" altLang="en-US" dirty="0" smtClean="0"/>
              <a:t>2n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= O(n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):</a:t>
            </a:r>
          </a:p>
          <a:p>
            <a:pPr marL="457200" lvl="1" indent="0" eaLnBrk="1" hangingPunct="1">
              <a:lnSpc>
                <a:spcPct val="200000"/>
              </a:lnSpc>
              <a:buNone/>
            </a:pPr>
            <a:r>
              <a:rPr lang="en-US" altLang="en-US" dirty="0" smtClean="0"/>
              <a:t> 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= O(n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):</a:t>
            </a:r>
          </a:p>
          <a:p>
            <a:pPr marL="457200" lvl="1" indent="0" eaLnBrk="1" hangingPunct="1">
              <a:lnSpc>
                <a:spcPct val="200000"/>
              </a:lnSpc>
              <a:buNone/>
            </a:pPr>
            <a:r>
              <a:rPr lang="en-US" altLang="en-US" dirty="0" smtClean="0"/>
              <a:t> 1000n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+1000n = O(n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): </a:t>
            </a:r>
          </a:p>
          <a:p>
            <a:pPr lvl="1" eaLnBrk="1" hangingPunct="1">
              <a:lnSpc>
                <a:spcPct val="200000"/>
              </a:lnSpc>
              <a:buFontTx/>
              <a:buNone/>
            </a:pPr>
            <a:r>
              <a:rPr lang="en-US" altLang="en-US" dirty="0" smtClean="0"/>
              <a:t>	</a:t>
            </a:r>
          </a:p>
          <a:p>
            <a:pPr marL="457200" lvl="1" indent="0" eaLnBrk="1" hangingPunct="1">
              <a:lnSpc>
                <a:spcPct val="200000"/>
              </a:lnSpc>
              <a:buNone/>
            </a:pPr>
            <a:r>
              <a:rPr lang="en-US" altLang="en-US" dirty="0" smtClean="0"/>
              <a:t> n = O(n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):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2817813" y="1506538"/>
            <a:ext cx="52453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2n</a:t>
            </a:r>
            <a:r>
              <a:rPr lang="en-US" altLang="en-US" sz="2400" baseline="30000" dirty="0">
                <a:solidFill>
                  <a:schemeClr val="accent2"/>
                </a:solidFill>
                <a:latin typeface="+mn-lt"/>
              </a:rPr>
              <a:t>2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≤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 cn</a:t>
            </a:r>
            <a:r>
              <a:rPr lang="en-US" altLang="en-US" sz="2400" baseline="30000" dirty="0">
                <a:solidFill>
                  <a:schemeClr val="accent2"/>
                </a:solidFill>
                <a:latin typeface="+mn-lt"/>
              </a:rPr>
              <a:t>3 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 2 ≤ </a:t>
            </a:r>
            <a:r>
              <a:rPr lang="en-US" altLang="en-US" sz="2400" dirty="0" err="1">
                <a:solidFill>
                  <a:schemeClr val="accent2"/>
                </a:solidFill>
                <a:latin typeface="+mn-lt"/>
                <a:sym typeface="Symbol" pitchFamily="18" charset="2"/>
              </a:rPr>
              <a:t>cn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 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c = </a:t>
            </a:r>
            <a:r>
              <a:rPr lang="en-US" altLang="en-US" sz="2400" dirty="0" smtClean="0">
                <a:solidFill>
                  <a:schemeClr val="accent2"/>
                </a:solidFill>
                <a:latin typeface="+mn-lt"/>
              </a:rPr>
              <a:t>2 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and n</a:t>
            </a:r>
            <a:r>
              <a:rPr lang="en-US" altLang="en-US" sz="2400" baseline="-25000" dirty="0">
                <a:solidFill>
                  <a:schemeClr val="accent2"/>
                </a:solidFill>
                <a:latin typeface="+mn-lt"/>
              </a:rPr>
              <a:t>0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= </a:t>
            </a:r>
            <a:r>
              <a:rPr lang="en-US" altLang="en-US" sz="2400" dirty="0" smtClean="0">
                <a:solidFill>
                  <a:schemeClr val="accent2"/>
                </a:solidFill>
                <a:latin typeface="+mn-lt"/>
              </a:rPr>
              <a:t>1</a:t>
            </a:r>
            <a:endParaRPr lang="en-US" altLang="en-US" sz="24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738438" y="2320925"/>
            <a:ext cx="3773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n</a:t>
            </a:r>
            <a:r>
              <a:rPr lang="en-US" altLang="en-US" sz="2400" baseline="30000" dirty="0">
                <a:solidFill>
                  <a:schemeClr val="accent2"/>
                </a:solidFill>
                <a:latin typeface="+mn-lt"/>
              </a:rPr>
              <a:t>2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≤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 cn</a:t>
            </a:r>
            <a:r>
              <a:rPr lang="en-US" altLang="en-US" sz="2400" baseline="30000" dirty="0">
                <a:solidFill>
                  <a:schemeClr val="accent2"/>
                </a:solidFill>
                <a:latin typeface="+mn-lt"/>
              </a:rPr>
              <a:t>2 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 </a:t>
            </a:r>
            <a:r>
              <a:rPr lang="en-US" altLang="en-US" sz="2400" dirty="0" smtClean="0">
                <a:solidFill>
                  <a:schemeClr val="accent2"/>
                </a:solidFill>
                <a:latin typeface="+mn-lt"/>
              </a:rPr>
              <a:t>c 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= 1 and n</a:t>
            </a:r>
            <a:r>
              <a:rPr lang="en-US" altLang="en-US" sz="2400" baseline="-25000" dirty="0">
                <a:solidFill>
                  <a:schemeClr val="accent2"/>
                </a:solidFill>
                <a:latin typeface="+mn-lt"/>
              </a:rPr>
              <a:t>0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= 1</a:t>
            </a:r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450850" y="3852863"/>
            <a:ext cx="87014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accent2"/>
                </a:solidFill>
                <a:latin typeface="+mn-lt"/>
              </a:rPr>
              <a:t>1000n</a:t>
            </a:r>
            <a:r>
              <a:rPr lang="en-US" altLang="en-US" sz="2400" baseline="30000">
                <a:solidFill>
                  <a:schemeClr val="accent2"/>
                </a:solidFill>
                <a:latin typeface="+mn-lt"/>
              </a:rPr>
              <a:t>2</a:t>
            </a:r>
            <a:r>
              <a:rPr lang="en-US" altLang="en-US" sz="2400">
                <a:solidFill>
                  <a:schemeClr val="accent2"/>
                </a:solidFill>
                <a:latin typeface="+mn-lt"/>
              </a:rPr>
              <a:t>+1000n </a:t>
            </a:r>
            <a:r>
              <a:rPr lang="en-US" altLang="en-US" sz="2400">
                <a:solidFill>
                  <a:schemeClr val="accent2"/>
                </a:solidFill>
                <a:latin typeface="+mn-lt"/>
                <a:sym typeface="Symbol" pitchFamily="18" charset="2"/>
              </a:rPr>
              <a:t>≤</a:t>
            </a:r>
            <a:r>
              <a:rPr lang="en-US" altLang="en-US" sz="2400">
                <a:solidFill>
                  <a:schemeClr val="accent2"/>
                </a:solidFill>
                <a:latin typeface="+mn-lt"/>
              </a:rPr>
              <a:t> 1000n</a:t>
            </a:r>
            <a:r>
              <a:rPr lang="en-US" altLang="en-US" sz="2400" baseline="30000">
                <a:solidFill>
                  <a:schemeClr val="accent2"/>
                </a:solidFill>
                <a:latin typeface="+mn-lt"/>
              </a:rPr>
              <a:t>2</a:t>
            </a:r>
            <a:r>
              <a:rPr lang="en-US" altLang="en-US" sz="2400">
                <a:solidFill>
                  <a:schemeClr val="accent2"/>
                </a:solidFill>
                <a:latin typeface="+mn-lt"/>
              </a:rPr>
              <a:t>+ n</a:t>
            </a:r>
            <a:r>
              <a:rPr lang="en-US" altLang="en-US" sz="2400" baseline="30000">
                <a:solidFill>
                  <a:schemeClr val="accent2"/>
                </a:solidFill>
                <a:latin typeface="+mn-lt"/>
              </a:rPr>
              <a:t>2</a:t>
            </a:r>
            <a:r>
              <a:rPr lang="en-US" altLang="en-US" sz="2400">
                <a:solidFill>
                  <a:schemeClr val="accent2"/>
                </a:solidFill>
                <a:latin typeface="+mn-lt"/>
              </a:rPr>
              <a:t> =1001n</a:t>
            </a:r>
            <a:r>
              <a:rPr lang="en-US" altLang="en-US" sz="2400" baseline="30000">
                <a:solidFill>
                  <a:schemeClr val="accent2"/>
                </a:solidFill>
                <a:latin typeface="+mn-lt"/>
              </a:rPr>
              <a:t>2</a:t>
            </a:r>
            <a:r>
              <a:rPr lang="en-US" altLang="en-US" sz="2400">
                <a:solidFill>
                  <a:schemeClr val="accent2"/>
                </a:solidFill>
                <a:latin typeface="+mn-lt"/>
                <a:sym typeface="Symbol" pitchFamily="18" charset="2"/>
              </a:rPr>
              <a:t> c=1001 and n</a:t>
            </a:r>
            <a:r>
              <a:rPr lang="en-US" altLang="en-US" sz="2400" baseline="-25000">
                <a:solidFill>
                  <a:schemeClr val="accent2"/>
                </a:solidFill>
                <a:latin typeface="+mn-lt"/>
                <a:sym typeface="Symbol" pitchFamily="18" charset="2"/>
              </a:rPr>
              <a:t>0</a:t>
            </a:r>
            <a:r>
              <a:rPr lang="en-US" altLang="en-US" sz="2400">
                <a:solidFill>
                  <a:schemeClr val="accent2"/>
                </a:solidFill>
                <a:latin typeface="+mn-lt"/>
                <a:sym typeface="Symbol" pitchFamily="18" charset="2"/>
              </a:rPr>
              <a:t> = 1000</a:t>
            </a:r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2632075" y="4624388"/>
            <a:ext cx="57743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2"/>
                </a:solidFill>
                <a:latin typeface="+mn-lt"/>
              </a:rPr>
              <a:t>n </a:t>
            </a:r>
            <a:r>
              <a:rPr lang="en-US" altLang="en-US" sz="2800">
                <a:solidFill>
                  <a:schemeClr val="accent2"/>
                </a:solidFill>
                <a:latin typeface="+mn-lt"/>
                <a:sym typeface="Symbol" pitchFamily="18" charset="2"/>
              </a:rPr>
              <a:t>≤</a:t>
            </a:r>
            <a:r>
              <a:rPr lang="en-US" altLang="en-US" sz="2800">
                <a:solidFill>
                  <a:schemeClr val="accent2"/>
                </a:solidFill>
                <a:latin typeface="+mn-lt"/>
              </a:rPr>
              <a:t> cn</a:t>
            </a:r>
            <a:r>
              <a:rPr lang="en-US" altLang="en-US" sz="2800" baseline="30000">
                <a:solidFill>
                  <a:schemeClr val="accent2"/>
                </a:solidFill>
                <a:latin typeface="+mn-lt"/>
              </a:rPr>
              <a:t>2 </a:t>
            </a:r>
            <a:r>
              <a:rPr lang="en-US" altLang="en-US" sz="2800">
                <a:solidFill>
                  <a:schemeClr val="accent2"/>
                </a:solidFill>
                <a:latin typeface="+mn-lt"/>
                <a:sym typeface="Symbol" pitchFamily="18" charset="2"/>
              </a:rPr>
              <a:t> cn ≥ 1  </a:t>
            </a:r>
            <a:r>
              <a:rPr lang="en-US" altLang="en-US" sz="2800">
                <a:solidFill>
                  <a:schemeClr val="accent2"/>
                </a:solidFill>
                <a:latin typeface="+mn-lt"/>
              </a:rPr>
              <a:t>c = 1 and n</a:t>
            </a:r>
            <a:r>
              <a:rPr lang="en-US" altLang="en-US" sz="2800" baseline="-25000">
                <a:solidFill>
                  <a:schemeClr val="accent2"/>
                </a:solidFill>
                <a:latin typeface="+mn-lt"/>
              </a:rPr>
              <a:t>0</a:t>
            </a:r>
            <a:r>
              <a:rPr lang="en-US" altLang="en-US" sz="2800">
                <a:solidFill>
                  <a:schemeClr val="accent2"/>
                </a:solidFill>
                <a:latin typeface="+mn-lt"/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83597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/>
      <p:bldP spid="150533" grpId="0"/>
      <p:bldP spid="150534" grpId="0"/>
      <p:bldP spid="1505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D0729E8-9B47-4F5B-8BC2-5DADD3BBF27D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Mincho" pitchFamily="49" charset="-128"/>
              </a:rPr>
              <a:t>More Examples </a:t>
            </a:r>
            <a:r>
              <a:rPr lang="en-US" altLang="en-US" dirty="0" smtClean="0">
                <a:ea typeface="MS Mincho" pitchFamily="49" charset="-128"/>
              </a:rPr>
              <a:t>…</a:t>
            </a:r>
            <a:endParaRPr lang="en-US" alt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942975"/>
            <a:ext cx="7772400" cy="4648200"/>
          </a:xfrm>
        </p:spPr>
        <p:txBody>
          <a:bodyPr/>
          <a:lstStyle/>
          <a:p>
            <a:pPr eaLnBrk="1" hangingPunct="1"/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baseline="30000" dirty="0" smtClean="0">
                <a:cs typeface="Times New Roman" pitchFamily="18" charset="0"/>
              </a:rPr>
              <a:t>4</a:t>
            </a:r>
            <a:r>
              <a:rPr lang="en-US" altLang="en-US" dirty="0" smtClean="0">
                <a:cs typeface="Times New Roman" pitchFamily="18" charset="0"/>
              </a:rPr>
              <a:t> + 100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baseline="30000" dirty="0" smtClean="0">
                <a:cs typeface="Times New Roman" pitchFamily="18" charset="0"/>
              </a:rPr>
              <a:t>2</a:t>
            </a:r>
            <a:r>
              <a:rPr lang="en-US" altLang="en-US" dirty="0" smtClean="0">
                <a:cs typeface="Times New Roman" pitchFamily="18" charset="0"/>
              </a:rPr>
              <a:t> + 10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 + 50 </a:t>
            </a:r>
            <a:r>
              <a:rPr lang="en-US" altLang="en-US" dirty="0" smtClean="0">
                <a:ea typeface="MS Mincho" pitchFamily="49" charset="-128"/>
              </a:rPr>
              <a:t>is </a:t>
            </a:r>
            <a:r>
              <a:rPr lang="en-US" altLang="en-US" i="1" dirty="0" smtClean="0">
                <a:ea typeface="MS Mincho" pitchFamily="49" charset="-128"/>
              </a:rPr>
              <a:t>O</a:t>
            </a:r>
            <a:r>
              <a:rPr lang="en-US" altLang="en-US" dirty="0" smtClean="0">
                <a:ea typeface="MS Mincho" pitchFamily="49" charset="-128"/>
              </a:rPr>
              <a:t>(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baseline="30000" dirty="0" smtClean="0">
                <a:cs typeface="Times New Roman" pitchFamily="18" charset="0"/>
              </a:rPr>
              <a:t>4</a:t>
            </a:r>
            <a:r>
              <a:rPr lang="en-US" altLang="en-US" dirty="0" smtClean="0">
                <a:ea typeface="MS Mincho" pitchFamily="49" charset="-128"/>
              </a:rPr>
              <a:t>)</a:t>
            </a:r>
            <a:r>
              <a:rPr lang="en-US" altLang="en-US" dirty="0" smtClean="0"/>
              <a:t> </a:t>
            </a:r>
          </a:p>
          <a:p>
            <a:pPr eaLnBrk="1" hangingPunct="1"/>
            <a:r>
              <a:rPr lang="en-US" altLang="en-US" dirty="0" smtClean="0">
                <a:ea typeface="MS Mincho" pitchFamily="49" charset="-128"/>
              </a:rPr>
              <a:t>10</a:t>
            </a:r>
            <a:r>
              <a:rPr lang="en-US" altLang="en-US" i="1" dirty="0" smtClean="0">
                <a:ea typeface="MS Mincho" pitchFamily="49" charset="-128"/>
              </a:rPr>
              <a:t>n</a:t>
            </a:r>
            <a:r>
              <a:rPr lang="en-US" altLang="en-US" baseline="30000" dirty="0" smtClean="0">
                <a:ea typeface="MS Mincho" pitchFamily="49" charset="-128"/>
              </a:rPr>
              <a:t>3</a:t>
            </a:r>
            <a:r>
              <a:rPr lang="en-US" altLang="en-US" dirty="0" smtClean="0">
                <a:ea typeface="MS Mincho" pitchFamily="49" charset="-128"/>
              </a:rPr>
              <a:t> + 2</a:t>
            </a:r>
            <a:r>
              <a:rPr lang="en-US" altLang="en-US" i="1" dirty="0" smtClean="0">
                <a:ea typeface="MS Mincho" pitchFamily="49" charset="-128"/>
              </a:rPr>
              <a:t>n</a:t>
            </a:r>
            <a:r>
              <a:rPr lang="en-US" altLang="en-US" baseline="30000" dirty="0" smtClean="0">
                <a:ea typeface="MS Mincho" pitchFamily="49" charset="-128"/>
              </a:rPr>
              <a:t>2</a:t>
            </a:r>
            <a:r>
              <a:rPr lang="en-US" altLang="en-US" dirty="0" smtClean="0">
                <a:ea typeface="MS Mincho" pitchFamily="49" charset="-128"/>
              </a:rPr>
              <a:t> is </a:t>
            </a:r>
            <a:r>
              <a:rPr lang="en-US" altLang="en-US" i="1" dirty="0" smtClean="0">
                <a:ea typeface="MS Mincho" pitchFamily="49" charset="-128"/>
              </a:rPr>
              <a:t>O</a:t>
            </a:r>
            <a:r>
              <a:rPr lang="en-US" altLang="en-US" dirty="0" smtClean="0">
                <a:ea typeface="MS Mincho" pitchFamily="49" charset="-128"/>
              </a:rPr>
              <a:t>(</a:t>
            </a:r>
            <a:r>
              <a:rPr lang="en-US" altLang="en-US" i="1" dirty="0" smtClean="0">
                <a:ea typeface="MS Mincho" pitchFamily="49" charset="-128"/>
              </a:rPr>
              <a:t>n</a:t>
            </a:r>
            <a:r>
              <a:rPr lang="en-US" altLang="en-US" baseline="30000" dirty="0" smtClean="0">
                <a:ea typeface="MS Mincho" pitchFamily="49" charset="-128"/>
              </a:rPr>
              <a:t>3</a:t>
            </a:r>
            <a:r>
              <a:rPr lang="en-US" altLang="en-US" dirty="0" smtClean="0">
                <a:ea typeface="MS Mincho" pitchFamily="49" charset="-128"/>
              </a:rPr>
              <a:t>)    </a:t>
            </a:r>
          </a:p>
          <a:p>
            <a:pPr eaLnBrk="1" hangingPunct="1"/>
            <a:r>
              <a:rPr lang="en-US" altLang="en-US" i="1" dirty="0" smtClean="0">
                <a:ea typeface="MS Mincho" pitchFamily="49" charset="-128"/>
              </a:rPr>
              <a:t>n</a:t>
            </a:r>
            <a:r>
              <a:rPr lang="en-US" altLang="en-US" baseline="30000" dirty="0" smtClean="0">
                <a:ea typeface="MS Mincho" pitchFamily="49" charset="-128"/>
              </a:rPr>
              <a:t>3</a:t>
            </a:r>
            <a:r>
              <a:rPr lang="en-US" altLang="en-US" dirty="0" smtClean="0">
                <a:ea typeface="MS Mincho" pitchFamily="49" charset="-128"/>
              </a:rPr>
              <a:t> - </a:t>
            </a:r>
            <a:r>
              <a:rPr lang="en-US" altLang="en-US" i="1" dirty="0" smtClean="0">
                <a:ea typeface="MS Mincho" pitchFamily="49" charset="-128"/>
              </a:rPr>
              <a:t>n</a:t>
            </a:r>
            <a:r>
              <a:rPr lang="en-US" altLang="en-US" baseline="30000" dirty="0" smtClean="0">
                <a:ea typeface="MS Mincho" pitchFamily="49" charset="-128"/>
              </a:rPr>
              <a:t>2</a:t>
            </a:r>
            <a:r>
              <a:rPr lang="en-US" altLang="en-US" dirty="0" smtClean="0">
                <a:ea typeface="MS Mincho" pitchFamily="49" charset="-128"/>
              </a:rPr>
              <a:t> is </a:t>
            </a:r>
            <a:r>
              <a:rPr lang="en-US" altLang="en-US" i="1" dirty="0" smtClean="0">
                <a:ea typeface="MS Mincho" pitchFamily="49" charset="-128"/>
              </a:rPr>
              <a:t>O</a:t>
            </a:r>
            <a:r>
              <a:rPr lang="en-US" altLang="en-US" dirty="0" smtClean="0">
                <a:ea typeface="MS Mincho" pitchFamily="49" charset="-128"/>
              </a:rPr>
              <a:t>(</a:t>
            </a:r>
            <a:r>
              <a:rPr lang="en-US" altLang="en-US" i="1" dirty="0" smtClean="0">
                <a:ea typeface="MS Mincho" pitchFamily="49" charset="-128"/>
              </a:rPr>
              <a:t>n</a:t>
            </a:r>
            <a:r>
              <a:rPr lang="en-US" altLang="en-US" baseline="30000" dirty="0" smtClean="0">
                <a:ea typeface="MS Mincho" pitchFamily="49" charset="-128"/>
              </a:rPr>
              <a:t>3</a:t>
            </a:r>
            <a:r>
              <a:rPr lang="en-US" altLang="en-US" dirty="0" smtClean="0">
                <a:ea typeface="MS Mincho" pitchFamily="49" charset="-128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en-US" dirty="0" smtClean="0">
                <a:ea typeface="MS Mincho" pitchFamily="49" charset="-128"/>
              </a:rPr>
              <a:t>constants</a:t>
            </a:r>
          </a:p>
          <a:p>
            <a:pPr lvl="1" eaLnBrk="1" hangingPunct="1"/>
            <a:r>
              <a:rPr lang="en-US" altLang="en-US" dirty="0" smtClean="0">
                <a:ea typeface="MS Mincho" pitchFamily="49" charset="-128"/>
              </a:rPr>
              <a:t>10 is </a:t>
            </a:r>
            <a:r>
              <a:rPr lang="en-US" altLang="en-US" i="1" dirty="0" smtClean="0">
                <a:ea typeface="MS Mincho" pitchFamily="49" charset="-128"/>
              </a:rPr>
              <a:t>O</a:t>
            </a:r>
            <a:r>
              <a:rPr lang="en-US" altLang="en-US" dirty="0" smtClean="0">
                <a:ea typeface="MS Mincho" pitchFamily="49" charset="-128"/>
              </a:rPr>
              <a:t>(1)</a:t>
            </a:r>
          </a:p>
          <a:p>
            <a:pPr lvl="1" eaLnBrk="1" hangingPunct="1"/>
            <a:r>
              <a:rPr lang="en-US" altLang="en-US" dirty="0" smtClean="0">
                <a:ea typeface="MS Mincho" pitchFamily="49" charset="-128"/>
              </a:rPr>
              <a:t>1273 is </a:t>
            </a:r>
            <a:r>
              <a:rPr lang="en-US" altLang="en-US" i="1" dirty="0" smtClean="0">
                <a:ea typeface="MS Mincho" pitchFamily="49" charset="-128"/>
              </a:rPr>
              <a:t>O</a:t>
            </a:r>
            <a:r>
              <a:rPr lang="en-US" altLang="en-US" dirty="0" smtClean="0">
                <a:ea typeface="MS Mincho" pitchFamily="49" charset="-128"/>
              </a:rPr>
              <a:t>(1)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9803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Orders of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8" y="1228932"/>
            <a:ext cx="82296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6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en-US" sz="3200" dirty="0" smtClean="0"/>
              <a:t>A polynomial of degree </a:t>
            </a:r>
            <a:r>
              <a:rPr lang="en-US" altLang="en-US" sz="3200" i="1" dirty="0" smtClean="0"/>
              <a:t>k </a:t>
            </a:r>
            <a:r>
              <a:rPr lang="en-US" altLang="en-US" sz="3200" dirty="0" smtClean="0"/>
              <a:t>is</a:t>
            </a:r>
            <a:r>
              <a:rPr lang="en-US" altLang="en-US" sz="3200" i="1" dirty="0" smtClean="0"/>
              <a:t> O(</a:t>
            </a:r>
            <a:r>
              <a:rPr lang="en-US" altLang="en-US" sz="3200" i="1" dirty="0" err="1" smtClean="0"/>
              <a:t>n</a:t>
            </a:r>
            <a:r>
              <a:rPr lang="en-US" altLang="en-US" sz="3200" i="1" baseline="30000" dirty="0" err="1" smtClean="0"/>
              <a:t>k</a:t>
            </a:r>
            <a:r>
              <a:rPr lang="en-US" altLang="en-US" sz="3200" i="1" dirty="0" smtClean="0"/>
              <a:t>)</a:t>
            </a:r>
            <a:endParaRPr lang="en-US" altLang="en-US" sz="3200" i="1" dirty="0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373" y="1105108"/>
            <a:ext cx="8229600" cy="50768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Recall:   f(n) is O(g(n)) if there exist positive constants c and n</a:t>
            </a:r>
            <a:r>
              <a:rPr lang="en-US" alt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f(n)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c  g(n) for all n  n</a:t>
            </a:r>
            <a:r>
              <a:rPr lang="en-US" alt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800" dirty="0" smtClean="0"/>
              <a:t>Proof:</a:t>
            </a:r>
            <a:endParaRPr lang="en-US" altLang="en-US" sz="1800" dirty="0"/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f(n) = </a:t>
            </a:r>
            <a:r>
              <a:rPr lang="en-US" alt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alt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… + b</a:t>
            </a:r>
            <a:r>
              <a:rPr lang="en-US" alt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b</a:t>
            </a:r>
            <a:r>
              <a:rPr lang="en-US" alt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| b</a:t>
            </a:r>
            <a:r>
              <a:rPr lang="en-US" altLang="en-US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en-US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f(n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en-US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i="1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+ a</a:t>
            </a:r>
            <a:r>
              <a:rPr lang="en-US" alt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k-1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k-1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+ … + a</a:t>
            </a:r>
            <a:r>
              <a:rPr lang="en-US" alt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+ </a:t>
            </a:r>
            <a:r>
              <a:rPr lang="en-US" alt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</a:t>
            </a:r>
          </a:p>
          <a:p>
            <a:pPr marL="457200" lvl="1" indent="0">
              <a:buNone/>
            </a:pPr>
            <a:endParaRPr lang="en-US" altLang="en-US" sz="28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lvl="1" indent="0">
              <a:buNone/>
            </a:pPr>
            <a:endParaRPr lang="en-US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743428" name="Object 4"/>
          <p:cNvGraphicFramePr>
            <a:graphicFrameLocks noChangeAspect="1"/>
          </p:cNvGraphicFramePr>
          <p:nvPr>
            <p:extLst/>
          </p:nvPr>
        </p:nvGraphicFramePr>
        <p:xfrm>
          <a:off x="707471" y="4375952"/>
          <a:ext cx="3864529" cy="749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4" name="Equation" r:id="rId3" imgW="2158920" imgH="419040" progId="Equation.3">
                  <p:embed/>
                </p:oleObj>
              </mc:Choice>
              <mc:Fallback>
                <p:oleObj name="Equation" r:id="rId3" imgW="2158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471" y="4375952"/>
                        <a:ext cx="3864529" cy="749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96567" y="5639904"/>
          <a:ext cx="3067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5" name="Equation" r:id="rId5" imgW="1511280" imgH="228600" progId="Equation.3">
                  <p:embed/>
                </p:oleObj>
              </mc:Choice>
              <mc:Fallback>
                <p:oleObj name="Equation" r:id="rId5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67" y="5639904"/>
                        <a:ext cx="30670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735495" y="5171360"/>
          <a:ext cx="1938131" cy="445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6" name="Equation" r:id="rId7" imgW="1104840" imgH="253800" progId="Equation.3">
                  <p:embed/>
                </p:oleObj>
              </mc:Choice>
              <mc:Fallback>
                <p:oleObj name="Equation" r:id="rId7" imgW="1104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495" y="5171360"/>
                        <a:ext cx="1938131" cy="445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8052" y="6239506"/>
            <a:ext cx="8239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all polynomial functions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degree k are O(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666267" y="3578086"/>
          <a:ext cx="5149983" cy="86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7" name="Equation" r:id="rId9" imgW="2869920" imgH="482400" progId="Equation.3">
                  <p:embed/>
                </p:oleObj>
              </mc:Choice>
              <mc:Fallback>
                <p:oleObj name="Equation" r:id="rId9" imgW="2869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67" y="3578086"/>
                        <a:ext cx="5149983" cy="864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255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21822</TotalTime>
  <Words>1363</Words>
  <Application>Microsoft Office PowerPoint</Application>
  <PresentationFormat>On-screen Show (4:3)</PresentationFormat>
  <Paragraphs>280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2" baseType="lpstr">
      <vt:lpstr>Gulim</vt:lpstr>
      <vt:lpstr>MS Mincho</vt:lpstr>
      <vt:lpstr>MS PGothic</vt:lpstr>
      <vt:lpstr>Arial</vt:lpstr>
      <vt:lpstr>Calibri</vt:lpstr>
      <vt:lpstr>Cambria</vt:lpstr>
      <vt:lpstr>Cambria Math</vt:lpstr>
      <vt:lpstr>Comic Sans MS</vt:lpstr>
      <vt:lpstr>Courier New</vt:lpstr>
      <vt:lpstr>Monotype Corsiva</vt:lpstr>
      <vt:lpstr>Symbol</vt:lpstr>
      <vt:lpstr>Times New Roman</vt:lpstr>
      <vt:lpstr>Default Design</vt:lpstr>
      <vt:lpstr>Paint Shop Pro Image</vt:lpstr>
      <vt:lpstr>Equation</vt:lpstr>
      <vt:lpstr>Chapter 3 </vt:lpstr>
      <vt:lpstr>Relations Between Q, O, W</vt:lpstr>
      <vt:lpstr>O-notation</vt:lpstr>
      <vt:lpstr>Big-O example, graphically</vt:lpstr>
      <vt:lpstr>Comparing functions</vt:lpstr>
      <vt:lpstr>Examples</vt:lpstr>
      <vt:lpstr>More Examples …</vt:lpstr>
      <vt:lpstr>Orders of Growth</vt:lpstr>
      <vt:lpstr>A polynomial of degree k is O(nk)</vt:lpstr>
      <vt:lpstr>Big Oh Classes</vt:lpstr>
      <vt:lpstr>Rank the following functions in increasing order of growth</vt:lpstr>
      <vt:lpstr>A Simple Code Example</vt:lpstr>
      <vt:lpstr>A Simple Example</vt:lpstr>
      <vt:lpstr>What does this mean in practice?</vt:lpstr>
      <vt:lpstr>Code Example</vt:lpstr>
      <vt:lpstr>Trouble with Big-Oh</vt:lpstr>
      <vt:lpstr>Omega  -notation</vt:lpstr>
      <vt:lpstr>Omega Graphically</vt:lpstr>
      <vt:lpstr>Examples</vt:lpstr>
      <vt:lpstr>Property of Big-Oh and Omega</vt:lpstr>
      <vt:lpstr>A non-negative polynomial of degree k is (nk)</vt:lpstr>
      <vt:lpstr>-notation</vt:lpstr>
      <vt:lpstr>Big-Theta example, graphically</vt:lpstr>
      <vt:lpstr>PowerPoint Presentation</vt:lpstr>
      <vt:lpstr>Iterative Algorithm Analysis</vt:lpstr>
      <vt:lpstr>Rate of Growth as limits</vt:lpstr>
      <vt:lpstr>Limit Method: The Process</vt:lpstr>
      <vt:lpstr>L’Hôpital Rule</vt:lpstr>
      <vt:lpstr>Limit Method: Example 1</vt:lpstr>
      <vt:lpstr>Limit Method: Example1</vt:lpstr>
      <vt:lpstr>Limit Method: Example 2</vt:lpstr>
      <vt:lpstr>Limit Method: Example 2</vt:lpstr>
      <vt:lpstr>Using Wolfram Alpha</vt:lpstr>
      <vt:lpstr>Important Result</vt:lpstr>
      <vt:lpstr>Properties</vt:lpstr>
      <vt:lpstr>Let f, g and h be asymptotically positive functions. Prove or disprove each of the following conjectures. </vt:lpstr>
      <vt:lpstr>Common Summations</vt:lpstr>
    </vt:vector>
  </TitlesOfParts>
  <Company>University of Nevada, Reno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vs Merge</dc:title>
  <dc:subject>CS 325</dc:subject>
  <dc:creator>Juli Schutfort</dc:creator>
  <cp:lastModifiedBy>Julianne Schutfort</cp:lastModifiedBy>
  <cp:revision>741</cp:revision>
  <dcterms:created xsi:type="dcterms:W3CDTF">2003-07-26T00:47:08Z</dcterms:created>
  <dcterms:modified xsi:type="dcterms:W3CDTF">2020-01-10T08:35:29Z</dcterms:modified>
</cp:coreProperties>
</file>