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72" r:id="rId2"/>
    <p:sldId id="405" r:id="rId3"/>
    <p:sldId id="406" r:id="rId4"/>
    <p:sldId id="375" r:id="rId5"/>
    <p:sldId id="377" r:id="rId6"/>
    <p:sldId id="376" r:id="rId7"/>
    <p:sldId id="407" r:id="rId8"/>
    <p:sldId id="380" r:id="rId9"/>
    <p:sldId id="381" r:id="rId10"/>
    <p:sldId id="382" r:id="rId11"/>
    <p:sldId id="384" r:id="rId12"/>
    <p:sldId id="422" r:id="rId13"/>
    <p:sldId id="383" r:id="rId14"/>
    <p:sldId id="385" r:id="rId15"/>
    <p:sldId id="386" r:id="rId16"/>
    <p:sldId id="387" r:id="rId17"/>
    <p:sldId id="424" r:id="rId18"/>
    <p:sldId id="423" r:id="rId19"/>
    <p:sldId id="425" r:id="rId20"/>
    <p:sldId id="426" r:id="rId21"/>
    <p:sldId id="388" r:id="rId22"/>
    <p:sldId id="389" r:id="rId23"/>
    <p:sldId id="390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2" r:id="rId39"/>
    <p:sldId id="393" r:id="rId40"/>
    <p:sldId id="395" r:id="rId41"/>
    <p:sldId id="404" r:id="rId42"/>
  </p:sldIdLst>
  <p:sldSz cx="9906000" cy="6858000" type="A4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46" y="62"/>
      </p:cViewPr>
      <p:guideLst>
        <p:guide orient="horz" pos="2160"/>
        <p:guide pos="384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862B6-0472-4C18-B217-EF79F3B083F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AE7D8-FA95-4FAE-A33A-9A3252D7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0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1ACFF7DA-9F06-4F9D-8A17-3C66226DEC5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160463"/>
            <a:ext cx="452755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19E9633-C701-438B-800E-892F08CB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5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5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2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1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6202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76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219200"/>
            <a:ext cx="437515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219200"/>
            <a:ext cx="437515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8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8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9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1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2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22E-24AC-44DB-9161-F71B7754FEF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5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9422E-24AC-44DB-9161-F71B7754FEF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E5B32-8FC1-40AF-A7E0-7756E9FCF0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1038" y="1435856"/>
            <a:ext cx="8543925" cy="4571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554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Graph Algorithms</a:t>
            </a:r>
            <a:br>
              <a:rPr lang="en-US" altLang="en-US" dirty="0" smtClean="0"/>
            </a:br>
            <a:endParaRPr lang="en-US" altLang="en-US" sz="36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Trees and Forests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822" y="1839686"/>
            <a:ext cx="3157538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</a:t>
            </a:r>
            <a:r>
              <a:rPr lang="en-US" altLang="en-US" sz="2400" dirty="0" smtClean="0">
                <a:solidFill>
                  <a:srgbClr val="CC0000"/>
                </a:solidFill>
              </a:rPr>
              <a:t>tree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is an undirected graph T such that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 is connected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 has no cycles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CC0000"/>
                </a:solidFill>
              </a:rPr>
              <a:t>forest</a:t>
            </a:r>
            <a:r>
              <a:rPr lang="en-US" altLang="en-US" sz="2400" dirty="0"/>
              <a:t> is an undirected graph without cycles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connected components of a forest are trees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649516" y="3117852"/>
            <a:ext cx="2321719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>
                <a:latin typeface="Tahoma" pitchFamily="34" charset="0"/>
                <a:cs typeface="Arial" pitchFamily="34" charset="0"/>
              </a:rPr>
              <a:t>Tree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334794" y="5699127"/>
            <a:ext cx="296148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>
                <a:latin typeface="Tahoma" pitchFamily="34" charset="0"/>
                <a:cs typeface="Arial" pitchFamily="34" charset="0"/>
              </a:rPr>
              <a:t>Forest</a:t>
            </a:r>
          </a:p>
        </p:txBody>
      </p:sp>
      <p:sp>
        <p:nvSpPr>
          <p:cNvPr id="57350" name="Oval 6"/>
          <p:cNvSpPr>
            <a:spLocks noChangeAspect="1" noChangeArrowheads="1"/>
          </p:cNvSpPr>
          <p:nvPr/>
        </p:nvSpPr>
        <p:spPr bwMode="auto">
          <a:xfrm rot="21600000">
            <a:off x="7388226" y="1951038"/>
            <a:ext cx="297954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sp>
        <p:nvSpPr>
          <p:cNvPr id="57351" name="Oval 7"/>
          <p:cNvSpPr>
            <a:spLocks noChangeAspect="1" noChangeArrowheads="1"/>
          </p:cNvSpPr>
          <p:nvPr/>
        </p:nvSpPr>
        <p:spPr bwMode="auto">
          <a:xfrm rot="21600000">
            <a:off x="6649145" y="1952627"/>
            <a:ext cx="297954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sp>
        <p:nvSpPr>
          <p:cNvPr id="57352" name="Oval 8"/>
          <p:cNvSpPr>
            <a:spLocks noChangeAspect="1" noChangeArrowheads="1"/>
          </p:cNvSpPr>
          <p:nvPr/>
        </p:nvSpPr>
        <p:spPr bwMode="auto">
          <a:xfrm rot="21600000">
            <a:off x="5934571" y="1946277"/>
            <a:ext cx="297954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sp>
        <p:nvSpPr>
          <p:cNvPr id="57353" name="Oval 9"/>
          <p:cNvSpPr>
            <a:spLocks noChangeAspect="1" noChangeArrowheads="1"/>
          </p:cNvSpPr>
          <p:nvPr/>
        </p:nvSpPr>
        <p:spPr bwMode="auto">
          <a:xfrm rot="21600000">
            <a:off x="6653015" y="2682877"/>
            <a:ext cx="297954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7354" name="AutoShape 10"/>
          <p:cNvCxnSpPr>
            <a:cxnSpLocks noChangeAspect="1" noChangeShapeType="1"/>
            <a:stCxn id="57352" idx="6"/>
            <a:endCxn id="57351" idx="2"/>
          </p:cNvCxnSpPr>
          <p:nvPr/>
        </p:nvCxnSpPr>
        <p:spPr bwMode="auto">
          <a:xfrm>
            <a:off x="6238975" y="2128838"/>
            <a:ext cx="401141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5" name="AutoShape 11"/>
          <p:cNvCxnSpPr>
            <a:cxnSpLocks noChangeAspect="1" noChangeShapeType="1"/>
            <a:stCxn id="57353" idx="0"/>
            <a:endCxn id="57351" idx="4"/>
          </p:cNvCxnSpPr>
          <p:nvPr/>
        </p:nvCxnSpPr>
        <p:spPr bwMode="auto">
          <a:xfrm flipH="1" flipV="1">
            <a:off x="6797478" y="2327275"/>
            <a:ext cx="3870" cy="344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6" name="Oval 12"/>
          <p:cNvSpPr>
            <a:spLocks noChangeAspect="1" noChangeArrowheads="1"/>
          </p:cNvSpPr>
          <p:nvPr/>
        </p:nvSpPr>
        <p:spPr bwMode="auto">
          <a:xfrm rot="21600000">
            <a:off x="7388226" y="2681288"/>
            <a:ext cx="297954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7357" name="AutoShape 13"/>
          <p:cNvCxnSpPr>
            <a:cxnSpLocks noChangeAspect="1" noChangeShapeType="1"/>
            <a:stCxn id="57350" idx="2"/>
            <a:endCxn id="57351" idx="6"/>
          </p:cNvCxnSpPr>
          <p:nvPr/>
        </p:nvCxnSpPr>
        <p:spPr bwMode="auto">
          <a:xfrm flipH="1">
            <a:off x="6953550" y="2133600"/>
            <a:ext cx="425648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8" name="AutoShape 14"/>
          <p:cNvCxnSpPr>
            <a:cxnSpLocks noChangeAspect="1" noChangeShapeType="1"/>
            <a:stCxn id="57353" idx="6"/>
            <a:endCxn id="57356" idx="2"/>
          </p:cNvCxnSpPr>
          <p:nvPr/>
        </p:nvCxnSpPr>
        <p:spPr bwMode="auto">
          <a:xfrm flipV="1">
            <a:off x="6957419" y="2863850"/>
            <a:ext cx="421779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359" name="Group 15"/>
          <p:cNvGrpSpPr>
            <a:grpSpLocks/>
          </p:cNvGrpSpPr>
          <p:nvPr/>
        </p:nvGrpSpPr>
        <p:grpSpPr bwMode="auto">
          <a:xfrm>
            <a:off x="5324475" y="4368800"/>
            <a:ext cx="2971800" cy="1098550"/>
            <a:chOff x="3168" y="2752"/>
            <a:chExt cx="2304" cy="692"/>
          </a:xfrm>
        </p:grpSpPr>
        <p:sp>
          <p:nvSpPr>
            <p:cNvPr id="57360" name="Oval 16"/>
            <p:cNvSpPr>
              <a:spLocks noChangeAspect="1" noChangeArrowheads="1"/>
            </p:cNvSpPr>
            <p:nvPr/>
          </p:nvSpPr>
          <p:spPr bwMode="auto">
            <a:xfrm rot="21600000">
              <a:off x="3168" y="298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grpSp>
          <p:nvGrpSpPr>
            <p:cNvPr id="57361" name="Group 17"/>
            <p:cNvGrpSpPr>
              <a:grpSpLocks/>
            </p:cNvGrpSpPr>
            <p:nvPr/>
          </p:nvGrpSpPr>
          <p:grpSpPr bwMode="auto">
            <a:xfrm>
              <a:off x="3691" y="2752"/>
              <a:ext cx="685" cy="692"/>
              <a:chOff x="3722" y="2755"/>
              <a:chExt cx="685" cy="692"/>
            </a:xfrm>
          </p:grpSpPr>
          <p:sp>
            <p:nvSpPr>
              <p:cNvPr id="57362" name="Oval 18"/>
              <p:cNvSpPr>
                <a:spLocks noChangeAspect="1" noChangeArrowheads="1"/>
              </p:cNvSpPr>
              <p:nvPr/>
            </p:nvSpPr>
            <p:spPr bwMode="auto">
              <a:xfrm rot="21600000">
                <a:off x="4176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 sz="2400">
                  <a:latin typeface="Tahoma" pitchFamily="34" charset="0"/>
                  <a:cs typeface="Arial" pitchFamily="34" charset="0"/>
                </a:endParaRPr>
              </a:p>
            </p:txBody>
          </p:sp>
          <p:sp>
            <p:nvSpPr>
              <p:cNvPr id="57363" name="Oval 19"/>
              <p:cNvSpPr>
                <a:spLocks noChangeAspect="1" noChangeArrowheads="1"/>
              </p:cNvSpPr>
              <p:nvPr/>
            </p:nvSpPr>
            <p:spPr bwMode="auto">
              <a:xfrm rot="21600000">
                <a:off x="3722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 sz="2400">
                  <a:latin typeface="Tahoma" pitchFamily="34" charset="0"/>
                  <a:cs typeface="Arial" pitchFamily="34" charset="0"/>
                </a:endParaRPr>
              </a:p>
            </p:txBody>
          </p:sp>
          <p:sp>
            <p:nvSpPr>
              <p:cNvPr id="57364" name="Oval 20"/>
              <p:cNvSpPr>
                <a:spLocks noChangeAspect="1" noChangeArrowheads="1"/>
              </p:cNvSpPr>
              <p:nvPr/>
            </p:nvSpPr>
            <p:spPr bwMode="auto">
              <a:xfrm rot="21600000">
                <a:off x="3725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 sz="2400">
                  <a:latin typeface="Tahoma" pitchFamily="34" charset="0"/>
                  <a:cs typeface="Arial" pitchFamily="34" charset="0"/>
                </a:endParaRPr>
              </a:p>
            </p:txBody>
          </p:sp>
          <p:cxnSp>
            <p:nvCxnSpPr>
              <p:cNvPr id="57365" name="AutoShape 21"/>
              <p:cNvCxnSpPr>
                <a:cxnSpLocks noChangeAspect="1" noChangeShapeType="1"/>
                <a:stCxn id="57364" idx="0"/>
                <a:endCxn id="57363" idx="4"/>
              </p:cNvCxnSpPr>
              <p:nvPr/>
            </p:nvCxnSpPr>
            <p:spPr bwMode="auto">
              <a:xfrm flipH="1" flipV="1">
                <a:off x="3837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7366" name="Oval 22"/>
              <p:cNvSpPr>
                <a:spLocks noChangeAspect="1" noChangeArrowheads="1"/>
              </p:cNvSpPr>
              <p:nvPr/>
            </p:nvSpPr>
            <p:spPr bwMode="auto">
              <a:xfrm rot="21600000">
                <a:off x="4176" y="321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 sz="2400">
                  <a:latin typeface="Tahoma" pitchFamily="34" charset="0"/>
                  <a:cs typeface="Arial" pitchFamily="34" charset="0"/>
                </a:endParaRPr>
              </a:p>
            </p:txBody>
          </p:sp>
          <p:cxnSp>
            <p:nvCxnSpPr>
              <p:cNvPr id="57367" name="AutoShape 23"/>
              <p:cNvCxnSpPr>
                <a:cxnSpLocks noChangeAspect="1" noChangeShapeType="1"/>
                <a:stCxn id="57362" idx="2"/>
                <a:endCxn id="57363" idx="6"/>
              </p:cNvCxnSpPr>
              <p:nvPr/>
            </p:nvCxnSpPr>
            <p:spPr bwMode="auto">
              <a:xfrm flipH="1">
                <a:off x="3958" y="2870"/>
                <a:ext cx="211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368" name="AutoShape 24"/>
              <p:cNvCxnSpPr>
                <a:cxnSpLocks noChangeAspect="1" noChangeShapeType="1"/>
                <a:stCxn id="57364" idx="6"/>
                <a:endCxn id="57366" idx="2"/>
              </p:cNvCxnSpPr>
              <p:nvPr/>
            </p:nvCxnSpPr>
            <p:spPr bwMode="auto">
              <a:xfrm flipV="1">
                <a:off x="3961" y="3330"/>
                <a:ext cx="208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7369" name="Group 25"/>
            <p:cNvGrpSpPr>
              <a:grpSpLocks/>
            </p:cNvGrpSpPr>
            <p:nvPr/>
          </p:nvGrpSpPr>
          <p:grpSpPr bwMode="auto">
            <a:xfrm flipH="1">
              <a:off x="4668" y="2752"/>
              <a:ext cx="804" cy="692"/>
              <a:chOff x="4668" y="2755"/>
              <a:chExt cx="804" cy="692"/>
            </a:xfrm>
          </p:grpSpPr>
          <p:sp>
            <p:nvSpPr>
              <p:cNvPr id="57370" name="Oval 26"/>
              <p:cNvSpPr>
                <a:spLocks noChangeAspect="1" noChangeArrowheads="1"/>
              </p:cNvSpPr>
              <p:nvPr/>
            </p:nvSpPr>
            <p:spPr bwMode="auto">
              <a:xfrm rot="21600000">
                <a:off x="5241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 sz="2400">
                  <a:latin typeface="Tahoma" pitchFamily="34" charset="0"/>
                  <a:cs typeface="Arial" pitchFamily="34" charset="0"/>
                </a:endParaRPr>
              </a:p>
            </p:txBody>
          </p:sp>
          <p:sp>
            <p:nvSpPr>
              <p:cNvPr id="57371" name="Oval 27"/>
              <p:cNvSpPr>
                <a:spLocks noChangeAspect="1" noChangeArrowheads="1"/>
              </p:cNvSpPr>
              <p:nvPr/>
            </p:nvSpPr>
            <p:spPr bwMode="auto">
              <a:xfrm rot="21600000">
                <a:off x="4668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 sz="2400">
                  <a:latin typeface="Tahoma" pitchFamily="34" charset="0"/>
                  <a:cs typeface="Arial" pitchFamily="34" charset="0"/>
                </a:endParaRPr>
              </a:p>
            </p:txBody>
          </p:sp>
          <p:sp>
            <p:nvSpPr>
              <p:cNvPr id="57372" name="Oval 28"/>
              <p:cNvSpPr>
                <a:spLocks noChangeAspect="1" noChangeArrowheads="1"/>
              </p:cNvSpPr>
              <p:nvPr/>
            </p:nvSpPr>
            <p:spPr bwMode="auto">
              <a:xfrm rot="21600000">
                <a:off x="4671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 sz="2400">
                  <a:latin typeface="Tahoma" pitchFamily="34" charset="0"/>
                  <a:cs typeface="Arial" pitchFamily="34" charset="0"/>
                </a:endParaRPr>
              </a:p>
            </p:txBody>
          </p:sp>
          <p:sp>
            <p:nvSpPr>
              <p:cNvPr id="57373" name="Oval 29"/>
              <p:cNvSpPr>
                <a:spLocks noChangeAspect="1" noChangeArrowheads="1"/>
              </p:cNvSpPr>
              <p:nvPr/>
            </p:nvSpPr>
            <p:spPr bwMode="auto">
              <a:xfrm rot="21600000">
                <a:off x="4956" y="3024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en-US" sz="2400">
                  <a:latin typeface="Tahoma" pitchFamily="34" charset="0"/>
                  <a:cs typeface="Arial" pitchFamily="34" charset="0"/>
                </a:endParaRPr>
              </a:p>
            </p:txBody>
          </p:sp>
          <p:cxnSp>
            <p:nvCxnSpPr>
              <p:cNvPr id="57374" name="AutoShape 30"/>
              <p:cNvCxnSpPr>
                <a:cxnSpLocks noChangeAspect="1" noChangeShapeType="1"/>
                <a:stCxn id="57373" idx="1"/>
                <a:endCxn id="57371" idx="5"/>
              </p:cNvCxnSpPr>
              <p:nvPr/>
            </p:nvCxnSpPr>
            <p:spPr bwMode="auto">
              <a:xfrm flipH="1" flipV="1">
                <a:off x="4865" y="2959"/>
                <a:ext cx="124" cy="9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375" name="AutoShape 31"/>
              <p:cNvCxnSpPr>
                <a:cxnSpLocks noChangeAspect="1" noChangeShapeType="1"/>
                <a:stCxn id="57372" idx="0"/>
                <a:endCxn id="57371" idx="4"/>
              </p:cNvCxnSpPr>
              <p:nvPr/>
            </p:nvCxnSpPr>
            <p:spPr bwMode="auto">
              <a:xfrm flipH="1" flipV="1">
                <a:off x="4783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376" name="AutoShape 32"/>
              <p:cNvCxnSpPr>
                <a:cxnSpLocks noChangeAspect="1" noChangeShapeType="1"/>
                <a:stCxn id="57370" idx="2"/>
                <a:endCxn id="57371" idx="6"/>
              </p:cNvCxnSpPr>
              <p:nvPr/>
            </p:nvCxnSpPr>
            <p:spPr bwMode="auto">
              <a:xfrm flipH="1">
                <a:off x="4904" y="2870"/>
                <a:ext cx="330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30116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Spanning Trees and Forests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234" y="2189164"/>
            <a:ext cx="3652838" cy="42433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CC0000"/>
                </a:solidFill>
              </a:rPr>
              <a:t>spanning tree</a:t>
            </a:r>
            <a:r>
              <a:rPr lang="en-US" altLang="en-US" sz="2400" dirty="0"/>
              <a:t> of a connected graph is a spanning subgraph that is a tree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 spanning tree is not unique unless the graph is a </a:t>
            </a:r>
            <a:r>
              <a:rPr lang="en-US" altLang="en-US" sz="2400" dirty="0" smtClean="0"/>
              <a:t>tree</a:t>
            </a:r>
            <a:endParaRPr lang="en-US" altLang="en-US" sz="2400" dirty="0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5654675" y="3355977"/>
            <a:ext cx="2321719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>
                <a:latin typeface="Tahoma" pitchFamily="34" charset="0"/>
                <a:cs typeface="Arial" pitchFamily="34" charset="0"/>
              </a:rPr>
              <a:t>Graph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5334794" y="5937252"/>
            <a:ext cx="296148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>
                <a:latin typeface="Tahoma" pitchFamily="34" charset="0"/>
                <a:cs typeface="Arial" pitchFamily="34" charset="0"/>
              </a:rPr>
              <a:t>Spanning tree</a:t>
            </a:r>
          </a:p>
        </p:txBody>
      </p:sp>
      <p:grpSp>
        <p:nvGrpSpPr>
          <p:cNvPr id="58400" name="Group 32"/>
          <p:cNvGrpSpPr>
            <a:grpSpLocks/>
          </p:cNvGrpSpPr>
          <p:nvPr/>
        </p:nvGrpSpPr>
        <p:grpSpPr bwMode="auto">
          <a:xfrm>
            <a:off x="5564386" y="1457325"/>
            <a:ext cx="2503587" cy="1830388"/>
            <a:chOff x="3354" y="918"/>
            <a:chExt cx="1941" cy="1153"/>
          </a:xfrm>
        </p:grpSpPr>
        <p:sp>
          <p:nvSpPr>
            <p:cNvPr id="58374" name="Oval 6"/>
            <p:cNvSpPr>
              <a:spLocks noChangeAspect="1" noChangeArrowheads="1"/>
            </p:cNvSpPr>
            <p:nvPr/>
          </p:nvSpPr>
          <p:spPr bwMode="auto">
            <a:xfrm rot="21600000">
              <a:off x="4276" y="1379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58375" name="Oval 7"/>
            <p:cNvSpPr>
              <a:spLocks noChangeAspect="1" noChangeArrowheads="1"/>
            </p:cNvSpPr>
            <p:nvPr/>
          </p:nvSpPr>
          <p:spPr bwMode="auto">
            <a:xfrm rot="21600000">
              <a:off x="3354" y="1379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58376" name="Oval 8"/>
            <p:cNvSpPr>
              <a:spLocks noChangeAspect="1" noChangeArrowheads="1"/>
            </p:cNvSpPr>
            <p:nvPr/>
          </p:nvSpPr>
          <p:spPr bwMode="auto">
            <a:xfrm rot="21600000">
              <a:off x="3815" y="918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58377" name="Oval 9"/>
            <p:cNvSpPr>
              <a:spLocks noChangeAspect="1" noChangeArrowheads="1"/>
            </p:cNvSpPr>
            <p:nvPr/>
          </p:nvSpPr>
          <p:spPr bwMode="auto">
            <a:xfrm rot="21600000">
              <a:off x="3815" y="184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cxnSp>
          <p:nvCxnSpPr>
            <p:cNvPr id="58378" name="AutoShape 10"/>
            <p:cNvCxnSpPr>
              <a:cxnSpLocks noChangeAspect="1" noChangeShapeType="1"/>
              <a:stCxn id="58376" idx="3"/>
              <a:endCxn id="58375" idx="7"/>
            </p:cNvCxnSpPr>
            <p:nvPr/>
          </p:nvCxnSpPr>
          <p:spPr bwMode="auto">
            <a:xfrm flipH="1">
              <a:off x="3550" y="1119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379" name="AutoShape 11"/>
            <p:cNvCxnSpPr>
              <a:cxnSpLocks noChangeAspect="1" noChangeShapeType="1"/>
              <a:stCxn id="58377" idx="1"/>
              <a:endCxn id="58375" idx="5"/>
            </p:cNvCxnSpPr>
            <p:nvPr/>
          </p:nvCxnSpPr>
          <p:spPr bwMode="auto">
            <a:xfrm flipH="1" flipV="1">
              <a:off x="3550" y="1580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380" name="AutoShape 12"/>
            <p:cNvCxnSpPr>
              <a:cxnSpLocks noChangeAspect="1" noChangeShapeType="1"/>
              <a:stCxn id="58377" idx="7"/>
              <a:endCxn id="58374" idx="3"/>
            </p:cNvCxnSpPr>
            <p:nvPr/>
          </p:nvCxnSpPr>
          <p:spPr bwMode="auto">
            <a:xfrm flipV="1">
              <a:off x="4011" y="1580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381" name="AutoShape 13"/>
            <p:cNvCxnSpPr>
              <a:cxnSpLocks noChangeAspect="1" noChangeShapeType="1"/>
              <a:stCxn id="58376" idx="5"/>
              <a:endCxn id="58374" idx="1"/>
            </p:cNvCxnSpPr>
            <p:nvPr/>
          </p:nvCxnSpPr>
          <p:spPr bwMode="auto">
            <a:xfrm>
              <a:off x="4011" y="1119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382" name="AutoShape 14"/>
            <p:cNvCxnSpPr>
              <a:cxnSpLocks noChangeAspect="1" noChangeShapeType="1"/>
              <a:stCxn id="58376" idx="4"/>
              <a:endCxn id="58377" idx="0"/>
            </p:cNvCxnSpPr>
            <p:nvPr/>
          </p:nvCxnSpPr>
          <p:spPr bwMode="auto">
            <a:xfrm>
              <a:off x="3929" y="1153"/>
              <a:ext cx="0" cy="6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383" name="Oval 15"/>
            <p:cNvSpPr>
              <a:spLocks noChangeAspect="1" noChangeArrowheads="1"/>
            </p:cNvSpPr>
            <p:nvPr/>
          </p:nvSpPr>
          <p:spPr bwMode="auto">
            <a:xfrm rot="21600000">
              <a:off x="5064" y="1379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cxnSp>
          <p:nvCxnSpPr>
            <p:cNvPr id="58384" name="AutoShape 16"/>
            <p:cNvCxnSpPr>
              <a:cxnSpLocks noChangeAspect="1" noChangeShapeType="1"/>
              <a:stCxn id="58374" idx="6"/>
              <a:endCxn id="58383" idx="2"/>
            </p:cNvCxnSpPr>
            <p:nvPr/>
          </p:nvCxnSpPr>
          <p:spPr bwMode="auto">
            <a:xfrm>
              <a:off x="4511" y="1494"/>
              <a:ext cx="5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385" name="AutoShape 17"/>
            <p:cNvCxnSpPr>
              <a:cxnSpLocks noChangeAspect="1" noChangeShapeType="1"/>
              <a:stCxn id="58377" idx="6"/>
              <a:endCxn id="58383" idx="3"/>
            </p:cNvCxnSpPr>
            <p:nvPr/>
          </p:nvCxnSpPr>
          <p:spPr bwMode="auto">
            <a:xfrm flipV="1">
              <a:off x="4051" y="1582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386" name="AutoShape 18"/>
            <p:cNvCxnSpPr>
              <a:cxnSpLocks noChangeAspect="1" noChangeShapeType="1"/>
              <a:stCxn id="58383" idx="1"/>
              <a:endCxn id="58376" idx="6"/>
            </p:cNvCxnSpPr>
            <p:nvPr/>
          </p:nvCxnSpPr>
          <p:spPr bwMode="auto">
            <a:xfrm flipH="1" flipV="1">
              <a:off x="4051" y="1033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387" name="Oval 19"/>
          <p:cNvSpPr>
            <a:spLocks noChangeAspect="1" noChangeArrowheads="1"/>
          </p:cNvSpPr>
          <p:nvPr/>
        </p:nvSpPr>
        <p:spPr bwMode="auto">
          <a:xfrm rot="21600000">
            <a:off x="6752332" y="4770438"/>
            <a:ext cx="297954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sp>
        <p:nvSpPr>
          <p:cNvPr id="58388" name="Oval 20"/>
          <p:cNvSpPr>
            <a:spLocks noChangeAspect="1" noChangeArrowheads="1"/>
          </p:cNvSpPr>
          <p:nvPr/>
        </p:nvSpPr>
        <p:spPr bwMode="auto">
          <a:xfrm rot="21600000">
            <a:off x="5563096" y="4770438"/>
            <a:ext cx="297954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sp>
        <p:nvSpPr>
          <p:cNvPr id="58389" name="Oval 21"/>
          <p:cNvSpPr>
            <a:spLocks noChangeAspect="1" noChangeArrowheads="1"/>
          </p:cNvSpPr>
          <p:nvPr/>
        </p:nvSpPr>
        <p:spPr bwMode="auto">
          <a:xfrm rot="21600000">
            <a:off x="6157715" y="4038602"/>
            <a:ext cx="297954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sp>
        <p:nvSpPr>
          <p:cNvPr id="58390" name="Oval 22"/>
          <p:cNvSpPr>
            <a:spLocks noChangeAspect="1" noChangeArrowheads="1"/>
          </p:cNvSpPr>
          <p:nvPr/>
        </p:nvSpPr>
        <p:spPr bwMode="auto">
          <a:xfrm rot="21600000">
            <a:off x="6157715" y="5502277"/>
            <a:ext cx="297954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8391" name="AutoShape 23"/>
          <p:cNvCxnSpPr>
            <a:cxnSpLocks noChangeAspect="1" noChangeShapeType="1"/>
            <a:stCxn id="58389" idx="3"/>
            <a:endCxn id="58388" idx="7"/>
          </p:cNvCxnSpPr>
          <p:nvPr/>
        </p:nvCxnSpPr>
        <p:spPr bwMode="auto">
          <a:xfrm flipH="1">
            <a:off x="5815906" y="4357690"/>
            <a:ext cx="385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2" name="AutoShape 24"/>
          <p:cNvCxnSpPr>
            <a:cxnSpLocks noChangeAspect="1" noChangeShapeType="1"/>
            <a:stCxn id="58390" idx="1"/>
            <a:endCxn id="58388" idx="5"/>
          </p:cNvCxnSpPr>
          <p:nvPr/>
        </p:nvCxnSpPr>
        <p:spPr bwMode="auto">
          <a:xfrm flipH="1" flipV="1">
            <a:off x="5815906" y="5089525"/>
            <a:ext cx="385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3" name="AutoShape 25"/>
          <p:cNvCxnSpPr>
            <a:cxnSpLocks noChangeAspect="1" noChangeShapeType="1"/>
            <a:stCxn id="58390" idx="7"/>
            <a:endCxn id="58387" idx="3"/>
          </p:cNvCxnSpPr>
          <p:nvPr/>
        </p:nvCxnSpPr>
        <p:spPr bwMode="auto">
          <a:xfrm flipV="1">
            <a:off x="6410525" y="5089525"/>
            <a:ext cx="385664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4" name="AutoShape 26"/>
          <p:cNvCxnSpPr>
            <a:cxnSpLocks noChangeAspect="1" noChangeShapeType="1"/>
            <a:stCxn id="58389" idx="5"/>
            <a:endCxn id="58387" idx="1"/>
          </p:cNvCxnSpPr>
          <p:nvPr/>
        </p:nvCxnSpPr>
        <p:spPr bwMode="auto">
          <a:xfrm>
            <a:off x="6410525" y="4357690"/>
            <a:ext cx="385664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5" name="AutoShape 27"/>
          <p:cNvCxnSpPr>
            <a:cxnSpLocks noChangeAspect="1" noChangeShapeType="1"/>
            <a:stCxn id="58389" idx="4"/>
            <a:endCxn id="58390" idx="0"/>
          </p:cNvCxnSpPr>
          <p:nvPr/>
        </p:nvCxnSpPr>
        <p:spPr bwMode="auto">
          <a:xfrm>
            <a:off x="6304756" y="4411665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96" name="Oval 28"/>
          <p:cNvSpPr>
            <a:spLocks noChangeAspect="1" noChangeArrowheads="1"/>
          </p:cNvSpPr>
          <p:nvPr/>
        </p:nvSpPr>
        <p:spPr bwMode="auto">
          <a:xfrm rot="21600000">
            <a:off x="7768729" y="4770438"/>
            <a:ext cx="297954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8397" name="AutoShape 29"/>
          <p:cNvCxnSpPr>
            <a:cxnSpLocks noChangeAspect="1" noChangeShapeType="1"/>
            <a:stCxn id="58387" idx="6"/>
            <a:endCxn id="58396" idx="2"/>
          </p:cNvCxnSpPr>
          <p:nvPr/>
        </p:nvCxnSpPr>
        <p:spPr bwMode="auto">
          <a:xfrm>
            <a:off x="7055446" y="4953000"/>
            <a:ext cx="706834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8" name="AutoShape 30"/>
          <p:cNvCxnSpPr>
            <a:cxnSpLocks noChangeAspect="1" noChangeShapeType="1"/>
            <a:stCxn id="58390" idx="6"/>
            <a:endCxn id="58396" idx="3"/>
          </p:cNvCxnSpPr>
          <p:nvPr/>
        </p:nvCxnSpPr>
        <p:spPr bwMode="auto">
          <a:xfrm flipV="1">
            <a:off x="6462118" y="5092700"/>
            <a:ext cx="1349177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9" name="AutoShape 31"/>
          <p:cNvCxnSpPr>
            <a:cxnSpLocks noChangeAspect="1" noChangeShapeType="1"/>
            <a:stCxn id="58396" idx="1"/>
            <a:endCxn id="58389" idx="6"/>
          </p:cNvCxnSpPr>
          <p:nvPr/>
        </p:nvCxnSpPr>
        <p:spPr bwMode="auto">
          <a:xfrm flipH="1" flipV="1">
            <a:off x="6462118" y="4221165"/>
            <a:ext cx="1349177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85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directed walk is a sequence of directed edges, where the head of each edge is the tail of the next; a directed path is a directed walk without repeated </a:t>
            </a:r>
            <a:r>
              <a:rPr lang="en-US" dirty="0" smtClean="0"/>
              <a:t>vertices.</a:t>
            </a:r>
          </a:p>
          <a:p>
            <a:r>
              <a:rPr lang="en-US" dirty="0" smtClean="0"/>
              <a:t>Vertex </a:t>
            </a:r>
            <a:r>
              <a:rPr lang="en-US" dirty="0"/>
              <a:t>v is reachable from vertex u in a directed graph G if and only if G contains a directed walk (and therefore a directed path) from u to v.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directed graph is strongly connected if every vertex is reachable from every other vertex. </a:t>
            </a:r>
          </a:p>
        </p:txBody>
      </p:sp>
    </p:spTree>
    <p:extLst>
      <p:ext uri="{BB962C8B-B14F-4D97-AF65-F5344CB8AC3E}">
        <p14:creationId xmlns:p14="http://schemas.microsoft.com/office/powerpoint/2010/main" val="262157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1899557"/>
            <a:ext cx="6686550" cy="5257800"/>
          </a:xfrm>
        </p:spPr>
        <p:txBody>
          <a:bodyPr/>
          <a:lstStyle/>
          <a:p>
            <a:r>
              <a:rPr lang="en-US" altLang="en-US" dirty="0"/>
              <a:t>A directed acyclic graph (DAG) is a digraph that has no directed cycles</a:t>
            </a:r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3405187" y="3690257"/>
            <a:ext cx="2717701" cy="2062163"/>
            <a:chOff x="3216" y="1008"/>
            <a:chExt cx="2107" cy="1299"/>
          </a:xfrm>
        </p:grpSpPr>
        <p:sp>
          <p:nvSpPr>
            <p:cNvPr id="73733" name="Oval 5"/>
            <p:cNvSpPr>
              <a:spLocks noChangeArrowheads="1"/>
            </p:cNvSpPr>
            <p:nvPr/>
          </p:nvSpPr>
          <p:spPr bwMode="auto">
            <a:xfrm>
              <a:off x="3216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</a:rPr>
                <a:t>B</a:t>
              </a:r>
            </a:p>
          </p:txBody>
        </p:sp>
        <p:sp>
          <p:nvSpPr>
            <p:cNvPr id="73734" name="Oval 6"/>
            <p:cNvSpPr>
              <a:spLocks noChangeArrowheads="1"/>
            </p:cNvSpPr>
            <p:nvPr/>
          </p:nvSpPr>
          <p:spPr bwMode="auto">
            <a:xfrm>
              <a:off x="3216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73735" name="Oval 7"/>
            <p:cNvSpPr>
              <a:spLocks noChangeArrowheads="1"/>
            </p:cNvSpPr>
            <p:nvPr/>
          </p:nvSpPr>
          <p:spPr bwMode="auto">
            <a:xfrm>
              <a:off x="4032" y="1008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</a:rPr>
                <a:t>D</a:t>
              </a:r>
            </a:p>
          </p:txBody>
        </p:sp>
        <p:sp>
          <p:nvSpPr>
            <p:cNvPr id="73736" name="Oval 8"/>
            <p:cNvSpPr>
              <a:spLocks noChangeArrowheads="1"/>
            </p:cNvSpPr>
            <p:nvPr/>
          </p:nvSpPr>
          <p:spPr bwMode="auto">
            <a:xfrm>
              <a:off x="4032" y="1728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</a:rPr>
                <a:t>C</a:t>
              </a:r>
            </a:p>
          </p:txBody>
        </p:sp>
        <p:sp>
          <p:nvSpPr>
            <p:cNvPr id="73737" name="Oval 9"/>
            <p:cNvSpPr>
              <a:spLocks noChangeArrowheads="1"/>
            </p:cNvSpPr>
            <p:nvPr/>
          </p:nvSpPr>
          <p:spPr bwMode="auto">
            <a:xfrm>
              <a:off x="4842" y="1008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</a:rPr>
                <a:t>E</a:t>
              </a:r>
            </a:p>
          </p:txBody>
        </p:sp>
        <p:cxnSp>
          <p:nvCxnSpPr>
            <p:cNvPr id="73738" name="AutoShape 10"/>
            <p:cNvCxnSpPr>
              <a:cxnSpLocks noChangeShapeType="1"/>
              <a:stCxn id="73733" idx="7"/>
              <a:endCxn id="73735" idx="2"/>
            </p:cNvCxnSpPr>
            <p:nvPr/>
          </p:nvCxnSpPr>
          <p:spPr bwMode="auto">
            <a:xfrm flipV="1">
              <a:off x="3462" y="1152"/>
              <a:ext cx="564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739" name="AutoShape 11"/>
            <p:cNvCxnSpPr>
              <a:cxnSpLocks noChangeShapeType="1"/>
              <a:stCxn id="73733" idx="5"/>
              <a:endCxn id="73736" idx="2"/>
            </p:cNvCxnSpPr>
            <p:nvPr/>
          </p:nvCxnSpPr>
          <p:spPr bwMode="auto">
            <a:xfrm>
              <a:off x="3462" y="1644"/>
              <a:ext cx="564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740" name="AutoShape 12"/>
            <p:cNvCxnSpPr>
              <a:cxnSpLocks noChangeShapeType="1"/>
              <a:stCxn id="73735" idx="6"/>
              <a:endCxn id="73737" idx="2"/>
            </p:cNvCxnSpPr>
            <p:nvPr/>
          </p:nvCxnSpPr>
          <p:spPr bwMode="auto">
            <a:xfrm>
              <a:off x="4326" y="1152"/>
              <a:ext cx="51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741" name="AutoShape 13"/>
            <p:cNvCxnSpPr>
              <a:cxnSpLocks noChangeShapeType="1"/>
              <a:stCxn id="73736" idx="0"/>
              <a:endCxn id="73735" idx="4"/>
            </p:cNvCxnSpPr>
            <p:nvPr/>
          </p:nvCxnSpPr>
          <p:spPr bwMode="auto">
            <a:xfrm flipV="1">
              <a:off x="4176" y="1302"/>
              <a:ext cx="0" cy="4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742" name="AutoShape 14"/>
            <p:cNvCxnSpPr>
              <a:cxnSpLocks noChangeShapeType="1"/>
              <a:stCxn id="73734" idx="6"/>
              <a:endCxn id="73736" idx="3"/>
            </p:cNvCxnSpPr>
            <p:nvPr/>
          </p:nvCxnSpPr>
          <p:spPr bwMode="auto">
            <a:xfrm flipV="1">
              <a:off x="3510" y="1980"/>
              <a:ext cx="564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743" name="Text Box 15"/>
            <p:cNvSpPr txBox="1">
              <a:spLocks noChangeArrowheads="1"/>
            </p:cNvSpPr>
            <p:nvPr/>
          </p:nvSpPr>
          <p:spPr bwMode="auto">
            <a:xfrm>
              <a:off x="4469" y="2016"/>
              <a:ext cx="85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</a:rPr>
                <a:t>DAG </a:t>
              </a:r>
              <a:r>
                <a:rPr lang="en-US" altLang="en-US" sz="2400" b="1" i="1">
                  <a:latin typeface="Times New Roman" pitchFamily="18" charset="0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98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Representation of Graphs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solidFill>
                  <a:srgbClr val="CC0000"/>
                </a:solidFill>
              </a:rPr>
              <a:t>Two standard ways:</a:t>
            </a:r>
          </a:p>
          <a:p>
            <a:r>
              <a:rPr lang="en-US" altLang="en-US"/>
              <a:t>Adjacency List </a:t>
            </a:r>
          </a:p>
          <a:p>
            <a:pPr lvl="1"/>
            <a:r>
              <a:rPr lang="en-US" altLang="en-US"/>
              <a:t>preferred for sparse graphs (|E| is much less than |V|^2)</a:t>
            </a:r>
          </a:p>
          <a:p>
            <a:pPr lvl="1"/>
            <a:r>
              <a:rPr lang="en-US" altLang="en-US"/>
              <a:t>Unless otherwise specified we will assume this representation</a:t>
            </a:r>
          </a:p>
          <a:p>
            <a:r>
              <a:rPr lang="en-US" altLang="en-US"/>
              <a:t>Adjacency Matrix</a:t>
            </a:r>
          </a:p>
          <a:p>
            <a:pPr lvl="1"/>
            <a:r>
              <a:rPr lang="en-US" altLang="en-US"/>
              <a:t>Preferred for dense graphs</a:t>
            </a:r>
          </a:p>
        </p:txBody>
      </p:sp>
    </p:spTree>
    <p:extLst>
      <p:ext uri="{BB962C8B-B14F-4D97-AF65-F5344CB8AC3E}">
        <p14:creationId xmlns:p14="http://schemas.microsoft.com/office/powerpoint/2010/main" val="11427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76" name="Line 84"/>
          <p:cNvSpPr>
            <a:spLocks noChangeShapeType="1"/>
          </p:cNvSpPr>
          <p:nvPr/>
        </p:nvSpPr>
        <p:spPr bwMode="auto">
          <a:xfrm>
            <a:off x="5262563" y="19050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Adjacency List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3987" y="4191000"/>
            <a:ext cx="6872288" cy="2476500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An array </a:t>
            </a:r>
            <a:r>
              <a:rPr lang="en-US" altLang="en-US">
                <a:solidFill>
                  <a:srgbClr val="CC0000"/>
                </a:solidFill>
              </a:rPr>
              <a:t>Adj</a:t>
            </a:r>
            <a:r>
              <a:rPr lang="en-US" altLang="en-US"/>
              <a:t> of |V| lists, one per vertex</a:t>
            </a:r>
          </a:p>
          <a:p>
            <a:r>
              <a:rPr lang="en-US" altLang="en-US"/>
              <a:t>For each vertex u in V, </a:t>
            </a:r>
          </a:p>
          <a:p>
            <a:pPr lvl="1"/>
            <a:r>
              <a:rPr lang="en-US" altLang="en-US"/>
              <a:t>Adj[u] contains all vertices v such that there is an edge (u,v) in E (i.e. all the vertices adjacent to u)</a:t>
            </a:r>
          </a:p>
          <a:p>
            <a:r>
              <a:rPr lang="en-US" altLang="en-US"/>
              <a:t>Space required </a:t>
            </a:r>
            <a:r>
              <a:rPr lang="el-GR" altLang="en-US">
                <a:cs typeface="Arial" pitchFamily="34" charset="0"/>
              </a:rPr>
              <a:t>Θ</a:t>
            </a:r>
            <a:r>
              <a:rPr lang="en-US" altLang="en-US">
                <a:cs typeface="Arial" pitchFamily="34" charset="0"/>
              </a:rPr>
              <a:t>(|V|+|E|) </a:t>
            </a:r>
            <a:r>
              <a:rPr lang="en-US" altLang="en-US" sz="2000">
                <a:cs typeface="Arial" pitchFamily="34" charset="0"/>
              </a:rPr>
              <a:t>(Following CLRS, we will use V for |V| and E for |E|)</a:t>
            </a:r>
            <a:r>
              <a:rPr lang="en-US" altLang="en-US">
                <a:cs typeface="Arial" pitchFamily="34" charset="0"/>
              </a:rPr>
              <a:t> thus </a:t>
            </a:r>
            <a:r>
              <a:rPr lang="el-GR" altLang="en-US">
                <a:cs typeface="Arial" pitchFamily="34" charset="0"/>
              </a:rPr>
              <a:t>Θ</a:t>
            </a:r>
            <a:r>
              <a:rPr lang="en-US" altLang="en-US">
                <a:cs typeface="Arial" pitchFamily="34" charset="0"/>
              </a:rPr>
              <a:t>(V+E) </a:t>
            </a:r>
            <a:endParaRPr lang="el-GR" altLang="en-US">
              <a:cs typeface="Arial" pitchFamily="34" charset="0"/>
            </a:endParaRPr>
          </a:p>
        </p:txBody>
      </p:sp>
      <p:sp>
        <p:nvSpPr>
          <p:cNvPr id="59397" name="Oval 5"/>
          <p:cNvSpPr>
            <a:spLocks noChangeAspect="1" noChangeArrowheads="1"/>
          </p:cNvSpPr>
          <p:nvPr/>
        </p:nvSpPr>
        <p:spPr bwMode="auto">
          <a:xfrm rot="21600000">
            <a:off x="2946004" y="2590802"/>
            <a:ext cx="297954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latin typeface="Tahoma" pitchFamily="34" charset="0"/>
                <a:cs typeface="Arial" pitchFamily="34" charset="0"/>
              </a:rPr>
              <a:t>2</a:t>
            </a:r>
          </a:p>
        </p:txBody>
      </p:sp>
      <p:sp>
        <p:nvSpPr>
          <p:cNvPr id="59398" name="Oval 6"/>
          <p:cNvSpPr>
            <a:spLocks noChangeAspect="1" noChangeArrowheads="1"/>
          </p:cNvSpPr>
          <p:nvPr/>
        </p:nvSpPr>
        <p:spPr bwMode="auto">
          <a:xfrm rot="21600000">
            <a:off x="1756769" y="2590802"/>
            <a:ext cx="297954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latin typeface="Tahoma" pitchFamily="34" charset="0"/>
                <a:cs typeface="Arial" pitchFamily="34" charset="0"/>
              </a:rPr>
              <a:t>5</a:t>
            </a:r>
          </a:p>
        </p:txBody>
      </p:sp>
      <p:sp>
        <p:nvSpPr>
          <p:cNvPr id="59399" name="Oval 7"/>
          <p:cNvSpPr>
            <a:spLocks noChangeAspect="1" noChangeArrowheads="1"/>
          </p:cNvSpPr>
          <p:nvPr/>
        </p:nvSpPr>
        <p:spPr bwMode="auto">
          <a:xfrm rot="21600000">
            <a:off x="2352676" y="1828802"/>
            <a:ext cx="297954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dirty="0">
                <a:latin typeface="Tahoma" pitchFamily="34" charset="0"/>
                <a:cs typeface="Arial" pitchFamily="34" charset="0"/>
              </a:rPr>
              <a:t>1</a:t>
            </a:r>
          </a:p>
        </p:txBody>
      </p:sp>
      <p:sp>
        <p:nvSpPr>
          <p:cNvPr id="59400" name="Oval 8"/>
          <p:cNvSpPr>
            <a:spLocks noChangeAspect="1" noChangeArrowheads="1"/>
          </p:cNvSpPr>
          <p:nvPr/>
        </p:nvSpPr>
        <p:spPr bwMode="auto">
          <a:xfrm rot="21600000">
            <a:off x="2351385" y="3322638"/>
            <a:ext cx="297954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latin typeface="Tahoma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59401" name="AutoShape 9"/>
          <p:cNvCxnSpPr>
            <a:cxnSpLocks noChangeAspect="1" noChangeShapeType="1"/>
            <a:stCxn id="59399" idx="3"/>
            <a:endCxn id="59398" idx="7"/>
          </p:cNvCxnSpPr>
          <p:nvPr/>
        </p:nvCxnSpPr>
        <p:spPr bwMode="auto">
          <a:xfrm flipH="1">
            <a:off x="2010868" y="2151063"/>
            <a:ext cx="384373" cy="482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2" name="AutoShape 10"/>
          <p:cNvCxnSpPr>
            <a:cxnSpLocks noChangeAspect="1" noChangeShapeType="1"/>
            <a:stCxn id="59400" idx="1"/>
            <a:endCxn id="59398" idx="5"/>
          </p:cNvCxnSpPr>
          <p:nvPr/>
        </p:nvCxnSpPr>
        <p:spPr bwMode="auto">
          <a:xfrm flipH="1" flipV="1">
            <a:off x="2009578" y="2909890"/>
            <a:ext cx="385664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3" name="AutoShape 11"/>
          <p:cNvCxnSpPr>
            <a:cxnSpLocks noChangeAspect="1" noChangeShapeType="1"/>
            <a:stCxn id="59400" idx="7"/>
            <a:endCxn id="59397" idx="3"/>
          </p:cNvCxnSpPr>
          <p:nvPr/>
        </p:nvCxnSpPr>
        <p:spPr bwMode="auto">
          <a:xfrm flipV="1">
            <a:off x="2604195" y="2909890"/>
            <a:ext cx="385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4" name="AutoShape 12"/>
          <p:cNvCxnSpPr>
            <a:cxnSpLocks noChangeAspect="1" noChangeShapeType="1"/>
            <a:stCxn id="59399" idx="5"/>
            <a:endCxn id="59397" idx="1"/>
          </p:cNvCxnSpPr>
          <p:nvPr/>
        </p:nvCxnSpPr>
        <p:spPr bwMode="auto">
          <a:xfrm>
            <a:off x="2606775" y="2151063"/>
            <a:ext cx="381794" cy="482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6" name="Oval 14"/>
          <p:cNvSpPr>
            <a:spLocks noChangeAspect="1" noChangeArrowheads="1"/>
          </p:cNvSpPr>
          <p:nvPr/>
        </p:nvSpPr>
        <p:spPr bwMode="auto">
          <a:xfrm rot="21600000">
            <a:off x="3157539" y="3429002"/>
            <a:ext cx="297954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latin typeface="Tahoma" pitchFamily="34" charset="0"/>
                <a:cs typeface="Arial" pitchFamily="34" charset="0"/>
              </a:rPr>
              <a:t>3</a:t>
            </a:r>
          </a:p>
        </p:txBody>
      </p:sp>
      <p:cxnSp>
        <p:nvCxnSpPr>
          <p:cNvPr id="59408" name="AutoShape 16"/>
          <p:cNvCxnSpPr>
            <a:cxnSpLocks noChangeAspect="1" noChangeShapeType="1"/>
            <a:stCxn id="59400" idx="6"/>
            <a:endCxn id="59406" idx="2"/>
          </p:cNvCxnSpPr>
          <p:nvPr/>
        </p:nvCxnSpPr>
        <p:spPr bwMode="auto">
          <a:xfrm>
            <a:off x="2657079" y="3505201"/>
            <a:ext cx="492720" cy="106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1" name="AutoShape 19"/>
          <p:cNvCxnSpPr>
            <a:cxnSpLocks noChangeAspect="1" noChangeShapeType="1"/>
            <a:stCxn id="59398" idx="6"/>
            <a:endCxn id="59397" idx="2"/>
          </p:cNvCxnSpPr>
          <p:nvPr/>
        </p:nvCxnSpPr>
        <p:spPr bwMode="auto">
          <a:xfrm>
            <a:off x="2062460" y="2773363"/>
            <a:ext cx="8758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53" name="Rectangle 61"/>
          <p:cNvSpPr>
            <a:spLocks noChangeArrowheads="1"/>
          </p:cNvSpPr>
          <p:nvPr/>
        </p:nvSpPr>
        <p:spPr bwMode="auto">
          <a:xfrm>
            <a:off x="4210050" y="1676400"/>
            <a:ext cx="371475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4" name="Line 62"/>
          <p:cNvSpPr>
            <a:spLocks noChangeShapeType="1"/>
          </p:cNvSpPr>
          <p:nvPr/>
        </p:nvSpPr>
        <p:spPr bwMode="auto">
          <a:xfrm>
            <a:off x="4210050" y="21336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5" name="Line 63"/>
          <p:cNvSpPr>
            <a:spLocks noChangeShapeType="1"/>
          </p:cNvSpPr>
          <p:nvPr/>
        </p:nvSpPr>
        <p:spPr bwMode="auto">
          <a:xfrm>
            <a:off x="4210050" y="25908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6" name="Line 64"/>
          <p:cNvSpPr>
            <a:spLocks noChangeShapeType="1"/>
          </p:cNvSpPr>
          <p:nvPr/>
        </p:nvSpPr>
        <p:spPr bwMode="auto">
          <a:xfrm>
            <a:off x="4210050" y="30480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7" name="Line 65"/>
          <p:cNvSpPr>
            <a:spLocks noChangeShapeType="1"/>
          </p:cNvSpPr>
          <p:nvPr/>
        </p:nvSpPr>
        <p:spPr bwMode="auto">
          <a:xfrm>
            <a:off x="4210050" y="35052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8" name="Rectangle 66"/>
          <p:cNvSpPr>
            <a:spLocks noChangeArrowheads="1"/>
          </p:cNvSpPr>
          <p:nvPr/>
        </p:nvSpPr>
        <p:spPr bwMode="auto">
          <a:xfrm>
            <a:off x="6191250" y="22098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0" name="Rectangle 68"/>
          <p:cNvSpPr>
            <a:spLocks noChangeArrowheads="1"/>
          </p:cNvSpPr>
          <p:nvPr/>
        </p:nvSpPr>
        <p:spPr bwMode="auto">
          <a:xfrm>
            <a:off x="6191250" y="31242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1" name="Rectangle 69"/>
          <p:cNvSpPr>
            <a:spLocks noChangeArrowheads="1"/>
          </p:cNvSpPr>
          <p:nvPr/>
        </p:nvSpPr>
        <p:spPr bwMode="auto">
          <a:xfrm>
            <a:off x="5510212" y="31242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2" name="Rectangle 70"/>
          <p:cNvSpPr>
            <a:spLocks noChangeArrowheads="1"/>
          </p:cNvSpPr>
          <p:nvPr/>
        </p:nvSpPr>
        <p:spPr bwMode="auto">
          <a:xfrm>
            <a:off x="4829175" y="31242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3" name="Rectangle 71"/>
          <p:cNvSpPr>
            <a:spLocks noChangeArrowheads="1"/>
          </p:cNvSpPr>
          <p:nvPr/>
        </p:nvSpPr>
        <p:spPr bwMode="auto">
          <a:xfrm>
            <a:off x="6191250" y="35814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4" name="Rectangle 72"/>
          <p:cNvSpPr>
            <a:spLocks noChangeArrowheads="1"/>
          </p:cNvSpPr>
          <p:nvPr/>
        </p:nvSpPr>
        <p:spPr bwMode="auto">
          <a:xfrm>
            <a:off x="5510212" y="35814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5" name="Rectangle 73"/>
          <p:cNvSpPr>
            <a:spLocks noChangeArrowheads="1"/>
          </p:cNvSpPr>
          <p:nvPr/>
        </p:nvSpPr>
        <p:spPr bwMode="auto">
          <a:xfrm>
            <a:off x="4829175" y="35814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6" name="Rectangle 74"/>
          <p:cNvSpPr>
            <a:spLocks noChangeArrowheads="1"/>
          </p:cNvSpPr>
          <p:nvPr/>
        </p:nvSpPr>
        <p:spPr bwMode="auto">
          <a:xfrm>
            <a:off x="4829175" y="17526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7" name="Rectangle 75"/>
          <p:cNvSpPr>
            <a:spLocks noChangeArrowheads="1"/>
          </p:cNvSpPr>
          <p:nvPr/>
        </p:nvSpPr>
        <p:spPr bwMode="auto">
          <a:xfrm>
            <a:off x="4829175" y="26670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8" name="Rectangle 76"/>
          <p:cNvSpPr>
            <a:spLocks noChangeArrowheads="1"/>
          </p:cNvSpPr>
          <p:nvPr/>
        </p:nvSpPr>
        <p:spPr bwMode="auto">
          <a:xfrm>
            <a:off x="5510212" y="22098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9" name="Rectangle 77"/>
          <p:cNvSpPr>
            <a:spLocks noChangeArrowheads="1"/>
          </p:cNvSpPr>
          <p:nvPr/>
        </p:nvSpPr>
        <p:spPr bwMode="auto">
          <a:xfrm>
            <a:off x="4829175" y="22098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0" name="Rectangle 78"/>
          <p:cNvSpPr>
            <a:spLocks noChangeArrowheads="1"/>
          </p:cNvSpPr>
          <p:nvPr/>
        </p:nvSpPr>
        <p:spPr bwMode="auto">
          <a:xfrm>
            <a:off x="5510212" y="17526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1" name="Line 79"/>
          <p:cNvSpPr>
            <a:spLocks noChangeShapeType="1"/>
          </p:cNvSpPr>
          <p:nvPr/>
        </p:nvSpPr>
        <p:spPr bwMode="auto">
          <a:xfrm>
            <a:off x="4581525" y="19050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2" name="Line 80"/>
          <p:cNvSpPr>
            <a:spLocks noChangeShapeType="1"/>
          </p:cNvSpPr>
          <p:nvPr/>
        </p:nvSpPr>
        <p:spPr bwMode="auto">
          <a:xfrm>
            <a:off x="4581525" y="23622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3" name="Line 81"/>
          <p:cNvSpPr>
            <a:spLocks noChangeShapeType="1"/>
          </p:cNvSpPr>
          <p:nvPr/>
        </p:nvSpPr>
        <p:spPr bwMode="auto">
          <a:xfrm>
            <a:off x="4581525" y="33528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4" name="Line 82"/>
          <p:cNvSpPr>
            <a:spLocks noChangeShapeType="1"/>
          </p:cNvSpPr>
          <p:nvPr/>
        </p:nvSpPr>
        <p:spPr bwMode="auto">
          <a:xfrm>
            <a:off x="4581525" y="28194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5" name="Line 83"/>
          <p:cNvSpPr>
            <a:spLocks noChangeShapeType="1"/>
          </p:cNvSpPr>
          <p:nvPr/>
        </p:nvSpPr>
        <p:spPr bwMode="auto">
          <a:xfrm>
            <a:off x="4581525" y="37338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7" name="Line 85"/>
          <p:cNvSpPr>
            <a:spLocks noChangeShapeType="1"/>
          </p:cNvSpPr>
          <p:nvPr/>
        </p:nvSpPr>
        <p:spPr bwMode="auto">
          <a:xfrm>
            <a:off x="5262563" y="23622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8" name="Line 86"/>
          <p:cNvSpPr>
            <a:spLocks noChangeShapeType="1"/>
          </p:cNvSpPr>
          <p:nvPr/>
        </p:nvSpPr>
        <p:spPr bwMode="auto">
          <a:xfrm>
            <a:off x="5943600" y="23622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9" name="Line 87"/>
          <p:cNvSpPr>
            <a:spLocks noChangeShapeType="1"/>
          </p:cNvSpPr>
          <p:nvPr/>
        </p:nvSpPr>
        <p:spPr bwMode="auto">
          <a:xfrm>
            <a:off x="5943600" y="33528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80" name="Line 88"/>
          <p:cNvSpPr>
            <a:spLocks noChangeShapeType="1"/>
          </p:cNvSpPr>
          <p:nvPr/>
        </p:nvSpPr>
        <p:spPr bwMode="auto">
          <a:xfrm>
            <a:off x="5262563" y="33528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81" name="Line 89"/>
          <p:cNvSpPr>
            <a:spLocks noChangeShapeType="1"/>
          </p:cNvSpPr>
          <p:nvPr/>
        </p:nvSpPr>
        <p:spPr bwMode="auto">
          <a:xfrm>
            <a:off x="5262563" y="37338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82" name="Line 90"/>
          <p:cNvSpPr>
            <a:spLocks noChangeShapeType="1"/>
          </p:cNvSpPr>
          <p:nvPr/>
        </p:nvSpPr>
        <p:spPr bwMode="auto">
          <a:xfrm>
            <a:off x="5943600" y="37338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83" name="Oval 91"/>
          <p:cNvSpPr>
            <a:spLocks noChangeAspect="1" noChangeArrowheads="1"/>
          </p:cNvSpPr>
          <p:nvPr/>
        </p:nvSpPr>
        <p:spPr bwMode="auto">
          <a:xfrm rot="21600000">
            <a:off x="5572126" y="1752601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latin typeface="Tahoma" pitchFamily="34" charset="0"/>
                <a:cs typeface="Arial" pitchFamily="34" charset="0"/>
              </a:rPr>
              <a:t>5</a:t>
            </a:r>
          </a:p>
        </p:txBody>
      </p:sp>
      <p:sp>
        <p:nvSpPr>
          <p:cNvPr id="59484" name="Oval 92"/>
          <p:cNvSpPr>
            <a:spLocks noChangeAspect="1" noChangeArrowheads="1"/>
          </p:cNvSpPr>
          <p:nvPr/>
        </p:nvSpPr>
        <p:spPr bwMode="auto">
          <a:xfrm rot="21600000">
            <a:off x="4891089" y="1752601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latin typeface="Tahoma" pitchFamily="34" charset="0"/>
                <a:cs typeface="Arial" pitchFamily="34" charset="0"/>
              </a:rPr>
              <a:t>2</a:t>
            </a:r>
          </a:p>
        </p:txBody>
      </p:sp>
      <p:sp>
        <p:nvSpPr>
          <p:cNvPr id="59485" name="Oval 93"/>
          <p:cNvSpPr>
            <a:spLocks noChangeAspect="1" noChangeArrowheads="1"/>
          </p:cNvSpPr>
          <p:nvPr/>
        </p:nvSpPr>
        <p:spPr bwMode="auto">
          <a:xfrm rot="21600000">
            <a:off x="5572126" y="22098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latin typeface="Tahoma" pitchFamily="34" charset="0"/>
                <a:cs typeface="Arial" pitchFamily="34" charset="0"/>
              </a:rPr>
              <a:t>5</a:t>
            </a:r>
          </a:p>
        </p:txBody>
      </p:sp>
      <p:sp>
        <p:nvSpPr>
          <p:cNvPr id="59486" name="Oval 94"/>
          <p:cNvSpPr>
            <a:spLocks noChangeAspect="1" noChangeArrowheads="1"/>
          </p:cNvSpPr>
          <p:nvPr/>
        </p:nvSpPr>
        <p:spPr bwMode="auto">
          <a:xfrm rot="21600000">
            <a:off x="4891089" y="22098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latin typeface="Tahoma" pitchFamily="34" charset="0"/>
                <a:cs typeface="Arial" pitchFamily="34" charset="0"/>
              </a:rPr>
              <a:t>1</a:t>
            </a:r>
          </a:p>
        </p:txBody>
      </p:sp>
      <p:sp>
        <p:nvSpPr>
          <p:cNvPr id="59487" name="Oval 95"/>
          <p:cNvSpPr>
            <a:spLocks noChangeAspect="1" noChangeArrowheads="1"/>
          </p:cNvSpPr>
          <p:nvPr/>
        </p:nvSpPr>
        <p:spPr bwMode="auto">
          <a:xfrm rot="21600000">
            <a:off x="6253164" y="22098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latin typeface="Tahoma" pitchFamily="34" charset="0"/>
                <a:cs typeface="Arial" pitchFamily="34" charset="0"/>
              </a:rPr>
              <a:t>4</a:t>
            </a:r>
          </a:p>
        </p:txBody>
      </p:sp>
      <p:sp>
        <p:nvSpPr>
          <p:cNvPr id="59488" name="Oval 96"/>
          <p:cNvSpPr>
            <a:spLocks noChangeAspect="1" noChangeArrowheads="1"/>
          </p:cNvSpPr>
          <p:nvPr/>
        </p:nvSpPr>
        <p:spPr bwMode="auto">
          <a:xfrm rot="21600000">
            <a:off x="4891089" y="26670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latin typeface="Tahoma" pitchFamily="34" charset="0"/>
                <a:cs typeface="Arial" pitchFamily="34" charset="0"/>
              </a:rPr>
              <a:t>4</a:t>
            </a:r>
          </a:p>
        </p:txBody>
      </p:sp>
      <p:sp>
        <p:nvSpPr>
          <p:cNvPr id="59489" name="Oval 97"/>
          <p:cNvSpPr>
            <a:spLocks noChangeAspect="1" noChangeArrowheads="1"/>
          </p:cNvSpPr>
          <p:nvPr/>
        </p:nvSpPr>
        <p:spPr bwMode="auto">
          <a:xfrm rot="21600000">
            <a:off x="4891089" y="31242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latin typeface="Tahoma" pitchFamily="34" charset="0"/>
                <a:cs typeface="Arial" pitchFamily="34" charset="0"/>
              </a:rPr>
              <a:t>2</a:t>
            </a:r>
          </a:p>
        </p:txBody>
      </p:sp>
      <p:sp>
        <p:nvSpPr>
          <p:cNvPr id="59490" name="Oval 98"/>
          <p:cNvSpPr>
            <a:spLocks noChangeAspect="1" noChangeArrowheads="1"/>
          </p:cNvSpPr>
          <p:nvPr/>
        </p:nvSpPr>
        <p:spPr bwMode="auto">
          <a:xfrm rot="21600000">
            <a:off x="5572126" y="31242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latin typeface="Tahoma" pitchFamily="34" charset="0"/>
                <a:cs typeface="Arial" pitchFamily="34" charset="0"/>
              </a:rPr>
              <a:t>3</a:t>
            </a:r>
          </a:p>
        </p:txBody>
      </p:sp>
      <p:sp>
        <p:nvSpPr>
          <p:cNvPr id="59491" name="Oval 99"/>
          <p:cNvSpPr>
            <a:spLocks noChangeAspect="1" noChangeArrowheads="1"/>
          </p:cNvSpPr>
          <p:nvPr/>
        </p:nvSpPr>
        <p:spPr bwMode="auto">
          <a:xfrm rot="21600000">
            <a:off x="6253164" y="31242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latin typeface="Tahoma" pitchFamily="34" charset="0"/>
                <a:cs typeface="Arial" pitchFamily="34" charset="0"/>
              </a:rPr>
              <a:t>5</a:t>
            </a:r>
          </a:p>
        </p:txBody>
      </p:sp>
      <p:sp>
        <p:nvSpPr>
          <p:cNvPr id="59492" name="Oval 100"/>
          <p:cNvSpPr>
            <a:spLocks noChangeAspect="1" noChangeArrowheads="1"/>
          </p:cNvSpPr>
          <p:nvPr/>
        </p:nvSpPr>
        <p:spPr bwMode="auto">
          <a:xfrm rot="21600000">
            <a:off x="4891089" y="35814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latin typeface="Tahoma" pitchFamily="34" charset="0"/>
                <a:cs typeface="Arial" pitchFamily="34" charset="0"/>
              </a:rPr>
              <a:t>4</a:t>
            </a:r>
          </a:p>
        </p:txBody>
      </p:sp>
      <p:sp>
        <p:nvSpPr>
          <p:cNvPr id="59493" name="Oval 101"/>
          <p:cNvSpPr>
            <a:spLocks noChangeAspect="1" noChangeArrowheads="1"/>
          </p:cNvSpPr>
          <p:nvPr/>
        </p:nvSpPr>
        <p:spPr bwMode="auto">
          <a:xfrm rot="21600000">
            <a:off x="5572126" y="35814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latin typeface="Tahoma" pitchFamily="34" charset="0"/>
                <a:cs typeface="Arial" pitchFamily="34" charset="0"/>
              </a:rPr>
              <a:t>1</a:t>
            </a:r>
          </a:p>
        </p:txBody>
      </p:sp>
      <p:sp>
        <p:nvSpPr>
          <p:cNvPr id="59494" name="Oval 102"/>
          <p:cNvSpPr>
            <a:spLocks noChangeAspect="1" noChangeArrowheads="1"/>
          </p:cNvSpPr>
          <p:nvPr/>
        </p:nvSpPr>
        <p:spPr bwMode="auto">
          <a:xfrm rot="21600000">
            <a:off x="6253164" y="35814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latin typeface="Tahoma" pitchFamily="34" charset="0"/>
                <a:cs typeface="Arial" pitchFamily="34" charset="0"/>
              </a:rPr>
              <a:t>2</a:t>
            </a:r>
          </a:p>
        </p:txBody>
      </p:sp>
      <p:sp>
        <p:nvSpPr>
          <p:cNvPr id="59495" name="Text Box 103"/>
          <p:cNvSpPr txBox="1">
            <a:spLocks noChangeArrowheads="1"/>
          </p:cNvSpPr>
          <p:nvPr/>
        </p:nvSpPr>
        <p:spPr bwMode="auto">
          <a:xfrm>
            <a:off x="3962400" y="1676402"/>
            <a:ext cx="37147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1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3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4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583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Oval 4"/>
          <p:cNvSpPr>
            <a:spLocks noChangeAspect="1" noChangeArrowheads="1"/>
          </p:cNvSpPr>
          <p:nvPr/>
        </p:nvSpPr>
        <p:spPr bwMode="auto">
          <a:xfrm rot="21600000">
            <a:off x="2946004" y="2590802"/>
            <a:ext cx="297954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latin typeface="Tahoma" pitchFamily="34" charset="0"/>
                <a:cs typeface="Arial" pitchFamily="34" charset="0"/>
              </a:rPr>
              <a:t>2</a:t>
            </a:r>
          </a:p>
        </p:txBody>
      </p:sp>
      <p:sp>
        <p:nvSpPr>
          <p:cNvPr id="84997" name="Oval 5"/>
          <p:cNvSpPr>
            <a:spLocks noChangeAspect="1" noChangeArrowheads="1"/>
          </p:cNvSpPr>
          <p:nvPr/>
        </p:nvSpPr>
        <p:spPr bwMode="auto">
          <a:xfrm rot="21600000">
            <a:off x="1756769" y="2590802"/>
            <a:ext cx="297954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latin typeface="Tahoma" pitchFamily="34" charset="0"/>
                <a:cs typeface="Arial" pitchFamily="34" charset="0"/>
              </a:rPr>
              <a:t>5</a:t>
            </a:r>
          </a:p>
        </p:txBody>
      </p:sp>
      <p:sp>
        <p:nvSpPr>
          <p:cNvPr id="84998" name="Oval 6"/>
          <p:cNvSpPr>
            <a:spLocks noChangeAspect="1" noChangeArrowheads="1"/>
          </p:cNvSpPr>
          <p:nvPr/>
        </p:nvSpPr>
        <p:spPr bwMode="auto">
          <a:xfrm rot="21600000">
            <a:off x="2352676" y="1828802"/>
            <a:ext cx="297954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latin typeface="Tahoma" pitchFamily="34" charset="0"/>
                <a:cs typeface="Arial" pitchFamily="34" charset="0"/>
              </a:rPr>
              <a:t>1</a:t>
            </a:r>
          </a:p>
        </p:txBody>
      </p:sp>
      <p:sp>
        <p:nvSpPr>
          <p:cNvPr id="84999" name="Oval 7"/>
          <p:cNvSpPr>
            <a:spLocks noChangeAspect="1" noChangeArrowheads="1"/>
          </p:cNvSpPr>
          <p:nvPr/>
        </p:nvSpPr>
        <p:spPr bwMode="auto">
          <a:xfrm rot="21600000">
            <a:off x="2351385" y="3322638"/>
            <a:ext cx="297954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latin typeface="Tahoma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85000" name="AutoShape 8"/>
          <p:cNvCxnSpPr>
            <a:cxnSpLocks noChangeAspect="1" noChangeShapeType="1"/>
            <a:stCxn id="84998" idx="3"/>
            <a:endCxn id="84997" idx="7"/>
          </p:cNvCxnSpPr>
          <p:nvPr/>
        </p:nvCxnSpPr>
        <p:spPr bwMode="auto">
          <a:xfrm flipH="1">
            <a:off x="2010868" y="2151063"/>
            <a:ext cx="384373" cy="482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1" name="AutoShape 9"/>
          <p:cNvCxnSpPr>
            <a:cxnSpLocks noChangeAspect="1" noChangeShapeType="1"/>
            <a:stCxn id="84999" idx="1"/>
            <a:endCxn id="84997" idx="5"/>
          </p:cNvCxnSpPr>
          <p:nvPr/>
        </p:nvCxnSpPr>
        <p:spPr bwMode="auto">
          <a:xfrm flipH="1" flipV="1">
            <a:off x="2009578" y="2909890"/>
            <a:ext cx="385664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2" name="AutoShape 10"/>
          <p:cNvCxnSpPr>
            <a:cxnSpLocks noChangeAspect="1" noChangeShapeType="1"/>
            <a:stCxn id="84999" idx="7"/>
            <a:endCxn id="84996" idx="3"/>
          </p:cNvCxnSpPr>
          <p:nvPr/>
        </p:nvCxnSpPr>
        <p:spPr bwMode="auto">
          <a:xfrm flipV="1">
            <a:off x="2604195" y="2909890"/>
            <a:ext cx="385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3" name="AutoShape 11"/>
          <p:cNvCxnSpPr>
            <a:cxnSpLocks noChangeAspect="1" noChangeShapeType="1"/>
            <a:stCxn id="84998" idx="5"/>
            <a:endCxn id="84996" idx="1"/>
          </p:cNvCxnSpPr>
          <p:nvPr/>
        </p:nvCxnSpPr>
        <p:spPr bwMode="auto">
          <a:xfrm>
            <a:off x="2606775" y="2151063"/>
            <a:ext cx="381794" cy="482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04" name="Oval 12"/>
          <p:cNvSpPr>
            <a:spLocks noChangeAspect="1" noChangeArrowheads="1"/>
          </p:cNvSpPr>
          <p:nvPr/>
        </p:nvSpPr>
        <p:spPr bwMode="auto">
          <a:xfrm rot="21600000">
            <a:off x="3157539" y="3429002"/>
            <a:ext cx="297954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latin typeface="Tahoma" pitchFamily="34" charset="0"/>
                <a:cs typeface="Arial" pitchFamily="34" charset="0"/>
              </a:rPr>
              <a:t>3</a:t>
            </a:r>
          </a:p>
        </p:txBody>
      </p:sp>
      <p:cxnSp>
        <p:nvCxnSpPr>
          <p:cNvPr id="85005" name="AutoShape 13"/>
          <p:cNvCxnSpPr>
            <a:cxnSpLocks noChangeAspect="1" noChangeShapeType="1"/>
            <a:stCxn id="84999" idx="6"/>
            <a:endCxn id="85004" idx="2"/>
          </p:cNvCxnSpPr>
          <p:nvPr/>
        </p:nvCxnSpPr>
        <p:spPr bwMode="auto">
          <a:xfrm>
            <a:off x="2657079" y="3505201"/>
            <a:ext cx="492720" cy="106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6" name="AutoShape 14"/>
          <p:cNvCxnSpPr>
            <a:cxnSpLocks noChangeAspect="1" noChangeShapeType="1"/>
            <a:stCxn id="84997" idx="6"/>
            <a:endCxn id="84996" idx="2"/>
          </p:cNvCxnSpPr>
          <p:nvPr/>
        </p:nvCxnSpPr>
        <p:spPr bwMode="auto">
          <a:xfrm>
            <a:off x="2062460" y="2773363"/>
            <a:ext cx="8758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5057" name="Group 65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745674880"/>
              </p:ext>
            </p:extLst>
          </p:nvPr>
        </p:nvGraphicFramePr>
        <p:xfrm>
          <a:off x="4590370" y="2255837"/>
          <a:ext cx="1671637" cy="2133602"/>
        </p:xfrm>
        <a:graphic>
          <a:graphicData uri="http://schemas.openxmlformats.org/drawingml/2006/table">
            <a:tbl>
              <a:tblPr/>
              <a:tblGrid>
                <a:gridCol w="326331"/>
                <a:gridCol w="326330"/>
                <a:gridCol w="327620"/>
                <a:gridCol w="326331"/>
                <a:gridCol w="365025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053" name="Text Box 61"/>
          <p:cNvSpPr txBox="1">
            <a:spLocks noChangeArrowheads="1"/>
          </p:cNvSpPr>
          <p:nvPr/>
        </p:nvSpPr>
        <p:spPr bwMode="auto">
          <a:xfrm>
            <a:off x="4280807" y="2255839"/>
            <a:ext cx="37147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1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3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4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5</a:t>
            </a:r>
          </a:p>
        </p:txBody>
      </p:sp>
      <p:sp>
        <p:nvSpPr>
          <p:cNvPr id="85059" name="Text Box 67"/>
          <p:cNvSpPr txBox="1">
            <a:spLocks noChangeArrowheads="1"/>
          </p:cNvSpPr>
          <p:nvPr/>
        </p:nvSpPr>
        <p:spPr bwMode="auto">
          <a:xfrm>
            <a:off x="4528457" y="1874839"/>
            <a:ext cx="1919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 1    2    3     4    5</a:t>
            </a:r>
          </a:p>
        </p:txBody>
      </p:sp>
      <p:sp>
        <p:nvSpPr>
          <p:cNvPr id="85060" name="Rectangle 68"/>
          <p:cNvSpPr>
            <a:spLocks noChangeArrowheads="1"/>
          </p:cNvSpPr>
          <p:nvPr/>
        </p:nvSpPr>
        <p:spPr bwMode="auto">
          <a:xfrm>
            <a:off x="1609725" y="274638"/>
            <a:ext cx="668655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>
                <a:solidFill>
                  <a:schemeClr val="tx2"/>
                </a:solidFill>
                <a:latin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  <a:latin typeface="Arial" pitchFamily="34" charset="0"/>
              </a:defRPr>
            </a:lvl2pPr>
            <a:lvl3pPr algn="ctr">
              <a:defRPr sz="3200">
                <a:solidFill>
                  <a:schemeClr val="tx2"/>
                </a:solidFill>
                <a:latin typeface="Arial" pitchFamily="34" charset="0"/>
              </a:defRPr>
            </a:lvl3pPr>
            <a:lvl4pPr algn="ctr">
              <a:defRPr sz="3200">
                <a:solidFill>
                  <a:schemeClr val="tx2"/>
                </a:solidFill>
                <a:latin typeface="Arial" pitchFamily="34" charset="0"/>
              </a:defRPr>
            </a:lvl4pPr>
            <a:lvl5pPr algn="ctr">
              <a:defRPr sz="32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Adjacency </a:t>
            </a:r>
            <a:r>
              <a:rPr lang="en-US" altLang="en-US" dirty="0" smtClean="0">
                <a:solidFill>
                  <a:schemeClr val="tx1"/>
                </a:solidFill>
              </a:rPr>
              <a:t>Matrix (weights)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756769" y="1828802"/>
            <a:ext cx="1698724" cy="2164556"/>
            <a:chOff x="1756769" y="1828802"/>
            <a:chExt cx="1698724" cy="2164556"/>
          </a:xfrm>
        </p:grpSpPr>
        <p:sp>
          <p:nvSpPr>
            <p:cNvPr id="18" name="Oval 5"/>
            <p:cNvSpPr>
              <a:spLocks noChangeAspect="1" noChangeArrowheads="1"/>
            </p:cNvSpPr>
            <p:nvPr/>
          </p:nvSpPr>
          <p:spPr bwMode="auto">
            <a:xfrm rot="21600000">
              <a:off x="2946004" y="2590802"/>
              <a:ext cx="297954" cy="3667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9" name="Oval 6"/>
            <p:cNvSpPr>
              <a:spLocks noChangeAspect="1" noChangeArrowheads="1"/>
            </p:cNvSpPr>
            <p:nvPr/>
          </p:nvSpPr>
          <p:spPr bwMode="auto">
            <a:xfrm rot="21600000">
              <a:off x="1756769" y="2590802"/>
              <a:ext cx="297954" cy="3667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20" name="Oval 7"/>
            <p:cNvSpPr>
              <a:spLocks noChangeAspect="1" noChangeArrowheads="1"/>
            </p:cNvSpPr>
            <p:nvPr/>
          </p:nvSpPr>
          <p:spPr bwMode="auto">
            <a:xfrm rot="21600000">
              <a:off x="2352676" y="1828802"/>
              <a:ext cx="297954" cy="3667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 dirty="0">
                  <a:latin typeface="Tahoma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1" name="Oval 8"/>
            <p:cNvSpPr>
              <a:spLocks noChangeAspect="1" noChangeArrowheads="1"/>
            </p:cNvSpPr>
            <p:nvPr/>
          </p:nvSpPr>
          <p:spPr bwMode="auto">
            <a:xfrm rot="21600000">
              <a:off x="2351385" y="3322638"/>
              <a:ext cx="297954" cy="3667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cxnSp>
          <p:nvCxnSpPr>
            <p:cNvPr id="22" name="AutoShape 9"/>
            <p:cNvCxnSpPr>
              <a:cxnSpLocks noChangeAspect="1" noChangeShapeType="1"/>
              <a:stCxn id="20" idx="3"/>
              <a:endCxn id="19" idx="7"/>
            </p:cNvCxnSpPr>
            <p:nvPr/>
          </p:nvCxnSpPr>
          <p:spPr bwMode="auto">
            <a:xfrm flipH="1">
              <a:off x="2010868" y="2151063"/>
              <a:ext cx="384373" cy="482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0"/>
            <p:cNvCxnSpPr>
              <a:cxnSpLocks noChangeAspect="1" noChangeShapeType="1"/>
              <a:stCxn id="21" idx="1"/>
              <a:endCxn id="19" idx="5"/>
            </p:cNvCxnSpPr>
            <p:nvPr/>
          </p:nvCxnSpPr>
          <p:spPr bwMode="auto">
            <a:xfrm flipH="1" flipV="1">
              <a:off x="2009578" y="2909890"/>
              <a:ext cx="385664" cy="4587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1"/>
            <p:cNvCxnSpPr>
              <a:cxnSpLocks noChangeAspect="1" noChangeShapeType="1"/>
              <a:stCxn id="21" idx="7"/>
              <a:endCxn id="18" idx="3"/>
            </p:cNvCxnSpPr>
            <p:nvPr/>
          </p:nvCxnSpPr>
          <p:spPr bwMode="auto">
            <a:xfrm flipV="1">
              <a:off x="2604195" y="2909890"/>
              <a:ext cx="385663" cy="4587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12"/>
            <p:cNvCxnSpPr>
              <a:cxnSpLocks noChangeAspect="1" noChangeShapeType="1"/>
              <a:stCxn id="20" idx="5"/>
              <a:endCxn id="18" idx="1"/>
            </p:cNvCxnSpPr>
            <p:nvPr/>
          </p:nvCxnSpPr>
          <p:spPr bwMode="auto">
            <a:xfrm>
              <a:off x="2606775" y="2151063"/>
              <a:ext cx="381794" cy="482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Oval 14"/>
            <p:cNvSpPr>
              <a:spLocks noChangeAspect="1" noChangeArrowheads="1"/>
            </p:cNvSpPr>
            <p:nvPr/>
          </p:nvSpPr>
          <p:spPr bwMode="auto">
            <a:xfrm rot="21600000">
              <a:off x="3157539" y="3429002"/>
              <a:ext cx="297954" cy="3667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cxnSp>
          <p:nvCxnSpPr>
            <p:cNvPr id="27" name="AutoShape 16"/>
            <p:cNvCxnSpPr>
              <a:cxnSpLocks noChangeAspect="1" noChangeShapeType="1"/>
              <a:stCxn id="21" idx="6"/>
              <a:endCxn id="26" idx="2"/>
            </p:cNvCxnSpPr>
            <p:nvPr/>
          </p:nvCxnSpPr>
          <p:spPr bwMode="auto">
            <a:xfrm>
              <a:off x="2657079" y="3505201"/>
              <a:ext cx="492720" cy="106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19"/>
            <p:cNvCxnSpPr>
              <a:cxnSpLocks noChangeAspect="1" noChangeShapeType="1"/>
              <a:stCxn id="19" idx="6"/>
              <a:endCxn id="18" idx="2"/>
            </p:cNvCxnSpPr>
            <p:nvPr/>
          </p:nvCxnSpPr>
          <p:spPr bwMode="auto">
            <a:xfrm>
              <a:off x="2062460" y="2773363"/>
              <a:ext cx="87580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Box 28"/>
            <p:cNvSpPr txBox="1"/>
            <p:nvPr/>
          </p:nvSpPr>
          <p:spPr>
            <a:xfrm>
              <a:off x="1878853" y="21084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65272" y="24235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10249" y="36240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1975" y="30881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48758" y="21304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97026" y="30466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136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62828588"/>
              </p:ext>
            </p:extLst>
          </p:nvPr>
        </p:nvGraphicFramePr>
        <p:xfrm>
          <a:off x="1314450" y="2005693"/>
          <a:ext cx="668655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214"/>
                <a:gridCol w="2588078"/>
                <a:gridCol w="17852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</a:t>
                      </a:r>
                      <a:r>
                        <a:rPr lang="en-US" dirty="0" err="1" smtClean="0"/>
                        <a:t>Adj</a:t>
                      </a:r>
                      <a:r>
                        <a:rPr lang="en-US" baseline="0" dirty="0" smtClean="0"/>
                        <a:t> list</a:t>
                      </a:r>
                    </a:p>
                    <a:p>
                      <a:r>
                        <a:rPr lang="en-US" baseline="0" dirty="0" smtClean="0"/>
                        <a:t>(linked list)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Adj</a:t>
                      </a:r>
                      <a:r>
                        <a:rPr lang="en-US" dirty="0" smtClean="0"/>
                        <a:t> Matrix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 panose="05050102010706020507" pitchFamily="18" charset="2"/>
                        </a:rPr>
                        <a:t>(V+E)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 panose="05050102010706020507" pitchFamily="18" charset="2"/>
                        </a:rPr>
                        <a:t>(V</a:t>
                      </a:r>
                      <a:r>
                        <a:rPr lang="en-US" baseline="30000" dirty="0" smtClean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baseline="0" dirty="0" smtClean="0">
                          <a:sym typeface="Symbol" panose="05050102010706020507" pitchFamily="18" charset="2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if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u,v</a:t>
                      </a:r>
                      <a:r>
                        <a:rPr lang="en-US" dirty="0" smtClean="0"/>
                        <a:t>)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 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 if u-&gt;v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 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 v’s</a:t>
                      </a:r>
                      <a:r>
                        <a:rPr lang="en-US" baseline="0" dirty="0" smtClean="0"/>
                        <a:t> (out)neighbors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 all edges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 edge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u,v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 edge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u,v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6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91152710"/>
              </p:ext>
            </p:extLst>
          </p:nvPr>
        </p:nvGraphicFramePr>
        <p:xfrm>
          <a:off x="1159103" y="1956707"/>
          <a:ext cx="69831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214"/>
                <a:gridCol w="2947307"/>
                <a:gridCol w="172266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</a:t>
                      </a:r>
                      <a:r>
                        <a:rPr lang="en-US" dirty="0" err="1" smtClean="0"/>
                        <a:t>Adj</a:t>
                      </a:r>
                      <a:r>
                        <a:rPr lang="en-US" baseline="0" dirty="0" smtClean="0"/>
                        <a:t> list</a:t>
                      </a:r>
                    </a:p>
                    <a:p>
                      <a:r>
                        <a:rPr lang="en-US" baseline="0" dirty="0" smtClean="0"/>
                        <a:t>(linked list)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Adj</a:t>
                      </a:r>
                      <a:r>
                        <a:rPr lang="en-US" dirty="0" smtClean="0"/>
                        <a:t> Matrix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 panose="05050102010706020507" pitchFamily="18" charset="2"/>
                        </a:rPr>
                        <a:t>(V+E)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 panose="05050102010706020507" pitchFamily="18" charset="2"/>
                        </a:rPr>
                        <a:t>(V</a:t>
                      </a:r>
                      <a:r>
                        <a:rPr lang="en-US" baseline="30000" dirty="0" smtClean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baseline="0" dirty="0" smtClean="0">
                          <a:sym typeface="Symbol" panose="05050102010706020507" pitchFamily="18" charset="2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if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u,v</a:t>
                      </a:r>
                      <a:r>
                        <a:rPr lang="en-US" dirty="0" smtClean="0"/>
                        <a:t>)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 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O(min{</a:t>
                      </a:r>
                      <a:r>
                        <a:rPr lang="en-US" dirty="0" err="1" smtClean="0"/>
                        <a:t>deg</a:t>
                      </a:r>
                      <a:r>
                        <a:rPr lang="en-US" dirty="0" smtClean="0"/>
                        <a:t>(u),</a:t>
                      </a:r>
                      <a:r>
                        <a:rPr lang="en-US" dirty="0" err="1" smtClean="0"/>
                        <a:t>deg</a:t>
                      </a:r>
                      <a:r>
                        <a:rPr lang="en-US" dirty="0" smtClean="0"/>
                        <a:t>(v)} ) = O(V)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 if u-&gt;v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 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deg</a:t>
                      </a:r>
                      <a:r>
                        <a:rPr lang="en-US" dirty="0" smtClean="0"/>
                        <a:t>(u) ) = O(V)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 v’s</a:t>
                      </a:r>
                      <a:r>
                        <a:rPr lang="en-US" baseline="0" dirty="0" smtClean="0"/>
                        <a:t> (out)neighbors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 panose="05050102010706020507" pitchFamily="18" charset="2"/>
                        </a:rPr>
                        <a:t>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deg</a:t>
                      </a:r>
                      <a:r>
                        <a:rPr lang="en-US" dirty="0" smtClean="0"/>
                        <a:t>(v) </a:t>
                      </a:r>
                      <a:r>
                        <a:rPr lang="en-US" dirty="0" smtClean="0"/>
                        <a:t>) = O(V)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 panose="05050102010706020507" pitchFamily="18" charset="2"/>
                        </a:rPr>
                        <a:t>(V</a:t>
                      </a:r>
                      <a:r>
                        <a:rPr lang="en-US" baseline="0" dirty="0" smtClean="0">
                          <a:sym typeface="Symbol" panose="05050102010706020507" pitchFamily="18" charset="2"/>
                        </a:rPr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 all edges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 panose="05050102010706020507" pitchFamily="18" charset="2"/>
                        </a:rPr>
                        <a:t>(V+E)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 panose="05050102010706020507" pitchFamily="18" charset="2"/>
                        </a:rPr>
                        <a:t>(V</a:t>
                      </a:r>
                      <a:r>
                        <a:rPr lang="en-US" baseline="30000" dirty="0" smtClean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baseline="0" dirty="0" smtClean="0">
                          <a:sym typeface="Symbol" panose="05050102010706020507" pitchFamily="18" charset="2"/>
                        </a:rPr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 edge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u,v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 edge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u,v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deg</a:t>
                      </a:r>
                      <a:r>
                        <a:rPr lang="en-US" dirty="0" smtClean="0"/>
                        <a:t>(u)+</a:t>
                      </a:r>
                      <a:r>
                        <a:rPr lang="en-US" dirty="0" err="1" smtClean="0"/>
                        <a:t>deg</a:t>
                      </a:r>
                      <a:r>
                        <a:rPr lang="en-US" dirty="0" smtClean="0"/>
                        <a:t>(v) ) = O(V)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97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76" name="Line 84"/>
          <p:cNvSpPr>
            <a:spLocks noChangeShapeType="1"/>
          </p:cNvSpPr>
          <p:nvPr/>
        </p:nvSpPr>
        <p:spPr bwMode="auto">
          <a:xfrm>
            <a:off x="5262563" y="19050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Adjacency </a:t>
            </a:r>
            <a:r>
              <a:rPr lang="en-US" altLang="en-US" dirty="0" smtClean="0"/>
              <a:t>List (weights)</a:t>
            </a:r>
            <a:endParaRPr lang="en-US" alt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3987" y="4191000"/>
            <a:ext cx="6872288" cy="2476500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An array </a:t>
            </a:r>
            <a:r>
              <a:rPr lang="en-US" altLang="en-US">
                <a:solidFill>
                  <a:srgbClr val="CC0000"/>
                </a:solidFill>
              </a:rPr>
              <a:t>Adj</a:t>
            </a:r>
            <a:r>
              <a:rPr lang="en-US" altLang="en-US"/>
              <a:t> of |V| lists, one per vertex</a:t>
            </a:r>
          </a:p>
          <a:p>
            <a:r>
              <a:rPr lang="en-US" altLang="en-US"/>
              <a:t>For each vertex u in V, </a:t>
            </a:r>
          </a:p>
          <a:p>
            <a:pPr lvl="1"/>
            <a:r>
              <a:rPr lang="en-US" altLang="en-US"/>
              <a:t>Adj[u] contains all vertices v such that there is an edge (u,v) in E (i.e. all the vertices adjacent to u)</a:t>
            </a:r>
          </a:p>
          <a:p>
            <a:r>
              <a:rPr lang="en-US" altLang="en-US"/>
              <a:t>Space required </a:t>
            </a:r>
            <a:r>
              <a:rPr lang="el-GR" altLang="en-US">
                <a:cs typeface="Arial" pitchFamily="34" charset="0"/>
              </a:rPr>
              <a:t>Θ</a:t>
            </a:r>
            <a:r>
              <a:rPr lang="en-US" altLang="en-US">
                <a:cs typeface="Arial" pitchFamily="34" charset="0"/>
              </a:rPr>
              <a:t>(|V|+|E|) </a:t>
            </a:r>
            <a:r>
              <a:rPr lang="en-US" altLang="en-US" sz="2000">
                <a:cs typeface="Arial" pitchFamily="34" charset="0"/>
              </a:rPr>
              <a:t>(Following CLRS, we will use V for |V| and E for |E|)</a:t>
            </a:r>
            <a:r>
              <a:rPr lang="en-US" altLang="en-US">
                <a:cs typeface="Arial" pitchFamily="34" charset="0"/>
              </a:rPr>
              <a:t> thus </a:t>
            </a:r>
            <a:r>
              <a:rPr lang="el-GR" altLang="en-US">
                <a:cs typeface="Arial" pitchFamily="34" charset="0"/>
              </a:rPr>
              <a:t>Θ</a:t>
            </a:r>
            <a:r>
              <a:rPr lang="en-US" altLang="en-US">
                <a:cs typeface="Arial" pitchFamily="34" charset="0"/>
              </a:rPr>
              <a:t>(V+E) </a:t>
            </a:r>
            <a:endParaRPr lang="el-GR" altLang="en-US">
              <a:cs typeface="Arial" pitchFamily="34" charset="0"/>
            </a:endParaRPr>
          </a:p>
        </p:txBody>
      </p:sp>
      <p:sp>
        <p:nvSpPr>
          <p:cNvPr id="59453" name="Rectangle 61"/>
          <p:cNvSpPr>
            <a:spLocks noChangeArrowheads="1"/>
          </p:cNvSpPr>
          <p:nvPr/>
        </p:nvSpPr>
        <p:spPr bwMode="auto">
          <a:xfrm>
            <a:off x="4210050" y="1676400"/>
            <a:ext cx="371475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4" name="Line 62"/>
          <p:cNvSpPr>
            <a:spLocks noChangeShapeType="1"/>
          </p:cNvSpPr>
          <p:nvPr/>
        </p:nvSpPr>
        <p:spPr bwMode="auto">
          <a:xfrm>
            <a:off x="4210050" y="21336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5" name="Line 63"/>
          <p:cNvSpPr>
            <a:spLocks noChangeShapeType="1"/>
          </p:cNvSpPr>
          <p:nvPr/>
        </p:nvSpPr>
        <p:spPr bwMode="auto">
          <a:xfrm>
            <a:off x="4210050" y="25908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6" name="Line 64"/>
          <p:cNvSpPr>
            <a:spLocks noChangeShapeType="1"/>
          </p:cNvSpPr>
          <p:nvPr/>
        </p:nvSpPr>
        <p:spPr bwMode="auto">
          <a:xfrm>
            <a:off x="4210050" y="30480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7" name="Line 65"/>
          <p:cNvSpPr>
            <a:spLocks noChangeShapeType="1"/>
          </p:cNvSpPr>
          <p:nvPr/>
        </p:nvSpPr>
        <p:spPr bwMode="auto">
          <a:xfrm>
            <a:off x="4210050" y="35052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8" name="Rectangle 66"/>
          <p:cNvSpPr>
            <a:spLocks noChangeArrowheads="1"/>
          </p:cNvSpPr>
          <p:nvPr/>
        </p:nvSpPr>
        <p:spPr bwMode="auto">
          <a:xfrm>
            <a:off x="6191250" y="22098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0" name="Rectangle 68"/>
          <p:cNvSpPr>
            <a:spLocks noChangeArrowheads="1"/>
          </p:cNvSpPr>
          <p:nvPr/>
        </p:nvSpPr>
        <p:spPr bwMode="auto">
          <a:xfrm>
            <a:off x="6191250" y="31242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1" name="Rectangle 69"/>
          <p:cNvSpPr>
            <a:spLocks noChangeArrowheads="1"/>
          </p:cNvSpPr>
          <p:nvPr/>
        </p:nvSpPr>
        <p:spPr bwMode="auto">
          <a:xfrm>
            <a:off x="5510212" y="31242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2" name="Rectangle 70"/>
          <p:cNvSpPr>
            <a:spLocks noChangeArrowheads="1"/>
          </p:cNvSpPr>
          <p:nvPr/>
        </p:nvSpPr>
        <p:spPr bwMode="auto">
          <a:xfrm>
            <a:off x="4829175" y="31242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3" name="Rectangle 71"/>
          <p:cNvSpPr>
            <a:spLocks noChangeArrowheads="1"/>
          </p:cNvSpPr>
          <p:nvPr/>
        </p:nvSpPr>
        <p:spPr bwMode="auto">
          <a:xfrm>
            <a:off x="6191250" y="35814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4" name="Rectangle 72"/>
          <p:cNvSpPr>
            <a:spLocks noChangeArrowheads="1"/>
          </p:cNvSpPr>
          <p:nvPr/>
        </p:nvSpPr>
        <p:spPr bwMode="auto">
          <a:xfrm>
            <a:off x="5510212" y="35814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5" name="Rectangle 73"/>
          <p:cNvSpPr>
            <a:spLocks noChangeArrowheads="1"/>
          </p:cNvSpPr>
          <p:nvPr/>
        </p:nvSpPr>
        <p:spPr bwMode="auto">
          <a:xfrm>
            <a:off x="4829175" y="35814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6" name="Rectangle 74"/>
          <p:cNvSpPr>
            <a:spLocks noChangeArrowheads="1"/>
          </p:cNvSpPr>
          <p:nvPr/>
        </p:nvSpPr>
        <p:spPr bwMode="auto">
          <a:xfrm>
            <a:off x="4829175" y="17526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7" name="Rectangle 75"/>
          <p:cNvSpPr>
            <a:spLocks noChangeArrowheads="1"/>
          </p:cNvSpPr>
          <p:nvPr/>
        </p:nvSpPr>
        <p:spPr bwMode="auto">
          <a:xfrm>
            <a:off x="4829175" y="26670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8" name="Rectangle 76"/>
          <p:cNvSpPr>
            <a:spLocks noChangeArrowheads="1"/>
          </p:cNvSpPr>
          <p:nvPr/>
        </p:nvSpPr>
        <p:spPr bwMode="auto">
          <a:xfrm>
            <a:off x="5510212" y="22098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9" name="Rectangle 77"/>
          <p:cNvSpPr>
            <a:spLocks noChangeArrowheads="1"/>
          </p:cNvSpPr>
          <p:nvPr/>
        </p:nvSpPr>
        <p:spPr bwMode="auto">
          <a:xfrm>
            <a:off x="4829175" y="22098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0" name="Rectangle 78"/>
          <p:cNvSpPr>
            <a:spLocks noChangeArrowheads="1"/>
          </p:cNvSpPr>
          <p:nvPr/>
        </p:nvSpPr>
        <p:spPr bwMode="auto">
          <a:xfrm>
            <a:off x="5510212" y="1752600"/>
            <a:ext cx="433388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1" name="Line 79"/>
          <p:cNvSpPr>
            <a:spLocks noChangeShapeType="1"/>
          </p:cNvSpPr>
          <p:nvPr/>
        </p:nvSpPr>
        <p:spPr bwMode="auto">
          <a:xfrm>
            <a:off x="4581525" y="19050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2" name="Line 80"/>
          <p:cNvSpPr>
            <a:spLocks noChangeShapeType="1"/>
          </p:cNvSpPr>
          <p:nvPr/>
        </p:nvSpPr>
        <p:spPr bwMode="auto">
          <a:xfrm>
            <a:off x="4581525" y="23622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3" name="Line 81"/>
          <p:cNvSpPr>
            <a:spLocks noChangeShapeType="1"/>
          </p:cNvSpPr>
          <p:nvPr/>
        </p:nvSpPr>
        <p:spPr bwMode="auto">
          <a:xfrm>
            <a:off x="4581525" y="33528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4" name="Line 82"/>
          <p:cNvSpPr>
            <a:spLocks noChangeShapeType="1"/>
          </p:cNvSpPr>
          <p:nvPr/>
        </p:nvSpPr>
        <p:spPr bwMode="auto">
          <a:xfrm>
            <a:off x="4581525" y="28194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5" name="Line 83"/>
          <p:cNvSpPr>
            <a:spLocks noChangeShapeType="1"/>
          </p:cNvSpPr>
          <p:nvPr/>
        </p:nvSpPr>
        <p:spPr bwMode="auto">
          <a:xfrm>
            <a:off x="4581525" y="37338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7" name="Line 85"/>
          <p:cNvSpPr>
            <a:spLocks noChangeShapeType="1"/>
          </p:cNvSpPr>
          <p:nvPr/>
        </p:nvSpPr>
        <p:spPr bwMode="auto">
          <a:xfrm>
            <a:off x="5262563" y="23622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8" name="Line 86"/>
          <p:cNvSpPr>
            <a:spLocks noChangeShapeType="1"/>
          </p:cNvSpPr>
          <p:nvPr/>
        </p:nvSpPr>
        <p:spPr bwMode="auto">
          <a:xfrm>
            <a:off x="5943600" y="23622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9" name="Line 87"/>
          <p:cNvSpPr>
            <a:spLocks noChangeShapeType="1"/>
          </p:cNvSpPr>
          <p:nvPr/>
        </p:nvSpPr>
        <p:spPr bwMode="auto">
          <a:xfrm>
            <a:off x="5943600" y="33528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80" name="Line 88"/>
          <p:cNvSpPr>
            <a:spLocks noChangeShapeType="1"/>
          </p:cNvSpPr>
          <p:nvPr/>
        </p:nvSpPr>
        <p:spPr bwMode="auto">
          <a:xfrm>
            <a:off x="5262563" y="33528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81" name="Line 89"/>
          <p:cNvSpPr>
            <a:spLocks noChangeShapeType="1"/>
          </p:cNvSpPr>
          <p:nvPr/>
        </p:nvSpPr>
        <p:spPr bwMode="auto">
          <a:xfrm>
            <a:off x="5262563" y="37338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82" name="Line 90"/>
          <p:cNvSpPr>
            <a:spLocks noChangeShapeType="1"/>
          </p:cNvSpPr>
          <p:nvPr/>
        </p:nvSpPr>
        <p:spPr bwMode="auto">
          <a:xfrm>
            <a:off x="5943600" y="37338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83" name="Oval 91"/>
          <p:cNvSpPr>
            <a:spLocks noChangeAspect="1" noChangeArrowheads="1"/>
          </p:cNvSpPr>
          <p:nvPr/>
        </p:nvSpPr>
        <p:spPr bwMode="auto">
          <a:xfrm rot="21600000">
            <a:off x="5572126" y="1752601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dirty="0" smtClean="0">
                <a:latin typeface="Tahoma" pitchFamily="34" charset="0"/>
                <a:cs typeface="Arial" pitchFamily="34" charset="0"/>
              </a:rPr>
              <a:t>5,8</a:t>
            </a:r>
            <a:endParaRPr lang="en-US" altLang="en-US" sz="2400" dirty="0">
              <a:latin typeface="Tahoma" pitchFamily="34" charset="0"/>
              <a:cs typeface="Arial" pitchFamily="34" charset="0"/>
            </a:endParaRPr>
          </a:p>
        </p:txBody>
      </p:sp>
      <p:sp>
        <p:nvSpPr>
          <p:cNvPr id="59484" name="Oval 92"/>
          <p:cNvSpPr>
            <a:spLocks noChangeAspect="1" noChangeArrowheads="1"/>
          </p:cNvSpPr>
          <p:nvPr/>
        </p:nvSpPr>
        <p:spPr bwMode="auto">
          <a:xfrm rot="21600000">
            <a:off x="4891089" y="1752601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dirty="0" smtClean="0">
                <a:latin typeface="Tahoma" pitchFamily="34" charset="0"/>
                <a:cs typeface="Arial" pitchFamily="34" charset="0"/>
              </a:rPr>
              <a:t>2,7</a:t>
            </a:r>
            <a:endParaRPr lang="en-US" altLang="en-US" sz="2400" dirty="0">
              <a:latin typeface="Tahoma" pitchFamily="34" charset="0"/>
              <a:cs typeface="Arial" pitchFamily="34" charset="0"/>
            </a:endParaRPr>
          </a:p>
        </p:txBody>
      </p:sp>
      <p:sp>
        <p:nvSpPr>
          <p:cNvPr id="59485" name="Oval 93"/>
          <p:cNvSpPr>
            <a:spLocks noChangeAspect="1" noChangeArrowheads="1"/>
          </p:cNvSpPr>
          <p:nvPr/>
        </p:nvSpPr>
        <p:spPr bwMode="auto">
          <a:xfrm rot="21600000">
            <a:off x="5572126" y="22098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dirty="0" smtClean="0">
                <a:latin typeface="Tahoma" pitchFamily="34" charset="0"/>
                <a:cs typeface="Arial" pitchFamily="34" charset="0"/>
              </a:rPr>
              <a:t>5,6</a:t>
            </a:r>
            <a:endParaRPr lang="en-US" altLang="en-US" sz="2400" dirty="0">
              <a:latin typeface="Tahoma" pitchFamily="34" charset="0"/>
              <a:cs typeface="Arial" pitchFamily="34" charset="0"/>
            </a:endParaRPr>
          </a:p>
        </p:txBody>
      </p:sp>
      <p:sp>
        <p:nvSpPr>
          <p:cNvPr id="59486" name="Oval 94"/>
          <p:cNvSpPr>
            <a:spLocks noChangeAspect="1" noChangeArrowheads="1"/>
          </p:cNvSpPr>
          <p:nvPr/>
        </p:nvSpPr>
        <p:spPr bwMode="auto">
          <a:xfrm rot="21600000">
            <a:off x="4891089" y="22098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dirty="0" smtClean="0">
                <a:latin typeface="Tahoma" pitchFamily="34" charset="0"/>
                <a:cs typeface="Arial" pitchFamily="34" charset="0"/>
              </a:rPr>
              <a:t>1,7</a:t>
            </a:r>
            <a:endParaRPr lang="en-US" altLang="en-US" sz="2400" dirty="0">
              <a:latin typeface="Tahoma" pitchFamily="34" charset="0"/>
              <a:cs typeface="Arial" pitchFamily="34" charset="0"/>
            </a:endParaRPr>
          </a:p>
        </p:txBody>
      </p:sp>
      <p:sp>
        <p:nvSpPr>
          <p:cNvPr id="59487" name="Oval 95"/>
          <p:cNvSpPr>
            <a:spLocks noChangeAspect="1" noChangeArrowheads="1"/>
          </p:cNvSpPr>
          <p:nvPr/>
        </p:nvSpPr>
        <p:spPr bwMode="auto">
          <a:xfrm rot="21600000">
            <a:off x="6253164" y="22098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dirty="0" smtClean="0">
                <a:latin typeface="Tahoma" pitchFamily="34" charset="0"/>
                <a:cs typeface="Arial" pitchFamily="34" charset="0"/>
              </a:rPr>
              <a:t>4,6</a:t>
            </a:r>
            <a:endParaRPr lang="en-US" altLang="en-US" sz="2400" dirty="0">
              <a:latin typeface="Tahoma" pitchFamily="34" charset="0"/>
              <a:cs typeface="Arial" pitchFamily="34" charset="0"/>
            </a:endParaRPr>
          </a:p>
        </p:txBody>
      </p:sp>
      <p:sp>
        <p:nvSpPr>
          <p:cNvPr id="59488" name="Oval 96"/>
          <p:cNvSpPr>
            <a:spLocks noChangeAspect="1" noChangeArrowheads="1"/>
          </p:cNvSpPr>
          <p:nvPr/>
        </p:nvSpPr>
        <p:spPr bwMode="auto">
          <a:xfrm rot="21600000">
            <a:off x="4891089" y="26670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dirty="0" smtClean="0">
                <a:latin typeface="Tahoma" pitchFamily="34" charset="0"/>
                <a:cs typeface="Arial" pitchFamily="34" charset="0"/>
              </a:rPr>
              <a:t>4,8</a:t>
            </a:r>
            <a:endParaRPr lang="en-US" altLang="en-US" sz="2400" dirty="0">
              <a:latin typeface="Tahoma" pitchFamily="34" charset="0"/>
              <a:cs typeface="Arial" pitchFamily="34" charset="0"/>
            </a:endParaRPr>
          </a:p>
        </p:txBody>
      </p:sp>
      <p:sp>
        <p:nvSpPr>
          <p:cNvPr id="59489" name="Oval 97"/>
          <p:cNvSpPr>
            <a:spLocks noChangeAspect="1" noChangeArrowheads="1"/>
          </p:cNvSpPr>
          <p:nvPr/>
        </p:nvSpPr>
        <p:spPr bwMode="auto">
          <a:xfrm rot="21600000">
            <a:off x="4891089" y="31242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dirty="0" smtClean="0">
                <a:latin typeface="Tahoma" pitchFamily="34" charset="0"/>
                <a:cs typeface="Arial" pitchFamily="34" charset="0"/>
              </a:rPr>
              <a:t>2,6</a:t>
            </a:r>
            <a:endParaRPr lang="en-US" altLang="en-US" sz="2400" dirty="0">
              <a:latin typeface="Tahoma" pitchFamily="34" charset="0"/>
              <a:cs typeface="Arial" pitchFamily="34" charset="0"/>
            </a:endParaRPr>
          </a:p>
        </p:txBody>
      </p:sp>
      <p:sp>
        <p:nvSpPr>
          <p:cNvPr id="59490" name="Oval 98"/>
          <p:cNvSpPr>
            <a:spLocks noChangeAspect="1" noChangeArrowheads="1"/>
          </p:cNvSpPr>
          <p:nvPr/>
        </p:nvSpPr>
        <p:spPr bwMode="auto">
          <a:xfrm rot="21600000">
            <a:off x="5572126" y="31242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dirty="0" smtClean="0">
                <a:latin typeface="Tahoma" pitchFamily="34" charset="0"/>
                <a:cs typeface="Arial" pitchFamily="34" charset="0"/>
              </a:rPr>
              <a:t>3,8</a:t>
            </a:r>
            <a:endParaRPr lang="en-US" altLang="en-US" sz="2400" dirty="0">
              <a:latin typeface="Tahoma" pitchFamily="34" charset="0"/>
              <a:cs typeface="Arial" pitchFamily="34" charset="0"/>
            </a:endParaRPr>
          </a:p>
        </p:txBody>
      </p:sp>
      <p:sp>
        <p:nvSpPr>
          <p:cNvPr id="59491" name="Oval 99"/>
          <p:cNvSpPr>
            <a:spLocks noChangeAspect="1" noChangeArrowheads="1"/>
          </p:cNvSpPr>
          <p:nvPr/>
        </p:nvSpPr>
        <p:spPr bwMode="auto">
          <a:xfrm rot="21600000">
            <a:off x="6253164" y="31242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dirty="0" smtClean="0">
                <a:latin typeface="Tahoma" pitchFamily="34" charset="0"/>
                <a:cs typeface="Arial" pitchFamily="34" charset="0"/>
              </a:rPr>
              <a:t>5,9</a:t>
            </a:r>
            <a:endParaRPr lang="en-US" altLang="en-US" sz="2400" dirty="0">
              <a:latin typeface="Tahoma" pitchFamily="34" charset="0"/>
              <a:cs typeface="Arial" pitchFamily="34" charset="0"/>
            </a:endParaRPr>
          </a:p>
        </p:txBody>
      </p:sp>
      <p:sp>
        <p:nvSpPr>
          <p:cNvPr id="59492" name="Oval 100"/>
          <p:cNvSpPr>
            <a:spLocks noChangeAspect="1" noChangeArrowheads="1"/>
          </p:cNvSpPr>
          <p:nvPr/>
        </p:nvSpPr>
        <p:spPr bwMode="auto">
          <a:xfrm rot="21600000">
            <a:off x="4891089" y="35814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dirty="0" smtClean="0">
                <a:latin typeface="Tahoma" pitchFamily="34" charset="0"/>
                <a:cs typeface="Arial" pitchFamily="34" charset="0"/>
              </a:rPr>
              <a:t>4,9</a:t>
            </a:r>
            <a:endParaRPr lang="en-US" altLang="en-US" sz="2400" dirty="0">
              <a:latin typeface="Tahoma" pitchFamily="34" charset="0"/>
              <a:cs typeface="Arial" pitchFamily="34" charset="0"/>
            </a:endParaRPr>
          </a:p>
        </p:txBody>
      </p:sp>
      <p:sp>
        <p:nvSpPr>
          <p:cNvPr id="59493" name="Oval 101"/>
          <p:cNvSpPr>
            <a:spLocks noChangeAspect="1" noChangeArrowheads="1"/>
          </p:cNvSpPr>
          <p:nvPr/>
        </p:nvSpPr>
        <p:spPr bwMode="auto">
          <a:xfrm rot="21600000">
            <a:off x="5572126" y="35814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dirty="0" smtClean="0">
                <a:latin typeface="Tahoma" pitchFamily="34" charset="0"/>
                <a:cs typeface="Arial" pitchFamily="34" charset="0"/>
              </a:rPr>
              <a:t>1,8</a:t>
            </a:r>
            <a:endParaRPr lang="en-US" altLang="en-US" sz="2400" dirty="0">
              <a:latin typeface="Tahoma" pitchFamily="34" charset="0"/>
              <a:cs typeface="Arial" pitchFamily="34" charset="0"/>
            </a:endParaRPr>
          </a:p>
        </p:txBody>
      </p:sp>
      <p:sp>
        <p:nvSpPr>
          <p:cNvPr id="59494" name="Oval 102"/>
          <p:cNvSpPr>
            <a:spLocks noChangeAspect="1" noChangeArrowheads="1"/>
          </p:cNvSpPr>
          <p:nvPr/>
        </p:nvSpPr>
        <p:spPr bwMode="auto">
          <a:xfrm rot="21600000">
            <a:off x="6253164" y="3581402"/>
            <a:ext cx="297954" cy="3667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dirty="0" smtClean="0">
                <a:latin typeface="Tahoma" pitchFamily="34" charset="0"/>
                <a:cs typeface="Arial" pitchFamily="34" charset="0"/>
              </a:rPr>
              <a:t>2,6</a:t>
            </a:r>
            <a:endParaRPr lang="en-US" altLang="en-US" sz="2400" dirty="0">
              <a:latin typeface="Tahoma" pitchFamily="34" charset="0"/>
              <a:cs typeface="Arial" pitchFamily="34" charset="0"/>
            </a:endParaRPr>
          </a:p>
        </p:txBody>
      </p:sp>
      <p:sp>
        <p:nvSpPr>
          <p:cNvPr id="59495" name="Text Box 103"/>
          <p:cNvSpPr txBox="1">
            <a:spLocks noChangeArrowheads="1"/>
          </p:cNvSpPr>
          <p:nvPr/>
        </p:nvSpPr>
        <p:spPr bwMode="auto">
          <a:xfrm>
            <a:off x="3962400" y="1676402"/>
            <a:ext cx="37147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1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3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4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5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56769" y="1828802"/>
            <a:ext cx="1698724" cy="2164556"/>
            <a:chOff x="1756769" y="1828802"/>
            <a:chExt cx="1698724" cy="2164556"/>
          </a:xfrm>
        </p:grpSpPr>
        <p:sp>
          <p:nvSpPr>
            <p:cNvPr id="59397" name="Oval 5"/>
            <p:cNvSpPr>
              <a:spLocks noChangeAspect="1" noChangeArrowheads="1"/>
            </p:cNvSpPr>
            <p:nvPr/>
          </p:nvSpPr>
          <p:spPr bwMode="auto">
            <a:xfrm rot="21600000">
              <a:off x="2946004" y="2590802"/>
              <a:ext cx="297954" cy="3667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59398" name="Oval 6"/>
            <p:cNvSpPr>
              <a:spLocks noChangeAspect="1" noChangeArrowheads="1"/>
            </p:cNvSpPr>
            <p:nvPr/>
          </p:nvSpPr>
          <p:spPr bwMode="auto">
            <a:xfrm rot="21600000">
              <a:off x="1756769" y="2590802"/>
              <a:ext cx="297954" cy="3667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59399" name="Oval 7"/>
            <p:cNvSpPr>
              <a:spLocks noChangeAspect="1" noChangeArrowheads="1"/>
            </p:cNvSpPr>
            <p:nvPr/>
          </p:nvSpPr>
          <p:spPr bwMode="auto">
            <a:xfrm rot="21600000">
              <a:off x="2352676" y="1828802"/>
              <a:ext cx="297954" cy="3667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 dirty="0">
                  <a:latin typeface="Tahoma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59400" name="Oval 8"/>
            <p:cNvSpPr>
              <a:spLocks noChangeAspect="1" noChangeArrowheads="1"/>
            </p:cNvSpPr>
            <p:nvPr/>
          </p:nvSpPr>
          <p:spPr bwMode="auto">
            <a:xfrm rot="21600000">
              <a:off x="2351385" y="3322638"/>
              <a:ext cx="297954" cy="3667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cxnSp>
          <p:nvCxnSpPr>
            <p:cNvPr id="59401" name="AutoShape 9"/>
            <p:cNvCxnSpPr>
              <a:cxnSpLocks noChangeAspect="1" noChangeShapeType="1"/>
              <a:stCxn id="59399" idx="3"/>
              <a:endCxn id="59398" idx="7"/>
            </p:cNvCxnSpPr>
            <p:nvPr/>
          </p:nvCxnSpPr>
          <p:spPr bwMode="auto">
            <a:xfrm flipH="1">
              <a:off x="2010868" y="2151063"/>
              <a:ext cx="384373" cy="482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402" name="AutoShape 10"/>
            <p:cNvCxnSpPr>
              <a:cxnSpLocks noChangeAspect="1" noChangeShapeType="1"/>
              <a:stCxn id="59400" idx="1"/>
              <a:endCxn id="59398" idx="5"/>
            </p:cNvCxnSpPr>
            <p:nvPr/>
          </p:nvCxnSpPr>
          <p:spPr bwMode="auto">
            <a:xfrm flipH="1" flipV="1">
              <a:off x="2009578" y="2909890"/>
              <a:ext cx="385664" cy="4587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403" name="AutoShape 11"/>
            <p:cNvCxnSpPr>
              <a:cxnSpLocks noChangeAspect="1" noChangeShapeType="1"/>
              <a:stCxn id="59400" idx="7"/>
              <a:endCxn id="59397" idx="3"/>
            </p:cNvCxnSpPr>
            <p:nvPr/>
          </p:nvCxnSpPr>
          <p:spPr bwMode="auto">
            <a:xfrm flipV="1">
              <a:off x="2604195" y="2909890"/>
              <a:ext cx="385663" cy="4587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404" name="AutoShape 12"/>
            <p:cNvCxnSpPr>
              <a:cxnSpLocks noChangeAspect="1" noChangeShapeType="1"/>
              <a:stCxn id="59399" idx="5"/>
              <a:endCxn id="59397" idx="1"/>
            </p:cNvCxnSpPr>
            <p:nvPr/>
          </p:nvCxnSpPr>
          <p:spPr bwMode="auto">
            <a:xfrm>
              <a:off x="2606775" y="2151063"/>
              <a:ext cx="381794" cy="482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406" name="Oval 14"/>
            <p:cNvSpPr>
              <a:spLocks noChangeAspect="1" noChangeArrowheads="1"/>
            </p:cNvSpPr>
            <p:nvPr/>
          </p:nvSpPr>
          <p:spPr bwMode="auto">
            <a:xfrm rot="21600000">
              <a:off x="3157539" y="3429002"/>
              <a:ext cx="297954" cy="3667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400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cxnSp>
          <p:nvCxnSpPr>
            <p:cNvPr id="59408" name="AutoShape 16"/>
            <p:cNvCxnSpPr>
              <a:cxnSpLocks noChangeAspect="1" noChangeShapeType="1"/>
              <a:stCxn id="59400" idx="6"/>
              <a:endCxn id="59406" idx="2"/>
            </p:cNvCxnSpPr>
            <p:nvPr/>
          </p:nvCxnSpPr>
          <p:spPr bwMode="auto">
            <a:xfrm>
              <a:off x="2657079" y="3505201"/>
              <a:ext cx="492720" cy="106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411" name="AutoShape 19"/>
            <p:cNvCxnSpPr>
              <a:cxnSpLocks noChangeAspect="1" noChangeShapeType="1"/>
              <a:stCxn id="59398" idx="6"/>
              <a:endCxn id="59397" idx="2"/>
            </p:cNvCxnSpPr>
            <p:nvPr/>
          </p:nvCxnSpPr>
          <p:spPr bwMode="auto">
            <a:xfrm>
              <a:off x="2062460" y="2773363"/>
              <a:ext cx="87580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" name="TextBox 1"/>
            <p:cNvSpPr txBox="1"/>
            <p:nvPr/>
          </p:nvSpPr>
          <p:spPr>
            <a:xfrm>
              <a:off x="1878853" y="21084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365272" y="24235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10249" y="36240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21975" y="30881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48758" y="21304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97026" y="30466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34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7401F80-21E6-4403-8847-16E3C256DF00}" type="slidenum">
              <a:rPr lang="en-US" altLang="en-US" smtClean="0"/>
              <a:pPr eaLnBrk="1" hangingPunct="1"/>
              <a:t>2</a:t>
            </a:fld>
            <a:endParaRPr lang="en-US" altLang="en-US" smtClean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660400" y="767443"/>
            <a:ext cx="8915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3800" kern="0" dirty="0">
                <a:ea typeface="+mj-ea"/>
                <a:cs typeface="+mj-cs"/>
              </a:rPr>
              <a:t>Introduction to graph theory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5745" y="1482726"/>
            <a:ext cx="9450255" cy="2971800"/>
          </a:xfrm>
          <a:prstGeom prst="rect">
            <a:avLst/>
          </a:prstGeom>
        </p:spPr>
        <p:txBody>
          <a:bodyPr/>
          <a:lstStyle/>
          <a:p>
            <a:pPr defTabSz="300038" eaLnBrk="0" hangingPunct="0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800" b="1" kern="0" dirty="0">
                <a:latin typeface="+mn-lt"/>
                <a:cs typeface="+mn-cs"/>
              </a:rPr>
              <a:t>Graph</a:t>
            </a:r>
            <a:r>
              <a:rPr lang="en-US" sz="2800" kern="0" dirty="0">
                <a:latin typeface="+mn-lt"/>
                <a:cs typeface="+mn-cs"/>
              </a:rPr>
              <a:t> – mathematical object consisting of a set of:</a:t>
            </a:r>
          </a:p>
          <a:p>
            <a:pPr marL="800100" lvl="1" indent="-342900" defTabSz="300038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/>
              <a:t>Denoted by </a:t>
            </a:r>
            <a:r>
              <a:rPr lang="en-US" sz="2400" i="1" kern="0" dirty="0">
                <a:latin typeface="Arial" charset="0"/>
                <a:cs typeface="Arial" charset="0"/>
              </a:rPr>
              <a:t>G = (V, E</a:t>
            </a:r>
            <a:r>
              <a:rPr lang="en-US" sz="2400" i="1" kern="0" dirty="0" smtClean="0">
                <a:latin typeface="Arial" charset="0"/>
                <a:cs typeface="Arial" charset="0"/>
              </a:rPr>
              <a:t>).</a:t>
            </a:r>
            <a:endParaRPr lang="en-US" sz="2400" i="1" kern="0" dirty="0" smtClean="0">
              <a:latin typeface="+mn-lt"/>
              <a:cs typeface="+mn-cs"/>
            </a:endParaRPr>
          </a:p>
          <a:p>
            <a:pPr marL="800100" lvl="1" indent="-342900" defTabSz="300038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400" i="1" kern="0" dirty="0" smtClean="0">
                <a:latin typeface="+mn-lt"/>
                <a:cs typeface="+mn-cs"/>
              </a:rPr>
              <a:t>V</a:t>
            </a:r>
            <a:r>
              <a:rPr lang="en-US" sz="2400" kern="0" dirty="0" smtClean="0">
                <a:latin typeface="+mn-lt"/>
                <a:cs typeface="+mn-cs"/>
              </a:rPr>
              <a:t> </a:t>
            </a:r>
            <a:r>
              <a:rPr lang="en-US" sz="2400" kern="0" dirty="0">
                <a:latin typeface="+mn-lt"/>
                <a:cs typeface="+mn-cs"/>
              </a:rPr>
              <a:t>= </a:t>
            </a:r>
            <a:r>
              <a:rPr lang="en-US" sz="2400" b="1" kern="0" dirty="0" smtClean="0">
                <a:latin typeface="+mn-lt"/>
                <a:cs typeface="+mn-cs"/>
              </a:rPr>
              <a:t>vertices</a:t>
            </a:r>
            <a:r>
              <a:rPr lang="en-US" sz="2400" kern="0" dirty="0" smtClean="0">
                <a:latin typeface="+mn-lt"/>
                <a:cs typeface="+mn-cs"/>
              </a:rPr>
              <a:t> (nodes, </a:t>
            </a:r>
            <a:r>
              <a:rPr lang="en-US" sz="2400" kern="0" dirty="0">
                <a:latin typeface="+mn-lt"/>
                <a:cs typeface="+mn-cs"/>
              </a:rPr>
              <a:t>points</a:t>
            </a:r>
            <a:r>
              <a:rPr lang="en-US" sz="2400" kern="0" dirty="0" smtClean="0">
                <a:latin typeface="+mn-lt"/>
                <a:cs typeface="+mn-cs"/>
              </a:rPr>
              <a:t>). </a:t>
            </a:r>
            <a:r>
              <a:rPr lang="en-US" sz="2400" i="1" kern="0" dirty="0"/>
              <a:t>V(G)</a:t>
            </a:r>
            <a:r>
              <a:rPr lang="en-US" sz="2400" kern="0" dirty="0"/>
              <a:t> and </a:t>
            </a:r>
            <a:r>
              <a:rPr lang="en-US" sz="2400" i="1" kern="0" dirty="0" smtClean="0"/>
              <a:t>V</a:t>
            </a:r>
            <a:r>
              <a:rPr lang="en-US" sz="2400" i="1" kern="0" baseline="-25000" dirty="0" smtClean="0"/>
              <a:t>G</a:t>
            </a:r>
            <a:endParaRPr lang="en-US" sz="2400" kern="0" dirty="0">
              <a:latin typeface="+mn-lt"/>
              <a:cs typeface="+mn-cs"/>
            </a:endParaRPr>
          </a:p>
          <a:p>
            <a:pPr marL="800100" lvl="1" indent="-342900" defTabSz="300038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400" i="1" kern="0" dirty="0">
                <a:latin typeface="+mn-lt"/>
                <a:cs typeface="+mn-cs"/>
              </a:rPr>
              <a:t>E</a:t>
            </a:r>
            <a:r>
              <a:rPr lang="en-US" sz="2400" kern="0" dirty="0">
                <a:latin typeface="+mn-lt"/>
                <a:cs typeface="+mn-cs"/>
              </a:rPr>
              <a:t> = </a:t>
            </a:r>
            <a:r>
              <a:rPr lang="en-US" sz="2400" b="1" kern="0" dirty="0">
                <a:latin typeface="+mn-lt"/>
                <a:cs typeface="+mn-cs"/>
              </a:rPr>
              <a:t>edges</a:t>
            </a:r>
            <a:r>
              <a:rPr lang="en-US" sz="2400" kern="0" dirty="0">
                <a:latin typeface="+mn-lt"/>
                <a:cs typeface="+mn-cs"/>
              </a:rPr>
              <a:t> (links, arcs) between pairs of </a:t>
            </a:r>
            <a:r>
              <a:rPr lang="en-US" sz="2400" kern="0" dirty="0" smtClean="0">
                <a:latin typeface="+mn-lt"/>
                <a:cs typeface="+mn-cs"/>
              </a:rPr>
              <a:t>vertices. Also denoted by </a:t>
            </a:r>
            <a:r>
              <a:rPr lang="en-US" sz="2400" i="1" kern="0" dirty="0" smtClean="0">
                <a:latin typeface="Arial" charset="0"/>
                <a:cs typeface="Arial" charset="0"/>
              </a:rPr>
              <a:t>E(G</a:t>
            </a:r>
            <a:r>
              <a:rPr lang="en-US" sz="2400" i="1" kern="0" dirty="0">
                <a:latin typeface="Arial" charset="0"/>
                <a:cs typeface="Arial" charset="0"/>
              </a:rPr>
              <a:t>)</a:t>
            </a:r>
            <a:r>
              <a:rPr lang="en-US" sz="2400" kern="0" dirty="0">
                <a:latin typeface="Arial" charset="0"/>
                <a:cs typeface="Arial" charset="0"/>
              </a:rPr>
              <a:t> and </a:t>
            </a:r>
            <a:r>
              <a:rPr lang="en-US" sz="2400" i="1" kern="0" dirty="0">
                <a:latin typeface="Arial" charset="0"/>
                <a:cs typeface="Arial" charset="0"/>
              </a:rPr>
              <a:t>E</a:t>
            </a:r>
            <a:r>
              <a:rPr lang="en-US" sz="2400" i="1" kern="0" baseline="-25000" dirty="0">
                <a:latin typeface="Arial" charset="0"/>
                <a:cs typeface="Arial" charset="0"/>
              </a:rPr>
              <a:t>G</a:t>
            </a:r>
            <a:r>
              <a:rPr lang="en-US" sz="2400" i="1" kern="0" dirty="0">
                <a:latin typeface="Arial" charset="0"/>
                <a:cs typeface="Arial" charset="0"/>
              </a:rPr>
              <a:t> ; E </a:t>
            </a:r>
            <a:r>
              <a:rPr lang="en-US" sz="2400" dirty="0">
                <a:latin typeface="Arial" charset="0"/>
                <a:cs typeface="Arial" charset="0"/>
              </a:rPr>
              <a:t>⊆ </a:t>
            </a:r>
            <a:r>
              <a:rPr lang="en-US" sz="2400" i="1" dirty="0">
                <a:latin typeface="Arial" charset="0"/>
                <a:cs typeface="Arial" charset="0"/>
              </a:rPr>
              <a:t>V x V</a:t>
            </a:r>
            <a:endParaRPr lang="en-US" sz="2400" kern="0" dirty="0">
              <a:latin typeface="+mn-lt"/>
              <a:cs typeface="+mn-cs"/>
            </a:endParaRPr>
          </a:p>
          <a:p>
            <a:pPr marL="800100" lvl="1" indent="-342900" defTabSz="300038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kern="0" dirty="0" smtClean="0">
                <a:latin typeface="+mn-lt"/>
                <a:cs typeface="+mn-cs"/>
              </a:rPr>
              <a:t>Graph </a:t>
            </a:r>
            <a:r>
              <a:rPr lang="en-US" sz="2400" b="1" kern="0" dirty="0">
                <a:latin typeface="+mn-lt"/>
                <a:cs typeface="+mn-cs"/>
              </a:rPr>
              <a:t>size </a:t>
            </a:r>
            <a:r>
              <a:rPr lang="en-US" sz="2400" kern="0" dirty="0">
                <a:latin typeface="+mn-lt"/>
                <a:cs typeface="+mn-cs"/>
              </a:rPr>
              <a:t>parameters:  n = |V|, m = |E|.</a:t>
            </a:r>
          </a:p>
          <a:p>
            <a:pPr marL="800100" lvl="1" indent="-342900" defTabSz="300038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342900" indent="-34290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  <a:cs typeface="+mn-cs"/>
            </a:endParaRPr>
          </a:p>
        </p:txBody>
      </p:sp>
      <p:pic>
        <p:nvPicPr>
          <p:cNvPr id="10245" name="Picture 47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0" r="45515" b="20930"/>
          <a:stretch>
            <a:fillRect/>
          </a:stretch>
        </p:blipFill>
        <p:spPr bwMode="auto">
          <a:xfrm>
            <a:off x="455745" y="4147457"/>
            <a:ext cx="2641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48"/>
          <p:cNvSpPr>
            <a:spLocks noChangeArrowheads="1"/>
          </p:cNvSpPr>
          <p:nvPr/>
        </p:nvSpPr>
        <p:spPr bwMode="auto">
          <a:xfrm>
            <a:off x="3136901" y="4454526"/>
            <a:ext cx="6081793" cy="142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en-US" sz="1600" dirty="0"/>
              <a:t>V = { 1, 2, 3, 4, 5, 6, 7, 8 }</a:t>
            </a:r>
          </a:p>
          <a:p>
            <a:pPr eaLnBrk="1" hangingPunct="1"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en-US" sz="1600" dirty="0"/>
              <a:t>E = { </a:t>
            </a:r>
            <a:r>
              <a:rPr lang="en-US" altLang="en-US" sz="1600" dirty="0" smtClean="0"/>
              <a:t>(1,2), (1,3), (2,3), (2,4), (2,5), (3,5), (3,7), (3,8), (4,5), (5,6) </a:t>
            </a:r>
            <a:r>
              <a:rPr lang="en-US" altLang="en-US" sz="1600" dirty="0"/>
              <a:t>}</a:t>
            </a:r>
            <a:br>
              <a:rPr lang="en-US" altLang="en-US" sz="1600" dirty="0"/>
            </a:br>
            <a:r>
              <a:rPr lang="en-US" altLang="en-US" sz="1600" dirty="0"/>
              <a:t>n = 8</a:t>
            </a:r>
          </a:p>
          <a:p>
            <a:pPr eaLnBrk="1" hangingPunct="1"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en-US" sz="1600" dirty="0"/>
              <a:t>m = 11</a:t>
            </a:r>
          </a:p>
        </p:txBody>
      </p:sp>
    </p:spTree>
    <p:extLst>
      <p:ext uri="{BB962C8B-B14F-4D97-AF65-F5344CB8AC3E}">
        <p14:creationId xmlns:p14="http://schemas.microsoft.com/office/powerpoint/2010/main" val="37865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Oval 4"/>
          <p:cNvSpPr>
            <a:spLocks noChangeAspect="1" noChangeArrowheads="1"/>
          </p:cNvSpPr>
          <p:nvPr/>
        </p:nvSpPr>
        <p:spPr bwMode="auto">
          <a:xfrm rot="21600000">
            <a:off x="2946004" y="2590802"/>
            <a:ext cx="297954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latin typeface="Tahoma" pitchFamily="34" charset="0"/>
                <a:cs typeface="Arial" pitchFamily="34" charset="0"/>
              </a:rPr>
              <a:t>2</a:t>
            </a:r>
          </a:p>
        </p:txBody>
      </p:sp>
      <p:sp>
        <p:nvSpPr>
          <p:cNvPr id="84997" name="Oval 5"/>
          <p:cNvSpPr>
            <a:spLocks noChangeAspect="1" noChangeArrowheads="1"/>
          </p:cNvSpPr>
          <p:nvPr/>
        </p:nvSpPr>
        <p:spPr bwMode="auto">
          <a:xfrm rot="21600000">
            <a:off x="1756769" y="2590802"/>
            <a:ext cx="297954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latin typeface="Tahoma" pitchFamily="34" charset="0"/>
                <a:cs typeface="Arial" pitchFamily="34" charset="0"/>
              </a:rPr>
              <a:t>5</a:t>
            </a:r>
          </a:p>
        </p:txBody>
      </p:sp>
      <p:sp>
        <p:nvSpPr>
          <p:cNvPr id="84998" name="Oval 6"/>
          <p:cNvSpPr>
            <a:spLocks noChangeAspect="1" noChangeArrowheads="1"/>
          </p:cNvSpPr>
          <p:nvPr/>
        </p:nvSpPr>
        <p:spPr bwMode="auto">
          <a:xfrm rot="21600000">
            <a:off x="2352676" y="1828802"/>
            <a:ext cx="297954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latin typeface="Tahoma" pitchFamily="34" charset="0"/>
                <a:cs typeface="Arial" pitchFamily="34" charset="0"/>
              </a:rPr>
              <a:t>1</a:t>
            </a:r>
          </a:p>
        </p:txBody>
      </p:sp>
      <p:sp>
        <p:nvSpPr>
          <p:cNvPr id="84999" name="Oval 7"/>
          <p:cNvSpPr>
            <a:spLocks noChangeAspect="1" noChangeArrowheads="1"/>
          </p:cNvSpPr>
          <p:nvPr/>
        </p:nvSpPr>
        <p:spPr bwMode="auto">
          <a:xfrm rot="21600000">
            <a:off x="2351385" y="3322638"/>
            <a:ext cx="297954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latin typeface="Tahoma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85000" name="AutoShape 8"/>
          <p:cNvCxnSpPr>
            <a:cxnSpLocks noChangeAspect="1" noChangeShapeType="1"/>
            <a:stCxn id="84998" idx="3"/>
            <a:endCxn id="84997" idx="7"/>
          </p:cNvCxnSpPr>
          <p:nvPr/>
        </p:nvCxnSpPr>
        <p:spPr bwMode="auto">
          <a:xfrm flipH="1">
            <a:off x="2010868" y="2151063"/>
            <a:ext cx="384373" cy="482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1" name="AutoShape 9"/>
          <p:cNvCxnSpPr>
            <a:cxnSpLocks noChangeAspect="1" noChangeShapeType="1"/>
            <a:stCxn id="84999" idx="1"/>
            <a:endCxn id="84997" idx="5"/>
          </p:cNvCxnSpPr>
          <p:nvPr/>
        </p:nvCxnSpPr>
        <p:spPr bwMode="auto">
          <a:xfrm flipH="1" flipV="1">
            <a:off x="2009578" y="2909890"/>
            <a:ext cx="385664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2" name="AutoShape 10"/>
          <p:cNvCxnSpPr>
            <a:cxnSpLocks noChangeAspect="1" noChangeShapeType="1"/>
            <a:stCxn id="84999" idx="7"/>
            <a:endCxn id="84996" idx="3"/>
          </p:cNvCxnSpPr>
          <p:nvPr/>
        </p:nvCxnSpPr>
        <p:spPr bwMode="auto">
          <a:xfrm flipV="1">
            <a:off x="2604195" y="2909890"/>
            <a:ext cx="385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3" name="AutoShape 11"/>
          <p:cNvCxnSpPr>
            <a:cxnSpLocks noChangeAspect="1" noChangeShapeType="1"/>
            <a:stCxn id="84998" idx="5"/>
            <a:endCxn id="84996" idx="1"/>
          </p:cNvCxnSpPr>
          <p:nvPr/>
        </p:nvCxnSpPr>
        <p:spPr bwMode="auto">
          <a:xfrm>
            <a:off x="2606775" y="2151063"/>
            <a:ext cx="381794" cy="482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04" name="Oval 12"/>
          <p:cNvSpPr>
            <a:spLocks noChangeAspect="1" noChangeArrowheads="1"/>
          </p:cNvSpPr>
          <p:nvPr/>
        </p:nvSpPr>
        <p:spPr bwMode="auto">
          <a:xfrm rot="21600000">
            <a:off x="3157539" y="3429002"/>
            <a:ext cx="297954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>
                <a:latin typeface="Tahoma" pitchFamily="34" charset="0"/>
                <a:cs typeface="Arial" pitchFamily="34" charset="0"/>
              </a:rPr>
              <a:t>3</a:t>
            </a:r>
          </a:p>
        </p:txBody>
      </p:sp>
      <p:cxnSp>
        <p:nvCxnSpPr>
          <p:cNvPr id="85005" name="AutoShape 13"/>
          <p:cNvCxnSpPr>
            <a:cxnSpLocks noChangeAspect="1" noChangeShapeType="1"/>
            <a:stCxn id="84999" idx="6"/>
            <a:endCxn id="85004" idx="2"/>
          </p:cNvCxnSpPr>
          <p:nvPr/>
        </p:nvCxnSpPr>
        <p:spPr bwMode="auto">
          <a:xfrm>
            <a:off x="2657079" y="3505201"/>
            <a:ext cx="492720" cy="106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6" name="AutoShape 14"/>
          <p:cNvCxnSpPr>
            <a:cxnSpLocks noChangeAspect="1" noChangeShapeType="1"/>
            <a:stCxn id="84997" idx="6"/>
            <a:endCxn id="84996" idx="2"/>
          </p:cNvCxnSpPr>
          <p:nvPr/>
        </p:nvCxnSpPr>
        <p:spPr bwMode="auto">
          <a:xfrm>
            <a:off x="2062460" y="2773363"/>
            <a:ext cx="8758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5057" name="Group 65"/>
          <p:cNvGraphicFramePr>
            <a:graphicFrameLocks noGrp="1"/>
          </p:cNvGraphicFramePr>
          <p:nvPr>
            <p:ph/>
            <p:extLst/>
          </p:nvPr>
        </p:nvGraphicFramePr>
        <p:xfrm>
          <a:off x="4590370" y="2255837"/>
          <a:ext cx="1671637" cy="2133602"/>
        </p:xfrm>
        <a:graphic>
          <a:graphicData uri="http://schemas.openxmlformats.org/drawingml/2006/table">
            <a:tbl>
              <a:tblPr/>
              <a:tblGrid>
                <a:gridCol w="326331"/>
                <a:gridCol w="326330"/>
                <a:gridCol w="327620"/>
                <a:gridCol w="326331"/>
                <a:gridCol w="365025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74295" marR="7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053" name="Text Box 61"/>
          <p:cNvSpPr txBox="1">
            <a:spLocks noChangeArrowheads="1"/>
          </p:cNvSpPr>
          <p:nvPr/>
        </p:nvSpPr>
        <p:spPr bwMode="auto">
          <a:xfrm>
            <a:off x="4280807" y="2255839"/>
            <a:ext cx="37147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1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3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4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5</a:t>
            </a:r>
          </a:p>
        </p:txBody>
      </p:sp>
      <p:sp>
        <p:nvSpPr>
          <p:cNvPr id="85059" name="Text Box 67"/>
          <p:cNvSpPr txBox="1">
            <a:spLocks noChangeArrowheads="1"/>
          </p:cNvSpPr>
          <p:nvPr/>
        </p:nvSpPr>
        <p:spPr bwMode="auto">
          <a:xfrm>
            <a:off x="4528457" y="1874839"/>
            <a:ext cx="1919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 1    2    3     4    5</a:t>
            </a:r>
          </a:p>
        </p:txBody>
      </p:sp>
      <p:sp>
        <p:nvSpPr>
          <p:cNvPr id="85060" name="Rectangle 68"/>
          <p:cNvSpPr>
            <a:spLocks noChangeArrowheads="1"/>
          </p:cNvSpPr>
          <p:nvPr/>
        </p:nvSpPr>
        <p:spPr bwMode="auto">
          <a:xfrm>
            <a:off x="1609725" y="274638"/>
            <a:ext cx="668655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>
                <a:solidFill>
                  <a:schemeClr val="tx2"/>
                </a:solidFill>
                <a:latin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  <a:latin typeface="Arial" pitchFamily="34" charset="0"/>
              </a:defRPr>
            </a:lvl2pPr>
            <a:lvl3pPr algn="ctr">
              <a:defRPr sz="3200">
                <a:solidFill>
                  <a:schemeClr val="tx2"/>
                </a:solidFill>
                <a:latin typeface="Arial" pitchFamily="34" charset="0"/>
              </a:defRPr>
            </a:lvl3pPr>
            <a:lvl4pPr algn="ctr">
              <a:defRPr sz="3200">
                <a:solidFill>
                  <a:schemeClr val="tx2"/>
                </a:solidFill>
                <a:latin typeface="Arial" pitchFamily="34" charset="0"/>
              </a:defRPr>
            </a:lvl4pPr>
            <a:lvl5pPr algn="ctr">
              <a:defRPr sz="32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2170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Traversals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3196" y="1844351"/>
            <a:ext cx="7305675" cy="5257800"/>
          </a:xfrm>
        </p:spPr>
        <p:txBody>
          <a:bodyPr/>
          <a:lstStyle/>
          <a:p>
            <a:r>
              <a:rPr lang="en-US" altLang="en-US" dirty="0"/>
              <a:t>For solving most problems on graphs</a:t>
            </a:r>
          </a:p>
          <a:p>
            <a:pPr lvl="1"/>
            <a:r>
              <a:rPr lang="en-US" altLang="en-US" sz="2800" dirty="0"/>
              <a:t>Need to systematically visit all the vertices and edges of a graph</a:t>
            </a:r>
          </a:p>
          <a:p>
            <a:pPr lvl="1"/>
            <a:endParaRPr lang="en-US" altLang="en-US" sz="2800" dirty="0"/>
          </a:p>
          <a:p>
            <a:r>
              <a:rPr lang="en-US" altLang="en-US" dirty="0"/>
              <a:t>Two major traversals</a:t>
            </a:r>
          </a:p>
          <a:p>
            <a:pPr lvl="1"/>
            <a:r>
              <a:rPr lang="en-US" altLang="en-US" sz="2800" dirty="0"/>
              <a:t>Breadth-First Search (BFS)</a:t>
            </a:r>
          </a:p>
          <a:p>
            <a:pPr lvl="1"/>
            <a:r>
              <a:rPr lang="en-US" altLang="en-US" sz="2800" dirty="0"/>
              <a:t>Depth-First Search(DFS)</a:t>
            </a:r>
          </a:p>
          <a:p>
            <a:pPr lvl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092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BFS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Starts at some source vertex s </a:t>
            </a:r>
          </a:p>
          <a:p>
            <a:r>
              <a:rPr lang="en-US" altLang="en-US"/>
              <a:t>Discover every vertex that is reachable from s</a:t>
            </a:r>
          </a:p>
          <a:p>
            <a:r>
              <a:rPr lang="en-US" altLang="en-US"/>
              <a:t>Also produces a BFS tree with root s and including all reachable vertices</a:t>
            </a:r>
          </a:p>
          <a:p>
            <a:endParaRPr lang="en-US" altLang="en-US"/>
          </a:p>
          <a:p>
            <a:r>
              <a:rPr lang="en-US" altLang="en-US"/>
              <a:t>Discovers vertices in increasing order of </a:t>
            </a:r>
            <a:r>
              <a:rPr lang="en-US" altLang="en-US">
                <a:solidFill>
                  <a:srgbClr val="CC0000"/>
                </a:solidFill>
              </a:rPr>
              <a:t>distance </a:t>
            </a:r>
            <a:r>
              <a:rPr lang="en-US" altLang="en-US"/>
              <a:t>from s</a:t>
            </a:r>
          </a:p>
          <a:p>
            <a:pPr lvl="1"/>
            <a:r>
              <a:rPr lang="en-US" altLang="en-US" sz="2000"/>
              <a:t>Distance between v and s is the minimum </a:t>
            </a:r>
            <a:r>
              <a:rPr lang="en-US" altLang="en-US" sz="2000">
                <a:solidFill>
                  <a:srgbClr val="CC0000"/>
                </a:solidFill>
              </a:rPr>
              <a:t>number of edges</a:t>
            </a:r>
            <a:r>
              <a:rPr lang="en-US" altLang="en-US" sz="2000"/>
              <a:t> on a path from s to v</a:t>
            </a:r>
          </a:p>
          <a:p>
            <a:pPr lvl="1"/>
            <a:endParaRPr lang="en-US" altLang="en-US" sz="2000"/>
          </a:p>
          <a:p>
            <a:r>
              <a:rPr lang="en-US" altLang="en-US"/>
              <a:t>i.e. discovers vertices in a series of layers</a:t>
            </a:r>
            <a:r>
              <a:rPr lang="en-US" altLang="en-US" sz="2200"/>
              <a:t> </a:t>
            </a:r>
          </a:p>
          <a:p>
            <a:pPr lvl="1">
              <a:buFontTx/>
              <a:buNone/>
            </a:pPr>
            <a:endParaRPr lang="en-US" altLang="en-US"/>
          </a:p>
          <a:p>
            <a:pPr lvl="1"/>
            <a:endParaRPr lang="en-US" altLang="en-US" sz="2000"/>
          </a:p>
          <a:p>
            <a:pPr>
              <a:buFontTx/>
              <a:buNone/>
            </a:pPr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30725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BFS : vertex colors stored in color[]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Initially all undiscovered: white</a:t>
            </a:r>
          </a:p>
          <a:p>
            <a:pPr lvl="1"/>
            <a:endParaRPr lang="en-US" altLang="en-US"/>
          </a:p>
          <a:p>
            <a:r>
              <a:rPr lang="en-US" altLang="en-US"/>
              <a:t>When first discovered: gray</a:t>
            </a:r>
          </a:p>
          <a:p>
            <a:pPr lvl="1"/>
            <a:r>
              <a:rPr lang="en-US" altLang="en-US"/>
              <a:t>They represent the frontier of vertices between discovered and undiscovered</a:t>
            </a:r>
          </a:p>
          <a:p>
            <a:pPr lvl="1"/>
            <a:r>
              <a:rPr lang="en-US" altLang="en-US"/>
              <a:t>Frontier vertices stored in a queue</a:t>
            </a:r>
          </a:p>
          <a:p>
            <a:pPr lvl="1"/>
            <a:r>
              <a:rPr lang="en-US" altLang="en-US"/>
              <a:t>Visits vertices across the entire breadth of this frontier</a:t>
            </a:r>
          </a:p>
          <a:p>
            <a:pPr lvl="1"/>
            <a:endParaRPr lang="en-US" altLang="en-US"/>
          </a:p>
          <a:p>
            <a:r>
              <a:rPr lang="en-US" altLang="en-US"/>
              <a:t>When processed: black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0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Review: Breadth-First Search</a:t>
            </a:r>
          </a:p>
        </p:txBody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“Explore” a graph, turning it into a tree</a:t>
            </a:r>
          </a:p>
          <a:p>
            <a:pPr lvl="1"/>
            <a:r>
              <a:rPr lang="en-US" altLang="en-US" dirty="0"/>
              <a:t>One vertex at a time</a:t>
            </a:r>
          </a:p>
          <a:p>
            <a:pPr lvl="1"/>
            <a:r>
              <a:rPr lang="en-US" altLang="en-US" dirty="0"/>
              <a:t>Expand frontier of explored vertices across the </a:t>
            </a:r>
            <a:r>
              <a:rPr lang="en-US" altLang="en-US" i="1" dirty="0">
                <a:solidFill>
                  <a:srgbClr val="FF0000"/>
                </a:solidFill>
              </a:rPr>
              <a:t>breadth</a:t>
            </a:r>
            <a:r>
              <a:rPr lang="en-US" altLang="en-US" dirty="0"/>
              <a:t> of the frontier</a:t>
            </a:r>
          </a:p>
          <a:p>
            <a:r>
              <a:rPr lang="en-US" altLang="en-US" dirty="0"/>
              <a:t>Builds a tree over the graph</a:t>
            </a:r>
          </a:p>
          <a:p>
            <a:pPr lvl="1"/>
            <a:r>
              <a:rPr lang="en-US" altLang="en-US" dirty="0"/>
              <a:t>Pick a </a:t>
            </a:r>
            <a:r>
              <a:rPr lang="en-US" altLang="en-US" i="1" dirty="0">
                <a:solidFill>
                  <a:srgbClr val="FF0000"/>
                </a:solidFill>
              </a:rPr>
              <a:t>source vertex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to be the root</a:t>
            </a:r>
          </a:p>
          <a:p>
            <a:pPr lvl="1"/>
            <a:r>
              <a:rPr lang="en-US" altLang="en-US" dirty="0"/>
              <a:t>Find (“discover”) its children, then their children, etc.</a:t>
            </a:r>
          </a:p>
        </p:txBody>
      </p:sp>
    </p:spTree>
    <p:extLst>
      <p:ext uri="{BB962C8B-B14F-4D97-AF65-F5344CB8AC3E}">
        <p14:creationId xmlns:p14="http://schemas.microsoft.com/office/powerpoint/2010/main" val="8554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Breadth-First </a:t>
            </a:r>
            <a:r>
              <a:rPr lang="en-US" altLang="en-US" dirty="0"/>
              <a:t>Search</a:t>
            </a:r>
          </a:p>
        </p:txBody>
      </p:sp>
      <p:sp>
        <p:nvSpPr>
          <p:cNvPr id="117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Again will associate vertex “colors” to guide the algorithm</a:t>
            </a:r>
          </a:p>
          <a:p>
            <a:pPr lvl="1"/>
            <a:r>
              <a:rPr lang="en-US" altLang="en-US"/>
              <a:t>White vertices have not been discovered</a:t>
            </a:r>
          </a:p>
          <a:p>
            <a:pPr lvl="2"/>
            <a:r>
              <a:rPr lang="en-US" altLang="en-US"/>
              <a:t>All vertices start out white</a:t>
            </a:r>
          </a:p>
          <a:p>
            <a:pPr lvl="1"/>
            <a:r>
              <a:rPr lang="en-US" altLang="en-US"/>
              <a:t>Grey vertices are discovered but not fully explored</a:t>
            </a:r>
          </a:p>
          <a:p>
            <a:pPr lvl="2"/>
            <a:r>
              <a:rPr lang="en-US" altLang="en-US"/>
              <a:t>They may be adjacent to white vertices</a:t>
            </a:r>
          </a:p>
          <a:p>
            <a:pPr lvl="1"/>
            <a:r>
              <a:rPr lang="en-US" altLang="en-US"/>
              <a:t>Black vertices are discovered and fully explored</a:t>
            </a:r>
          </a:p>
          <a:p>
            <a:pPr lvl="2"/>
            <a:r>
              <a:rPr lang="en-US" altLang="en-US"/>
              <a:t>They are adjacent only to black and gray vertices</a:t>
            </a:r>
          </a:p>
          <a:p>
            <a:r>
              <a:rPr lang="en-US" altLang="en-US"/>
              <a:t>Explore vertices by scanning adjacency list of grey vertices</a:t>
            </a:r>
          </a:p>
        </p:txBody>
      </p:sp>
    </p:spTree>
    <p:extLst>
      <p:ext uri="{BB962C8B-B14F-4D97-AF65-F5344CB8AC3E}">
        <p14:creationId xmlns:p14="http://schemas.microsoft.com/office/powerpoint/2010/main" val="42143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Review: Breadth-First Search</a:t>
            </a:r>
          </a:p>
        </p:txBody>
      </p:sp>
      <p:sp>
        <p:nvSpPr>
          <p:cNvPr id="117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</a:rPr>
              <a:t>BFS(G, s) {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</a:rPr>
              <a:t>    initialize vertices;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</a:rPr>
              <a:t>    Q = {s};		</a:t>
            </a:r>
            <a:r>
              <a:rPr lang="en-US" altLang="en-US" sz="1800" b="1" i="1" dirty="0">
                <a:latin typeface="Courier New" pitchFamily="49" charset="0"/>
              </a:rPr>
              <a:t>// </a:t>
            </a:r>
            <a:r>
              <a:rPr lang="en-US" altLang="en-US" sz="1800" b="1" i="1" dirty="0" smtClean="0">
                <a:latin typeface="Courier New" pitchFamily="49" charset="0"/>
              </a:rPr>
              <a:t>Q is a queue initialize to s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while (Q not empty) {   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    </a:t>
            </a:r>
            <a:r>
              <a:rPr lang="en-US" altLang="en-US" sz="1800" b="1" dirty="0">
                <a:latin typeface="Courier New" pitchFamily="49" charset="0"/>
              </a:rPr>
              <a:t>u = </a:t>
            </a:r>
            <a:r>
              <a:rPr lang="en-US" altLang="en-US" sz="1800" b="1" dirty="0" smtClean="0">
                <a:latin typeface="Courier New" pitchFamily="49" charset="0"/>
              </a:rPr>
              <a:t>DEQUEUE(Q</a:t>
            </a:r>
            <a:r>
              <a:rPr lang="en-US" altLang="en-US" sz="1800" b="1" dirty="0">
                <a:latin typeface="Courier New" pitchFamily="49" charset="0"/>
              </a:rPr>
              <a:t>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</a:rPr>
              <a:t>        for each v 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G.Adj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[u] 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         if 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(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v.color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== WHITE)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            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v.color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= GREY;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            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v.d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=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u.d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+ 1;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            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v.p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= u;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             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ENQUEUE(Q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, 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     }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u.color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= BLACK;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    }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>
                <a:latin typeface="Courier New" pitchFamily="49" charset="0"/>
                <a:sym typeface="Symbol" pitchFamily="18" charset="2"/>
              </a:rPr>
              <a:t>}</a:t>
            </a:r>
            <a:endParaRPr lang="en-US" alt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3507" name="Oval 3"/>
          <p:cNvSpPr>
            <a:spLocks noChangeArrowheads="1"/>
          </p:cNvSpPr>
          <p:nvPr/>
        </p:nvSpPr>
        <p:spPr bwMode="auto">
          <a:xfrm>
            <a:off x="1238250" y="2133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3508" name="Oval 4"/>
          <p:cNvSpPr>
            <a:spLocks noChangeArrowheads="1"/>
          </p:cNvSpPr>
          <p:nvPr/>
        </p:nvSpPr>
        <p:spPr bwMode="auto">
          <a:xfrm>
            <a:off x="123825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09" name="Oval 5"/>
          <p:cNvSpPr>
            <a:spLocks noChangeArrowheads="1"/>
          </p:cNvSpPr>
          <p:nvPr/>
        </p:nvSpPr>
        <p:spPr bwMode="auto">
          <a:xfrm>
            <a:off x="3467100" y="2133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0" name="Oval 6"/>
          <p:cNvSpPr>
            <a:spLocks noChangeArrowheads="1"/>
          </p:cNvSpPr>
          <p:nvPr/>
        </p:nvSpPr>
        <p:spPr bwMode="auto">
          <a:xfrm>
            <a:off x="346710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1" name="Oval 7"/>
          <p:cNvSpPr>
            <a:spLocks noChangeArrowheads="1"/>
          </p:cNvSpPr>
          <p:nvPr/>
        </p:nvSpPr>
        <p:spPr bwMode="auto">
          <a:xfrm>
            <a:off x="5695950" y="2133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2" name="Oval 8"/>
          <p:cNvSpPr>
            <a:spLocks noChangeArrowheads="1"/>
          </p:cNvSpPr>
          <p:nvPr/>
        </p:nvSpPr>
        <p:spPr bwMode="auto">
          <a:xfrm>
            <a:off x="569595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3" name="Oval 9"/>
          <p:cNvSpPr>
            <a:spLocks noChangeArrowheads="1"/>
          </p:cNvSpPr>
          <p:nvPr/>
        </p:nvSpPr>
        <p:spPr bwMode="auto">
          <a:xfrm>
            <a:off x="7924800" y="2133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4" name="Oval 10"/>
          <p:cNvSpPr>
            <a:spLocks noChangeArrowheads="1"/>
          </p:cNvSpPr>
          <p:nvPr/>
        </p:nvSpPr>
        <p:spPr bwMode="auto">
          <a:xfrm>
            <a:off x="792480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5" name="Text Box 11"/>
          <p:cNvSpPr txBox="1">
            <a:spLocks noChangeArrowheads="1"/>
          </p:cNvSpPr>
          <p:nvPr/>
        </p:nvSpPr>
        <p:spPr bwMode="auto">
          <a:xfrm>
            <a:off x="1507372" y="1676401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3516" name="Text Box 12"/>
          <p:cNvSpPr txBox="1">
            <a:spLocks noChangeArrowheads="1"/>
          </p:cNvSpPr>
          <p:nvPr/>
        </p:nvSpPr>
        <p:spPr bwMode="auto">
          <a:xfrm>
            <a:off x="3730595" y="1676401"/>
            <a:ext cx="274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3517" name="Text Box 13"/>
          <p:cNvSpPr txBox="1">
            <a:spLocks noChangeArrowheads="1"/>
          </p:cNvSpPr>
          <p:nvPr/>
        </p:nvSpPr>
        <p:spPr bwMode="auto">
          <a:xfrm>
            <a:off x="5953817" y="1676401"/>
            <a:ext cx="261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3518" name="Text Box 14"/>
          <p:cNvSpPr txBox="1">
            <a:spLocks noChangeArrowheads="1"/>
          </p:cNvSpPr>
          <p:nvPr/>
        </p:nvSpPr>
        <p:spPr bwMode="auto">
          <a:xfrm>
            <a:off x="8145842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3519" name="Text Box 15"/>
          <p:cNvSpPr txBox="1">
            <a:spLocks noChangeArrowheads="1"/>
          </p:cNvSpPr>
          <p:nvPr/>
        </p:nvSpPr>
        <p:spPr bwMode="auto">
          <a:xfrm>
            <a:off x="1489780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3520" name="Text Box 16"/>
          <p:cNvSpPr txBox="1">
            <a:spLocks noChangeArrowheads="1"/>
          </p:cNvSpPr>
          <p:nvPr/>
        </p:nvSpPr>
        <p:spPr bwMode="auto">
          <a:xfrm>
            <a:off x="3717061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3521" name="Text Box 17"/>
          <p:cNvSpPr txBox="1">
            <a:spLocks noChangeArrowheads="1"/>
          </p:cNvSpPr>
          <p:nvPr/>
        </p:nvSpPr>
        <p:spPr bwMode="auto">
          <a:xfrm>
            <a:off x="5994774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3522" name="Text Box 18"/>
          <p:cNvSpPr txBox="1">
            <a:spLocks noChangeArrowheads="1"/>
          </p:cNvSpPr>
          <p:nvPr/>
        </p:nvSpPr>
        <p:spPr bwMode="auto">
          <a:xfrm>
            <a:off x="8248561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3523" name="AutoShape 19"/>
          <p:cNvCxnSpPr>
            <a:cxnSpLocks noChangeShapeType="1"/>
            <a:stCxn id="1173508" idx="0"/>
            <a:endCxn id="1173507" idx="4"/>
          </p:cNvCxnSpPr>
          <p:nvPr/>
        </p:nvCxnSpPr>
        <p:spPr bwMode="auto">
          <a:xfrm flipV="1">
            <a:off x="16510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4" name="AutoShape 20"/>
          <p:cNvCxnSpPr>
            <a:cxnSpLocks noChangeShapeType="1"/>
            <a:stCxn id="1173507" idx="6"/>
            <a:endCxn id="1173509" idx="2"/>
          </p:cNvCxnSpPr>
          <p:nvPr/>
        </p:nvCxnSpPr>
        <p:spPr bwMode="auto">
          <a:xfrm>
            <a:off x="2079229" y="2514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5" name="AutoShape 21"/>
          <p:cNvCxnSpPr>
            <a:cxnSpLocks noChangeShapeType="1"/>
            <a:stCxn id="1173509" idx="4"/>
            <a:endCxn id="1173510" idx="0"/>
          </p:cNvCxnSpPr>
          <p:nvPr/>
        </p:nvCxnSpPr>
        <p:spPr bwMode="auto">
          <a:xfrm>
            <a:off x="387985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6" name="AutoShape 22"/>
          <p:cNvCxnSpPr>
            <a:cxnSpLocks noChangeShapeType="1"/>
            <a:stCxn id="1173510" idx="7"/>
            <a:endCxn id="1173511" idx="3"/>
          </p:cNvCxnSpPr>
          <p:nvPr/>
        </p:nvCxnSpPr>
        <p:spPr bwMode="auto">
          <a:xfrm flipV="1">
            <a:off x="4172215" y="2798765"/>
            <a:ext cx="1644121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7" name="AutoShape 23"/>
          <p:cNvCxnSpPr>
            <a:cxnSpLocks noChangeShapeType="1"/>
            <a:stCxn id="1173510" idx="6"/>
            <a:endCxn id="1173512" idx="2"/>
          </p:cNvCxnSpPr>
          <p:nvPr/>
        </p:nvCxnSpPr>
        <p:spPr bwMode="auto">
          <a:xfrm>
            <a:off x="4308079" y="4038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8" name="AutoShape 24"/>
          <p:cNvCxnSpPr>
            <a:cxnSpLocks noChangeShapeType="1"/>
            <a:stCxn id="1173512" idx="0"/>
            <a:endCxn id="1173511" idx="4"/>
          </p:cNvCxnSpPr>
          <p:nvPr/>
        </p:nvCxnSpPr>
        <p:spPr bwMode="auto">
          <a:xfrm flipV="1">
            <a:off x="61087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9" name="AutoShape 25"/>
          <p:cNvCxnSpPr>
            <a:cxnSpLocks noChangeShapeType="1"/>
            <a:stCxn id="1173511" idx="6"/>
            <a:endCxn id="1173513" idx="2"/>
          </p:cNvCxnSpPr>
          <p:nvPr/>
        </p:nvCxnSpPr>
        <p:spPr bwMode="auto">
          <a:xfrm>
            <a:off x="6536929" y="2514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0" name="AutoShape 26"/>
          <p:cNvCxnSpPr>
            <a:cxnSpLocks noChangeShapeType="1"/>
            <a:stCxn id="1173512" idx="6"/>
            <a:endCxn id="1173514" idx="2"/>
          </p:cNvCxnSpPr>
          <p:nvPr/>
        </p:nvCxnSpPr>
        <p:spPr bwMode="auto">
          <a:xfrm>
            <a:off x="6536929" y="4038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1" name="AutoShape 27"/>
          <p:cNvCxnSpPr>
            <a:cxnSpLocks noChangeShapeType="1"/>
            <a:stCxn id="1173514" idx="0"/>
            <a:endCxn id="1173513" idx="4"/>
          </p:cNvCxnSpPr>
          <p:nvPr/>
        </p:nvCxnSpPr>
        <p:spPr bwMode="auto">
          <a:xfrm flipV="1">
            <a:off x="833755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85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4531" name="Oval 3"/>
          <p:cNvSpPr>
            <a:spLocks noChangeArrowheads="1"/>
          </p:cNvSpPr>
          <p:nvPr/>
        </p:nvSpPr>
        <p:spPr bwMode="auto">
          <a:xfrm>
            <a:off x="1238250" y="2133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4532" name="Oval 4"/>
          <p:cNvSpPr>
            <a:spLocks noChangeArrowheads="1"/>
          </p:cNvSpPr>
          <p:nvPr/>
        </p:nvSpPr>
        <p:spPr bwMode="auto">
          <a:xfrm>
            <a:off x="123825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3" name="Oval 5"/>
          <p:cNvSpPr>
            <a:spLocks noChangeArrowheads="1"/>
          </p:cNvSpPr>
          <p:nvPr/>
        </p:nvSpPr>
        <p:spPr bwMode="auto">
          <a:xfrm>
            <a:off x="3467100" y="2133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4534" name="Oval 6"/>
          <p:cNvSpPr>
            <a:spLocks noChangeArrowheads="1"/>
          </p:cNvSpPr>
          <p:nvPr/>
        </p:nvSpPr>
        <p:spPr bwMode="auto">
          <a:xfrm>
            <a:off x="346710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5" name="Oval 7"/>
          <p:cNvSpPr>
            <a:spLocks noChangeArrowheads="1"/>
          </p:cNvSpPr>
          <p:nvPr/>
        </p:nvSpPr>
        <p:spPr bwMode="auto">
          <a:xfrm>
            <a:off x="5695950" y="2133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6" name="Oval 8"/>
          <p:cNvSpPr>
            <a:spLocks noChangeArrowheads="1"/>
          </p:cNvSpPr>
          <p:nvPr/>
        </p:nvSpPr>
        <p:spPr bwMode="auto">
          <a:xfrm>
            <a:off x="569595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7" name="Oval 9"/>
          <p:cNvSpPr>
            <a:spLocks noChangeArrowheads="1"/>
          </p:cNvSpPr>
          <p:nvPr/>
        </p:nvSpPr>
        <p:spPr bwMode="auto">
          <a:xfrm>
            <a:off x="7924800" y="2133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8" name="Oval 10"/>
          <p:cNvSpPr>
            <a:spLocks noChangeArrowheads="1"/>
          </p:cNvSpPr>
          <p:nvPr/>
        </p:nvSpPr>
        <p:spPr bwMode="auto">
          <a:xfrm>
            <a:off x="792480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9" name="Text Box 11"/>
          <p:cNvSpPr txBox="1">
            <a:spLocks noChangeArrowheads="1"/>
          </p:cNvSpPr>
          <p:nvPr/>
        </p:nvSpPr>
        <p:spPr bwMode="auto">
          <a:xfrm>
            <a:off x="1507372" y="1676401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4540" name="Text Box 12"/>
          <p:cNvSpPr txBox="1">
            <a:spLocks noChangeArrowheads="1"/>
          </p:cNvSpPr>
          <p:nvPr/>
        </p:nvSpPr>
        <p:spPr bwMode="auto">
          <a:xfrm>
            <a:off x="3730595" y="1676401"/>
            <a:ext cx="274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4541" name="Text Box 13"/>
          <p:cNvSpPr txBox="1">
            <a:spLocks noChangeArrowheads="1"/>
          </p:cNvSpPr>
          <p:nvPr/>
        </p:nvSpPr>
        <p:spPr bwMode="auto">
          <a:xfrm>
            <a:off x="5953817" y="1676401"/>
            <a:ext cx="261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4542" name="Text Box 14"/>
          <p:cNvSpPr txBox="1">
            <a:spLocks noChangeArrowheads="1"/>
          </p:cNvSpPr>
          <p:nvPr/>
        </p:nvSpPr>
        <p:spPr bwMode="auto">
          <a:xfrm>
            <a:off x="8145842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4543" name="Text Box 15"/>
          <p:cNvSpPr txBox="1">
            <a:spLocks noChangeArrowheads="1"/>
          </p:cNvSpPr>
          <p:nvPr/>
        </p:nvSpPr>
        <p:spPr bwMode="auto">
          <a:xfrm>
            <a:off x="1489780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4544" name="Text Box 16"/>
          <p:cNvSpPr txBox="1">
            <a:spLocks noChangeArrowheads="1"/>
          </p:cNvSpPr>
          <p:nvPr/>
        </p:nvSpPr>
        <p:spPr bwMode="auto">
          <a:xfrm>
            <a:off x="3717061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4545" name="Text Box 17"/>
          <p:cNvSpPr txBox="1">
            <a:spLocks noChangeArrowheads="1"/>
          </p:cNvSpPr>
          <p:nvPr/>
        </p:nvSpPr>
        <p:spPr bwMode="auto">
          <a:xfrm>
            <a:off x="5994774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4546" name="Text Box 18"/>
          <p:cNvSpPr txBox="1">
            <a:spLocks noChangeArrowheads="1"/>
          </p:cNvSpPr>
          <p:nvPr/>
        </p:nvSpPr>
        <p:spPr bwMode="auto">
          <a:xfrm>
            <a:off x="8248561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4547" name="AutoShape 19"/>
          <p:cNvCxnSpPr>
            <a:cxnSpLocks noChangeShapeType="1"/>
            <a:stCxn id="1174532" idx="0"/>
            <a:endCxn id="1174531" idx="4"/>
          </p:cNvCxnSpPr>
          <p:nvPr/>
        </p:nvCxnSpPr>
        <p:spPr bwMode="auto">
          <a:xfrm flipV="1">
            <a:off x="16510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48" name="AutoShape 20"/>
          <p:cNvCxnSpPr>
            <a:cxnSpLocks noChangeShapeType="1"/>
            <a:stCxn id="1174531" idx="6"/>
            <a:endCxn id="1174533" idx="2"/>
          </p:cNvCxnSpPr>
          <p:nvPr/>
        </p:nvCxnSpPr>
        <p:spPr bwMode="auto">
          <a:xfrm>
            <a:off x="2079229" y="2514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49" name="AutoShape 21"/>
          <p:cNvCxnSpPr>
            <a:cxnSpLocks noChangeShapeType="1"/>
            <a:stCxn id="1174533" idx="4"/>
            <a:endCxn id="1174534" idx="0"/>
          </p:cNvCxnSpPr>
          <p:nvPr/>
        </p:nvCxnSpPr>
        <p:spPr bwMode="auto">
          <a:xfrm>
            <a:off x="387985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0" name="AutoShape 22"/>
          <p:cNvCxnSpPr>
            <a:cxnSpLocks noChangeShapeType="1"/>
            <a:stCxn id="1174534" idx="7"/>
            <a:endCxn id="1174535" idx="3"/>
          </p:cNvCxnSpPr>
          <p:nvPr/>
        </p:nvCxnSpPr>
        <p:spPr bwMode="auto">
          <a:xfrm flipV="1">
            <a:off x="4172215" y="2798765"/>
            <a:ext cx="1644121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1" name="AutoShape 23"/>
          <p:cNvCxnSpPr>
            <a:cxnSpLocks noChangeShapeType="1"/>
            <a:stCxn id="1174534" idx="6"/>
            <a:endCxn id="1174536" idx="2"/>
          </p:cNvCxnSpPr>
          <p:nvPr/>
        </p:nvCxnSpPr>
        <p:spPr bwMode="auto">
          <a:xfrm>
            <a:off x="4308079" y="4038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2" name="AutoShape 24"/>
          <p:cNvCxnSpPr>
            <a:cxnSpLocks noChangeShapeType="1"/>
            <a:stCxn id="1174536" idx="0"/>
            <a:endCxn id="1174535" idx="4"/>
          </p:cNvCxnSpPr>
          <p:nvPr/>
        </p:nvCxnSpPr>
        <p:spPr bwMode="auto">
          <a:xfrm flipV="1">
            <a:off x="61087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3" name="AutoShape 25"/>
          <p:cNvCxnSpPr>
            <a:cxnSpLocks noChangeShapeType="1"/>
            <a:stCxn id="1174535" idx="6"/>
            <a:endCxn id="1174537" idx="2"/>
          </p:cNvCxnSpPr>
          <p:nvPr/>
        </p:nvCxnSpPr>
        <p:spPr bwMode="auto">
          <a:xfrm>
            <a:off x="6536929" y="2514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4" name="AutoShape 26"/>
          <p:cNvCxnSpPr>
            <a:cxnSpLocks noChangeShapeType="1"/>
            <a:stCxn id="1174536" idx="6"/>
            <a:endCxn id="1174538" idx="2"/>
          </p:cNvCxnSpPr>
          <p:nvPr/>
        </p:nvCxnSpPr>
        <p:spPr bwMode="auto">
          <a:xfrm>
            <a:off x="6536929" y="4038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5" name="AutoShape 27"/>
          <p:cNvCxnSpPr>
            <a:cxnSpLocks noChangeShapeType="1"/>
            <a:stCxn id="1174538" idx="0"/>
            <a:endCxn id="1174537" idx="4"/>
          </p:cNvCxnSpPr>
          <p:nvPr/>
        </p:nvCxnSpPr>
        <p:spPr bwMode="auto">
          <a:xfrm flipV="1">
            <a:off x="833755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4556" name="Rectangle 28"/>
          <p:cNvSpPr>
            <a:spLocks noChangeArrowheads="1"/>
          </p:cNvSpPr>
          <p:nvPr/>
        </p:nvSpPr>
        <p:spPr bwMode="auto">
          <a:xfrm>
            <a:off x="272415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s</a:t>
            </a:r>
          </a:p>
        </p:txBody>
      </p:sp>
      <p:sp>
        <p:nvSpPr>
          <p:cNvPr id="1174557" name="Rectangle 29"/>
          <p:cNvSpPr>
            <a:spLocks noChangeArrowheads="1"/>
          </p:cNvSpPr>
          <p:nvPr/>
        </p:nvSpPr>
        <p:spPr bwMode="auto">
          <a:xfrm>
            <a:off x="1981200" y="5562600"/>
            <a:ext cx="742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>
                <a:latin typeface="Times New Roman" pitchFamily="18" charset="0"/>
              </a:rPr>
              <a:t>Q:</a:t>
            </a:r>
          </a:p>
        </p:txBody>
      </p:sp>
    </p:spTree>
    <p:extLst>
      <p:ext uri="{BB962C8B-B14F-4D97-AF65-F5344CB8AC3E}">
        <p14:creationId xmlns:p14="http://schemas.microsoft.com/office/powerpoint/2010/main" val="42107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5555" name="Oval 3"/>
          <p:cNvSpPr>
            <a:spLocks noChangeArrowheads="1"/>
          </p:cNvSpPr>
          <p:nvPr/>
        </p:nvSpPr>
        <p:spPr bwMode="auto">
          <a:xfrm>
            <a:off x="1238250" y="2133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5556" name="Oval 4"/>
          <p:cNvSpPr>
            <a:spLocks noChangeArrowheads="1"/>
          </p:cNvSpPr>
          <p:nvPr/>
        </p:nvSpPr>
        <p:spPr bwMode="auto">
          <a:xfrm>
            <a:off x="123825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57" name="Oval 5"/>
          <p:cNvSpPr>
            <a:spLocks noChangeArrowheads="1"/>
          </p:cNvSpPr>
          <p:nvPr/>
        </p:nvSpPr>
        <p:spPr bwMode="auto">
          <a:xfrm>
            <a:off x="346710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5558" name="Oval 6"/>
          <p:cNvSpPr>
            <a:spLocks noChangeArrowheads="1"/>
          </p:cNvSpPr>
          <p:nvPr/>
        </p:nvSpPr>
        <p:spPr bwMode="auto">
          <a:xfrm>
            <a:off x="3467100" y="3657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5559" name="Oval 7"/>
          <p:cNvSpPr>
            <a:spLocks noChangeArrowheads="1"/>
          </p:cNvSpPr>
          <p:nvPr/>
        </p:nvSpPr>
        <p:spPr bwMode="auto">
          <a:xfrm>
            <a:off x="5695950" y="2133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0" name="Oval 8"/>
          <p:cNvSpPr>
            <a:spLocks noChangeArrowheads="1"/>
          </p:cNvSpPr>
          <p:nvPr/>
        </p:nvSpPr>
        <p:spPr bwMode="auto">
          <a:xfrm>
            <a:off x="569595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1" name="Oval 9"/>
          <p:cNvSpPr>
            <a:spLocks noChangeArrowheads="1"/>
          </p:cNvSpPr>
          <p:nvPr/>
        </p:nvSpPr>
        <p:spPr bwMode="auto">
          <a:xfrm>
            <a:off x="7924800" y="2133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2" name="Oval 10"/>
          <p:cNvSpPr>
            <a:spLocks noChangeArrowheads="1"/>
          </p:cNvSpPr>
          <p:nvPr/>
        </p:nvSpPr>
        <p:spPr bwMode="auto">
          <a:xfrm>
            <a:off x="792480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3" name="Text Box 11"/>
          <p:cNvSpPr txBox="1">
            <a:spLocks noChangeArrowheads="1"/>
          </p:cNvSpPr>
          <p:nvPr/>
        </p:nvSpPr>
        <p:spPr bwMode="auto">
          <a:xfrm>
            <a:off x="1507372" y="1676401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5564" name="Text Box 12"/>
          <p:cNvSpPr txBox="1">
            <a:spLocks noChangeArrowheads="1"/>
          </p:cNvSpPr>
          <p:nvPr/>
        </p:nvSpPr>
        <p:spPr bwMode="auto">
          <a:xfrm>
            <a:off x="3730595" y="1676401"/>
            <a:ext cx="274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5565" name="Text Box 13"/>
          <p:cNvSpPr txBox="1">
            <a:spLocks noChangeArrowheads="1"/>
          </p:cNvSpPr>
          <p:nvPr/>
        </p:nvSpPr>
        <p:spPr bwMode="auto">
          <a:xfrm>
            <a:off x="5953817" y="1676401"/>
            <a:ext cx="261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5566" name="Text Box 14"/>
          <p:cNvSpPr txBox="1">
            <a:spLocks noChangeArrowheads="1"/>
          </p:cNvSpPr>
          <p:nvPr/>
        </p:nvSpPr>
        <p:spPr bwMode="auto">
          <a:xfrm>
            <a:off x="8145842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5567" name="Text Box 15"/>
          <p:cNvSpPr txBox="1">
            <a:spLocks noChangeArrowheads="1"/>
          </p:cNvSpPr>
          <p:nvPr/>
        </p:nvSpPr>
        <p:spPr bwMode="auto">
          <a:xfrm>
            <a:off x="1489780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5568" name="Text Box 16"/>
          <p:cNvSpPr txBox="1">
            <a:spLocks noChangeArrowheads="1"/>
          </p:cNvSpPr>
          <p:nvPr/>
        </p:nvSpPr>
        <p:spPr bwMode="auto">
          <a:xfrm>
            <a:off x="3717061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5569" name="Text Box 17"/>
          <p:cNvSpPr txBox="1">
            <a:spLocks noChangeArrowheads="1"/>
          </p:cNvSpPr>
          <p:nvPr/>
        </p:nvSpPr>
        <p:spPr bwMode="auto">
          <a:xfrm>
            <a:off x="5994774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5570" name="Text Box 18"/>
          <p:cNvSpPr txBox="1">
            <a:spLocks noChangeArrowheads="1"/>
          </p:cNvSpPr>
          <p:nvPr/>
        </p:nvSpPr>
        <p:spPr bwMode="auto">
          <a:xfrm>
            <a:off x="8248561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5571" name="AutoShape 19"/>
          <p:cNvCxnSpPr>
            <a:cxnSpLocks noChangeShapeType="1"/>
            <a:stCxn id="1175556" idx="0"/>
            <a:endCxn id="1175555" idx="4"/>
          </p:cNvCxnSpPr>
          <p:nvPr/>
        </p:nvCxnSpPr>
        <p:spPr bwMode="auto">
          <a:xfrm flipV="1">
            <a:off x="16510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2" name="AutoShape 20"/>
          <p:cNvCxnSpPr>
            <a:cxnSpLocks noChangeShapeType="1"/>
            <a:stCxn id="1175555" idx="6"/>
            <a:endCxn id="1175557" idx="2"/>
          </p:cNvCxnSpPr>
          <p:nvPr/>
        </p:nvCxnSpPr>
        <p:spPr bwMode="auto">
          <a:xfrm>
            <a:off x="2079229" y="2514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3" name="AutoShape 21"/>
          <p:cNvCxnSpPr>
            <a:cxnSpLocks noChangeShapeType="1"/>
            <a:stCxn id="1175557" idx="4"/>
            <a:endCxn id="1175558" idx="0"/>
          </p:cNvCxnSpPr>
          <p:nvPr/>
        </p:nvCxnSpPr>
        <p:spPr bwMode="auto">
          <a:xfrm>
            <a:off x="387985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4" name="AutoShape 22"/>
          <p:cNvCxnSpPr>
            <a:cxnSpLocks noChangeShapeType="1"/>
            <a:stCxn id="1175558" idx="7"/>
            <a:endCxn id="1175559" idx="3"/>
          </p:cNvCxnSpPr>
          <p:nvPr/>
        </p:nvCxnSpPr>
        <p:spPr bwMode="auto">
          <a:xfrm flipV="1">
            <a:off x="4172215" y="2798765"/>
            <a:ext cx="1644121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5" name="AutoShape 23"/>
          <p:cNvCxnSpPr>
            <a:cxnSpLocks noChangeShapeType="1"/>
            <a:stCxn id="1175558" idx="6"/>
            <a:endCxn id="1175560" idx="2"/>
          </p:cNvCxnSpPr>
          <p:nvPr/>
        </p:nvCxnSpPr>
        <p:spPr bwMode="auto">
          <a:xfrm>
            <a:off x="4308079" y="4038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6" name="AutoShape 24"/>
          <p:cNvCxnSpPr>
            <a:cxnSpLocks noChangeShapeType="1"/>
            <a:stCxn id="1175560" idx="0"/>
            <a:endCxn id="1175559" idx="4"/>
          </p:cNvCxnSpPr>
          <p:nvPr/>
        </p:nvCxnSpPr>
        <p:spPr bwMode="auto">
          <a:xfrm flipV="1">
            <a:off x="61087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7" name="AutoShape 25"/>
          <p:cNvCxnSpPr>
            <a:cxnSpLocks noChangeShapeType="1"/>
            <a:stCxn id="1175559" idx="6"/>
            <a:endCxn id="1175561" idx="2"/>
          </p:cNvCxnSpPr>
          <p:nvPr/>
        </p:nvCxnSpPr>
        <p:spPr bwMode="auto">
          <a:xfrm>
            <a:off x="6536929" y="2514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8" name="AutoShape 26"/>
          <p:cNvCxnSpPr>
            <a:cxnSpLocks noChangeShapeType="1"/>
            <a:stCxn id="1175560" idx="6"/>
            <a:endCxn id="1175562" idx="2"/>
          </p:cNvCxnSpPr>
          <p:nvPr/>
        </p:nvCxnSpPr>
        <p:spPr bwMode="auto">
          <a:xfrm>
            <a:off x="6536929" y="4038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9" name="AutoShape 27"/>
          <p:cNvCxnSpPr>
            <a:cxnSpLocks noChangeShapeType="1"/>
            <a:stCxn id="1175562" idx="0"/>
            <a:endCxn id="1175561" idx="4"/>
          </p:cNvCxnSpPr>
          <p:nvPr/>
        </p:nvCxnSpPr>
        <p:spPr bwMode="auto">
          <a:xfrm flipV="1">
            <a:off x="833755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5580" name="Rectangle 28"/>
          <p:cNvSpPr>
            <a:spLocks noChangeArrowheads="1"/>
          </p:cNvSpPr>
          <p:nvPr/>
        </p:nvSpPr>
        <p:spPr bwMode="auto">
          <a:xfrm>
            <a:off x="272415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w</a:t>
            </a:r>
          </a:p>
        </p:txBody>
      </p:sp>
      <p:sp>
        <p:nvSpPr>
          <p:cNvPr id="1175581" name="Rectangle 29"/>
          <p:cNvSpPr>
            <a:spLocks noChangeArrowheads="1"/>
          </p:cNvSpPr>
          <p:nvPr/>
        </p:nvSpPr>
        <p:spPr bwMode="auto">
          <a:xfrm>
            <a:off x="1981200" y="5562600"/>
            <a:ext cx="742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5582" name="Rectangle 30"/>
          <p:cNvSpPr>
            <a:spLocks noChangeArrowheads="1"/>
          </p:cNvSpPr>
          <p:nvPr/>
        </p:nvSpPr>
        <p:spPr bwMode="auto">
          <a:xfrm>
            <a:off x="346710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8407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2CB5FFF-F3EE-4318-B891-6BC6F406CEBB}" type="slidenum">
              <a:rPr lang="en-US" altLang="en-US" smtClean="0"/>
              <a:pPr eaLnBrk="1" hangingPunct="1"/>
              <a:t>3</a:t>
            </a:fld>
            <a:endParaRPr lang="en-US" altLang="en-US" smtClean="0"/>
          </a:p>
        </p:txBody>
      </p:sp>
      <p:pic>
        <p:nvPicPr>
          <p:cNvPr id="12291" name="Picture 47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0" r="45515" b="20930"/>
          <a:stretch>
            <a:fillRect/>
          </a:stretch>
        </p:blipFill>
        <p:spPr bwMode="auto">
          <a:xfrm>
            <a:off x="412750" y="3886200"/>
            <a:ext cx="2641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Slide Number Placeholder 1"/>
          <p:cNvSpPr txBox="1">
            <a:spLocks/>
          </p:cNvSpPr>
          <p:nvPr/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96749395-CC08-4266-A81E-72F67031EBB8}" type="slidenum">
              <a:rPr lang="en-US" altLang="en-US" sz="1000"/>
              <a:pPr algn="r" eaLnBrk="1" hangingPunct="1"/>
              <a:t>3</a:t>
            </a:fld>
            <a:endParaRPr lang="en-US" altLang="en-US" sz="1000"/>
          </a:p>
        </p:txBody>
      </p:sp>
      <p:sp>
        <p:nvSpPr>
          <p:cNvPr id="12293" name="Slide Number Placeholder 1"/>
          <p:cNvSpPr txBox="1">
            <a:spLocks/>
          </p:cNvSpPr>
          <p:nvPr/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B21843F-F813-43FF-8E8C-EEBA79025A57}" type="slidenum">
              <a:rPr lang="en-US" altLang="en-US" sz="1000"/>
              <a:pPr algn="r" eaLnBrk="1" hangingPunct="1"/>
              <a:t>3</a:t>
            </a:fld>
            <a:endParaRPr lang="en-US" altLang="en-US" sz="1000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660400" y="427038"/>
            <a:ext cx="8915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3800" kern="0" dirty="0">
                <a:ea typeface="+mj-ea"/>
                <a:cs typeface="+mj-cs"/>
              </a:rPr>
              <a:t>Introduction to graph theory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5745" y="1570038"/>
            <a:ext cx="9450255" cy="2971800"/>
          </a:xfrm>
          <a:prstGeom prst="rect">
            <a:avLst/>
          </a:prstGeom>
        </p:spPr>
        <p:txBody>
          <a:bodyPr/>
          <a:lstStyle/>
          <a:p>
            <a:pPr defTabSz="300038" eaLnBrk="0" hangingPunct="0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800" kern="0" dirty="0">
                <a:latin typeface="+mn-lt"/>
                <a:cs typeface="+mn-cs"/>
              </a:rPr>
              <a:t>For graph </a:t>
            </a:r>
            <a:r>
              <a:rPr lang="en-US" sz="2800" i="1" kern="0" dirty="0">
                <a:latin typeface="+mn-lt"/>
                <a:cs typeface="+mn-cs"/>
              </a:rPr>
              <a:t>G(V,E)</a:t>
            </a:r>
            <a:r>
              <a:rPr lang="en-US" sz="2800" kern="0" dirty="0">
                <a:latin typeface="+mn-lt"/>
                <a:cs typeface="+mn-cs"/>
              </a:rPr>
              <a:t>:</a:t>
            </a:r>
          </a:p>
          <a:p>
            <a:pPr marL="800100" lvl="1" indent="-342900" defTabSz="300038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  <a:cs typeface="+mn-cs"/>
              </a:rPr>
              <a:t>If edge</a:t>
            </a:r>
            <a:r>
              <a:rPr lang="en-US" sz="2000" i="1" kern="0" dirty="0">
                <a:latin typeface="+mn-lt"/>
                <a:cs typeface="+mn-cs"/>
              </a:rPr>
              <a:t> </a:t>
            </a:r>
            <a:r>
              <a:rPr lang="en-US" sz="2000" kern="0" dirty="0">
                <a:latin typeface="+mn-lt"/>
                <a:cs typeface="+mn-cs"/>
              </a:rPr>
              <a:t>e</a:t>
            </a:r>
            <a:r>
              <a:rPr lang="en-US" sz="2000" kern="0" dirty="0" smtClean="0">
                <a:latin typeface="+mn-lt"/>
                <a:cs typeface="+mn-cs"/>
              </a:rPr>
              <a:t>=</a:t>
            </a:r>
            <a:r>
              <a:rPr lang="en-US" sz="2000" i="1" kern="0" dirty="0" smtClean="0">
                <a:latin typeface="+mn-lt"/>
                <a:cs typeface="+mn-cs"/>
              </a:rPr>
              <a:t>(</a:t>
            </a:r>
            <a:r>
              <a:rPr lang="en-US" sz="2000" i="1" kern="0" dirty="0" err="1" smtClean="0">
                <a:latin typeface="+mn-lt"/>
                <a:cs typeface="+mn-cs"/>
              </a:rPr>
              <a:t>u,v</a:t>
            </a:r>
            <a:r>
              <a:rPr lang="en-US" sz="2000" i="1" kern="0" dirty="0" smtClean="0">
                <a:latin typeface="+mn-lt"/>
                <a:cs typeface="+mn-cs"/>
              </a:rPr>
              <a:t>) </a:t>
            </a:r>
            <a:r>
              <a:rPr lang="en-US" sz="2000" i="1" dirty="0">
                <a:latin typeface="Arial" charset="0"/>
                <a:cs typeface="Arial" charset="0"/>
              </a:rPr>
              <a:t>∈ E(G), </a:t>
            </a:r>
            <a:r>
              <a:rPr lang="en-US" sz="2000" dirty="0">
                <a:latin typeface="Arial" charset="0"/>
                <a:cs typeface="Arial" charset="0"/>
              </a:rPr>
              <a:t>we say that</a:t>
            </a:r>
            <a:r>
              <a:rPr lang="en-US" sz="2000" kern="0" dirty="0">
                <a:latin typeface="+mn-lt"/>
                <a:cs typeface="+mn-cs"/>
              </a:rPr>
              <a:t> </a:t>
            </a:r>
            <a:r>
              <a:rPr lang="en-US" sz="2000" i="1" kern="0" dirty="0">
                <a:latin typeface="+mn-lt"/>
                <a:cs typeface="+mn-cs"/>
              </a:rPr>
              <a:t>u </a:t>
            </a:r>
            <a:r>
              <a:rPr lang="en-US" sz="2000" kern="0" dirty="0">
                <a:latin typeface="+mn-lt"/>
                <a:cs typeface="+mn-cs"/>
              </a:rPr>
              <a:t>and</a:t>
            </a:r>
            <a:r>
              <a:rPr lang="en-US" sz="2000" i="1" kern="0" dirty="0">
                <a:latin typeface="+mn-lt"/>
                <a:cs typeface="+mn-cs"/>
              </a:rPr>
              <a:t> v </a:t>
            </a:r>
            <a:r>
              <a:rPr lang="en-US" sz="2000" kern="0" dirty="0">
                <a:latin typeface="+mn-lt"/>
                <a:cs typeface="+mn-cs"/>
              </a:rPr>
              <a:t>are</a:t>
            </a:r>
            <a:r>
              <a:rPr lang="en-US" sz="2000" i="1" kern="0" dirty="0">
                <a:latin typeface="+mn-lt"/>
                <a:cs typeface="+mn-cs"/>
              </a:rPr>
              <a:t> </a:t>
            </a:r>
            <a:r>
              <a:rPr lang="en-US" sz="2000" b="1" kern="0" dirty="0">
                <a:latin typeface="+mn-lt"/>
                <a:cs typeface="+mn-cs"/>
              </a:rPr>
              <a:t>adjacent </a:t>
            </a:r>
            <a:r>
              <a:rPr lang="en-US" sz="2000" kern="0" dirty="0">
                <a:latin typeface="+mn-lt"/>
                <a:cs typeface="+mn-cs"/>
              </a:rPr>
              <a:t>or </a:t>
            </a:r>
            <a:r>
              <a:rPr lang="en-US" sz="2000" b="1" kern="0" dirty="0" smtClean="0"/>
              <a:t>neighbors</a:t>
            </a:r>
            <a:endParaRPr lang="en-US" b="1" kern="0" dirty="0"/>
          </a:p>
          <a:p>
            <a:pPr marL="800100" lvl="1" indent="-342900" defTabSz="300038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000" i="1" kern="0" dirty="0">
                <a:latin typeface="+mn-lt"/>
                <a:cs typeface="+mn-cs"/>
              </a:rPr>
              <a:t>u</a:t>
            </a:r>
            <a:r>
              <a:rPr lang="en-US" sz="2000" kern="0" dirty="0">
                <a:latin typeface="+mn-lt"/>
                <a:cs typeface="+mn-cs"/>
              </a:rPr>
              <a:t> and </a:t>
            </a:r>
            <a:r>
              <a:rPr lang="en-US" sz="2000" i="1" kern="0" dirty="0">
                <a:latin typeface="+mn-lt"/>
                <a:cs typeface="+mn-cs"/>
              </a:rPr>
              <a:t>v</a:t>
            </a:r>
            <a:r>
              <a:rPr lang="en-US" sz="2000" kern="0" dirty="0">
                <a:latin typeface="+mn-lt"/>
                <a:cs typeface="+mn-cs"/>
              </a:rPr>
              <a:t> are </a:t>
            </a:r>
            <a:r>
              <a:rPr lang="en-US" sz="2000" b="1" kern="0" dirty="0">
                <a:latin typeface="+mn-lt"/>
                <a:cs typeface="+mn-cs"/>
              </a:rPr>
              <a:t>incident</a:t>
            </a:r>
            <a:r>
              <a:rPr lang="en-US" sz="2000" kern="0" dirty="0">
                <a:latin typeface="+mn-lt"/>
                <a:cs typeface="+mn-cs"/>
              </a:rPr>
              <a:t> with </a:t>
            </a:r>
            <a:r>
              <a:rPr lang="en-US" sz="2000" i="1" kern="0" dirty="0">
                <a:latin typeface="+mn-lt"/>
                <a:cs typeface="+mn-cs"/>
              </a:rPr>
              <a:t>e</a:t>
            </a:r>
          </a:p>
          <a:p>
            <a:pPr marL="800100" lvl="1" indent="-342900" defTabSz="300038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000" i="1" kern="0" dirty="0">
                <a:latin typeface="+mn-lt"/>
                <a:cs typeface="+mn-cs"/>
              </a:rPr>
              <a:t>u</a:t>
            </a:r>
            <a:r>
              <a:rPr lang="en-US" sz="2000" kern="0" dirty="0">
                <a:latin typeface="+mn-lt"/>
                <a:cs typeface="+mn-cs"/>
              </a:rPr>
              <a:t> and </a:t>
            </a:r>
            <a:r>
              <a:rPr lang="en-US" sz="2000" i="1" kern="0" dirty="0">
                <a:latin typeface="+mn-lt"/>
                <a:cs typeface="+mn-cs"/>
              </a:rPr>
              <a:t>v</a:t>
            </a:r>
            <a:r>
              <a:rPr lang="en-US" sz="2000" kern="0" dirty="0">
                <a:latin typeface="+mn-lt"/>
                <a:cs typeface="+mn-cs"/>
              </a:rPr>
              <a:t> are </a:t>
            </a:r>
            <a:r>
              <a:rPr lang="en-US" sz="2000" b="1" kern="0" dirty="0">
                <a:latin typeface="+mn-lt"/>
                <a:cs typeface="+mn-cs"/>
              </a:rPr>
              <a:t>end-vertices</a:t>
            </a:r>
            <a:r>
              <a:rPr lang="en-US" sz="2000" kern="0" dirty="0">
                <a:latin typeface="+mn-lt"/>
                <a:cs typeface="+mn-cs"/>
              </a:rPr>
              <a:t> of </a:t>
            </a:r>
            <a:r>
              <a:rPr lang="en-US" sz="2000" i="1" kern="0" dirty="0">
                <a:latin typeface="+mn-lt"/>
                <a:cs typeface="+mn-cs"/>
              </a:rPr>
              <a:t>e</a:t>
            </a:r>
          </a:p>
          <a:p>
            <a:pPr marL="800100" lvl="1" indent="-342900" defTabSz="300038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  <a:cs typeface="+mn-cs"/>
              </a:rPr>
              <a:t>An edge where the two end vertices are the same is called a </a:t>
            </a:r>
            <a:r>
              <a:rPr lang="en-US" sz="2000" b="1" kern="0" dirty="0">
                <a:latin typeface="+mn-lt"/>
                <a:cs typeface="+mn-cs"/>
              </a:rPr>
              <a:t>loop</a:t>
            </a:r>
            <a:r>
              <a:rPr lang="en-US" sz="2000" kern="0" dirty="0">
                <a:latin typeface="+mn-lt"/>
                <a:cs typeface="+mn-cs"/>
              </a:rPr>
              <a:t>, or a </a:t>
            </a:r>
            <a:r>
              <a:rPr lang="en-US" sz="2000" b="1" kern="0" dirty="0">
                <a:latin typeface="+mn-lt"/>
                <a:cs typeface="+mn-cs"/>
              </a:rPr>
              <a:t>self-loop</a:t>
            </a:r>
          </a:p>
          <a:p>
            <a:pPr lvl="1" defTabSz="300038" eaLnBrk="0" hangingPunct="0">
              <a:spcBef>
                <a:spcPct val="20000"/>
              </a:spcBef>
              <a:buClr>
                <a:schemeClr val="accent1"/>
              </a:buClr>
              <a:defRPr/>
            </a:pPr>
            <a:endParaRPr lang="en-US" sz="20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742950" lvl="1" indent="-28575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342900" indent="-342900" defTabSz="300038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  <a:cs typeface="+mn-cs"/>
            </a:endParaRPr>
          </a:p>
        </p:txBody>
      </p:sp>
      <p:sp>
        <p:nvSpPr>
          <p:cNvPr id="12296" name="Rectangle 48"/>
          <p:cNvSpPr>
            <a:spLocks noChangeArrowheads="1"/>
          </p:cNvSpPr>
          <p:nvPr/>
        </p:nvSpPr>
        <p:spPr bwMode="auto">
          <a:xfrm>
            <a:off x="3136901" y="4454526"/>
            <a:ext cx="6081793" cy="142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en-US" sz="1600" dirty="0"/>
              <a:t>V = { 1, 2, 3, 4, 5, 6, 7, 8 }</a:t>
            </a:r>
          </a:p>
          <a:p>
            <a:pPr eaLnBrk="1" hangingPunct="1"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en-US" sz="1600" dirty="0"/>
              <a:t>E = { </a:t>
            </a:r>
            <a:r>
              <a:rPr lang="en-US" altLang="en-US" sz="1600" dirty="0" smtClean="0"/>
              <a:t>(1,2), (1,3), (2,3), (2,4), (2,5), (3,5), (3,7), (3,8), (4,5), (5,6) </a:t>
            </a:r>
            <a:r>
              <a:rPr lang="en-US" altLang="en-US" sz="1600" dirty="0"/>
              <a:t>}</a:t>
            </a:r>
            <a:br>
              <a:rPr lang="en-US" altLang="en-US" sz="1600" dirty="0"/>
            </a:br>
            <a:r>
              <a:rPr lang="en-US" altLang="en-US" sz="1600" dirty="0"/>
              <a:t>n = 8</a:t>
            </a:r>
          </a:p>
          <a:p>
            <a:pPr eaLnBrk="1" hangingPunct="1"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en-US" sz="1600" dirty="0"/>
              <a:t>m = 11</a:t>
            </a:r>
          </a:p>
        </p:txBody>
      </p:sp>
      <p:sp>
        <p:nvSpPr>
          <p:cNvPr id="11" name="Oval 10"/>
          <p:cNvSpPr/>
          <p:nvPr/>
        </p:nvSpPr>
        <p:spPr>
          <a:xfrm>
            <a:off x="3467100" y="3543300"/>
            <a:ext cx="41275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02000" y="3810000"/>
            <a:ext cx="1651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6579" name="Oval 3"/>
          <p:cNvSpPr>
            <a:spLocks noChangeArrowheads="1"/>
          </p:cNvSpPr>
          <p:nvPr/>
        </p:nvSpPr>
        <p:spPr bwMode="auto">
          <a:xfrm>
            <a:off x="1238250" y="2133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6580" name="Oval 4"/>
          <p:cNvSpPr>
            <a:spLocks noChangeArrowheads="1"/>
          </p:cNvSpPr>
          <p:nvPr/>
        </p:nvSpPr>
        <p:spPr bwMode="auto">
          <a:xfrm>
            <a:off x="123825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6581" name="Oval 5"/>
          <p:cNvSpPr>
            <a:spLocks noChangeArrowheads="1"/>
          </p:cNvSpPr>
          <p:nvPr/>
        </p:nvSpPr>
        <p:spPr bwMode="auto">
          <a:xfrm>
            <a:off x="346710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6582" name="Oval 6"/>
          <p:cNvSpPr>
            <a:spLocks noChangeArrowheads="1"/>
          </p:cNvSpPr>
          <p:nvPr/>
        </p:nvSpPr>
        <p:spPr bwMode="auto">
          <a:xfrm>
            <a:off x="346710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6583" name="Oval 7"/>
          <p:cNvSpPr>
            <a:spLocks noChangeArrowheads="1"/>
          </p:cNvSpPr>
          <p:nvPr/>
        </p:nvSpPr>
        <p:spPr bwMode="auto">
          <a:xfrm>
            <a:off x="5695950" y="2133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6584" name="Oval 8"/>
          <p:cNvSpPr>
            <a:spLocks noChangeArrowheads="1"/>
          </p:cNvSpPr>
          <p:nvPr/>
        </p:nvSpPr>
        <p:spPr bwMode="auto">
          <a:xfrm>
            <a:off x="5695950" y="3657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 dirty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6585" name="Oval 9"/>
          <p:cNvSpPr>
            <a:spLocks noChangeArrowheads="1"/>
          </p:cNvSpPr>
          <p:nvPr/>
        </p:nvSpPr>
        <p:spPr bwMode="auto">
          <a:xfrm>
            <a:off x="7924800" y="2133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6586" name="Oval 10"/>
          <p:cNvSpPr>
            <a:spLocks noChangeArrowheads="1"/>
          </p:cNvSpPr>
          <p:nvPr/>
        </p:nvSpPr>
        <p:spPr bwMode="auto">
          <a:xfrm>
            <a:off x="792480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6587" name="Text Box 11"/>
          <p:cNvSpPr txBox="1">
            <a:spLocks noChangeArrowheads="1"/>
          </p:cNvSpPr>
          <p:nvPr/>
        </p:nvSpPr>
        <p:spPr bwMode="auto">
          <a:xfrm>
            <a:off x="1507372" y="1676401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6588" name="Text Box 12"/>
          <p:cNvSpPr txBox="1">
            <a:spLocks noChangeArrowheads="1"/>
          </p:cNvSpPr>
          <p:nvPr/>
        </p:nvSpPr>
        <p:spPr bwMode="auto">
          <a:xfrm>
            <a:off x="3730595" y="1676401"/>
            <a:ext cx="274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6589" name="Text Box 13"/>
          <p:cNvSpPr txBox="1">
            <a:spLocks noChangeArrowheads="1"/>
          </p:cNvSpPr>
          <p:nvPr/>
        </p:nvSpPr>
        <p:spPr bwMode="auto">
          <a:xfrm>
            <a:off x="5953817" y="1676401"/>
            <a:ext cx="261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6590" name="Text Box 14"/>
          <p:cNvSpPr txBox="1">
            <a:spLocks noChangeArrowheads="1"/>
          </p:cNvSpPr>
          <p:nvPr/>
        </p:nvSpPr>
        <p:spPr bwMode="auto">
          <a:xfrm>
            <a:off x="8145842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6591" name="Text Box 15"/>
          <p:cNvSpPr txBox="1">
            <a:spLocks noChangeArrowheads="1"/>
          </p:cNvSpPr>
          <p:nvPr/>
        </p:nvSpPr>
        <p:spPr bwMode="auto">
          <a:xfrm>
            <a:off x="1489780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6592" name="Text Box 16"/>
          <p:cNvSpPr txBox="1">
            <a:spLocks noChangeArrowheads="1"/>
          </p:cNvSpPr>
          <p:nvPr/>
        </p:nvSpPr>
        <p:spPr bwMode="auto">
          <a:xfrm>
            <a:off x="3717061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6593" name="Text Box 17"/>
          <p:cNvSpPr txBox="1">
            <a:spLocks noChangeArrowheads="1"/>
          </p:cNvSpPr>
          <p:nvPr/>
        </p:nvSpPr>
        <p:spPr bwMode="auto">
          <a:xfrm>
            <a:off x="5994774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6594" name="Text Box 18"/>
          <p:cNvSpPr txBox="1">
            <a:spLocks noChangeArrowheads="1"/>
          </p:cNvSpPr>
          <p:nvPr/>
        </p:nvSpPr>
        <p:spPr bwMode="auto">
          <a:xfrm>
            <a:off x="8248561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6595" name="AutoShape 19"/>
          <p:cNvCxnSpPr>
            <a:cxnSpLocks noChangeShapeType="1"/>
            <a:stCxn id="1176580" idx="0"/>
            <a:endCxn id="1176579" idx="4"/>
          </p:cNvCxnSpPr>
          <p:nvPr/>
        </p:nvCxnSpPr>
        <p:spPr bwMode="auto">
          <a:xfrm flipV="1">
            <a:off x="16510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596" name="AutoShape 20"/>
          <p:cNvCxnSpPr>
            <a:cxnSpLocks noChangeShapeType="1"/>
            <a:stCxn id="1176579" idx="6"/>
            <a:endCxn id="1176581" idx="2"/>
          </p:cNvCxnSpPr>
          <p:nvPr/>
        </p:nvCxnSpPr>
        <p:spPr bwMode="auto">
          <a:xfrm>
            <a:off x="2079229" y="2514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597" name="AutoShape 21"/>
          <p:cNvCxnSpPr>
            <a:cxnSpLocks noChangeShapeType="1"/>
            <a:stCxn id="1176581" idx="4"/>
            <a:endCxn id="1176582" idx="0"/>
          </p:cNvCxnSpPr>
          <p:nvPr/>
        </p:nvCxnSpPr>
        <p:spPr bwMode="auto">
          <a:xfrm>
            <a:off x="387985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598" name="AutoShape 22"/>
          <p:cNvCxnSpPr>
            <a:cxnSpLocks noChangeShapeType="1"/>
            <a:stCxn id="1176582" idx="7"/>
            <a:endCxn id="1176583" idx="3"/>
          </p:cNvCxnSpPr>
          <p:nvPr/>
        </p:nvCxnSpPr>
        <p:spPr bwMode="auto">
          <a:xfrm flipV="1">
            <a:off x="4172215" y="2798765"/>
            <a:ext cx="1644121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599" name="AutoShape 23"/>
          <p:cNvCxnSpPr>
            <a:cxnSpLocks noChangeShapeType="1"/>
            <a:stCxn id="1176582" idx="6"/>
            <a:endCxn id="1176584" idx="2"/>
          </p:cNvCxnSpPr>
          <p:nvPr/>
        </p:nvCxnSpPr>
        <p:spPr bwMode="auto">
          <a:xfrm>
            <a:off x="4308079" y="4038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600" name="AutoShape 24"/>
          <p:cNvCxnSpPr>
            <a:cxnSpLocks noChangeShapeType="1"/>
            <a:stCxn id="1176584" idx="0"/>
            <a:endCxn id="1176583" idx="4"/>
          </p:cNvCxnSpPr>
          <p:nvPr/>
        </p:nvCxnSpPr>
        <p:spPr bwMode="auto">
          <a:xfrm flipV="1">
            <a:off x="61087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601" name="AutoShape 25"/>
          <p:cNvCxnSpPr>
            <a:cxnSpLocks noChangeShapeType="1"/>
            <a:stCxn id="1176583" idx="6"/>
            <a:endCxn id="1176585" idx="2"/>
          </p:cNvCxnSpPr>
          <p:nvPr/>
        </p:nvCxnSpPr>
        <p:spPr bwMode="auto">
          <a:xfrm>
            <a:off x="6536929" y="2514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602" name="AutoShape 26"/>
          <p:cNvCxnSpPr>
            <a:cxnSpLocks noChangeShapeType="1"/>
            <a:stCxn id="1176584" idx="6"/>
            <a:endCxn id="1176586" idx="2"/>
          </p:cNvCxnSpPr>
          <p:nvPr/>
        </p:nvCxnSpPr>
        <p:spPr bwMode="auto">
          <a:xfrm>
            <a:off x="6536929" y="4038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603" name="AutoShape 27"/>
          <p:cNvCxnSpPr>
            <a:cxnSpLocks noChangeShapeType="1"/>
            <a:stCxn id="1176586" idx="0"/>
            <a:endCxn id="1176585" idx="4"/>
          </p:cNvCxnSpPr>
          <p:nvPr/>
        </p:nvCxnSpPr>
        <p:spPr bwMode="auto">
          <a:xfrm flipV="1">
            <a:off x="833755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6604" name="Rectangle 28"/>
          <p:cNvSpPr>
            <a:spLocks noChangeArrowheads="1"/>
          </p:cNvSpPr>
          <p:nvPr/>
        </p:nvSpPr>
        <p:spPr bwMode="auto">
          <a:xfrm>
            <a:off x="272415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r</a:t>
            </a:r>
          </a:p>
        </p:txBody>
      </p:sp>
      <p:sp>
        <p:nvSpPr>
          <p:cNvPr id="1176605" name="Rectangle 29"/>
          <p:cNvSpPr>
            <a:spLocks noChangeArrowheads="1"/>
          </p:cNvSpPr>
          <p:nvPr/>
        </p:nvSpPr>
        <p:spPr bwMode="auto">
          <a:xfrm>
            <a:off x="1981200" y="5562600"/>
            <a:ext cx="742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6606" name="Rectangle 30"/>
          <p:cNvSpPr>
            <a:spLocks noChangeArrowheads="1"/>
          </p:cNvSpPr>
          <p:nvPr/>
        </p:nvSpPr>
        <p:spPr bwMode="auto">
          <a:xfrm>
            <a:off x="346710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t</a:t>
            </a:r>
          </a:p>
        </p:txBody>
      </p:sp>
      <p:sp>
        <p:nvSpPr>
          <p:cNvPr id="1176607" name="Rectangle 31"/>
          <p:cNvSpPr>
            <a:spLocks noChangeArrowheads="1"/>
          </p:cNvSpPr>
          <p:nvPr/>
        </p:nvSpPr>
        <p:spPr bwMode="auto">
          <a:xfrm>
            <a:off x="421005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831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7603" name="Oval 3"/>
          <p:cNvSpPr>
            <a:spLocks noChangeArrowheads="1"/>
          </p:cNvSpPr>
          <p:nvPr/>
        </p:nvSpPr>
        <p:spPr bwMode="auto">
          <a:xfrm>
            <a:off x="123825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7604" name="Oval 4"/>
          <p:cNvSpPr>
            <a:spLocks noChangeArrowheads="1"/>
          </p:cNvSpPr>
          <p:nvPr/>
        </p:nvSpPr>
        <p:spPr bwMode="auto">
          <a:xfrm>
            <a:off x="1238250" y="3657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7605" name="Oval 5"/>
          <p:cNvSpPr>
            <a:spLocks noChangeArrowheads="1"/>
          </p:cNvSpPr>
          <p:nvPr/>
        </p:nvSpPr>
        <p:spPr bwMode="auto">
          <a:xfrm>
            <a:off x="346710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7606" name="Oval 6"/>
          <p:cNvSpPr>
            <a:spLocks noChangeArrowheads="1"/>
          </p:cNvSpPr>
          <p:nvPr/>
        </p:nvSpPr>
        <p:spPr bwMode="auto">
          <a:xfrm>
            <a:off x="346710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7607" name="Oval 7"/>
          <p:cNvSpPr>
            <a:spLocks noChangeArrowheads="1"/>
          </p:cNvSpPr>
          <p:nvPr/>
        </p:nvSpPr>
        <p:spPr bwMode="auto">
          <a:xfrm>
            <a:off x="5695950" y="2133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7608" name="Oval 8"/>
          <p:cNvSpPr>
            <a:spLocks noChangeArrowheads="1"/>
          </p:cNvSpPr>
          <p:nvPr/>
        </p:nvSpPr>
        <p:spPr bwMode="auto">
          <a:xfrm>
            <a:off x="5695950" y="3657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7609" name="Oval 9"/>
          <p:cNvSpPr>
            <a:spLocks noChangeArrowheads="1"/>
          </p:cNvSpPr>
          <p:nvPr/>
        </p:nvSpPr>
        <p:spPr bwMode="auto">
          <a:xfrm>
            <a:off x="7924800" y="2133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7610" name="Oval 10"/>
          <p:cNvSpPr>
            <a:spLocks noChangeArrowheads="1"/>
          </p:cNvSpPr>
          <p:nvPr/>
        </p:nvSpPr>
        <p:spPr bwMode="auto">
          <a:xfrm>
            <a:off x="792480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7611" name="Text Box 11"/>
          <p:cNvSpPr txBox="1">
            <a:spLocks noChangeArrowheads="1"/>
          </p:cNvSpPr>
          <p:nvPr/>
        </p:nvSpPr>
        <p:spPr bwMode="auto">
          <a:xfrm>
            <a:off x="1507372" y="1676401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7612" name="Text Box 12"/>
          <p:cNvSpPr txBox="1">
            <a:spLocks noChangeArrowheads="1"/>
          </p:cNvSpPr>
          <p:nvPr/>
        </p:nvSpPr>
        <p:spPr bwMode="auto">
          <a:xfrm>
            <a:off x="3730595" y="1676401"/>
            <a:ext cx="274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7613" name="Text Box 13"/>
          <p:cNvSpPr txBox="1">
            <a:spLocks noChangeArrowheads="1"/>
          </p:cNvSpPr>
          <p:nvPr/>
        </p:nvSpPr>
        <p:spPr bwMode="auto">
          <a:xfrm>
            <a:off x="5953817" y="1676401"/>
            <a:ext cx="261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7614" name="Text Box 14"/>
          <p:cNvSpPr txBox="1">
            <a:spLocks noChangeArrowheads="1"/>
          </p:cNvSpPr>
          <p:nvPr/>
        </p:nvSpPr>
        <p:spPr bwMode="auto">
          <a:xfrm>
            <a:off x="8145842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7615" name="Text Box 15"/>
          <p:cNvSpPr txBox="1">
            <a:spLocks noChangeArrowheads="1"/>
          </p:cNvSpPr>
          <p:nvPr/>
        </p:nvSpPr>
        <p:spPr bwMode="auto">
          <a:xfrm>
            <a:off x="1489780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7616" name="Text Box 16"/>
          <p:cNvSpPr txBox="1">
            <a:spLocks noChangeArrowheads="1"/>
          </p:cNvSpPr>
          <p:nvPr/>
        </p:nvSpPr>
        <p:spPr bwMode="auto">
          <a:xfrm>
            <a:off x="3717061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7617" name="Text Box 17"/>
          <p:cNvSpPr txBox="1">
            <a:spLocks noChangeArrowheads="1"/>
          </p:cNvSpPr>
          <p:nvPr/>
        </p:nvSpPr>
        <p:spPr bwMode="auto">
          <a:xfrm>
            <a:off x="5994774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7618" name="Text Box 18"/>
          <p:cNvSpPr txBox="1">
            <a:spLocks noChangeArrowheads="1"/>
          </p:cNvSpPr>
          <p:nvPr/>
        </p:nvSpPr>
        <p:spPr bwMode="auto">
          <a:xfrm>
            <a:off x="8248561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7619" name="AutoShape 19"/>
          <p:cNvCxnSpPr>
            <a:cxnSpLocks noChangeShapeType="1"/>
            <a:stCxn id="1177604" idx="0"/>
            <a:endCxn id="1177603" idx="4"/>
          </p:cNvCxnSpPr>
          <p:nvPr/>
        </p:nvCxnSpPr>
        <p:spPr bwMode="auto">
          <a:xfrm flipV="1">
            <a:off x="165100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0" name="AutoShape 20"/>
          <p:cNvCxnSpPr>
            <a:cxnSpLocks noChangeShapeType="1"/>
            <a:stCxn id="1177603" idx="6"/>
            <a:endCxn id="1177605" idx="2"/>
          </p:cNvCxnSpPr>
          <p:nvPr/>
        </p:nvCxnSpPr>
        <p:spPr bwMode="auto">
          <a:xfrm>
            <a:off x="2079229" y="2514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1" name="AutoShape 21"/>
          <p:cNvCxnSpPr>
            <a:cxnSpLocks noChangeShapeType="1"/>
            <a:stCxn id="1177605" idx="4"/>
            <a:endCxn id="1177606" idx="0"/>
          </p:cNvCxnSpPr>
          <p:nvPr/>
        </p:nvCxnSpPr>
        <p:spPr bwMode="auto">
          <a:xfrm>
            <a:off x="387985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2" name="AutoShape 22"/>
          <p:cNvCxnSpPr>
            <a:cxnSpLocks noChangeShapeType="1"/>
            <a:stCxn id="1177606" idx="7"/>
            <a:endCxn id="1177607" idx="3"/>
          </p:cNvCxnSpPr>
          <p:nvPr/>
        </p:nvCxnSpPr>
        <p:spPr bwMode="auto">
          <a:xfrm flipV="1">
            <a:off x="4172215" y="2798765"/>
            <a:ext cx="1644121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3" name="AutoShape 23"/>
          <p:cNvCxnSpPr>
            <a:cxnSpLocks noChangeShapeType="1"/>
            <a:stCxn id="1177606" idx="6"/>
            <a:endCxn id="1177608" idx="2"/>
          </p:cNvCxnSpPr>
          <p:nvPr/>
        </p:nvCxnSpPr>
        <p:spPr bwMode="auto">
          <a:xfrm>
            <a:off x="4308079" y="4038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4" name="AutoShape 24"/>
          <p:cNvCxnSpPr>
            <a:cxnSpLocks noChangeShapeType="1"/>
            <a:stCxn id="1177608" idx="0"/>
            <a:endCxn id="1177607" idx="4"/>
          </p:cNvCxnSpPr>
          <p:nvPr/>
        </p:nvCxnSpPr>
        <p:spPr bwMode="auto">
          <a:xfrm flipV="1">
            <a:off x="61087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5" name="AutoShape 25"/>
          <p:cNvCxnSpPr>
            <a:cxnSpLocks noChangeShapeType="1"/>
            <a:stCxn id="1177607" idx="6"/>
            <a:endCxn id="1177609" idx="2"/>
          </p:cNvCxnSpPr>
          <p:nvPr/>
        </p:nvCxnSpPr>
        <p:spPr bwMode="auto">
          <a:xfrm>
            <a:off x="6536929" y="2514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6" name="AutoShape 26"/>
          <p:cNvCxnSpPr>
            <a:cxnSpLocks noChangeShapeType="1"/>
            <a:stCxn id="1177608" idx="6"/>
            <a:endCxn id="1177610" idx="2"/>
          </p:cNvCxnSpPr>
          <p:nvPr/>
        </p:nvCxnSpPr>
        <p:spPr bwMode="auto">
          <a:xfrm>
            <a:off x="6536929" y="4038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7" name="AutoShape 27"/>
          <p:cNvCxnSpPr>
            <a:cxnSpLocks noChangeShapeType="1"/>
            <a:stCxn id="1177610" idx="0"/>
            <a:endCxn id="1177609" idx="4"/>
          </p:cNvCxnSpPr>
          <p:nvPr/>
        </p:nvCxnSpPr>
        <p:spPr bwMode="auto">
          <a:xfrm flipV="1">
            <a:off x="833755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7628" name="Rectangle 28"/>
          <p:cNvSpPr>
            <a:spLocks noChangeArrowheads="1"/>
          </p:cNvSpPr>
          <p:nvPr/>
        </p:nvSpPr>
        <p:spPr bwMode="auto">
          <a:xfrm>
            <a:off x="1981200" y="5562600"/>
            <a:ext cx="742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7629" name="Rectangle 29"/>
          <p:cNvSpPr>
            <a:spLocks noChangeArrowheads="1"/>
          </p:cNvSpPr>
          <p:nvPr/>
        </p:nvSpPr>
        <p:spPr bwMode="auto">
          <a:xfrm>
            <a:off x="272415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t</a:t>
            </a:r>
          </a:p>
        </p:txBody>
      </p:sp>
      <p:sp>
        <p:nvSpPr>
          <p:cNvPr id="1177630" name="Rectangle 30"/>
          <p:cNvSpPr>
            <a:spLocks noChangeArrowheads="1"/>
          </p:cNvSpPr>
          <p:nvPr/>
        </p:nvSpPr>
        <p:spPr bwMode="auto">
          <a:xfrm>
            <a:off x="346710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x</a:t>
            </a:r>
          </a:p>
        </p:txBody>
      </p:sp>
      <p:sp>
        <p:nvSpPr>
          <p:cNvPr id="1177631" name="Rectangle 31"/>
          <p:cNvSpPr>
            <a:spLocks noChangeArrowheads="1"/>
          </p:cNvSpPr>
          <p:nvPr/>
        </p:nvSpPr>
        <p:spPr bwMode="auto">
          <a:xfrm>
            <a:off x="421005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570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8627" name="Oval 3"/>
          <p:cNvSpPr>
            <a:spLocks noChangeArrowheads="1"/>
          </p:cNvSpPr>
          <p:nvPr/>
        </p:nvSpPr>
        <p:spPr bwMode="auto">
          <a:xfrm>
            <a:off x="123825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8628" name="Oval 4"/>
          <p:cNvSpPr>
            <a:spLocks noChangeArrowheads="1"/>
          </p:cNvSpPr>
          <p:nvPr/>
        </p:nvSpPr>
        <p:spPr bwMode="auto">
          <a:xfrm>
            <a:off x="1238250" y="3657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8629" name="Oval 5"/>
          <p:cNvSpPr>
            <a:spLocks noChangeArrowheads="1"/>
          </p:cNvSpPr>
          <p:nvPr/>
        </p:nvSpPr>
        <p:spPr bwMode="auto">
          <a:xfrm>
            <a:off x="346710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8630" name="Oval 6"/>
          <p:cNvSpPr>
            <a:spLocks noChangeArrowheads="1"/>
          </p:cNvSpPr>
          <p:nvPr/>
        </p:nvSpPr>
        <p:spPr bwMode="auto">
          <a:xfrm>
            <a:off x="346710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8631" name="Oval 7"/>
          <p:cNvSpPr>
            <a:spLocks noChangeArrowheads="1"/>
          </p:cNvSpPr>
          <p:nvPr/>
        </p:nvSpPr>
        <p:spPr bwMode="auto">
          <a:xfrm>
            <a:off x="569595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8632" name="Oval 8"/>
          <p:cNvSpPr>
            <a:spLocks noChangeArrowheads="1"/>
          </p:cNvSpPr>
          <p:nvPr/>
        </p:nvSpPr>
        <p:spPr bwMode="auto">
          <a:xfrm>
            <a:off x="5695950" y="3657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8633" name="Oval 9"/>
          <p:cNvSpPr>
            <a:spLocks noChangeArrowheads="1"/>
          </p:cNvSpPr>
          <p:nvPr/>
        </p:nvSpPr>
        <p:spPr bwMode="auto">
          <a:xfrm>
            <a:off x="7924800" y="2133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 dirty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78634" name="Oval 10"/>
          <p:cNvSpPr>
            <a:spLocks noChangeArrowheads="1"/>
          </p:cNvSpPr>
          <p:nvPr/>
        </p:nvSpPr>
        <p:spPr bwMode="auto">
          <a:xfrm>
            <a:off x="7924800" y="3657600"/>
            <a:ext cx="8255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8635" name="Text Box 11"/>
          <p:cNvSpPr txBox="1">
            <a:spLocks noChangeArrowheads="1"/>
          </p:cNvSpPr>
          <p:nvPr/>
        </p:nvSpPr>
        <p:spPr bwMode="auto">
          <a:xfrm>
            <a:off x="1507372" y="1676401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8636" name="Text Box 12"/>
          <p:cNvSpPr txBox="1">
            <a:spLocks noChangeArrowheads="1"/>
          </p:cNvSpPr>
          <p:nvPr/>
        </p:nvSpPr>
        <p:spPr bwMode="auto">
          <a:xfrm>
            <a:off x="3730595" y="1676401"/>
            <a:ext cx="274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8637" name="Text Box 13"/>
          <p:cNvSpPr txBox="1">
            <a:spLocks noChangeArrowheads="1"/>
          </p:cNvSpPr>
          <p:nvPr/>
        </p:nvSpPr>
        <p:spPr bwMode="auto">
          <a:xfrm>
            <a:off x="5953817" y="1676401"/>
            <a:ext cx="261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8638" name="Text Box 14"/>
          <p:cNvSpPr txBox="1">
            <a:spLocks noChangeArrowheads="1"/>
          </p:cNvSpPr>
          <p:nvPr/>
        </p:nvSpPr>
        <p:spPr bwMode="auto">
          <a:xfrm>
            <a:off x="8145842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8639" name="Text Box 15"/>
          <p:cNvSpPr txBox="1">
            <a:spLocks noChangeArrowheads="1"/>
          </p:cNvSpPr>
          <p:nvPr/>
        </p:nvSpPr>
        <p:spPr bwMode="auto">
          <a:xfrm>
            <a:off x="1489780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8640" name="Text Box 16"/>
          <p:cNvSpPr txBox="1">
            <a:spLocks noChangeArrowheads="1"/>
          </p:cNvSpPr>
          <p:nvPr/>
        </p:nvSpPr>
        <p:spPr bwMode="auto">
          <a:xfrm>
            <a:off x="3717061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8641" name="Text Box 17"/>
          <p:cNvSpPr txBox="1">
            <a:spLocks noChangeArrowheads="1"/>
          </p:cNvSpPr>
          <p:nvPr/>
        </p:nvSpPr>
        <p:spPr bwMode="auto">
          <a:xfrm>
            <a:off x="5994774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8642" name="Text Box 18"/>
          <p:cNvSpPr txBox="1">
            <a:spLocks noChangeArrowheads="1"/>
          </p:cNvSpPr>
          <p:nvPr/>
        </p:nvSpPr>
        <p:spPr bwMode="auto">
          <a:xfrm>
            <a:off x="8248561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8643" name="AutoShape 19"/>
          <p:cNvCxnSpPr>
            <a:cxnSpLocks noChangeShapeType="1"/>
            <a:stCxn id="1178628" idx="0"/>
            <a:endCxn id="1178627" idx="4"/>
          </p:cNvCxnSpPr>
          <p:nvPr/>
        </p:nvCxnSpPr>
        <p:spPr bwMode="auto">
          <a:xfrm flipV="1">
            <a:off x="165100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4" name="AutoShape 20"/>
          <p:cNvCxnSpPr>
            <a:cxnSpLocks noChangeShapeType="1"/>
            <a:stCxn id="1178627" idx="6"/>
            <a:endCxn id="1178629" idx="2"/>
          </p:cNvCxnSpPr>
          <p:nvPr/>
        </p:nvCxnSpPr>
        <p:spPr bwMode="auto">
          <a:xfrm>
            <a:off x="2079229" y="2514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5" name="AutoShape 21"/>
          <p:cNvCxnSpPr>
            <a:cxnSpLocks noChangeShapeType="1"/>
            <a:stCxn id="1178629" idx="4"/>
            <a:endCxn id="1178630" idx="0"/>
          </p:cNvCxnSpPr>
          <p:nvPr/>
        </p:nvCxnSpPr>
        <p:spPr bwMode="auto">
          <a:xfrm>
            <a:off x="387985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6" name="AutoShape 22"/>
          <p:cNvCxnSpPr>
            <a:cxnSpLocks noChangeShapeType="1"/>
            <a:stCxn id="1178630" idx="7"/>
            <a:endCxn id="1178631" idx="3"/>
          </p:cNvCxnSpPr>
          <p:nvPr/>
        </p:nvCxnSpPr>
        <p:spPr bwMode="auto">
          <a:xfrm flipV="1">
            <a:off x="4172215" y="2798765"/>
            <a:ext cx="1644121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7" name="AutoShape 23"/>
          <p:cNvCxnSpPr>
            <a:cxnSpLocks noChangeShapeType="1"/>
            <a:stCxn id="1178630" idx="6"/>
            <a:endCxn id="1178632" idx="2"/>
          </p:cNvCxnSpPr>
          <p:nvPr/>
        </p:nvCxnSpPr>
        <p:spPr bwMode="auto">
          <a:xfrm>
            <a:off x="4308079" y="4038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8" name="AutoShape 24"/>
          <p:cNvCxnSpPr>
            <a:cxnSpLocks noChangeShapeType="1"/>
            <a:stCxn id="1178632" idx="0"/>
            <a:endCxn id="1178631" idx="4"/>
          </p:cNvCxnSpPr>
          <p:nvPr/>
        </p:nvCxnSpPr>
        <p:spPr bwMode="auto">
          <a:xfrm flipV="1">
            <a:off x="61087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9" name="AutoShape 25"/>
          <p:cNvCxnSpPr>
            <a:cxnSpLocks noChangeShapeType="1"/>
            <a:stCxn id="1178631" idx="6"/>
            <a:endCxn id="1178633" idx="2"/>
          </p:cNvCxnSpPr>
          <p:nvPr/>
        </p:nvCxnSpPr>
        <p:spPr bwMode="auto">
          <a:xfrm>
            <a:off x="6536929" y="2514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50" name="AutoShape 26"/>
          <p:cNvCxnSpPr>
            <a:cxnSpLocks noChangeShapeType="1"/>
            <a:stCxn id="1178632" idx="6"/>
            <a:endCxn id="1178634" idx="2"/>
          </p:cNvCxnSpPr>
          <p:nvPr/>
        </p:nvCxnSpPr>
        <p:spPr bwMode="auto">
          <a:xfrm>
            <a:off x="6536929" y="4038600"/>
            <a:ext cx="137239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51" name="AutoShape 27"/>
          <p:cNvCxnSpPr>
            <a:cxnSpLocks noChangeShapeType="1"/>
            <a:stCxn id="1178634" idx="0"/>
            <a:endCxn id="1178633" idx="4"/>
          </p:cNvCxnSpPr>
          <p:nvPr/>
        </p:nvCxnSpPr>
        <p:spPr bwMode="auto">
          <a:xfrm flipV="1">
            <a:off x="833755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8652" name="Rectangle 28"/>
          <p:cNvSpPr>
            <a:spLocks noChangeArrowheads="1"/>
          </p:cNvSpPr>
          <p:nvPr/>
        </p:nvSpPr>
        <p:spPr bwMode="auto">
          <a:xfrm>
            <a:off x="1981200" y="5562600"/>
            <a:ext cx="742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8653" name="Rectangle 29"/>
          <p:cNvSpPr>
            <a:spLocks noChangeArrowheads="1"/>
          </p:cNvSpPr>
          <p:nvPr/>
        </p:nvSpPr>
        <p:spPr bwMode="auto">
          <a:xfrm>
            <a:off x="272415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x</a:t>
            </a:r>
          </a:p>
        </p:txBody>
      </p:sp>
      <p:sp>
        <p:nvSpPr>
          <p:cNvPr id="1178654" name="Rectangle 30"/>
          <p:cNvSpPr>
            <a:spLocks noChangeArrowheads="1"/>
          </p:cNvSpPr>
          <p:nvPr/>
        </p:nvSpPr>
        <p:spPr bwMode="auto">
          <a:xfrm>
            <a:off x="346710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v</a:t>
            </a:r>
          </a:p>
        </p:txBody>
      </p:sp>
      <p:sp>
        <p:nvSpPr>
          <p:cNvPr id="1178655" name="Rectangle 31"/>
          <p:cNvSpPr>
            <a:spLocks noChangeArrowheads="1"/>
          </p:cNvSpPr>
          <p:nvPr/>
        </p:nvSpPr>
        <p:spPr bwMode="auto">
          <a:xfrm>
            <a:off x="421005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3945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9651" name="Oval 3"/>
          <p:cNvSpPr>
            <a:spLocks noChangeArrowheads="1"/>
          </p:cNvSpPr>
          <p:nvPr/>
        </p:nvSpPr>
        <p:spPr bwMode="auto">
          <a:xfrm>
            <a:off x="123825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9652" name="Oval 4"/>
          <p:cNvSpPr>
            <a:spLocks noChangeArrowheads="1"/>
          </p:cNvSpPr>
          <p:nvPr/>
        </p:nvSpPr>
        <p:spPr bwMode="auto">
          <a:xfrm>
            <a:off x="1238250" y="3657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9653" name="Oval 5"/>
          <p:cNvSpPr>
            <a:spLocks noChangeArrowheads="1"/>
          </p:cNvSpPr>
          <p:nvPr/>
        </p:nvSpPr>
        <p:spPr bwMode="auto">
          <a:xfrm>
            <a:off x="346710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9654" name="Oval 6"/>
          <p:cNvSpPr>
            <a:spLocks noChangeArrowheads="1"/>
          </p:cNvSpPr>
          <p:nvPr/>
        </p:nvSpPr>
        <p:spPr bwMode="auto">
          <a:xfrm>
            <a:off x="346710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9655" name="Oval 7"/>
          <p:cNvSpPr>
            <a:spLocks noChangeArrowheads="1"/>
          </p:cNvSpPr>
          <p:nvPr/>
        </p:nvSpPr>
        <p:spPr bwMode="auto">
          <a:xfrm>
            <a:off x="569595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9656" name="Oval 8"/>
          <p:cNvSpPr>
            <a:spLocks noChangeArrowheads="1"/>
          </p:cNvSpPr>
          <p:nvPr/>
        </p:nvSpPr>
        <p:spPr bwMode="auto">
          <a:xfrm>
            <a:off x="569595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9657" name="Oval 9"/>
          <p:cNvSpPr>
            <a:spLocks noChangeArrowheads="1"/>
          </p:cNvSpPr>
          <p:nvPr/>
        </p:nvSpPr>
        <p:spPr bwMode="auto">
          <a:xfrm>
            <a:off x="7924800" y="2133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79658" name="Oval 10"/>
          <p:cNvSpPr>
            <a:spLocks noChangeArrowheads="1"/>
          </p:cNvSpPr>
          <p:nvPr/>
        </p:nvSpPr>
        <p:spPr bwMode="auto">
          <a:xfrm>
            <a:off x="7924800" y="3657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79659" name="Text Box 11"/>
          <p:cNvSpPr txBox="1">
            <a:spLocks noChangeArrowheads="1"/>
          </p:cNvSpPr>
          <p:nvPr/>
        </p:nvSpPr>
        <p:spPr bwMode="auto">
          <a:xfrm>
            <a:off x="1507372" y="1676401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9660" name="Text Box 12"/>
          <p:cNvSpPr txBox="1">
            <a:spLocks noChangeArrowheads="1"/>
          </p:cNvSpPr>
          <p:nvPr/>
        </p:nvSpPr>
        <p:spPr bwMode="auto">
          <a:xfrm>
            <a:off x="3730595" y="1676401"/>
            <a:ext cx="274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9661" name="Text Box 13"/>
          <p:cNvSpPr txBox="1">
            <a:spLocks noChangeArrowheads="1"/>
          </p:cNvSpPr>
          <p:nvPr/>
        </p:nvSpPr>
        <p:spPr bwMode="auto">
          <a:xfrm>
            <a:off x="5953817" y="1676401"/>
            <a:ext cx="261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9662" name="Text Box 14"/>
          <p:cNvSpPr txBox="1">
            <a:spLocks noChangeArrowheads="1"/>
          </p:cNvSpPr>
          <p:nvPr/>
        </p:nvSpPr>
        <p:spPr bwMode="auto">
          <a:xfrm>
            <a:off x="8145842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9663" name="Text Box 15"/>
          <p:cNvSpPr txBox="1">
            <a:spLocks noChangeArrowheads="1"/>
          </p:cNvSpPr>
          <p:nvPr/>
        </p:nvSpPr>
        <p:spPr bwMode="auto">
          <a:xfrm>
            <a:off x="1489780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9664" name="Text Box 16"/>
          <p:cNvSpPr txBox="1">
            <a:spLocks noChangeArrowheads="1"/>
          </p:cNvSpPr>
          <p:nvPr/>
        </p:nvSpPr>
        <p:spPr bwMode="auto">
          <a:xfrm>
            <a:off x="3717061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9665" name="Text Box 17"/>
          <p:cNvSpPr txBox="1">
            <a:spLocks noChangeArrowheads="1"/>
          </p:cNvSpPr>
          <p:nvPr/>
        </p:nvSpPr>
        <p:spPr bwMode="auto">
          <a:xfrm>
            <a:off x="5994774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9666" name="Text Box 18"/>
          <p:cNvSpPr txBox="1">
            <a:spLocks noChangeArrowheads="1"/>
          </p:cNvSpPr>
          <p:nvPr/>
        </p:nvSpPr>
        <p:spPr bwMode="auto">
          <a:xfrm>
            <a:off x="8248561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9667" name="AutoShape 19"/>
          <p:cNvCxnSpPr>
            <a:cxnSpLocks noChangeShapeType="1"/>
            <a:stCxn id="1179652" idx="0"/>
            <a:endCxn id="1179651" idx="4"/>
          </p:cNvCxnSpPr>
          <p:nvPr/>
        </p:nvCxnSpPr>
        <p:spPr bwMode="auto">
          <a:xfrm flipV="1">
            <a:off x="165100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68" name="AutoShape 20"/>
          <p:cNvCxnSpPr>
            <a:cxnSpLocks noChangeShapeType="1"/>
            <a:stCxn id="1179651" idx="6"/>
            <a:endCxn id="1179653" idx="2"/>
          </p:cNvCxnSpPr>
          <p:nvPr/>
        </p:nvCxnSpPr>
        <p:spPr bwMode="auto">
          <a:xfrm>
            <a:off x="2079229" y="2514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69" name="AutoShape 21"/>
          <p:cNvCxnSpPr>
            <a:cxnSpLocks noChangeShapeType="1"/>
            <a:stCxn id="1179653" idx="4"/>
            <a:endCxn id="1179654" idx="0"/>
          </p:cNvCxnSpPr>
          <p:nvPr/>
        </p:nvCxnSpPr>
        <p:spPr bwMode="auto">
          <a:xfrm>
            <a:off x="387985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0" name="AutoShape 22"/>
          <p:cNvCxnSpPr>
            <a:cxnSpLocks noChangeShapeType="1"/>
            <a:stCxn id="1179654" idx="7"/>
            <a:endCxn id="1179655" idx="3"/>
          </p:cNvCxnSpPr>
          <p:nvPr/>
        </p:nvCxnSpPr>
        <p:spPr bwMode="auto">
          <a:xfrm flipV="1">
            <a:off x="4172215" y="2798765"/>
            <a:ext cx="1644121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1" name="AutoShape 23"/>
          <p:cNvCxnSpPr>
            <a:cxnSpLocks noChangeShapeType="1"/>
            <a:stCxn id="1179654" idx="6"/>
            <a:endCxn id="1179656" idx="2"/>
          </p:cNvCxnSpPr>
          <p:nvPr/>
        </p:nvCxnSpPr>
        <p:spPr bwMode="auto">
          <a:xfrm>
            <a:off x="4308079" y="4038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2" name="AutoShape 24"/>
          <p:cNvCxnSpPr>
            <a:cxnSpLocks noChangeShapeType="1"/>
            <a:stCxn id="1179656" idx="0"/>
            <a:endCxn id="1179655" idx="4"/>
          </p:cNvCxnSpPr>
          <p:nvPr/>
        </p:nvCxnSpPr>
        <p:spPr bwMode="auto">
          <a:xfrm flipV="1">
            <a:off x="61087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3" name="AutoShape 25"/>
          <p:cNvCxnSpPr>
            <a:cxnSpLocks noChangeShapeType="1"/>
            <a:stCxn id="1179655" idx="6"/>
            <a:endCxn id="1179657" idx="2"/>
          </p:cNvCxnSpPr>
          <p:nvPr/>
        </p:nvCxnSpPr>
        <p:spPr bwMode="auto">
          <a:xfrm>
            <a:off x="6536929" y="2514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4" name="AutoShape 26"/>
          <p:cNvCxnSpPr>
            <a:cxnSpLocks noChangeShapeType="1"/>
            <a:stCxn id="1179656" idx="6"/>
            <a:endCxn id="1179658" idx="2"/>
          </p:cNvCxnSpPr>
          <p:nvPr/>
        </p:nvCxnSpPr>
        <p:spPr bwMode="auto">
          <a:xfrm>
            <a:off x="6536929" y="4038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5" name="AutoShape 27"/>
          <p:cNvCxnSpPr>
            <a:cxnSpLocks noChangeShapeType="1"/>
            <a:stCxn id="1179658" idx="0"/>
            <a:endCxn id="1179657" idx="4"/>
          </p:cNvCxnSpPr>
          <p:nvPr/>
        </p:nvCxnSpPr>
        <p:spPr bwMode="auto">
          <a:xfrm flipV="1">
            <a:off x="833755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9676" name="Rectangle 28"/>
          <p:cNvSpPr>
            <a:spLocks noChangeArrowheads="1"/>
          </p:cNvSpPr>
          <p:nvPr/>
        </p:nvSpPr>
        <p:spPr bwMode="auto">
          <a:xfrm>
            <a:off x="1981200" y="5562600"/>
            <a:ext cx="742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9677" name="Rectangle 29"/>
          <p:cNvSpPr>
            <a:spLocks noChangeArrowheads="1"/>
          </p:cNvSpPr>
          <p:nvPr/>
        </p:nvSpPr>
        <p:spPr bwMode="auto">
          <a:xfrm>
            <a:off x="272415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v</a:t>
            </a:r>
          </a:p>
        </p:txBody>
      </p:sp>
      <p:sp>
        <p:nvSpPr>
          <p:cNvPr id="1179678" name="Rectangle 30"/>
          <p:cNvSpPr>
            <a:spLocks noChangeArrowheads="1"/>
          </p:cNvSpPr>
          <p:nvPr/>
        </p:nvSpPr>
        <p:spPr bwMode="auto">
          <a:xfrm>
            <a:off x="346710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u</a:t>
            </a:r>
          </a:p>
        </p:txBody>
      </p:sp>
      <p:sp>
        <p:nvSpPr>
          <p:cNvPr id="1179679" name="Rectangle 31"/>
          <p:cNvSpPr>
            <a:spLocks noChangeArrowheads="1"/>
          </p:cNvSpPr>
          <p:nvPr/>
        </p:nvSpPr>
        <p:spPr bwMode="auto">
          <a:xfrm>
            <a:off x="421005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1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80675" name="Oval 3"/>
          <p:cNvSpPr>
            <a:spLocks noChangeArrowheads="1"/>
          </p:cNvSpPr>
          <p:nvPr/>
        </p:nvSpPr>
        <p:spPr bwMode="auto">
          <a:xfrm>
            <a:off x="123825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80676" name="Oval 4"/>
          <p:cNvSpPr>
            <a:spLocks noChangeArrowheads="1"/>
          </p:cNvSpPr>
          <p:nvPr/>
        </p:nvSpPr>
        <p:spPr bwMode="auto">
          <a:xfrm>
            <a:off x="123825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0677" name="Oval 5"/>
          <p:cNvSpPr>
            <a:spLocks noChangeArrowheads="1"/>
          </p:cNvSpPr>
          <p:nvPr/>
        </p:nvSpPr>
        <p:spPr bwMode="auto">
          <a:xfrm>
            <a:off x="346710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80678" name="Oval 6"/>
          <p:cNvSpPr>
            <a:spLocks noChangeArrowheads="1"/>
          </p:cNvSpPr>
          <p:nvPr/>
        </p:nvSpPr>
        <p:spPr bwMode="auto">
          <a:xfrm>
            <a:off x="346710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80679" name="Oval 7"/>
          <p:cNvSpPr>
            <a:spLocks noChangeArrowheads="1"/>
          </p:cNvSpPr>
          <p:nvPr/>
        </p:nvSpPr>
        <p:spPr bwMode="auto">
          <a:xfrm>
            <a:off x="569595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0680" name="Oval 8"/>
          <p:cNvSpPr>
            <a:spLocks noChangeArrowheads="1"/>
          </p:cNvSpPr>
          <p:nvPr/>
        </p:nvSpPr>
        <p:spPr bwMode="auto">
          <a:xfrm>
            <a:off x="569595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0681" name="Oval 9"/>
          <p:cNvSpPr>
            <a:spLocks noChangeArrowheads="1"/>
          </p:cNvSpPr>
          <p:nvPr/>
        </p:nvSpPr>
        <p:spPr bwMode="auto">
          <a:xfrm>
            <a:off x="7924800" y="2133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0682" name="Oval 10"/>
          <p:cNvSpPr>
            <a:spLocks noChangeArrowheads="1"/>
          </p:cNvSpPr>
          <p:nvPr/>
        </p:nvSpPr>
        <p:spPr bwMode="auto">
          <a:xfrm>
            <a:off x="7924800" y="3657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0683" name="Text Box 11"/>
          <p:cNvSpPr txBox="1">
            <a:spLocks noChangeArrowheads="1"/>
          </p:cNvSpPr>
          <p:nvPr/>
        </p:nvSpPr>
        <p:spPr bwMode="auto">
          <a:xfrm>
            <a:off x="1507372" y="1676401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80684" name="Text Box 12"/>
          <p:cNvSpPr txBox="1">
            <a:spLocks noChangeArrowheads="1"/>
          </p:cNvSpPr>
          <p:nvPr/>
        </p:nvSpPr>
        <p:spPr bwMode="auto">
          <a:xfrm>
            <a:off x="3730595" y="1676401"/>
            <a:ext cx="274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80685" name="Text Box 13"/>
          <p:cNvSpPr txBox="1">
            <a:spLocks noChangeArrowheads="1"/>
          </p:cNvSpPr>
          <p:nvPr/>
        </p:nvSpPr>
        <p:spPr bwMode="auto">
          <a:xfrm>
            <a:off x="5953817" y="1676401"/>
            <a:ext cx="261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80686" name="Text Box 14"/>
          <p:cNvSpPr txBox="1">
            <a:spLocks noChangeArrowheads="1"/>
          </p:cNvSpPr>
          <p:nvPr/>
        </p:nvSpPr>
        <p:spPr bwMode="auto">
          <a:xfrm>
            <a:off x="8145842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80687" name="Text Box 15"/>
          <p:cNvSpPr txBox="1">
            <a:spLocks noChangeArrowheads="1"/>
          </p:cNvSpPr>
          <p:nvPr/>
        </p:nvSpPr>
        <p:spPr bwMode="auto">
          <a:xfrm>
            <a:off x="1489780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80688" name="Text Box 16"/>
          <p:cNvSpPr txBox="1">
            <a:spLocks noChangeArrowheads="1"/>
          </p:cNvSpPr>
          <p:nvPr/>
        </p:nvSpPr>
        <p:spPr bwMode="auto">
          <a:xfrm>
            <a:off x="3717061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80689" name="Text Box 17"/>
          <p:cNvSpPr txBox="1">
            <a:spLocks noChangeArrowheads="1"/>
          </p:cNvSpPr>
          <p:nvPr/>
        </p:nvSpPr>
        <p:spPr bwMode="auto">
          <a:xfrm>
            <a:off x="5994774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80690" name="Text Box 18"/>
          <p:cNvSpPr txBox="1">
            <a:spLocks noChangeArrowheads="1"/>
          </p:cNvSpPr>
          <p:nvPr/>
        </p:nvSpPr>
        <p:spPr bwMode="auto">
          <a:xfrm>
            <a:off x="8248561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80691" name="AutoShape 19"/>
          <p:cNvCxnSpPr>
            <a:cxnSpLocks noChangeShapeType="1"/>
            <a:stCxn id="1180676" idx="0"/>
            <a:endCxn id="1180675" idx="4"/>
          </p:cNvCxnSpPr>
          <p:nvPr/>
        </p:nvCxnSpPr>
        <p:spPr bwMode="auto">
          <a:xfrm flipV="1">
            <a:off x="165100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2" name="AutoShape 20"/>
          <p:cNvCxnSpPr>
            <a:cxnSpLocks noChangeShapeType="1"/>
            <a:stCxn id="1180675" idx="6"/>
            <a:endCxn id="1180677" idx="2"/>
          </p:cNvCxnSpPr>
          <p:nvPr/>
        </p:nvCxnSpPr>
        <p:spPr bwMode="auto">
          <a:xfrm>
            <a:off x="2079229" y="2514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3" name="AutoShape 21"/>
          <p:cNvCxnSpPr>
            <a:cxnSpLocks noChangeShapeType="1"/>
            <a:stCxn id="1180677" idx="4"/>
            <a:endCxn id="1180678" idx="0"/>
          </p:cNvCxnSpPr>
          <p:nvPr/>
        </p:nvCxnSpPr>
        <p:spPr bwMode="auto">
          <a:xfrm>
            <a:off x="387985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4" name="AutoShape 22"/>
          <p:cNvCxnSpPr>
            <a:cxnSpLocks noChangeShapeType="1"/>
            <a:stCxn id="1180678" idx="7"/>
            <a:endCxn id="1180679" idx="3"/>
          </p:cNvCxnSpPr>
          <p:nvPr/>
        </p:nvCxnSpPr>
        <p:spPr bwMode="auto">
          <a:xfrm flipV="1">
            <a:off x="4172215" y="2798765"/>
            <a:ext cx="1644121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5" name="AutoShape 23"/>
          <p:cNvCxnSpPr>
            <a:cxnSpLocks noChangeShapeType="1"/>
            <a:stCxn id="1180678" idx="6"/>
            <a:endCxn id="1180680" idx="2"/>
          </p:cNvCxnSpPr>
          <p:nvPr/>
        </p:nvCxnSpPr>
        <p:spPr bwMode="auto">
          <a:xfrm>
            <a:off x="4308079" y="4038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6" name="AutoShape 24"/>
          <p:cNvCxnSpPr>
            <a:cxnSpLocks noChangeShapeType="1"/>
            <a:stCxn id="1180680" idx="0"/>
            <a:endCxn id="1180679" idx="4"/>
          </p:cNvCxnSpPr>
          <p:nvPr/>
        </p:nvCxnSpPr>
        <p:spPr bwMode="auto">
          <a:xfrm flipV="1">
            <a:off x="61087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7" name="AutoShape 25"/>
          <p:cNvCxnSpPr>
            <a:cxnSpLocks noChangeShapeType="1"/>
            <a:stCxn id="1180679" idx="6"/>
            <a:endCxn id="1180681" idx="2"/>
          </p:cNvCxnSpPr>
          <p:nvPr/>
        </p:nvCxnSpPr>
        <p:spPr bwMode="auto">
          <a:xfrm>
            <a:off x="6536929" y="2514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8" name="AutoShape 26"/>
          <p:cNvCxnSpPr>
            <a:cxnSpLocks noChangeShapeType="1"/>
            <a:stCxn id="1180680" idx="6"/>
            <a:endCxn id="1180682" idx="2"/>
          </p:cNvCxnSpPr>
          <p:nvPr/>
        </p:nvCxnSpPr>
        <p:spPr bwMode="auto">
          <a:xfrm>
            <a:off x="6536929" y="4038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9" name="AutoShape 27"/>
          <p:cNvCxnSpPr>
            <a:cxnSpLocks noChangeShapeType="1"/>
            <a:stCxn id="1180682" idx="0"/>
            <a:endCxn id="1180681" idx="4"/>
          </p:cNvCxnSpPr>
          <p:nvPr/>
        </p:nvCxnSpPr>
        <p:spPr bwMode="auto">
          <a:xfrm flipV="1">
            <a:off x="833755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0700" name="Rectangle 28"/>
          <p:cNvSpPr>
            <a:spLocks noChangeArrowheads="1"/>
          </p:cNvSpPr>
          <p:nvPr/>
        </p:nvSpPr>
        <p:spPr bwMode="auto">
          <a:xfrm>
            <a:off x="1981200" y="5562600"/>
            <a:ext cx="742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80701" name="Rectangle 29"/>
          <p:cNvSpPr>
            <a:spLocks noChangeArrowheads="1"/>
          </p:cNvSpPr>
          <p:nvPr/>
        </p:nvSpPr>
        <p:spPr bwMode="auto">
          <a:xfrm>
            <a:off x="272415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u</a:t>
            </a:r>
          </a:p>
        </p:txBody>
      </p:sp>
      <p:sp>
        <p:nvSpPr>
          <p:cNvPr id="1180702" name="Rectangle 30"/>
          <p:cNvSpPr>
            <a:spLocks noChangeArrowheads="1"/>
          </p:cNvSpPr>
          <p:nvPr/>
        </p:nvSpPr>
        <p:spPr bwMode="auto">
          <a:xfrm>
            <a:off x="346710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7692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81699" name="Oval 3"/>
          <p:cNvSpPr>
            <a:spLocks noChangeArrowheads="1"/>
          </p:cNvSpPr>
          <p:nvPr/>
        </p:nvSpPr>
        <p:spPr bwMode="auto">
          <a:xfrm>
            <a:off x="123825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81700" name="Oval 4"/>
          <p:cNvSpPr>
            <a:spLocks noChangeArrowheads="1"/>
          </p:cNvSpPr>
          <p:nvPr/>
        </p:nvSpPr>
        <p:spPr bwMode="auto">
          <a:xfrm>
            <a:off x="123825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1701" name="Oval 5"/>
          <p:cNvSpPr>
            <a:spLocks noChangeArrowheads="1"/>
          </p:cNvSpPr>
          <p:nvPr/>
        </p:nvSpPr>
        <p:spPr bwMode="auto">
          <a:xfrm>
            <a:off x="346710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81702" name="Oval 6"/>
          <p:cNvSpPr>
            <a:spLocks noChangeArrowheads="1"/>
          </p:cNvSpPr>
          <p:nvPr/>
        </p:nvSpPr>
        <p:spPr bwMode="auto">
          <a:xfrm>
            <a:off x="346710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81703" name="Oval 7"/>
          <p:cNvSpPr>
            <a:spLocks noChangeArrowheads="1"/>
          </p:cNvSpPr>
          <p:nvPr/>
        </p:nvSpPr>
        <p:spPr bwMode="auto">
          <a:xfrm>
            <a:off x="569595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1704" name="Oval 8"/>
          <p:cNvSpPr>
            <a:spLocks noChangeArrowheads="1"/>
          </p:cNvSpPr>
          <p:nvPr/>
        </p:nvSpPr>
        <p:spPr bwMode="auto">
          <a:xfrm>
            <a:off x="569595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1705" name="Oval 9"/>
          <p:cNvSpPr>
            <a:spLocks noChangeArrowheads="1"/>
          </p:cNvSpPr>
          <p:nvPr/>
        </p:nvSpPr>
        <p:spPr bwMode="auto">
          <a:xfrm>
            <a:off x="792480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1706" name="Oval 10"/>
          <p:cNvSpPr>
            <a:spLocks noChangeArrowheads="1"/>
          </p:cNvSpPr>
          <p:nvPr/>
        </p:nvSpPr>
        <p:spPr bwMode="auto">
          <a:xfrm>
            <a:off x="7924800" y="3657600"/>
            <a:ext cx="8255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1707" name="Text Box 11"/>
          <p:cNvSpPr txBox="1">
            <a:spLocks noChangeArrowheads="1"/>
          </p:cNvSpPr>
          <p:nvPr/>
        </p:nvSpPr>
        <p:spPr bwMode="auto">
          <a:xfrm>
            <a:off x="1507372" y="1676401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81708" name="Text Box 12"/>
          <p:cNvSpPr txBox="1">
            <a:spLocks noChangeArrowheads="1"/>
          </p:cNvSpPr>
          <p:nvPr/>
        </p:nvSpPr>
        <p:spPr bwMode="auto">
          <a:xfrm>
            <a:off x="3730595" y="1676401"/>
            <a:ext cx="274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81709" name="Text Box 13"/>
          <p:cNvSpPr txBox="1">
            <a:spLocks noChangeArrowheads="1"/>
          </p:cNvSpPr>
          <p:nvPr/>
        </p:nvSpPr>
        <p:spPr bwMode="auto">
          <a:xfrm>
            <a:off x="5953817" y="1676401"/>
            <a:ext cx="261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81710" name="Text Box 14"/>
          <p:cNvSpPr txBox="1">
            <a:spLocks noChangeArrowheads="1"/>
          </p:cNvSpPr>
          <p:nvPr/>
        </p:nvSpPr>
        <p:spPr bwMode="auto">
          <a:xfrm>
            <a:off x="8145842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81711" name="Text Box 15"/>
          <p:cNvSpPr txBox="1">
            <a:spLocks noChangeArrowheads="1"/>
          </p:cNvSpPr>
          <p:nvPr/>
        </p:nvSpPr>
        <p:spPr bwMode="auto">
          <a:xfrm>
            <a:off x="1489780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81712" name="Text Box 16"/>
          <p:cNvSpPr txBox="1">
            <a:spLocks noChangeArrowheads="1"/>
          </p:cNvSpPr>
          <p:nvPr/>
        </p:nvSpPr>
        <p:spPr bwMode="auto">
          <a:xfrm>
            <a:off x="3717061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81713" name="Text Box 17"/>
          <p:cNvSpPr txBox="1">
            <a:spLocks noChangeArrowheads="1"/>
          </p:cNvSpPr>
          <p:nvPr/>
        </p:nvSpPr>
        <p:spPr bwMode="auto">
          <a:xfrm>
            <a:off x="5994774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81714" name="Text Box 18"/>
          <p:cNvSpPr txBox="1">
            <a:spLocks noChangeArrowheads="1"/>
          </p:cNvSpPr>
          <p:nvPr/>
        </p:nvSpPr>
        <p:spPr bwMode="auto">
          <a:xfrm>
            <a:off x="8248561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81715" name="AutoShape 19"/>
          <p:cNvCxnSpPr>
            <a:cxnSpLocks noChangeShapeType="1"/>
            <a:stCxn id="1181700" idx="0"/>
            <a:endCxn id="1181699" idx="4"/>
          </p:cNvCxnSpPr>
          <p:nvPr/>
        </p:nvCxnSpPr>
        <p:spPr bwMode="auto">
          <a:xfrm flipV="1">
            <a:off x="165100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16" name="AutoShape 20"/>
          <p:cNvCxnSpPr>
            <a:cxnSpLocks noChangeShapeType="1"/>
            <a:stCxn id="1181699" idx="6"/>
            <a:endCxn id="1181701" idx="2"/>
          </p:cNvCxnSpPr>
          <p:nvPr/>
        </p:nvCxnSpPr>
        <p:spPr bwMode="auto">
          <a:xfrm>
            <a:off x="2079229" y="2514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17" name="AutoShape 21"/>
          <p:cNvCxnSpPr>
            <a:cxnSpLocks noChangeShapeType="1"/>
            <a:stCxn id="1181701" idx="4"/>
            <a:endCxn id="1181702" idx="0"/>
          </p:cNvCxnSpPr>
          <p:nvPr/>
        </p:nvCxnSpPr>
        <p:spPr bwMode="auto">
          <a:xfrm>
            <a:off x="387985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18" name="AutoShape 22"/>
          <p:cNvCxnSpPr>
            <a:cxnSpLocks noChangeShapeType="1"/>
            <a:stCxn id="1181702" idx="7"/>
            <a:endCxn id="1181703" idx="3"/>
          </p:cNvCxnSpPr>
          <p:nvPr/>
        </p:nvCxnSpPr>
        <p:spPr bwMode="auto">
          <a:xfrm flipV="1">
            <a:off x="4172215" y="2798765"/>
            <a:ext cx="1644121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19" name="AutoShape 23"/>
          <p:cNvCxnSpPr>
            <a:cxnSpLocks noChangeShapeType="1"/>
            <a:stCxn id="1181702" idx="6"/>
            <a:endCxn id="1181704" idx="2"/>
          </p:cNvCxnSpPr>
          <p:nvPr/>
        </p:nvCxnSpPr>
        <p:spPr bwMode="auto">
          <a:xfrm>
            <a:off x="4308079" y="4038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20" name="AutoShape 24"/>
          <p:cNvCxnSpPr>
            <a:cxnSpLocks noChangeShapeType="1"/>
            <a:stCxn id="1181704" idx="0"/>
            <a:endCxn id="1181703" idx="4"/>
          </p:cNvCxnSpPr>
          <p:nvPr/>
        </p:nvCxnSpPr>
        <p:spPr bwMode="auto">
          <a:xfrm flipV="1">
            <a:off x="61087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21" name="AutoShape 25"/>
          <p:cNvCxnSpPr>
            <a:cxnSpLocks noChangeShapeType="1"/>
            <a:stCxn id="1181703" idx="6"/>
            <a:endCxn id="1181705" idx="2"/>
          </p:cNvCxnSpPr>
          <p:nvPr/>
        </p:nvCxnSpPr>
        <p:spPr bwMode="auto">
          <a:xfrm>
            <a:off x="6536929" y="2514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22" name="AutoShape 26"/>
          <p:cNvCxnSpPr>
            <a:cxnSpLocks noChangeShapeType="1"/>
            <a:stCxn id="1181704" idx="6"/>
            <a:endCxn id="1181706" idx="2"/>
          </p:cNvCxnSpPr>
          <p:nvPr/>
        </p:nvCxnSpPr>
        <p:spPr bwMode="auto">
          <a:xfrm>
            <a:off x="6536929" y="4038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23" name="AutoShape 27"/>
          <p:cNvCxnSpPr>
            <a:cxnSpLocks noChangeShapeType="1"/>
            <a:stCxn id="1181706" idx="0"/>
            <a:endCxn id="1181705" idx="4"/>
          </p:cNvCxnSpPr>
          <p:nvPr/>
        </p:nvCxnSpPr>
        <p:spPr bwMode="auto">
          <a:xfrm flipV="1">
            <a:off x="833755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1724" name="Rectangle 28"/>
          <p:cNvSpPr>
            <a:spLocks noChangeArrowheads="1"/>
          </p:cNvSpPr>
          <p:nvPr/>
        </p:nvSpPr>
        <p:spPr bwMode="auto">
          <a:xfrm>
            <a:off x="1981200" y="5562600"/>
            <a:ext cx="742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81725" name="Rectangle 29"/>
          <p:cNvSpPr>
            <a:spLocks noChangeArrowheads="1"/>
          </p:cNvSpPr>
          <p:nvPr/>
        </p:nvSpPr>
        <p:spPr bwMode="auto">
          <a:xfrm>
            <a:off x="2724150" y="5562600"/>
            <a:ext cx="74295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latin typeface="Times New Roman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5802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82723" name="Oval 3"/>
          <p:cNvSpPr>
            <a:spLocks noChangeArrowheads="1"/>
          </p:cNvSpPr>
          <p:nvPr/>
        </p:nvSpPr>
        <p:spPr bwMode="auto">
          <a:xfrm>
            <a:off x="123825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82724" name="Oval 4"/>
          <p:cNvSpPr>
            <a:spLocks noChangeArrowheads="1"/>
          </p:cNvSpPr>
          <p:nvPr/>
        </p:nvSpPr>
        <p:spPr bwMode="auto">
          <a:xfrm>
            <a:off x="123825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2725" name="Oval 5"/>
          <p:cNvSpPr>
            <a:spLocks noChangeArrowheads="1"/>
          </p:cNvSpPr>
          <p:nvPr/>
        </p:nvSpPr>
        <p:spPr bwMode="auto">
          <a:xfrm>
            <a:off x="346710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82726" name="Oval 6"/>
          <p:cNvSpPr>
            <a:spLocks noChangeArrowheads="1"/>
          </p:cNvSpPr>
          <p:nvPr/>
        </p:nvSpPr>
        <p:spPr bwMode="auto">
          <a:xfrm>
            <a:off x="346710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82727" name="Oval 7"/>
          <p:cNvSpPr>
            <a:spLocks noChangeArrowheads="1"/>
          </p:cNvSpPr>
          <p:nvPr/>
        </p:nvSpPr>
        <p:spPr bwMode="auto">
          <a:xfrm>
            <a:off x="569595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2728" name="Oval 8"/>
          <p:cNvSpPr>
            <a:spLocks noChangeArrowheads="1"/>
          </p:cNvSpPr>
          <p:nvPr/>
        </p:nvSpPr>
        <p:spPr bwMode="auto">
          <a:xfrm>
            <a:off x="569595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2729" name="Oval 9"/>
          <p:cNvSpPr>
            <a:spLocks noChangeArrowheads="1"/>
          </p:cNvSpPr>
          <p:nvPr/>
        </p:nvSpPr>
        <p:spPr bwMode="auto">
          <a:xfrm>
            <a:off x="7924800" y="2133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2730" name="Oval 10"/>
          <p:cNvSpPr>
            <a:spLocks noChangeArrowheads="1"/>
          </p:cNvSpPr>
          <p:nvPr/>
        </p:nvSpPr>
        <p:spPr bwMode="auto">
          <a:xfrm>
            <a:off x="7924800" y="3657600"/>
            <a:ext cx="8255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2731" name="Text Box 11"/>
          <p:cNvSpPr txBox="1">
            <a:spLocks noChangeArrowheads="1"/>
          </p:cNvSpPr>
          <p:nvPr/>
        </p:nvSpPr>
        <p:spPr bwMode="auto">
          <a:xfrm>
            <a:off x="1507372" y="1676401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82732" name="Text Box 12"/>
          <p:cNvSpPr txBox="1">
            <a:spLocks noChangeArrowheads="1"/>
          </p:cNvSpPr>
          <p:nvPr/>
        </p:nvSpPr>
        <p:spPr bwMode="auto">
          <a:xfrm>
            <a:off x="3730595" y="1676401"/>
            <a:ext cx="2744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82733" name="Text Box 13"/>
          <p:cNvSpPr txBox="1">
            <a:spLocks noChangeArrowheads="1"/>
          </p:cNvSpPr>
          <p:nvPr/>
        </p:nvSpPr>
        <p:spPr bwMode="auto">
          <a:xfrm>
            <a:off x="5953817" y="1676401"/>
            <a:ext cx="261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82734" name="Text Box 14"/>
          <p:cNvSpPr txBox="1">
            <a:spLocks noChangeArrowheads="1"/>
          </p:cNvSpPr>
          <p:nvPr/>
        </p:nvSpPr>
        <p:spPr bwMode="auto">
          <a:xfrm>
            <a:off x="8145842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82735" name="Text Box 15"/>
          <p:cNvSpPr txBox="1">
            <a:spLocks noChangeArrowheads="1"/>
          </p:cNvSpPr>
          <p:nvPr/>
        </p:nvSpPr>
        <p:spPr bwMode="auto">
          <a:xfrm>
            <a:off x="1489780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82736" name="Text Box 16"/>
          <p:cNvSpPr txBox="1">
            <a:spLocks noChangeArrowheads="1"/>
          </p:cNvSpPr>
          <p:nvPr/>
        </p:nvSpPr>
        <p:spPr bwMode="auto">
          <a:xfrm>
            <a:off x="3717061" y="4419601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82737" name="Text Box 17"/>
          <p:cNvSpPr txBox="1">
            <a:spLocks noChangeArrowheads="1"/>
          </p:cNvSpPr>
          <p:nvPr/>
        </p:nvSpPr>
        <p:spPr bwMode="auto">
          <a:xfrm>
            <a:off x="5994774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82738" name="Text Box 18"/>
          <p:cNvSpPr txBox="1">
            <a:spLocks noChangeArrowheads="1"/>
          </p:cNvSpPr>
          <p:nvPr/>
        </p:nvSpPr>
        <p:spPr bwMode="auto">
          <a:xfrm>
            <a:off x="8248561" y="4419601"/>
            <a:ext cx="300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82739" name="AutoShape 19"/>
          <p:cNvCxnSpPr>
            <a:cxnSpLocks noChangeShapeType="1"/>
            <a:stCxn id="1182724" idx="0"/>
            <a:endCxn id="1182723" idx="4"/>
          </p:cNvCxnSpPr>
          <p:nvPr/>
        </p:nvCxnSpPr>
        <p:spPr bwMode="auto">
          <a:xfrm flipV="1">
            <a:off x="165100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0" name="AutoShape 20"/>
          <p:cNvCxnSpPr>
            <a:cxnSpLocks noChangeShapeType="1"/>
            <a:stCxn id="1182723" idx="6"/>
            <a:endCxn id="1182725" idx="2"/>
          </p:cNvCxnSpPr>
          <p:nvPr/>
        </p:nvCxnSpPr>
        <p:spPr bwMode="auto">
          <a:xfrm>
            <a:off x="2079229" y="2514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1" name="AutoShape 21"/>
          <p:cNvCxnSpPr>
            <a:cxnSpLocks noChangeShapeType="1"/>
            <a:stCxn id="1182725" idx="4"/>
            <a:endCxn id="1182726" idx="0"/>
          </p:cNvCxnSpPr>
          <p:nvPr/>
        </p:nvCxnSpPr>
        <p:spPr bwMode="auto">
          <a:xfrm>
            <a:off x="3879850" y="2909890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2" name="AutoShape 22"/>
          <p:cNvCxnSpPr>
            <a:cxnSpLocks noChangeShapeType="1"/>
            <a:stCxn id="1182726" idx="7"/>
            <a:endCxn id="1182727" idx="3"/>
          </p:cNvCxnSpPr>
          <p:nvPr/>
        </p:nvCxnSpPr>
        <p:spPr bwMode="auto">
          <a:xfrm flipV="1">
            <a:off x="4172215" y="2798765"/>
            <a:ext cx="1644121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3" name="AutoShape 23"/>
          <p:cNvCxnSpPr>
            <a:cxnSpLocks noChangeShapeType="1"/>
            <a:stCxn id="1182726" idx="6"/>
            <a:endCxn id="1182728" idx="2"/>
          </p:cNvCxnSpPr>
          <p:nvPr/>
        </p:nvCxnSpPr>
        <p:spPr bwMode="auto">
          <a:xfrm>
            <a:off x="4308079" y="4038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4" name="AutoShape 24"/>
          <p:cNvCxnSpPr>
            <a:cxnSpLocks noChangeShapeType="1"/>
            <a:stCxn id="1182728" idx="0"/>
            <a:endCxn id="1182727" idx="4"/>
          </p:cNvCxnSpPr>
          <p:nvPr/>
        </p:nvCxnSpPr>
        <p:spPr bwMode="auto">
          <a:xfrm flipV="1">
            <a:off x="610870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5" name="AutoShape 25"/>
          <p:cNvCxnSpPr>
            <a:cxnSpLocks noChangeShapeType="1"/>
            <a:stCxn id="1182727" idx="6"/>
            <a:endCxn id="1182729" idx="2"/>
          </p:cNvCxnSpPr>
          <p:nvPr/>
        </p:nvCxnSpPr>
        <p:spPr bwMode="auto">
          <a:xfrm>
            <a:off x="6536929" y="2514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6" name="AutoShape 26"/>
          <p:cNvCxnSpPr>
            <a:cxnSpLocks noChangeShapeType="1"/>
            <a:stCxn id="1182728" idx="6"/>
            <a:endCxn id="1182730" idx="2"/>
          </p:cNvCxnSpPr>
          <p:nvPr/>
        </p:nvCxnSpPr>
        <p:spPr bwMode="auto">
          <a:xfrm>
            <a:off x="6536929" y="4038600"/>
            <a:ext cx="1372394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7" name="AutoShape 27"/>
          <p:cNvCxnSpPr>
            <a:cxnSpLocks noChangeShapeType="1"/>
            <a:stCxn id="1182730" idx="0"/>
            <a:endCxn id="1182729" idx="4"/>
          </p:cNvCxnSpPr>
          <p:nvPr/>
        </p:nvCxnSpPr>
        <p:spPr bwMode="auto">
          <a:xfrm flipV="1">
            <a:off x="8337550" y="2909890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2748" name="Rectangle 28"/>
          <p:cNvSpPr>
            <a:spLocks noChangeArrowheads="1"/>
          </p:cNvSpPr>
          <p:nvPr/>
        </p:nvSpPr>
        <p:spPr bwMode="auto">
          <a:xfrm>
            <a:off x="1981200" y="5562600"/>
            <a:ext cx="742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82749" name="Rectangle 29"/>
          <p:cNvSpPr>
            <a:spLocks noChangeArrowheads="1"/>
          </p:cNvSpPr>
          <p:nvPr/>
        </p:nvSpPr>
        <p:spPr bwMode="auto">
          <a:xfrm>
            <a:off x="2724150" y="5562600"/>
            <a:ext cx="742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 i="0">
                <a:latin typeface="Times New Roman" pitchFamily="18" charset="0"/>
                <a:cs typeface="Times New Roman" pitchFamily="18" charset="0"/>
              </a:rPr>
              <a:t>Ø</a:t>
            </a:r>
            <a:endParaRPr lang="en-US" altLang="en-US" sz="2800" b="1" i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9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BFS: The Code Again</a:t>
            </a:r>
          </a:p>
        </p:txBody>
      </p:sp>
      <p:sp>
        <p:nvSpPr>
          <p:cNvPr id="1183748" name="Text Box 4"/>
          <p:cNvSpPr txBox="1">
            <a:spLocks noChangeArrowheads="1"/>
          </p:cNvSpPr>
          <p:nvPr/>
        </p:nvSpPr>
        <p:spPr bwMode="auto">
          <a:xfrm>
            <a:off x="4884208" y="5334001"/>
            <a:ext cx="4296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chemeClr val="accent1"/>
                </a:solidFill>
                <a:latin typeface="Times New Roman" pitchFamily="18" charset="0"/>
              </a:rPr>
              <a:t>What will be the running time?</a:t>
            </a:r>
          </a:p>
        </p:txBody>
      </p:sp>
      <p:grpSp>
        <p:nvGrpSpPr>
          <p:cNvPr id="1183749" name="Group 5"/>
          <p:cNvGrpSpPr>
            <a:grpSpLocks/>
          </p:cNvGrpSpPr>
          <p:nvPr/>
        </p:nvGrpSpPr>
        <p:grpSpPr bwMode="auto">
          <a:xfrm>
            <a:off x="4292600" y="1752603"/>
            <a:ext cx="4204891" cy="461963"/>
            <a:chOff x="2496" y="1104"/>
            <a:chExt cx="2445" cy="291"/>
          </a:xfrm>
        </p:grpSpPr>
        <p:sp>
          <p:nvSpPr>
            <p:cNvPr id="1183750" name="Text Box 6"/>
            <p:cNvSpPr txBox="1">
              <a:spLocks noChangeArrowheads="1"/>
            </p:cNvSpPr>
            <p:nvPr/>
          </p:nvSpPr>
          <p:spPr bwMode="auto">
            <a:xfrm>
              <a:off x="2888" y="1104"/>
              <a:ext cx="20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solidFill>
                    <a:schemeClr val="tx2"/>
                  </a:solidFill>
                  <a:latin typeface="Times New Roman" pitchFamily="18" charset="0"/>
                </a:rPr>
                <a:t>Touch every vertex: O(V)</a:t>
              </a:r>
            </a:p>
          </p:txBody>
        </p:sp>
        <p:sp>
          <p:nvSpPr>
            <p:cNvPr id="1183751" name="Line 7"/>
            <p:cNvSpPr>
              <a:spLocks noChangeShapeType="1"/>
            </p:cNvSpPr>
            <p:nvPr/>
          </p:nvSpPr>
          <p:spPr bwMode="auto">
            <a:xfrm flipH="1">
              <a:off x="2496" y="1248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83752" name="Group 8"/>
          <p:cNvGrpSpPr>
            <a:grpSpLocks/>
          </p:cNvGrpSpPr>
          <p:nvPr/>
        </p:nvGrpSpPr>
        <p:grpSpPr bwMode="auto">
          <a:xfrm>
            <a:off x="4375150" y="2813054"/>
            <a:ext cx="5038990" cy="830263"/>
            <a:chOff x="2544" y="1772"/>
            <a:chExt cx="2930" cy="523"/>
          </a:xfrm>
        </p:grpSpPr>
        <p:sp>
          <p:nvSpPr>
            <p:cNvPr id="1183753" name="Text Box 9"/>
            <p:cNvSpPr txBox="1">
              <a:spLocks noChangeArrowheads="1"/>
            </p:cNvSpPr>
            <p:nvPr/>
          </p:nvSpPr>
          <p:spPr bwMode="auto">
            <a:xfrm>
              <a:off x="3024" y="1772"/>
              <a:ext cx="245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>
                  <a:solidFill>
                    <a:schemeClr val="tx2"/>
                  </a:solidFill>
                  <a:latin typeface="Times New Roman" pitchFamily="18" charset="0"/>
                </a:rPr>
                <a:t>u = every vertex, but only once</a:t>
              </a:r>
              <a:br>
                <a:rPr lang="en-US" altLang="en-US" sz="2400" b="1" dirty="0">
                  <a:solidFill>
                    <a:schemeClr val="tx2"/>
                  </a:solidFill>
                  <a:latin typeface="Times New Roman" pitchFamily="18" charset="0"/>
                </a:rPr>
              </a:br>
              <a:endParaRPr lang="en-US" altLang="en-US" sz="2400" b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183754" name="Line 10"/>
            <p:cNvSpPr>
              <a:spLocks noChangeShapeType="1"/>
            </p:cNvSpPr>
            <p:nvPr/>
          </p:nvSpPr>
          <p:spPr bwMode="auto">
            <a:xfrm flipH="1">
              <a:off x="2544" y="1920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83755" name="Group 11"/>
          <p:cNvGrpSpPr>
            <a:grpSpLocks/>
          </p:cNvGrpSpPr>
          <p:nvPr/>
        </p:nvGrpSpPr>
        <p:grpSpPr bwMode="auto">
          <a:xfrm>
            <a:off x="165100" y="3429002"/>
            <a:ext cx="2889250" cy="1874838"/>
            <a:chOff x="96" y="2160"/>
            <a:chExt cx="1680" cy="1181"/>
          </a:xfrm>
        </p:grpSpPr>
        <p:sp>
          <p:nvSpPr>
            <p:cNvPr id="1183756" name="Text Box 12"/>
            <p:cNvSpPr txBox="1">
              <a:spLocks noChangeArrowheads="1"/>
            </p:cNvSpPr>
            <p:nvPr/>
          </p:nvSpPr>
          <p:spPr bwMode="auto">
            <a:xfrm>
              <a:off x="96" y="2352"/>
              <a:ext cx="1632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>
                  <a:solidFill>
                    <a:schemeClr val="tx2"/>
                  </a:solidFill>
                  <a:latin typeface="Times New Roman" pitchFamily="18" charset="0"/>
                </a:rPr>
                <a:t>So v = every vertex that appears in some other vert’s adjacency list</a:t>
              </a:r>
            </a:p>
          </p:txBody>
        </p:sp>
        <p:sp>
          <p:nvSpPr>
            <p:cNvPr id="1183757" name="Line 13"/>
            <p:cNvSpPr>
              <a:spLocks noChangeShapeType="1"/>
            </p:cNvSpPr>
            <p:nvPr/>
          </p:nvSpPr>
          <p:spPr bwMode="auto">
            <a:xfrm flipV="1">
              <a:off x="912" y="2160"/>
              <a:ext cx="864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3758" name="Text Box 14"/>
          <p:cNvSpPr txBox="1">
            <a:spLocks noChangeArrowheads="1"/>
          </p:cNvSpPr>
          <p:nvPr/>
        </p:nvSpPr>
        <p:spPr bwMode="auto">
          <a:xfrm>
            <a:off x="4884209" y="5715001"/>
            <a:ext cx="38785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dirty="0">
                <a:latin typeface="Times New Roman" pitchFamily="18" charset="0"/>
              </a:rPr>
              <a:t>Total running time: </a:t>
            </a:r>
            <a:r>
              <a:rPr lang="en-US" altLang="en-US" sz="2400" b="1" i="0" dirty="0" smtClean="0">
                <a:latin typeface="Times New Roman" pitchFamily="18" charset="0"/>
              </a:rPr>
              <a:t>O(V+E</a:t>
            </a:r>
            <a:r>
              <a:rPr lang="en-US" altLang="en-US" sz="2400" b="1" i="0" dirty="0">
                <a:latin typeface="Times New Roman" pitchFamily="18" charset="0"/>
              </a:rPr>
              <a:t>)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137395" y="1635284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BFS(G, s) {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initialize vertices;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Q = {s};		</a:t>
            </a:r>
            <a:r>
              <a:rPr lang="en-US" altLang="en-US" sz="1800" b="1" i="1" dirty="0" smtClean="0">
                <a:latin typeface="Courier New" pitchFamily="49" charset="0"/>
              </a:rPr>
              <a:t>// Q is a queue initialize to s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while (Q not empty) {    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    u = DEQUEUE(Q);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    for each v 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G.Adj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[u] {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           if (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v.color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== WHITE)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              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v.color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= GREY;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              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v.d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u.d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+ 1;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              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v.p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= u;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               ENQUEUE(Q, v);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       }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altLang="en-US" sz="1800" b="1" dirty="0" err="1" smtClean="0">
                <a:latin typeface="Courier New" pitchFamily="49" charset="0"/>
                <a:sym typeface="Symbol" pitchFamily="18" charset="2"/>
              </a:rPr>
              <a:t>u.color</a:t>
            </a: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= BLACK;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    }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800" b="1" dirty="0" smtClean="0">
                <a:latin typeface="Courier New" pitchFamily="49" charset="0"/>
                <a:sym typeface="Symbol" pitchFamily="18" charset="2"/>
              </a:rPr>
              <a:t>}</a:t>
            </a:r>
            <a:endParaRPr lang="en-US" alt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55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3748" grpId="0" autoUpdateAnimBg="0"/>
      <p:bldP spid="118375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Properties</a:t>
            </a:r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BFS calculates the </a:t>
            </a:r>
            <a:r>
              <a:rPr lang="en-US" altLang="en-US" i="1" dirty="0">
                <a:solidFill>
                  <a:srgbClr val="FF0000"/>
                </a:solidFill>
              </a:rPr>
              <a:t>shortest-path distance</a:t>
            </a:r>
            <a:r>
              <a:rPr lang="en-US" altLang="en-US" dirty="0"/>
              <a:t> to the source </a:t>
            </a:r>
            <a:r>
              <a:rPr lang="en-US" altLang="en-US" dirty="0" smtClean="0"/>
              <a:t>vertex</a:t>
            </a:r>
            <a:endParaRPr lang="en-US" altLang="en-US" dirty="0"/>
          </a:p>
          <a:p>
            <a:pPr lvl="1"/>
            <a:r>
              <a:rPr lang="en-US" altLang="en-US" dirty="0"/>
              <a:t>Shortest-path distance </a:t>
            </a:r>
            <a:r>
              <a:rPr lang="en-US" altLang="en-US" dirty="0">
                <a:sym typeface="Symbol" pitchFamily="18" charset="2"/>
              </a:rPr>
              <a:t>(</a:t>
            </a:r>
            <a:r>
              <a:rPr lang="en-US" altLang="en-US" dirty="0" err="1">
                <a:sym typeface="Symbol" pitchFamily="18" charset="2"/>
              </a:rPr>
              <a:t>s,v</a:t>
            </a:r>
            <a:r>
              <a:rPr lang="en-US" altLang="en-US" dirty="0">
                <a:sym typeface="Symbol" pitchFamily="18" charset="2"/>
              </a:rPr>
              <a:t>) </a:t>
            </a:r>
            <a:r>
              <a:rPr lang="en-US" altLang="en-US" dirty="0"/>
              <a:t>= minimum number of edges from s to v, or </a:t>
            </a:r>
            <a:r>
              <a:rPr lang="en-US" altLang="en-US" dirty="0">
                <a:sym typeface="Symbol" pitchFamily="18" charset="2"/>
              </a:rPr>
              <a:t> if v not reachable from s</a:t>
            </a:r>
            <a:endParaRPr lang="en-US" altLang="en-US" dirty="0"/>
          </a:p>
          <a:p>
            <a:r>
              <a:rPr lang="en-US" altLang="en-US" dirty="0" smtClean="0">
                <a:sym typeface="Symbol" pitchFamily="18" charset="2"/>
              </a:rPr>
              <a:t>BFS </a:t>
            </a:r>
            <a:r>
              <a:rPr lang="en-US" altLang="en-US" dirty="0">
                <a:sym typeface="Symbol" pitchFamily="18" charset="2"/>
              </a:rPr>
              <a:t>builds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breadth-first tree</a:t>
            </a:r>
            <a:r>
              <a:rPr lang="en-US" altLang="en-US" dirty="0">
                <a:sym typeface="Symbol" pitchFamily="18" charset="2"/>
              </a:rPr>
              <a:t>, in which paths to root represent shortest paths in G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Thus can use BFS to calculate shortest path from one vertex to another in O(V+E) time</a:t>
            </a:r>
          </a:p>
        </p:txBody>
      </p:sp>
    </p:spTree>
    <p:extLst>
      <p:ext uri="{BB962C8B-B14F-4D97-AF65-F5344CB8AC3E}">
        <p14:creationId xmlns:p14="http://schemas.microsoft.com/office/powerpoint/2010/main" val="363124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47813" y="1600200"/>
            <a:ext cx="7846558" cy="5257800"/>
          </a:xfrm>
        </p:spPr>
        <p:txBody>
          <a:bodyPr/>
          <a:lstStyle/>
          <a:p>
            <a:r>
              <a:rPr lang="en-US" altLang="en-US" dirty="0"/>
              <a:t>Each vertex is </a:t>
            </a:r>
            <a:r>
              <a:rPr lang="en-US" altLang="en-US" dirty="0" err="1" smtClean="0"/>
              <a:t>enqueued</a:t>
            </a:r>
            <a:r>
              <a:rPr lang="en-US" altLang="en-US" dirty="0" smtClean="0"/>
              <a:t> </a:t>
            </a:r>
            <a:r>
              <a:rPr lang="en-US" altLang="en-US" dirty="0"/>
              <a:t>once and </a:t>
            </a:r>
            <a:r>
              <a:rPr lang="en-US" altLang="en-US" dirty="0" err="1"/>
              <a:t>dequeued</a:t>
            </a:r>
            <a:r>
              <a:rPr lang="en-US" altLang="en-US" dirty="0"/>
              <a:t> once : </a:t>
            </a:r>
            <a:r>
              <a:rPr lang="en-US" altLang="en-US" dirty="0" smtClean="0">
                <a:cs typeface="Arial" pitchFamily="34" charset="0"/>
              </a:rPr>
              <a:t>O(V</a:t>
            </a:r>
            <a:r>
              <a:rPr lang="en-US" altLang="en-US" dirty="0">
                <a:cs typeface="Arial" pitchFamily="34" charset="0"/>
              </a:rPr>
              <a:t>)</a:t>
            </a:r>
          </a:p>
          <a:p>
            <a:pPr>
              <a:buFontTx/>
              <a:buNone/>
            </a:pPr>
            <a:endParaRPr lang="en-US" altLang="en-US" dirty="0">
              <a:cs typeface="Arial" pitchFamily="34" charset="0"/>
            </a:endParaRPr>
          </a:p>
          <a:p>
            <a:r>
              <a:rPr lang="en-US" altLang="en-US" dirty="0">
                <a:cs typeface="Arial" pitchFamily="34" charset="0"/>
              </a:rPr>
              <a:t>Each adjacency list is traversed once:</a:t>
            </a:r>
          </a:p>
          <a:p>
            <a:endParaRPr lang="en-US" altLang="en-US" dirty="0">
              <a:cs typeface="Arial" pitchFamily="34" charset="0"/>
            </a:endParaRPr>
          </a:p>
          <a:p>
            <a:r>
              <a:rPr lang="en-US" altLang="en-US" dirty="0">
                <a:cs typeface="Arial" pitchFamily="34" charset="0"/>
              </a:rPr>
              <a:t>Total:  </a:t>
            </a:r>
            <a:r>
              <a:rPr lang="en-US" altLang="en-US" dirty="0" smtClean="0">
                <a:cs typeface="Arial" pitchFamily="34" charset="0"/>
              </a:rPr>
              <a:t>O(V+E</a:t>
            </a:r>
            <a:r>
              <a:rPr lang="en-US" altLang="en-US" dirty="0">
                <a:cs typeface="Arial" pitchFamily="34" charset="0"/>
              </a:rPr>
              <a:t>) </a:t>
            </a:r>
          </a:p>
        </p:txBody>
      </p:sp>
      <p:graphicFrame>
        <p:nvGraphicFramePr>
          <p:cNvPr id="6963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0454567"/>
              </p:ext>
            </p:extLst>
          </p:nvPr>
        </p:nvGraphicFramePr>
        <p:xfrm>
          <a:off x="6042252" y="3656239"/>
          <a:ext cx="28384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" name="Equation" r:id="rId3" imgW="1104840" imgH="342720" progId="Equation.3">
                  <p:embed/>
                </p:oleObj>
              </mc:Choice>
              <mc:Fallback>
                <p:oleObj name="Equation" r:id="rId3" imgW="11048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252" y="3656239"/>
                        <a:ext cx="283845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24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3550" y="304800"/>
            <a:ext cx="6562725" cy="1143000"/>
          </a:xfrm>
        </p:spPr>
        <p:txBody>
          <a:bodyPr/>
          <a:lstStyle/>
          <a:p>
            <a:r>
              <a:rPr lang="en-US" altLang="en-US"/>
              <a:t>Directed graph (digraph)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94" y="1538853"/>
            <a:ext cx="6816712" cy="51054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Directed </a:t>
            </a:r>
            <a:r>
              <a:rPr lang="en-US" altLang="en-US" sz="2400" dirty="0" smtClean="0"/>
              <a:t>edge - ordered </a:t>
            </a:r>
            <a:r>
              <a:rPr lang="en-US" altLang="en-US" sz="2400" dirty="0"/>
              <a:t>pair of vertices</a:t>
            </a:r>
            <a:r>
              <a:rPr lang="en-US" altLang="en-US" sz="2400" dirty="0">
                <a:latin typeface="Times New Roman" pitchFamily="18" charset="0"/>
              </a:rPr>
              <a:t> (</a:t>
            </a:r>
            <a:r>
              <a:rPr lang="en-US" altLang="en-US" sz="2400" b="1" i="1" dirty="0" err="1">
                <a:latin typeface="Times New Roman" pitchFamily="18" charset="0"/>
              </a:rPr>
              <a:t>u</a:t>
            </a:r>
            <a:r>
              <a:rPr lang="en-US" altLang="en-US" sz="2400" dirty="0" err="1">
                <a:latin typeface="Times New Roman" pitchFamily="18" charset="0"/>
              </a:rPr>
              <a:t>,</a:t>
            </a:r>
            <a:r>
              <a:rPr lang="en-US" altLang="en-US" sz="2400" b="1" i="1" dirty="0" err="1">
                <a:latin typeface="Times New Roman" pitchFamily="18" charset="0"/>
              </a:rPr>
              <a:t>v</a:t>
            </a:r>
            <a:r>
              <a:rPr lang="en-US" altLang="en-US" sz="2400" dirty="0">
                <a:latin typeface="Times New Roman" pitchFamily="18" charset="0"/>
              </a:rPr>
              <a:t>)</a:t>
            </a:r>
          </a:p>
          <a:p>
            <a:pPr marL="457200" lvl="1" indent="0">
              <a:buNone/>
            </a:pPr>
            <a:endParaRPr lang="en-US" altLang="en-US" sz="2000" dirty="0">
              <a:latin typeface="Times New Roman" pitchFamily="18" charset="0"/>
            </a:endParaRPr>
          </a:p>
          <a:p>
            <a:r>
              <a:rPr lang="en-US" altLang="en-US" sz="2400" dirty="0"/>
              <a:t>A graph with directed edges is called a </a:t>
            </a:r>
            <a:r>
              <a:rPr lang="en-US" altLang="en-US" sz="2400" dirty="0">
                <a:solidFill>
                  <a:srgbClr val="CC0000"/>
                </a:solidFill>
              </a:rPr>
              <a:t>directed graph or </a:t>
            </a:r>
            <a:r>
              <a:rPr lang="en-US" altLang="en-US" sz="2400" dirty="0" smtClean="0">
                <a:solidFill>
                  <a:srgbClr val="CC0000"/>
                </a:solidFill>
              </a:rPr>
              <a:t>digraph</a:t>
            </a:r>
          </a:p>
          <a:p>
            <a:endParaRPr lang="en-US" altLang="en-US" sz="2400" dirty="0" smtClean="0">
              <a:solidFill>
                <a:srgbClr val="CC0000"/>
              </a:solidFill>
            </a:endParaRPr>
          </a:p>
          <a:p>
            <a:endParaRPr lang="en-US" altLang="en-US" sz="2400" dirty="0">
              <a:solidFill>
                <a:srgbClr val="CC0000"/>
              </a:solidFill>
            </a:endParaRPr>
          </a:p>
          <a:p>
            <a:endParaRPr lang="en-US" altLang="en-US" sz="2400" dirty="0" smtClean="0">
              <a:solidFill>
                <a:srgbClr val="CC0000"/>
              </a:solidFill>
            </a:endParaRPr>
          </a:p>
          <a:p>
            <a:endParaRPr lang="en-US" altLang="en-US" sz="2400" dirty="0" smtClean="0">
              <a:solidFill>
                <a:srgbClr val="CC0000"/>
              </a:solidFill>
            </a:endParaRPr>
          </a:p>
          <a:p>
            <a:r>
              <a:rPr lang="en-US" altLang="en-US" sz="2400" dirty="0"/>
              <a:t>Undirected edge- unordered pair of vertices</a:t>
            </a:r>
            <a:r>
              <a:rPr lang="en-US" altLang="en-US" sz="2400" dirty="0">
                <a:latin typeface="Times New Roman" pitchFamily="18" charset="0"/>
              </a:rPr>
              <a:t> (</a:t>
            </a:r>
            <a:r>
              <a:rPr lang="en-US" altLang="en-US" sz="2400" b="1" i="1" dirty="0" err="1">
                <a:latin typeface="Times New Roman" pitchFamily="18" charset="0"/>
              </a:rPr>
              <a:t>u</a:t>
            </a:r>
            <a:r>
              <a:rPr lang="en-US" altLang="en-US" sz="2400" dirty="0" err="1">
                <a:latin typeface="Times New Roman" pitchFamily="18" charset="0"/>
              </a:rPr>
              <a:t>,</a:t>
            </a:r>
            <a:r>
              <a:rPr lang="en-US" altLang="en-US" sz="2400" b="1" i="1" dirty="0" err="1">
                <a:latin typeface="Times New Roman" pitchFamily="18" charset="0"/>
              </a:rPr>
              <a:t>v</a:t>
            </a:r>
            <a:r>
              <a:rPr lang="en-US" altLang="en-US" sz="2400" dirty="0" smtClean="0">
                <a:latin typeface="Times New Roman" pitchFamily="18" charset="0"/>
              </a:rPr>
              <a:t>)</a:t>
            </a:r>
            <a:endParaRPr lang="en-US" altLang="en-US" sz="2400" dirty="0">
              <a:solidFill>
                <a:srgbClr val="CC0000"/>
              </a:solidFill>
            </a:endParaRPr>
          </a:p>
          <a:p>
            <a:pPr lvl="1">
              <a:buFontTx/>
              <a:buNone/>
            </a:pPr>
            <a:endParaRPr lang="en-US" altLang="en-US" sz="2000" dirty="0">
              <a:solidFill>
                <a:srgbClr val="CC0000"/>
              </a:solidFill>
            </a:endParaRPr>
          </a:p>
          <a:p>
            <a:r>
              <a:rPr lang="en-US" altLang="en-US" sz="2400" dirty="0"/>
              <a:t>A graph with undirected edges is an </a:t>
            </a:r>
            <a:r>
              <a:rPr lang="en-US" altLang="en-US" sz="2400" dirty="0">
                <a:solidFill>
                  <a:srgbClr val="CC0000"/>
                </a:solidFill>
              </a:rPr>
              <a:t>undirected graph</a:t>
            </a:r>
            <a:r>
              <a:rPr lang="en-US" altLang="en-US" sz="2400" dirty="0"/>
              <a:t> or simply a </a:t>
            </a:r>
            <a:r>
              <a:rPr lang="en-US" altLang="en-US" sz="2400" dirty="0">
                <a:solidFill>
                  <a:srgbClr val="CC0000"/>
                </a:solidFill>
              </a:rPr>
              <a:t>graph</a:t>
            </a:r>
          </a:p>
          <a:p>
            <a:endParaRPr lang="en-US" altLang="en-US" sz="2600" dirty="0">
              <a:latin typeface="Times New Roman" pitchFamily="18" charset="0"/>
            </a:endParaRPr>
          </a:p>
        </p:txBody>
      </p:sp>
      <p:grpSp>
        <p:nvGrpSpPr>
          <p:cNvPr id="49184" name="Group 32"/>
          <p:cNvGrpSpPr>
            <a:grpSpLocks/>
          </p:cNvGrpSpPr>
          <p:nvPr/>
        </p:nvGrpSpPr>
        <p:grpSpPr bwMode="auto">
          <a:xfrm>
            <a:off x="7027946" y="1586478"/>
            <a:ext cx="1795462" cy="1600200"/>
            <a:chOff x="3360" y="1056"/>
            <a:chExt cx="1632" cy="1344"/>
          </a:xfrm>
        </p:grpSpPr>
        <p:sp>
          <p:nvSpPr>
            <p:cNvPr id="49181" name="Line 29"/>
            <p:cNvSpPr>
              <a:spLocks noChangeShapeType="1"/>
            </p:cNvSpPr>
            <p:nvPr/>
          </p:nvSpPr>
          <p:spPr bwMode="auto">
            <a:xfrm>
              <a:off x="4320" y="1824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Line 30"/>
            <p:cNvSpPr>
              <a:spLocks noChangeShapeType="1"/>
            </p:cNvSpPr>
            <p:nvPr/>
          </p:nvSpPr>
          <p:spPr bwMode="auto">
            <a:xfrm flipV="1">
              <a:off x="4320" y="1440"/>
              <a:ext cx="43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Line 26"/>
            <p:cNvSpPr>
              <a:spLocks noChangeShapeType="1"/>
            </p:cNvSpPr>
            <p:nvPr/>
          </p:nvSpPr>
          <p:spPr bwMode="auto">
            <a:xfrm flipH="1" flipV="1">
              <a:off x="3936" y="1296"/>
              <a:ext cx="24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Line 25"/>
            <p:cNvSpPr>
              <a:spLocks noChangeShapeType="1"/>
            </p:cNvSpPr>
            <p:nvPr/>
          </p:nvSpPr>
          <p:spPr bwMode="auto">
            <a:xfrm>
              <a:off x="3552" y="1872"/>
              <a:ext cx="100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Oval 18"/>
            <p:cNvSpPr>
              <a:spLocks noChangeArrowheads="1"/>
            </p:cNvSpPr>
            <p:nvPr/>
          </p:nvSpPr>
          <p:spPr bwMode="auto">
            <a:xfrm>
              <a:off x="3792" y="1056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1" name="Oval 19"/>
            <p:cNvSpPr>
              <a:spLocks noChangeArrowheads="1"/>
            </p:cNvSpPr>
            <p:nvPr/>
          </p:nvSpPr>
          <p:spPr bwMode="auto">
            <a:xfrm>
              <a:off x="4128" y="1632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2" name="Oval 20"/>
            <p:cNvSpPr>
              <a:spLocks noChangeArrowheads="1"/>
            </p:cNvSpPr>
            <p:nvPr/>
          </p:nvSpPr>
          <p:spPr bwMode="auto">
            <a:xfrm>
              <a:off x="3360" y="1728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Oval 21"/>
            <p:cNvSpPr>
              <a:spLocks noChangeArrowheads="1"/>
            </p:cNvSpPr>
            <p:nvPr/>
          </p:nvSpPr>
          <p:spPr bwMode="auto">
            <a:xfrm>
              <a:off x="4752" y="1296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4" name="Oval 22"/>
            <p:cNvSpPr>
              <a:spLocks noChangeArrowheads="1"/>
            </p:cNvSpPr>
            <p:nvPr/>
          </p:nvSpPr>
          <p:spPr bwMode="auto">
            <a:xfrm>
              <a:off x="4560" y="2160"/>
              <a:ext cx="240" cy="2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3" name="Line 31"/>
            <p:cNvSpPr>
              <a:spLocks noChangeShapeType="1"/>
            </p:cNvSpPr>
            <p:nvPr/>
          </p:nvSpPr>
          <p:spPr bwMode="auto">
            <a:xfrm flipH="1">
              <a:off x="4704" y="1536"/>
              <a:ext cx="14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" name="Picture 47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0" r="45515" b="20930"/>
          <a:stretch>
            <a:fillRect/>
          </a:stretch>
        </p:blipFill>
        <p:spPr bwMode="auto">
          <a:xfrm>
            <a:off x="823455" y="3355384"/>
            <a:ext cx="1547298" cy="151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05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BFS and shortest paths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CC0000"/>
                </a:solidFill>
              </a:rPr>
              <a:t>Theorem:</a:t>
            </a:r>
            <a:r>
              <a:rPr lang="en-US" altLang="en-US" dirty="0"/>
              <a:t> Let G=(V,E) be a directed or undirected graph, and suppose BFS is run on G starting from vertex s. During its execution BFS discovers every vertex v in V that is reachable from s. Let </a:t>
            </a:r>
            <a:r>
              <a:rPr lang="el-GR" altLang="en-US" dirty="0">
                <a:cs typeface="Arial" pitchFamily="34" charset="0"/>
              </a:rPr>
              <a:t>δ</a:t>
            </a:r>
            <a:r>
              <a:rPr lang="en-US" altLang="en-US" dirty="0">
                <a:cs typeface="Arial" pitchFamily="34" charset="0"/>
              </a:rPr>
              <a:t>(</a:t>
            </a:r>
            <a:r>
              <a:rPr lang="en-US" altLang="en-US" dirty="0" err="1">
                <a:cs typeface="Arial" pitchFamily="34" charset="0"/>
              </a:rPr>
              <a:t>s,v</a:t>
            </a:r>
            <a:r>
              <a:rPr lang="en-US" altLang="en-US" dirty="0">
                <a:cs typeface="Arial" pitchFamily="34" charset="0"/>
              </a:rPr>
              <a:t>) denote the number of edges on the shortest path form s to v. Upon termination of BFS, </a:t>
            </a:r>
            <a:r>
              <a:rPr lang="en-US" altLang="en-US" dirty="0">
                <a:solidFill>
                  <a:srgbClr val="CC0000"/>
                </a:solidFill>
                <a:cs typeface="Arial" pitchFamily="34" charset="0"/>
              </a:rPr>
              <a:t>d[v] = </a:t>
            </a:r>
            <a:r>
              <a:rPr lang="el-GR" altLang="en-US" dirty="0">
                <a:solidFill>
                  <a:srgbClr val="CC0000"/>
                </a:solidFill>
                <a:cs typeface="Arial" pitchFamily="34" charset="0"/>
              </a:rPr>
              <a:t>δ</a:t>
            </a:r>
            <a:r>
              <a:rPr lang="en-US" altLang="en-US" dirty="0">
                <a:solidFill>
                  <a:srgbClr val="CC0000"/>
                </a:solidFill>
                <a:cs typeface="Arial" pitchFamily="34" charset="0"/>
              </a:rPr>
              <a:t>(</a:t>
            </a:r>
            <a:r>
              <a:rPr lang="en-US" altLang="en-US" dirty="0" err="1">
                <a:solidFill>
                  <a:srgbClr val="CC0000"/>
                </a:solidFill>
                <a:cs typeface="Arial" pitchFamily="34" charset="0"/>
              </a:rPr>
              <a:t>s,v</a:t>
            </a:r>
            <a:r>
              <a:rPr lang="en-US" altLang="en-US" dirty="0">
                <a:solidFill>
                  <a:srgbClr val="CC0000"/>
                </a:solidFill>
                <a:cs typeface="Arial" pitchFamily="34" charset="0"/>
              </a:rPr>
              <a:t>)</a:t>
            </a:r>
            <a:r>
              <a:rPr lang="en-US" altLang="en-US" dirty="0">
                <a:cs typeface="Arial" pitchFamily="34" charset="0"/>
              </a:rPr>
              <a:t> for all v in V.</a:t>
            </a:r>
            <a:endParaRPr lang="el-GR" alt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Print vertices on shortest path from s to v.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b="1" dirty="0" err="1" smtClean="0">
                <a:solidFill>
                  <a:prstClr val="black"/>
                </a:solidFill>
                <a:latin typeface="Courier New" pitchFamily="49" charset="0"/>
              </a:rPr>
              <a:t>PrintPath</a:t>
            </a:r>
            <a:r>
              <a:rPr lang="en-US" altLang="en-US" sz="1600" b="1" dirty="0" smtClean="0">
                <a:solidFill>
                  <a:prstClr val="black"/>
                </a:solidFill>
                <a:latin typeface="Courier New" pitchFamily="49" charset="0"/>
              </a:rPr>
              <a:t>(</a:t>
            </a:r>
            <a:r>
              <a:rPr lang="en-US" altLang="en-US" sz="1600" b="1" dirty="0" err="1" smtClean="0">
                <a:solidFill>
                  <a:prstClr val="black"/>
                </a:solidFill>
                <a:latin typeface="Courier New" pitchFamily="49" charset="0"/>
              </a:rPr>
              <a:t>G,s,v</a:t>
            </a:r>
            <a:r>
              <a:rPr lang="en-US" altLang="en-US" sz="1600" b="1" dirty="0" smtClean="0">
                <a:solidFill>
                  <a:prstClr val="black"/>
                </a:solidFill>
                <a:latin typeface="Courier New" pitchFamily="49" charset="0"/>
              </a:rPr>
              <a:t>) </a:t>
            </a:r>
            <a:r>
              <a:rPr lang="en-US" altLang="en-US" sz="1600" b="1" dirty="0">
                <a:solidFill>
                  <a:prstClr val="black"/>
                </a:solidFill>
                <a:latin typeface="Courier New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b="1" dirty="0" smtClean="0">
                <a:solidFill>
                  <a:prstClr val="black"/>
                </a:solidFill>
                <a:latin typeface="Courier New" pitchFamily="49" charset="0"/>
              </a:rPr>
              <a:t>    if v == 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Courier New" pitchFamily="49" charset="0"/>
              </a:rPr>
              <a:t>	</a:t>
            </a:r>
            <a:r>
              <a:rPr lang="en-US" altLang="en-US" sz="1600" b="1" dirty="0" smtClean="0">
                <a:solidFill>
                  <a:prstClr val="black"/>
                </a:solidFill>
                <a:latin typeface="Courier New" pitchFamily="49" charset="0"/>
              </a:rPr>
              <a:t>print s;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altLang="en-US" sz="1600" b="1" dirty="0" smtClean="0">
                <a:solidFill>
                  <a:prstClr val="black"/>
                </a:solidFill>
                <a:latin typeface="Courier New" pitchFamily="49" charset="0"/>
              </a:rPr>
              <a:t>   </a:t>
            </a:r>
            <a:r>
              <a:rPr lang="en-US" altLang="en-US" sz="1600" b="1" dirty="0" err="1" smtClean="0">
                <a:solidFill>
                  <a:prstClr val="black"/>
                </a:solidFill>
                <a:latin typeface="Courier New" pitchFamily="49" charset="0"/>
              </a:rPr>
              <a:t>elseif</a:t>
            </a:r>
            <a:r>
              <a:rPr lang="en-US" altLang="en-US" sz="1600" b="1" dirty="0" smtClean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altLang="en-US" sz="1600" b="1" dirty="0" err="1" smtClean="0">
                <a:solidFill>
                  <a:prstClr val="black"/>
                </a:solidFill>
                <a:latin typeface="Courier New" pitchFamily="49" charset="0"/>
              </a:rPr>
              <a:t>v.p</a:t>
            </a:r>
            <a:r>
              <a:rPr lang="en-US" altLang="en-US" sz="1600" b="1" dirty="0" smtClean="0">
                <a:solidFill>
                  <a:prstClr val="black"/>
                </a:solidFill>
                <a:latin typeface="Courier New" pitchFamily="49" charset="0"/>
              </a:rPr>
              <a:t> == nil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Courier New" pitchFamily="49" charset="0"/>
              </a:rPr>
              <a:t>	</a:t>
            </a:r>
            <a:r>
              <a:rPr lang="en-US" altLang="en-US" sz="1600" b="1" dirty="0" smtClean="0">
                <a:solidFill>
                  <a:prstClr val="black"/>
                </a:solidFill>
                <a:latin typeface="Courier New" pitchFamily="49" charset="0"/>
              </a:rPr>
              <a:t>print “No Path”;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b="1" dirty="0" smtClean="0">
                <a:solidFill>
                  <a:prstClr val="black"/>
                </a:solidFill>
                <a:latin typeface="Courier New" pitchFamily="49" charset="0"/>
              </a:rPr>
              <a:t>    else </a:t>
            </a:r>
            <a:r>
              <a:rPr lang="en-US" altLang="en-US" sz="1600" b="1" dirty="0" err="1" smtClean="0">
                <a:solidFill>
                  <a:prstClr val="black"/>
                </a:solidFill>
                <a:latin typeface="Courier New" pitchFamily="49" charset="0"/>
              </a:rPr>
              <a:t>PrintPath</a:t>
            </a:r>
            <a:r>
              <a:rPr lang="en-US" altLang="en-US" sz="1600" b="1" dirty="0" smtClean="0">
                <a:solidFill>
                  <a:prstClr val="black"/>
                </a:solidFill>
                <a:latin typeface="Courier New" pitchFamily="49" charset="0"/>
              </a:rPr>
              <a:t>(G, s, </a:t>
            </a:r>
            <a:r>
              <a:rPr lang="en-US" altLang="en-US" sz="1600" b="1" dirty="0" err="1" smtClean="0">
                <a:solidFill>
                  <a:prstClr val="black"/>
                </a:solidFill>
                <a:latin typeface="Courier New" pitchFamily="49" charset="0"/>
              </a:rPr>
              <a:t>v.p</a:t>
            </a:r>
            <a:r>
              <a:rPr lang="en-US" altLang="en-US" sz="1600" b="1" dirty="0" smtClean="0">
                <a:solidFill>
                  <a:prstClr val="black"/>
                </a:solidFill>
                <a:latin typeface="Courier New" pitchFamily="49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Courier New" pitchFamily="49" charset="0"/>
              </a:rPr>
              <a:t>	</a:t>
            </a:r>
            <a:r>
              <a:rPr lang="en-US" altLang="en-US" sz="1600" b="1" dirty="0" smtClean="0">
                <a:solidFill>
                  <a:prstClr val="black"/>
                </a:solidFill>
                <a:latin typeface="Courier New" pitchFamily="49" charset="0"/>
              </a:rPr>
              <a:t>print v;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b="1" dirty="0" smtClean="0">
                <a:solidFill>
                  <a:prstClr val="black"/>
                </a:solidFill>
                <a:latin typeface="Courier New" pitchFamily="49" charset="0"/>
                <a:sym typeface="Symbol" pitchFamily="18" charset="2"/>
              </a:rPr>
              <a:t>}</a:t>
            </a:r>
            <a:endParaRPr lang="en-US" altLang="en-US" sz="1600" b="1" dirty="0">
              <a:solidFill>
                <a:prstClr val="black"/>
              </a:solidFill>
              <a:latin typeface="Courier New" pitchFamily="49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16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Terminology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778" y="1690688"/>
            <a:ext cx="3289102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End vertices</a:t>
            </a:r>
            <a:r>
              <a:rPr lang="en-US" altLang="en-US" sz="2000" dirty="0"/>
              <a:t> (or endpoints) of an edge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u </a:t>
            </a:r>
            <a:r>
              <a:rPr lang="en-US" altLang="en-US" sz="2000" dirty="0"/>
              <a:t>and </a:t>
            </a:r>
            <a:r>
              <a:rPr lang="en-US" altLang="en-US" sz="2000" dirty="0" smtClean="0"/>
              <a:t>v </a:t>
            </a:r>
            <a:r>
              <a:rPr lang="en-US" altLang="en-US" sz="2000" dirty="0"/>
              <a:t>are the endpoints of a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Edges incident on a vertex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a, d, and b are incident on </a:t>
            </a:r>
            <a:r>
              <a:rPr lang="en-US" altLang="en-US" sz="2000" dirty="0" smtClean="0"/>
              <a:t>v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Adjacent vertices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u </a:t>
            </a:r>
            <a:r>
              <a:rPr lang="en-US" altLang="en-US" sz="2000" dirty="0"/>
              <a:t>and </a:t>
            </a:r>
            <a:r>
              <a:rPr lang="en-US" altLang="en-US" sz="2000" dirty="0" smtClean="0"/>
              <a:t>v </a:t>
            </a:r>
            <a:r>
              <a:rPr lang="en-US" altLang="en-US" sz="2000" dirty="0"/>
              <a:t>are adjacent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Degree of a vertex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x </a:t>
            </a:r>
            <a:r>
              <a:rPr lang="en-US" altLang="en-US" sz="2000" dirty="0"/>
              <a:t>has degree 5 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solidFill>
                  <a:srgbClr val="CC0000"/>
                </a:solidFill>
              </a:rPr>
              <a:t>Self-loop</a:t>
            </a:r>
            <a:endParaRPr lang="en-US" altLang="en-US" sz="2000" dirty="0">
              <a:solidFill>
                <a:srgbClr val="CC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j is a self-loop</a:t>
            </a: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 rot="21600000">
            <a:off x="4873030" y="2208213"/>
            <a:ext cx="3510955" cy="3200400"/>
            <a:chOff x="2743" y="1104"/>
            <a:chExt cx="2722" cy="2016"/>
          </a:xfrm>
        </p:grpSpPr>
        <p:sp>
          <p:nvSpPr>
            <p:cNvPr id="52229" name="Oval 5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 dirty="0" smtClean="0">
                  <a:latin typeface="Tahoma" pitchFamily="34" charset="0"/>
                  <a:cs typeface="Arial" pitchFamily="34" charset="0"/>
                </a:rPr>
                <a:t>x</a:t>
              </a:r>
              <a:endParaRPr lang="en-US" altLang="en-US" sz="2000" dirty="0"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52230" name="Oval 6"/>
            <p:cNvSpPr>
              <a:spLocks noChangeArrowheads="1"/>
            </p:cNvSpPr>
            <p:nvPr/>
          </p:nvSpPr>
          <p:spPr bwMode="auto">
            <a:xfrm>
              <a:off x="2743" y="168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 dirty="0" smtClean="0">
                  <a:latin typeface="Tahoma" pitchFamily="34" charset="0"/>
                  <a:cs typeface="Arial" pitchFamily="34" charset="0"/>
                </a:rPr>
                <a:t>u</a:t>
              </a:r>
              <a:endParaRPr lang="en-US" altLang="en-US" sz="2000" dirty="0"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52231" name="Oval 7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 dirty="0" smtClean="0">
                  <a:latin typeface="Tahoma" pitchFamily="34" charset="0"/>
                  <a:cs typeface="Arial" pitchFamily="34" charset="0"/>
                </a:rPr>
                <a:t>v</a:t>
              </a:r>
              <a:endParaRPr lang="en-US" altLang="en-US" sz="2000" dirty="0"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52232" name="Oval 8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 dirty="0" smtClean="0">
                  <a:latin typeface="Tahoma" pitchFamily="34" charset="0"/>
                  <a:cs typeface="Arial" pitchFamily="34" charset="0"/>
                </a:rPr>
                <a:t>w</a:t>
              </a:r>
              <a:endParaRPr lang="en-US" altLang="en-US" sz="2000" dirty="0"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52233" name="Oval 9"/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 dirty="0" smtClean="0">
                  <a:latin typeface="Tahoma" pitchFamily="34" charset="0"/>
                  <a:cs typeface="Arial" pitchFamily="34" charset="0"/>
                </a:rPr>
                <a:t>z</a:t>
              </a:r>
              <a:endParaRPr lang="en-US" altLang="en-US" sz="2000" dirty="0">
                <a:latin typeface="Tahoma" pitchFamily="34" charset="0"/>
                <a:cs typeface="Arial" pitchFamily="34" charset="0"/>
              </a:endParaRPr>
            </a:p>
          </p:txBody>
        </p:sp>
        <p:cxnSp>
          <p:nvCxnSpPr>
            <p:cNvPr id="52234" name="AutoShape 10"/>
            <p:cNvCxnSpPr>
              <a:cxnSpLocks noChangeShapeType="1"/>
              <a:stCxn id="52231" idx="3"/>
              <a:endCxn id="52230" idx="7"/>
            </p:cNvCxnSpPr>
            <p:nvPr/>
          </p:nvCxnSpPr>
          <p:spPr bwMode="auto">
            <a:xfrm flipH="1">
              <a:off x="2989" y="1350"/>
              <a:ext cx="437" cy="3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35" name="AutoShape 11"/>
            <p:cNvCxnSpPr>
              <a:cxnSpLocks noChangeShapeType="1"/>
              <a:stCxn id="52232" idx="1"/>
              <a:endCxn id="52230" idx="5"/>
            </p:cNvCxnSpPr>
            <p:nvPr/>
          </p:nvCxnSpPr>
          <p:spPr bwMode="auto">
            <a:xfrm flipH="1" flipV="1">
              <a:off x="2989" y="1932"/>
              <a:ext cx="437" cy="36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36" name="AutoShape 12"/>
            <p:cNvCxnSpPr>
              <a:cxnSpLocks noChangeShapeType="1"/>
              <a:stCxn id="52232" idx="7"/>
              <a:endCxn id="52229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37" name="AutoShape 13"/>
            <p:cNvCxnSpPr>
              <a:cxnSpLocks noChangeShapeType="1"/>
              <a:stCxn id="52231" idx="5"/>
              <a:endCxn id="52229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38" name="AutoShape 14"/>
            <p:cNvCxnSpPr>
              <a:cxnSpLocks noChangeShapeType="1"/>
              <a:stCxn id="52231" idx="4"/>
              <a:endCxn id="52232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239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 dirty="0" smtClean="0">
                  <a:latin typeface="Tahoma" pitchFamily="34" charset="0"/>
                  <a:cs typeface="Arial" pitchFamily="34" charset="0"/>
                </a:rPr>
                <a:t>y</a:t>
              </a:r>
              <a:endParaRPr lang="en-US" altLang="en-US" sz="2000" dirty="0">
                <a:latin typeface="Tahoma" pitchFamily="34" charset="0"/>
                <a:cs typeface="Arial" pitchFamily="34" charset="0"/>
              </a:endParaRPr>
            </a:p>
          </p:txBody>
        </p:sp>
        <p:cxnSp>
          <p:nvCxnSpPr>
            <p:cNvPr id="52240" name="AutoShape 16"/>
            <p:cNvCxnSpPr>
              <a:cxnSpLocks noChangeShapeType="1"/>
              <a:stCxn id="52232" idx="5"/>
              <a:endCxn id="52239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41" name="AutoShape 17"/>
            <p:cNvCxnSpPr>
              <a:cxnSpLocks noChangeShapeType="1"/>
              <a:stCxn id="52229" idx="4"/>
              <a:endCxn id="52239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3040" y="1254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3031" y="1974"/>
              <a:ext cx="2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3771" y="1254"/>
              <a:ext cx="2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3775" y="2004"/>
              <a:ext cx="2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52246" name="Text Box 22"/>
            <p:cNvSpPr txBox="1">
              <a:spLocks noChangeArrowheads="1"/>
            </p:cNvSpPr>
            <p:nvPr/>
          </p:nvSpPr>
          <p:spPr bwMode="auto">
            <a:xfrm>
              <a:off x="3489" y="1680"/>
              <a:ext cx="2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d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661" y="2646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4065" y="2292"/>
              <a:ext cx="2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g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382" y="1392"/>
              <a:ext cx="2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h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4414" y="2016"/>
              <a:ext cx="18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i</a:t>
              </a:r>
            </a:p>
          </p:txBody>
        </p:sp>
        <p:sp>
          <p:nvSpPr>
            <p:cNvPr id="52251" name="Text Box 27"/>
            <p:cNvSpPr txBox="1">
              <a:spLocks noChangeArrowheads="1"/>
            </p:cNvSpPr>
            <p:nvPr/>
          </p:nvSpPr>
          <p:spPr bwMode="auto">
            <a:xfrm>
              <a:off x="5266" y="1392"/>
              <a:ext cx="1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j</a:t>
              </a:r>
            </a:p>
          </p:txBody>
        </p:sp>
        <p:cxnSp>
          <p:nvCxnSpPr>
            <p:cNvPr id="52252" name="AutoShape 28"/>
            <p:cNvCxnSpPr>
              <a:cxnSpLocks noChangeShapeType="1"/>
              <a:stCxn id="52229" idx="5"/>
              <a:endCxn id="52233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53" name="AutoShape 29"/>
            <p:cNvCxnSpPr>
              <a:cxnSpLocks noChangeShapeType="1"/>
              <a:stCxn id="52229" idx="7"/>
              <a:endCxn id="52233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54" name="AutoShape 30"/>
            <p:cNvCxnSpPr>
              <a:cxnSpLocks noChangeShapeType="1"/>
              <a:stCxn id="52233" idx="5"/>
              <a:endCxn id="52233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95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737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Weighted Graphs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edges in a graph may have values associated with them known as their </a:t>
            </a:r>
            <a:r>
              <a:rPr lang="en-US" altLang="en-US">
                <a:solidFill>
                  <a:srgbClr val="CC0000"/>
                </a:solidFill>
              </a:rPr>
              <a:t>weights</a:t>
            </a:r>
          </a:p>
          <a:p>
            <a:r>
              <a:rPr lang="en-US" altLang="en-US"/>
              <a:t>A graph with weighted edges is known as a </a:t>
            </a:r>
            <a:r>
              <a:rPr lang="en-US" altLang="en-US">
                <a:solidFill>
                  <a:srgbClr val="CC0000"/>
                </a:solidFill>
              </a:rPr>
              <a:t>weighted graph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5"/>
          <a:stretch/>
        </p:blipFill>
        <p:spPr bwMode="auto">
          <a:xfrm>
            <a:off x="3414032" y="3653481"/>
            <a:ext cx="4820330" cy="269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1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61803D7-6ACD-41BF-8220-91765406F774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2625" y="1447800"/>
            <a:ext cx="8502650" cy="54102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 smtClean="0">
                <a:latin typeface="+mn-lt"/>
                <a:cs typeface="+mn-cs"/>
              </a:rPr>
              <a:t>A </a:t>
            </a:r>
            <a:r>
              <a:rPr lang="en-US" sz="2000" b="1" kern="0" dirty="0" smtClean="0">
                <a:latin typeface="+mn-lt"/>
                <a:cs typeface="+mn-cs"/>
              </a:rPr>
              <a:t>walk</a:t>
            </a:r>
            <a:r>
              <a:rPr lang="en-US" sz="2000" kern="0" dirty="0" smtClean="0">
                <a:latin typeface="+mn-lt"/>
                <a:cs typeface="+mn-cs"/>
              </a:rPr>
              <a:t> </a:t>
            </a:r>
            <a:r>
              <a:rPr lang="en-US" sz="2000" kern="0" dirty="0">
                <a:latin typeface="+mn-lt"/>
                <a:cs typeface="+mn-cs"/>
              </a:rPr>
              <a:t>in an undirected graph G = (V, E) is a sequence P of </a:t>
            </a:r>
            <a:r>
              <a:rPr lang="en-US" sz="2000" kern="0" dirty="0" smtClean="0">
                <a:latin typeface="+mn-lt"/>
                <a:cs typeface="+mn-cs"/>
              </a:rPr>
              <a:t>vertices </a:t>
            </a:r>
            <a:r>
              <a:rPr lang="en-US" sz="2000" kern="0" dirty="0">
                <a:latin typeface="+mn-lt"/>
                <a:cs typeface="+mn-cs"/>
              </a:rPr>
              <a:t>v</a:t>
            </a:r>
            <a:r>
              <a:rPr lang="en-US" sz="2000" kern="0" baseline="-25000" dirty="0">
                <a:latin typeface="+mn-lt"/>
                <a:cs typeface="+mn-cs"/>
              </a:rPr>
              <a:t>1</a:t>
            </a:r>
            <a:r>
              <a:rPr lang="en-US" sz="2000" kern="0" dirty="0">
                <a:latin typeface="+mn-lt"/>
                <a:cs typeface="+mn-cs"/>
              </a:rPr>
              <a:t>, v</a:t>
            </a:r>
            <a:r>
              <a:rPr lang="en-US" sz="2000" kern="0" baseline="-25000" dirty="0">
                <a:latin typeface="+mn-lt"/>
                <a:cs typeface="+mn-cs"/>
              </a:rPr>
              <a:t>2</a:t>
            </a:r>
            <a:r>
              <a:rPr lang="en-US" sz="2000" kern="0" dirty="0">
                <a:latin typeface="+mn-lt"/>
                <a:cs typeface="+mn-cs"/>
              </a:rPr>
              <a:t>, …, v</a:t>
            </a:r>
            <a:r>
              <a:rPr lang="en-US" sz="2000" kern="0" baseline="-25000" dirty="0">
                <a:latin typeface="+mn-lt"/>
                <a:cs typeface="+mn-cs"/>
              </a:rPr>
              <a:t>k-1</a:t>
            </a:r>
            <a:r>
              <a:rPr lang="en-US" sz="2000" kern="0" dirty="0">
                <a:latin typeface="+mn-lt"/>
                <a:cs typeface="+mn-cs"/>
              </a:rPr>
              <a:t>, </a:t>
            </a:r>
            <a:r>
              <a:rPr lang="en-US" sz="2000" kern="0" dirty="0" err="1">
                <a:latin typeface="+mn-lt"/>
                <a:cs typeface="+mn-cs"/>
              </a:rPr>
              <a:t>v</a:t>
            </a:r>
            <a:r>
              <a:rPr lang="en-US" sz="2000" kern="0" baseline="-25000" dirty="0" err="1">
                <a:latin typeface="+mn-lt"/>
                <a:cs typeface="+mn-cs"/>
              </a:rPr>
              <a:t>k</a:t>
            </a:r>
            <a:r>
              <a:rPr lang="en-US" sz="2000" kern="0" dirty="0">
                <a:latin typeface="+mn-lt"/>
                <a:cs typeface="+mn-cs"/>
              </a:rPr>
              <a:t> with the property that each consecutive pair v</a:t>
            </a:r>
            <a:r>
              <a:rPr lang="en-US" sz="2000" kern="0" baseline="-25000" dirty="0">
                <a:latin typeface="+mn-lt"/>
                <a:cs typeface="+mn-cs"/>
              </a:rPr>
              <a:t>i</a:t>
            </a:r>
            <a:r>
              <a:rPr lang="en-US" sz="2000" kern="0" dirty="0">
                <a:latin typeface="+mn-lt"/>
                <a:cs typeface="+mn-cs"/>
              </a:rPr>
              <a:t>, v</a:t>
            </a:r>
            <a:r>
              <a:rPr lang="en-US" sz="2000" kern="0" baseline="-25000" dirty="0">
                <a:latin typeface="+mn-lt"/>
                <a:cs typeface="+mn-cs"/>
              </a:rPr>
              <a:t>i+1</a:t>
            </a:r>
            <a:r>
              <a:rPr lang="en-US" sz="2000" kern="0" dirty="0">
                <a:latin typeface="+mn-lt"/>
                <a:cs typeface="+mn-cs"/>
              </a:rPr>
              <a:t> is joined by an edge in </a:t>
            </a:r>
            <a:r>
              <a:rPr lang="en-US" sz="2000" kern="0" dirty="0" smtClean="0">
                <a:latin typeface="+mn-lt"/>
                <a:cs typeface="+mn-cs"/>
              </a:rPr>
              <a:t>E.   </a:t>
            </a:r>
            <a:endParaRPr lang="en-US" sz="1400" kern="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 smtClean="0">
                <a:latin typeface="+mn-lt"/>
                <a:cs typeface="+mn-cs"/>
              </a:rPr>
              <a:t>A walk </a:t>
            </a:r>
            <a:r>
              <a:rPr lang="en-US" sz="2000" kern="0" dirty="0">
                <a:latin typeface="+mn-lt"/>
                <a:cs typeface="+mn-cs"/>
              </a:rPr>
              <a:t>is </a:t>
            </a:r>
            <a:r>
              <a:rPr lang="en-US" sz="2000" kern="0" dirty="0" smtClean="0">
                <a:latin typeface="+mn-lt"/>
                <a:cs typeface="+mn-cs"/>
              </a:rPr>
              <a:t>a</a:t>
            </a:r>
            <a:r>
              <a:rPr lang="en-US" sz="2000" b="1" kern="0" dirty="0" smtClean="0">
                <a:latin typeface="+mn-lt"/>
                <a:cs typeface="+mn-cs"/>
              </a:rPr>
              <a:t> path</a:t>
            </a:r>
            <a:r>
              <a:rPr lang="en-US" sz="2000" kern="0" dirty="0" smtClean="0">
                <a:latin typeface="+mn-lt"/>
                <a:cs typeface="+mn-cs"/>
              </a:rPr>
              <a:t> </a:t>
            </a:r>
            <a:r>
              <a:rPr lang="en-US" sz="2000" kern="0" dirty="0">
                <a:latin typeface="+mn-lt"/>
                <a:cs typeface="+mn-cs"/>
              </a:rPr>
              <a:t>if all </a:t>
            </a:r>
            <a:r>
              <a:rPr lang="en-US" sz="2000" kern="0" dirty="0" smtClean="0">
                <a:latin typeface="+mn-lt"/>
                <a:cs typeface="+mn-cs"/>
              </a:rPr>
              <a:t>vertices </a:t>
            </a:r>
            <a:r>
              <a:rPr lang="en-US" sz="2000" kern="0" dirty="0">
                <a:latin typeface="+mn-lt"/>
                <a:cs typeface="+mn-cs"/>
              </a:rPr>
              <a:t>are distinct.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A </a:t>
            </a:r>
            <a:r>
              <a:rPr lang="en-US" altLang="en-US" sz="2000" b="1" dirty="0"/>
              <a:t>cycle</a:t>
            </a:r>
            <a:r>
              <a:rPr lang="en-US" altLang="en-US" sz="2000" dirty="0"/>
              <a:t> is a path in </a:t>
            </a:r>
            <a:r>
              <a:rPr lang="en-US" altLang="en-US" sz="2000" dirty="0" smtClean="0"/>
              <a:t>which the </a:t>
            </a:r>
            <a:r>
              <a:rPr lang="en-US" altLang="en-US" sz="2000" dirty="0"/>
              <a:t>first and final vertices are the </a:t>
            </a:r>
            <a:r>
              <a:rPr lang="en-US" altLang="en-US" sz="2000" dirty="0" smtClean="0"/>
              <a:t>same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A </a:t>
            </a:r>
            <a:r>
              <a:rPr lang="en-US" altLang="en-US" sz="2000" b="1" dirty="0"/>
              <a:t>cycle</a:t>
            </a:r>
            <a:r>
              <a:rPr lang="en-US" altLang="en-US" sz="2000" dirty="0"/>
              <a:t> is </a:t>
            </a:r>
            <a:r>
              <a:rPr lang="en-US" altLang="en-US" sz="2000" b="1" dirty="0" smtClean="0"/>
              <a:t>simple</a:t>
            </a:r>
            <a:r>
              <a:rPr lang="en-US" altLang="en-US" sz="2000" dirty="0" smtClean="0"/>
              <a:t> if all the vertices except the first and final are distinct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/>
              <a:t>Cycles </a:t>
            </a:r>
            <a:r>
              <a:rPr lang="en-US" sz="2000" kern="0" dirty="0" smtClean="0"/>
              <a:t>can be </a:t>
            </a:r>
            <a:r>
              <a:rPr lang="en-US" sz="2000" kern="0" dirty="0"/>
              <a:t>denoted by </a:t>
            </a:r>
            <a:r>
              <a:rPr lang="en-US" sz="2000" i="1" kern="0" dirty="0" err="1"/>
              <a:t>C</a:t>
            </a:r>
            <a:r>
              <a:rPr lang="en-US" sz="2000" i="1" kern="0" baseline="-25000" dirty="0" err="1"/>
              <a:t>k</a:t>
            </a:r>
            <a:r>
              <a:rPr lang="en-US" sz="2000" kern="0" dirty="0"/>
              <a:t>, where </a:t>
            </a:r>
            <a:r>
              <a:rPr lang="en-US" sz="2000" i="1" kern="0" dirty="0"/>
              <a:t>k</a:t>
            </a:r>
            <a:r>
              <a:rPr lang="en-US" sz="2000" kern="0" dirty="0"/>
              <a:t> is the number of vertices in the cycle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2000" kern="0" dirty="0">
              <a:latin typeface="+mn-lt"/>
              <a:cs typeface="+mn-cs"/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495300" y="463096"/>
            <a:ext cx="854392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Terminology</a:t>
            </a:r>
            <a:endParaRPr lang="en-US" altLang="en-US" dirty="0"/>
          </a:p>
        </p:txBody>
      </p:sp>
      <p:pic>
        <p:nvPicPr>
          <p:cNvPr id="62" name="Picture 47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0" r="45515" b="20930"/>
          <a:stretch>
            <a:fillRect/>
          </a:stretch>
        </p:blipFill>
        <p:spPr bwMode="auto">
          <a:xfrm>
            <a:off x="257768" y="4152900"/>
            <a:ext cx="2641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84163" y="4152900"/>
            <a:ext cx="2725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 3, 7, 8, 3, 5) is a walk</a:t>
            </a:r>
          </a:p>
          <a:p>
            <a:r>
              <a:rPr lang="en-US" dirty="0" smtClean="0"/>
              <a:t>( 6, 5, 3, 2) is a path</a:t>
            </a:r>
          </a:p>
          <a:p>
            <a:r>
              <a:rPr lang="en-US" dirty="0" smtClean="0"/>
              <a:t>(1, 2, 4, 5, 2, 3, 1) is a cycle</a:t>
            </a:r>
          </a:p>
          <a:p>
            <a:r>
              <a:rPr lang="en-US" dirty="0" smtClean="0"/>
              <a:t>(1, 2, 3, 1) is a simple cycle 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6085399" y="4126468"/>
            <a:ext cx="3384550" cy="1131332"/>
            <a:chOff x="1981200" y="4953000"/>
            <a:chExt cx="3384550" cy="1131332"/>
          </a:xfrm>
        </p:grpSpPr>
        <p:sp>
          <p:nvSpPr>
            <p:cNvPr id="64" name="Isosceles Triangle 63"/>
            <p:cNvSpPr/>
            <p:nvPr/>
          </p:nvSpPr>
          <p:spPr>
            <a:xfrm>
              <a:off x="2063750" y="5105400"/>
              <a:ext cx="660400" cy="4572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467100" y="510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" name="Regular Pentagon 67"/>
            <p:cNvSpPr/>
            <p:nvPr/>
          </p:nvSpPr>
          <p:spPr>
            <a:xfrm>
              <a:off x="4622800" y="5029200"/>
              <a:ext cx="660400" cy="533400"/>
            </a:xfrm>
            <a:prstGeom prst="pen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035550" y="5486400"/>
              <a:ext cx="1651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705350" y="5486400"/>
              <a:ext cx="1651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200650" y="5181600"/>
              <a:ext cx="1651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870450" y="4953000"/>
              <a:ext cx="1651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540250" y="5181600"/>
              <a:ext cx="1651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384550" y="5486400"/>
              <a:ext cx="1651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879850" y="5486400"/>
              <a:ext cx="1651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384550" y="5029200"/>
              <a:ext cx="1651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879850" y="5029200"/>
              <a:ext cx="1651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1981200" y="5486400"/>
              <a:ext cx="1651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641600" y="5486400"/>
              <a:ext cx="1651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311400" y="5029200"/>
              <a:ext cx="1651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46301" y="5715000"/>
              <a:ext cx="43633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 kern="0" dirty="0">
                  <a:latin typeface="Arial" charset="0"/>
                  <a:cs typeface="Arial" charset="0"/>
                </a:rPr>
                <a:t>C</a:t>
              </a:r>
              <a:r>
                <a:rPr lang="en-US" i="1" kern="0" baseline="-25000" dirty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467101" y="5715000"/>
              <a:ext cx="43633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 kern="0" dirty="0">
                  <a:latin typeface="Arial" charset="0"/>
                  <a:cs typeface="Arial" charset="0"/>
                </a:rPr>
                <a:t>C</a:t>
              </a:r>
              <a:r>
                <a:rPr lang="en-US" i="1" kern="0" baseline="-25000" dirty="0"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727708" y="5715000"/>
              <a:ext cx="43633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 kern="0" dirty="0">
                  <a:latin typeface="Arial" charset="0"/>
                  <a:cs typeface="Arial" charset="0"/>
                </a:rPr>
                <a:t>C</a:t>
              </a:r>
              <a:r>
                <a:rPr lang="en-US" i="1" kern="0" baseline="-25000" dirty="0">
                  <a:latin typeface="Arial" charset="0"/>
                  <a:cs typeface="Arial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847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Subgraphs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0148" y="2117047"/>
            <a:ext cx="4120186" cy="373198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CC0000"/>
                </a:solidFill>
              </a:rPr>
              <a:t>subgraph</a:t>
            </a:r>
            <a:r>
              <a:rPr lang="en-US" altLang="en-US" sz="2400" dirty="0"/>
              <a:t> S of a graph G is a graph such that </a:t>
            </a:r>
          </a:p>
          <a:p>
            <a:pPr lvl="1"/>
            <a:r>
              <a:rPr lang="en-US" altLang="en-US" dirty="0"/>
              <a:t>The vertices of S are a subset of the vertices of G</a:t>
            </a:r>
          </a:p>
          <a:p>
            <a:pPr lvl="1"/>
            <a:r>
              <a:rPr lang="en-US" altLang="en-US" dirty="0"/>
              <a:t>The edges of S are a subset of the edges of G</a:t>
            </a:r>
          </a:p>
          <a:p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CC0000"/>
                </a:solidFill>
              </a:rPr>
              <a:t>spanning subgraph</a:t>
            </a:r>
            <a:r>
              <a:rPr lang="en-US" altLang="en-US" sz="2400" dirty="0"/>
              <a:t> of G is a subgraph that contains all the vertices of G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5654675" y="3117852"/>
            <a:ext cx="2321719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>
                <a:latin typeface="Tahoma" pitchFamily="34" charset="0"/>
                <a:cs typeface="Arial" pitchFamily="34" charset="0"/>
              </a:rPr>
              <a:t>Subgraph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334794" y="5699127"/>
            <a:ext cx="296148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>
                <a:latin typeface="Tahoma" pitchFamily="34" charset="0"/>
                <a:cs typeface="Arial" pitchFamily="34" charset="0"/>
              </a:rPr>
              <a:t>Spanning subgraph</a:t>
            </a:r>
          </a:p>
        </p:txBody>
      </p:sp>
      <p:sp>
        <p:nvSpPr>
          <p:cNvPr id="55302" name="Oval 6"/>
          <p:cNvSpPr>
            <a:spLocks noChangeAspect="1" noChangeArrowheads="1"/>
          </p:cNvSpPr>
          <p:nvPr/>
        </p:nvSpPr>
        <p:spPr bwMode="auto">
          <a:xfrm rot="21600000">
            <a:off x="6753623" y="1951038"/>
            <a:ext cx="297954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sp>
        <p:nvSpPr>
          <p:cNvPr id="55303" name="Oval 7"/>
          <p:cNvSpPr>
            <a:spLocks noChangeAspect="1" noChangeArrowheads="1"/>
          </p:cNvSpPr>
          <p:nvPr/>
        </p:nvSpPr>
        <p:spPr bwMode="auto">
          <a:xfrm rot="21600000">
            <a:off x="5564387" y="1951038"/>
            <a:ext cx="297954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sp>
        <p:nvSpPr>
          <p:cNvPr id="55304" name="Oval 8"/>
          <p:cNvSpPr>
            <a:spLocks noChangeAspect="1" noChangeArrowheads="1"/>
          </p:cNvSpPr>
          <p:nvPr/>
        </p:nvSpPr>
        <p:spPr bwMode="auto">
          <a:xfrm rot="21600000">
            <a:off x="6159004" y="1219202"/>
            <a:ext cx="297954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sp>
        <p:nvSpPr>
          <p:cNvPr id="55305" name="Oval 9"/>
          <p:cNvSpPr>
            <a:spLocks noChangeAspect="1" noChangeArrowheads="1"/>
          </p:cNvSpPr>
          <p:nvPr/>
        </p:nvSpPr>
        <p:spPr bwMode="auto">
          <a:xfrm rot="21600000">
            <a:off x="6261547" y="2800353"/>
            <a:ext cx="297954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5306" name="AutoShape 10"/>
          <p:cNvCxnSpPr>
            <a:cxnSpLocks noChangeAspect="1" noChangeShapeType="1"/>
            <a:stCxn id="55304" idx="3"/>
            <a:endCxn id="55303" idx="7"/>
          </p:cNvCxnSpPr>
          <p:nvPr/>
        </p:nvCxnSpPr>
        <p:spPr bwMode="auto">
          <a:xfrm flipH="1">
            <a:off x="5817196" y="1538290"/>
            <a:ext cx="385664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07" name="AutoShape 11"/>
          <p:cNvCxnSpPr>
            <a:cxnSpLocks noChangeAspect="1" noChangeShapeType="1"/>
            <a:stCxn id="55305" idx="1"/>
            <a:endCxn id="55303" idx="5"/>
          </p:cNvCxnSpPr>
          <p:nvPr/>
        </p:nvCxnSpPr>
        <p:spPr bwMode="auto">
          <a:xfrm flipH="1" flipV="1">
            <a:off x="5818707" y="2264046"/>
            <a:ext cx="486475" cy="59001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08" name="AutoShape 12"/>
          <p:cNvCxnSpPr>
            <a:cxnSpLocks noChangeAspect="1" noChangeShapeType="1"/>
            <a:stCxn id="55305" idx="7"/>
            <a:endCxn id="55302" idx="3"/>
          </p:cNvCxnSpPr>
          <p:nvPr/>
        </p:nvCxnSpPr>
        <p:spPr bwMode="auto">
          <a:xfrm flipV="1">
            <a:off x="6515867" y="2264046"/>
            <a:ext cx="281391" cy="59001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09" name="AutoShape 13"/>
          <p:cNvCxnSpPr>
            <a:cxnSpLocks noChangeAspect="1" noChangeShapeType="1"/>
            <a:stCxn id="55304" idx="5"/>
            <a:endCxn id="55302" idx="1"/>
          </p:cNvCxnSpPr>
          <p:nvPr/>
        </p:nvCxnSpPr>
        <p:spPr bwMode="auto">
          <a:xfrm>
            <a:off x="6411814" y="1538290"/>
            <a:ext cx="385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0" name="AutoShape 14"/>
          <p:cNvCxnSpPr>
            <a:cxnSpLocks noChangeAspect="1" noChangeShapeType="1"/>
            <a:stCxn id="55304" idx="4"/>
            <a:endCxn id="55305" idx="0"/>
          </p:cNvCxnSpPr>
          <p:nvPr/>
        </p:nvCxnSpPr>
        <p:spPr bwMode="auto">
          <a:xfrm>
            <a:off x="6307982" y="1585914"/>
            <a:ext cx="102543" cy="121443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1" name="Oval 15"/>
          <p:cNvSpPr>
            <a:spLocks noChangeAspect="1" noChangeArrowheads="1"/>
          </p:cNvSpPr>
          <p:nvPr/>
        </p:nvSpPr>
        <p:spPr bwMode="auto">
          <a:xfrm rot="21600000">
            <a:off x="7770020" y="1951038"/>
            <a:ext cx="297954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5312" name="AutoShape 16"/>
          <p:cNvCxnSpPr>
            <a:cxnSpLocks noChangeAspect="1" noChangeShapeType="1"/>
            <a:stCxn id="55302" idx="6"/>
            <a:endCxn id="55311" idx="2"/>
          </p:cNvCxnSpPr>
          <p:nvPr/>
        </p:nvCxnSpPr>
        <p:spPr bwMode="auto">
          <a:xfrm>
            <a:off x="7056736" y="2133600"/>
            <a:ext cx="70683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3" name="AutoShape 17"/>
          <p:cNvCxnSpPr>
            <a:cxnSpLocks noChangeAspect="1" noChangeShapeType="1"/>
            <a:stCxn id="55305" idx="6"/>
            <a:endCxn id="55311" idx="3"/>
          </p:cNvCxnSpPr>
          <p:nvPr/>
        </p:nvCxnSpPr>
        <p:spPr bwMode="auto">
          <a:xfrm flipV="1">
            <a:off x="6559501" y="2264047"/>
            <a:ext cx="1254153" cy="71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4" name="AutoShape 18"/>
          <p:cNvCxnSpPr>
            <a:cxnSpLocks noChangeAspect="1" noChangeShapeType="1"/>
            <a:stCxn id="55311" idx="1"/>
            <a:endCxn id="55304" idx="6"/>
          </p:cNvCxnSpPr>
          <p:nvPr/>
        </p:nvCxnSpPr>
        <p:spPr bwMode="auto">
          <a:xfrm flipH="1" flipV="1">
            <a:off x="6463408" y="1401765"/>
            <a:ext cx="1349177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5" name="Oval 19"/>
          <p:cNvSpPr>
            <a:spLocks noChangeAspect="1" noChangeArrowheads="1"/>
          </p:cNvSpPr>
          <p:nvPr/>
        </p:nvSpPr>
        <p:spPr bwMode="auto">
          <a:xfrm rot="21600000">
            <a:off x="6752332" y="4532313"/>
            <a:ext cx="297954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sp>
        <p:nvSpPr>
          <p:cNvPr id="55316" name="Oval 20"/>
          <p:cNvSpPr>
            <a:spLocks noChangeAspect="1" noChangeArrowheads="1"/>
          </p:cNvSpPr>
          <p:nvPr/>
        </p:nvSpPr>
        <p:spPr bwMode="auto">
          <a:xfrm rot="21600000">
            <a:off x="5563096" y="4532313"/>
            <a:ext cx="297954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sp>
        <p:nvSpPr>
          <p:cNvPr id="55317" name="Oval 21"/>
          <p:cNvSpPr>
            <a:spLocks noChangeAspect="1" noChangeArrowheads="1"/>
          </p:cNvSpPr>
          <p:nvPr/>
        </p:nvSpPr>
        <p:spPr bwMode="auto">
          <a:xfrm rot="21600000">
            <a:off x="6157715" y="3800477"/>
            <a:ext cx="297954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sp>
        <p:nvSpPr>
          <p:cNvPr id="55318" name="Oval 22"/>
          <p:cNvSpPr>
            <a:spLocks noChangeAspect="1" noChangeArrowheads="1"/>
          </p:cNvSpPr>
          <p:nvPr/>
        </p:nvSpPr>
        <p:spPr bwMode="auto">
          <a:xfrm rot="21600000">
            <a:off x="6157715" y="5264152"/>
            <a:ext cx="297954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5319" name="AutoShape 23"/>
          <p:cNvCxnSpPr>
            <a:cxnSpLocks noChangeAspect="1" noChangeShapeType="1"/>
            <a:stCxn id="55317" idx="3"/>
            <a:endCxn id="55316" idx="7"/>
          </p:cNvCxnSpPr>
          <p:nvPr/>
        </p:nvCxnSpPr>
        <p:spPr bwMode="auto">
          <a:xfrm flipH="1">
            <a:off x="5815906" y="4119565"/>
            <a:ext cx="385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0" name="AutoShape 24"/>
          <p:cNvCxnSpPr>
            <a:cxnSpLocks noChangeAspect="1" noChangeShapeType="1"/>
            <a:stCxn id="55318" idx="1"/>
            <a:endCxn id="55316" idx="5"/>
          </p:cNvCxnSpPr>
          <p:nvPr/>
        </p:nvCxnSpPr>
        <p:spPr bwMode="auto">
          <a:xfrm flipH="1" flipV="1">
            <a:off x="5815906" y="4851400"/>
            <a:ext cx="385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1" name="AutoShape 25"/>
          <p:cNvCxnSpPr>
            <a:cxnSpLocks noChangeAspect="1" noChangeShapeType="1"/>
            <a:stCxn id="55318" idx="7"/>
            <a:endCxn id="55315" idx="3"/>
          </p:cNvCxnSpPr>
          <p:nvPr/>
        </p:nvCxnSpPr>
        <p:spPr bwMode="auto">
          <a:xfrm flipV="1">
            <a:off x="6410525" y="4851400"/>
            <a:ext cx="385664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2" name="AutoShape 26"/>
          <p:cNvCxnSpPr>
            <a:cxnSpLocks noChangeAspect="1" noChangeShapeType="1"/>
            <a:stCxn id="55317" idx="5"/>
            <a:endCxn id="55315" idx="1"/>
          </p:cNvCxnSpPr>
          <p:nvPr/>
        </p:nvCxnSpPr>
        <p:spPr bwMode="auto">
          <a:xfrm>
            <a:off x="6410525" y="4119565"/>
            <a:ext cx="385664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3" name="AutoShape 27"/>
          <p:cNvCxnSpPr>
            <a:cxnSpLocks noChangeAspect="1" noChangeShapeType="1"/>
            <a:stCxn id="55317" idx="4"/>
            <a:endCxn id="55318" idx="0"/>
          </p:cNvCxnSpPr>
          <p:nvPr/>
        </p:nvCxnSpPr>
        <p:spPr bwMode="auto">
          <a:xfrm>
            <a:off x="6304756" y="4173540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24" name="Oval 28"/>
          <p:cNvSpPr>
            <a:spLocks noChangeAspect="1" noChangeArrowheads="1"/>
          </p:cNvSpPr>
          <p:nvPr/>
        </p:nvSpPr>
        <p:spPr bwMode="auto">
          <a:xfrm rot="21600000">
            <a:off x="7768729" y="4532313"/>
            <a:ext cx="297954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5325" name="AutoShape 29"/>
          <p:cNvCxnSpPr>
            <a:cxnSpLocks noChangeAspect="1" noChangeShapeType="1"/>
            <a:stCxn id="55315" idx="6"/>
            <a:endCxn id="55324" idx="2"/>
          </p:cNvCxnSpPr>
          <p:nvPr/>
        </p:nvCxnSpPr>
        <p:spPr bwMode="auto">
          <a:xfrm>
            <a:off x="7055446" y="4714875"/>
            <a:ext cx="70683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6" name="AutoShape 30"/>
          <p:cNvCxnSpPr>
            <a:cxnSpLocks noChangeAspect="1" noChangeShapeType="1"/>
            <a:stCxn id="55318" idx="6"/>
            <a:endCxn id="55324" idx="3"/>
          </p:cNvCxnSpPr>
          <p:nvPr/>
        </p:nvCxnSpPr>
        <p:spPr bwMode="auto">
          <a:xfrm flipV="1">
            <a:off x="6462118" y="4854575"/>
            <a:ext cx="1349177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7" name="AutoShape 31"/>
          <p:cNvCxnSpPr>
            <a:cxnSpLocks noChangeAspect="1" noChangeShapeType="1"/>
            <a:stCxn id="55324" idx="1"/>
            <a:endCxn id="55317" idx="6"/>
          </p:cNvCxnSpPr>
          <p:nvPr/>
        </p:nvCxnSpPr>
        <p:spPr bwMode="auto">
          <a:xfrm flipH="1" flipV="1">
            <a:off x="6462118" y="3983040"/>
            <a:ext cx="1349177" cy="59213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79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Connectivity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3329" y="1936750"/>
            <a:ext cx="3935128" cy="41157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 graph is </a:t>
            </a:r>
            <a:r>
              <a:rPr lang="en-US" altLang="en-US" dirty="0">
                <a:solidFill>
                  <a:srgbClr val="CC0000"/>
                </a:solidFill>
              </a:rPr>
              <a:t>connected</a:t>
            </a:r>
            <a:r>
              <a:rPr lang="en-US" altLang="en-US" dirty="0"/>
              <a:t> if there is a path between every pair of vertices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CC0000"/>
                </a:solidFill>
              </a:rPr>
              <a:t>connected component</a:t>
            </a:r>
            <a:r>
              <a:rPr lang="en-US" altLang="en-US" dirty="0"/>
              <a:t> of a graph G is a maximal connected subgraph of G</a:t>
            </a:r>
          </a:p>
        </p:txBody>
      </p:sp>
      <p:grpSp>
        <p:nvGrpSpPr>
          <p:cNvPr id="56324" name="Group 4"/>
          <p:cNvGrpSpPr>
            <a:grpSpLocks noChangeAspect="1"/>
          </p:cNvGrpSpPr>
          <p:nvPr/>
        </p:nvGrpSpPr>
        <p:grpSpPr bwMode="auto">
          <a:xfrm>
            <a:off x="5564386" y="1219200"/>
            <a:ext cx="2503587" cy="1830388"/>
            <a:chOff x="2855" y="994"/>
            <a:chExt cx="2425" cy="1440"/>
          </a:xfrm>
        </p:grpSpPr>
        <p:sp>
          <p:nvSpPr>
            <p:cNvPr id="56325" name="Oval 5"/>
            <p:cNvSpPr>
              <a:spLocks noChangeAspect="1" noChangeArrowheads="1"/>
            </p:cNvSpPr>
            <p:nvPr/>
          </p:nvSpPr>
          <p:spPr bwMode="auto">
            <a:xfrm rot="21600000">
              <a:off x="4007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56326" name="Oval 6"/>
            <p:cNvSpPr>
              <a:spLocks noChangeAspect="1" noChangeArrowheads="1"/>
            </p:cNvSpPr>
            <p:nvPr/>
          </p:nvSpPr>
          <p:spPr bwMode="auto">
            <a:xfrm rot="21600000">
              <a:off x="2855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56327" name="Oval 7"/>
            <p:cNvSpPr>
              <a:spLocks noChangeAspect="1" noChangeArrowheads="1"/>
            </p:cNvSpPr>
            <p:nvPr/>
          </p:nvSpPr>
          <p:spPr bwMode="auto">
            <a:xfrm rot="21600000">
              <a:off x="3431" y="99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56328" name="Oval 8"/>
            <p:cNvSpPr>
              <a:spLocks noChangeAspect="1" noChangeArrowheads="1"/>
            </p:cNvSpPr>
            <p:nvPr/>
          </p:nvSpPr>
          <p:spPr bwMode="auto">
            <a:xfrm rot="21600000">
              <a:off x="3431" y="214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cxnSp>
          <p:nvCxnSpPr>
            <p:cNvPr id="56329" name="AutoShape 9"/>
            <p:cNvCxnSpPr>
              <a:cxnSpLocks noChangeAspect="1" noChangeShapeType="1"/>
              <a:stCxn id="56327" idx="3"/>
              <a:endCxn id="56326" idx="7"/>
            </p:cNvCxnSpPr>
            <p:nvPr/>
          </p:nvCxnSpPr>
          <p:spPr bwMode="auto">
            <a:xfrm flipH="1">
              <a:off x="3100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0" name="AutoShape 10"/>
            <p:cNvCxnSpPr>
              <a:cxnSpLocks noChangeAspect="1" noChangeShapeType="1"/>
              <a:stCxn id="56328" idx="1"/>
              <a:endCxn id="56326" idx="5"/>
            </p:cNvCxnSpPr>
            <p:nvPr/>
          </p:nvCxnSpPr>
          <p:spPr bwMode="auto">
            <a:xfrm flipH="1" flipV="1">
              <a:off x="3100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1" name="AutoShape 11"/>
            <p:cNvCxnSpPr>
              <a:cxnSpLocks noChangeAspect="1" noChangeShapeType="1"/>
              <a:stCxn id="56328" idx="7"/>
              <a:endCxn id="56325" idx="3"/>
            </p:cNvCxnSpPr>
            <p:nvPr/>
          </p:nvCxnSpPr>
          <p:spPr bwMode="auto">
            <a:xfrm flipV="1">
              <a:off x="3676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2" name="AutoShape 12"/>
            <p:cNvCxnSpPr>
              <a:cxnSpLocks noChangeAspect="1" noChangeShapeType="1"/>
              <a:stCxn id="56327" idx="5"/>
              <a:endCxn id="56325" idx="1"/>
            </p:cNvCxnSpPr>
            <p:nvPr/>
          </p:nvCxnSpPr>
          <p:spPr bwMode="auto">
            <a:xfrm>
              <a:off x="3676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3" name="AutoShape 13"/>
            <p:cNvCxnSpPr>
              <a:cxnSpLocks noChangeAspect="1" noChangeShapeType="1"/>
              <a:stCxn id="56327" idx="4"/>
              <a:endCxn id="56328" idx="0"/>
            </p:cNvCxnSpPr>
            <p:nvPr/>
          </p:nvCxnSpPr>
          <p:spPr bwMode="auto">
            <a:xfrm>
              <a:off x="3574" y="1287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334" name="Oval 14"/>
            <p:cNvSpPr>
              <a:spLocks noChangeAspect="1" noChangeArrowheads="1"/>
            </p:cNvSpPr>
            <p:nvPr/>
          </p:nvSpPr>
          <p:spPr bwMode="auto">
            <a:xfrm rot="21600000">
              <a:off x="4992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cxnSp>
          <p:nvCxnSpPr>
            <p:cNvPr id="56335" name="AutoShape 15"/>
            <p:cNvCxnSpPr>
              <a:cxnSpLocks noChangeAspect="1" noChangeShapeType="1"/>
              <a:stCxn id="56325" idx="6"/>
              <a:endCxn id="56334" idx="2"/>
            </p:cNvCxnSpPr>
            <p:nvPr/>
          </p:nvCxnSpPr>
          <p:spPr bwMode="auto">
            <a:xfrm>
              <a:off x="4300" y="1713"/>
              <a:ext cx="68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5654675" y="3048002"/>
            <a:ext cx="2321719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>
                <a:latin typeface="Tahoma" pitchFamily="34" charset="0"/>
                <a:cs typeface="Arial" pitchFamily="34" charset="0"/>
              </a:rPr>
              <a:t>Connected graph</a:t>
            </a:r>
          </a:p>
        </p:txBody>
      </p:sp>
      <p:grpSp>
        <p:nvGrpSpPr>
          <p:cNvPr id="56337" name="Group 17"/>
          <p:cNvGrpSpPr>
            <a:grpSpLocks/>
          </p:cNvGrpSpPr>
          <p:nvPr/>
        </p:nvGrpSpPr>
        <p:grpSpPr bwMode="auto">
          <a:xfrm>
            <a:off x="5564386" y="3651250"/>
            <a:ext cx="2503587" cy="1830388"/>
            <a:chOff x="3353" y="2543"/>
            <a:chExt cx="1941" cy="1153"/>
          </a:xfrm>
        </p:grpSpPr>
        <p:sp>
          <p:nvSpPr>
            <p:cNvPr id="56338" name="Oval 18"/>
            <p:cNvSpPr>
              <a:spLocks noChangeAspect="1" noChangeArrowheads="1"/>
            </p:cNvSpPr>
            <p:nvPr/>
          </p:nvSpPr>
          <p:spPr bwMode="auto">
            <a:xfrm rot="21600000">
              <a:off x="4275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56339" name="Oval 19"/>
            <p:cNvSpPr>
              <a:spLocks noChangeAspect="1" noChangeArrowheads="1"/>
            </p:cNvSpPr>
            <p:nvPr/>
          </p:nvSpPr>
          <p:spPr bwMode="auto">
            <a:xfrm rot="21600000">
              <a:off x="335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56340" name="Oval 20"/>
            <p:cNvSpPr>
              <a:spLocks noChangeAspect="1" noChangeArrowheads="1"/>
            </p:cNvSpPr>
            <p:nvPr/>
          </p:nvSpPr>
          <p:spPr bwMode="auto">
            <a:xfrm rot="21600000">
              <a:off x="3814" y="254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56341" name="Oval 21"/>
            <p:cNvSpPr>
              <a:spLocks noChangeAspect="1" noChangeArrowheads="1"/>
            </p:cNvSpPr>
            <p:nvPr/>
          </p:nvSpPr>
          <p:spPr bwMode="auto">
            <a:xfrm rot="21600000">
              <a:off x="3814" y="346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cxnSp>
          <p:nvCxnSpPr>
            <p:cNvPr id="56342" name="AutoShape 22"/>
            <p:cNvCxnSpPr>
              <a:cxnSpLocks noChangeAspect="1" noChangeShapeType="1"/>
              <a:stCxn id="56340" idx="3"/>
              <a:endCxn id="56339" idx="7"/>
            </p:cNvCxnSpPr>
            <p:nvPr/>
          </p:nvCxnSpPr>
          <p:spPr bwMode="auto">
            <a:xfrm flipH="1">
              <a:off x="3549" y="274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43" name="AutoShape 23"/>
            <p:cNvCxnSpPr>
              <a:cxnSpLocks noChangeAspect="1" noChangeShapeType="1"/>
              <a:stCxn id="56341" idx="1"/>
              <a:endCxn id="56339" idx="5"/>
            </p:cNvCxnSpPr>
            <p:nvPr/>
          </p:nvCxnSpPr>
          <p:spPr bwMode="auto">
            <a:xfrm flipH="1" flipV="1">
              <a:off x="3549" y="3205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44" name="AutoShape 24"/>
            <p:cNvCxnSpPr>
              <a:cxnSpLocks noChangeAspect="1" noChangeShapeType="1"/>
              <a:stCxn id="56340" idx="4"/>
              <a:endCxn id="56341" idx="0"/>
            </p:cNvCxnSpPr>
            <p:nvPr/>
          </p:nvCxnSpPr>
          <p:spPr bwMode="auto">
            <a:xfrm>
              <a:off x="3928" y="2778"/>
              <a:ext cx="0" cy="6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345" name="Oval 25"/>
            <p:cNvSpPr>
              <a:spLocks noChangeAspect="1" noChangeArrowheads="1"/>
            </p:cNvSpPr>
            <p:nvPr/>
          </p:nvSpPr>
          <p:spPr bwMode="auto">
            <a:xfrm rot="21600000">
              <a:off x="506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ahoma" pitchFamily="34" charset="0"/>
                <a:cs typeface="Arial" pitchFamily="34" charset="0"/>
              </a:endParaRPr>
            </a:p>
          </p:txBody>
        </p:sp>
        <p:cxnSp>
          <p:nvCxnSpPr>
            <p:cNvPr id="56346" name="AutoShape 26"/>
            <p:cNvCxnSpPr>
              <a:cxnSpLocks noChangeAspect="1" noChangeShapeType="1"/>
              <a:stCxn id="56338" idx="6"/>
              <a:endCxn id="56345" idx="2"/>
            </p:cNvCxnSpPr>
            <p:nvPr/>
          </p:nvCxnSpPr>
          <p:spPr bwMode="auto">
            <a:xfrm>
              <a:off x="4510" y="3119"/>
              <a:ext cx="5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5334794" y="5481640"/>
            <a:ext cx="296148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>
                <a:latin typeface="Tahoma" pitchFamily="34" charset="0"/>
                <a:cs typeface="Arial" pitchFamily="34" charset="0"/>
              </a:rPr>
              <a:t>Non connected graph with two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311139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A5A5A5"/>
      </a:dk2>
      <a:lt2>
        <a:srgbClr val="E7E6E6"/>
      </a:lt2>
      <a:accent1>
        <a:srgbClr val="F1682B"/>
      </a:accent1>
      <a:accent2>
        <a:srgbClr val="ED7D31"/>
      </a:accent2>
      <a:accent3>
        <a:srgbClr val="525252"/>
      </a:accent3>
      <a:accent4>
        <a:srgbClr val="FFC000"/>
      </a:accent4>
      <a:accent5>
        <a:srgbClr val="0C0C0C"/>
      </a:accent5>
      <a:accent6>
        <a:srgbClr val="70AD47"/>
      </a:accent6>
      <a:hlink>
        <a:srgbClr val="525252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OSU</Template>
  <TotalTime>18812</TotalTime>
  <Words>2102</Words>
  <Application>Microsoft Office PowerPoint</Application>
  <PresentationFormat>A4 Paper (210x297 mm)</PresentationFormat>
  <Paragraphs>622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Monotype Sorts</vt:lpstr>
      <vt:lpstr>Symbol</vt:lpstr>
      <vt:lpstr>Tahoma</vt:lpstr>
      <vt:lpstr>Times New Roman</vt:lpstr>
      <vt:lpstr>Wingdings</vt:lpstr>
      <vt:lpstr>Office Theme</vt:lpstr>
      <vt:lpstr>Equation</vt:lpstr>
      <vt:lpstr>Graph Algorithms </vt:lpstr>
      <vt:lpstr>PowerPoint Presentation</vt:lpstr>
      <vt:lpstr>PowerPoint Presentation</vt:lpstr>
      <vt:lpstr>Directed graph (digraph)</vt:lpstr>
      <vt:lpstr>Terminology</vt:lpstr>
      <vt:lpstr>Weighted Graphs</vt:lpstr>
      <vt:lpstr>PowerPoint Presentation</vt:lpstr>
      <vt:lpstr>Subgraphs</vt:lpstr>
      <vt:lpstr>Connectivity</vt:lpstr>
      <vt:lpstr>Trees and Forests</vt:lpstr>
      <vt:lpstr>Spanning Trees and Forests</vt:lpstr>
      <vt:lpstr>Directed graphs</vt:lpstr>
      <vt:lpstr>DAG</vt:lpstr>
      <vt:lpstr>Representation of Graphs</vt:lpstr>
      <vt:lpstr>Adjacency List</vt:lpstr>
      <vt:lpstr>PowerPoint Presentation</vt:lpstr>
      <vt:lpstr>Comparisons</vt:lpstr>
      <vt:lpstr>Comparisons</vt:lpstr>
      <vt:lpstr>Adjacency List (weights)</vt:lpstr>
      <vt:lpstr>PowerPoint Presentation</vt:lpstr>
      <vt:lpstr>Graph Traversals</vt:lpstr>
      <vt:lpstr>BFS</vt:lpstr>
      <vt:lpstr>BFS : vertex colors stored in color[]</vt:lpstr>
      <vt:lpstr>Review: Breadth-First Search</vt:lpstr>
      <vt:lpstr>Breadth-First Search</vt:lpstr>
      <vt:lpstr>Review: Breadth-First Search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BFS: The Code Again</vt:lpstr>
      <vt:lpstr>Breadth-First Search: Properties</vt:lpstr>
      <vt:lpstr>Analysis</vt:lpstr>
      <vt:lpstr>BFS and shortest paths</vt:lpstr>
      <vt:lpstr>Print vertices on shortest path from s to v.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P1</dc:title>
  <dc:subject>CS 325</dc:subject>
  <dc:creator>Schutfort, Julianne Marie - ONID</dc:creator>
  <cp:lastModifiedBy>Julianne Schutfort</cp:lastModifiedBy>
  <cp:revision>217</cp:revision>
  <cp:lastPrinted>2019-01-08T21:45:41Z</cp:lastPrinted>
  <dcterms:created xsi:type="dcterms:W3CDTF">2015-02-11T03:58:45Z</dcterms:created>
  <dcterms:modified xsi:type="dcterms:W3CDTF">2020-02-14T07:27:14Z</dcterms:modified>
</cp:coreProperties>
</file>