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72" r:id="rId2"/>
    <p:sldId id="323" r:id="rId3"/>
    <p:sldId id="397" r:id="rId4"/>
    <p:sldId id="325"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2" r:id="rId23"/>
    <p:sldId id="354" r:id="rId24"/>
    <p:sldId id="356" r:id="rId25"/>
    <p:sldId id="359" r:id="rId26"/>
    <p:sldId id="358" r:id="rId27"/>
    <p:sldId id="361" r:id="rId28"/>
    <p:sldId id="364" r:id="rId29"/>
    <p:sldId id="365" r:id="rId30"/>
    <p:sldId id="367" r:id="rId31"/>
    <p:sldId id="368" r:id="rId32"/>
    <p:sldId id="369" r:id="rId33"/>
    <p:sldId id="410" r:id="rId34"/>
    <p:sldId id="411"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24" r:id="rId48"/>
    <p:sldId id="404" r:id="rId4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05" d="100"/>
          <a:sy n="105" d="100"/>
        </p:scale>
        <p:origin x="413" y="82"/>
      </p:cViewPr>
      <p:guideLst>
        <p:guide orient="horz" pos="2160"/>
        <p:guide pos="3840"/>
        <p:guide pos="312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FF7DA-9F06-4F9D-8A17-3C66226DEC5D}" type="datetimeFigureOut">
              <a:rPr lang="en-US" smtClean="0"/>
              <a:t>2/17/2020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E9633-C701-438B-800E-892F08CB0219}" type="slidenum">
              <a:rPr lang="en-US" smtClean="0"/>
              <a:t>‹#›</a:t>
            </a:fld>
            <a:endParaRPr lang="en-US"/>
          </a:p>
        </p:txBody>
      </p:sp>
    </p:spTree>
    <p:extLst>
      <p:ext uri="{BB962C8B-B14F-4D97-AF65-F5344CB8AC3E}">
        <p14:creationId xmlns:p14="http://schemas.microsoft.com/office/powerpoint/2010/main" val="68605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19422E-24AC-44DB-9161-F71B7754FEF5}"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193035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9422E-24AC-44DB-9161-F71B7754FEF5}"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237212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1" y="365125"/>
            <a:ext cx="2135981"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1037"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9422E-24AC-44DB-9161-F71B7754FEF5}"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168291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9422E-24AC-44DB-9161-F71B7754FEF5}"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308248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8" y="1709739"/>
            <a:ext cx="85439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75878" y="4589464"/>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19422E-24AC-44DB-9161-F71B7754FEF5}"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104739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19422E-24AC-44DB-9161-F71B7754FEF5}"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38696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82328"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8"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19422E-24AC-44DB-9161-F71B7754FEF5}"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414847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19422E-24AC-44DB-9161-F71B7754FEF5}"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130042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9422E-24AC-44DB-9161-F71B7754FEF5}"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28286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1134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19422E-24AC-44DB-9161-F71B7754FEF5}"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311154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11340" y="987426"/>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19422E-24AC-44DB-9161-F71B7754FEF5}"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E5B32-8FC1-40AF-A7E0-7756E9FCF00F}" type="slidenum">
              <a:rPr lang="en-US" smtClean="0"/>
              <a:t>‹#›</a:t>
            </a:fld>
            <a:endParaRPr lang="en-US"/>
          </a:p>
        </p:txBody>
      </p:sp>
    </p:spTree>
    <p:extLst>
      <p:ext uri="{BB962C8B-B14F-4D97-AF65-F5344CB8AC3E}">
        <p14:creationId xmlns:p14="http://schemas.microsoft.com/office/powerpoint/2010/main" val="3285359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9422E-24AC-44DB-9161-F71B7754FEF5}" type="datetimeFigureOut">
              <a:rPr lang="en-US" smtClean="0"/>
              <a:t>2/17/2020</a:t>
            </a:fld>
            <a:endParaRPr lang="en-US"/>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E5B32-8FC1-40AF-A7E0-7756E9FCF00F}" type="slidenum">
              <a:rPr lang="en-US" smtClean="0"/>
              <a:t>‹#›</a:t>
            </a:fld>
            <a:endParaRPr lang="en-US"/>
          </a:p>
        </p:txBody>
      </p:sp>
      <p:sp>
        <p:nvSpPr>
          <p:cNvPr id="7" name="Rounded Rectangle 6"/>
          <p:cNvSpPr/>
          <p:nvPr/>
        </p:nvSpPr>
        <p:spPr>
          <a:xfrm>
            <a:off x="681038" y="1435856"/>
            <a:ext cx="8543925" cy="45719"/>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0554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en-US" dirty="0" smtClean="0"/>
              <a:t>Graph Algorithms</a:t>
            </a:r>
            <a:br>
              <a:rPr lang="en-US" altLang="en-US" dirty="0" smtClean="0"/>
            </a:br>
            <a:endParaRPr lang="en-US" altLang="en-US" sz="3600" dirty="0"/>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029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title"/>
          </p:nvPr>
        </p:nvSpPr>
        <p:spPr/>
        <p:txBody>
          <a:bodyPr/>
          <a:lstStyle/>
          <a:p>
            <a:r>
              <a:rPr lang="en-US" altLang="en-US"/>
              <a:t>DFS Example</a:t>
            </a:r>
          </a:p>
        </p:txBody>
      </p:sp>
      <p:sp>
        <p:nvSpPr>
          <p:cNvPr id="1216515"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 |  </a:t>
            </a:r>
          </a:p>
        </p:txBody>
      </p:sp>
      <p:sp>
        <p:nvSpPr>
          <p:cNvPr id="1216516" name="Oval 4"/>
          <p:cNvSpPr>
            <a:spLocks noChangeArrowheads="1"/>
          </p:cNvSpPr>
          <p:nvPr/>
        </p:nvSpPr>
        <p:spPr bwMode="auto">
          <a:xfrm>
            <a:off x="454025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6517"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6518"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6519" name="Oval 7"/>
          <p:cNvSpPr>
            <a:spLocks noChangeArrowheads="1"/>
          </p:cNvSpPr>
          <p:nvPr/>
        </p:nvSpPr>
        <p:spPr bwMode="auto">
          <a:xfrm>
            <a:off x="4540250" y="47244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a:solidFill>
                  <a:schemeClr val="accent1"/>
                </a:solidFill>
                <a:latin typeface="Courier New" pitchFamily="49" charset="0"/>
              </a:rPr>
              <a:t>5 |  </a:t>
            </a:r>
          </a:p>
        </p:txBody>
      </p:sp>
      <p:sp>
        <p:nvSpPr>
          <p:cNvPr id="1216520"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16521" name="Oval 9"/>
          <p:cNvSpPr>
            <a:spLocks noChangeArrowheads="1"/>
          </p:cNvSpPr>
          <p:nvPr/>
        </p:nvSpPr>
        <p:spPr bwMode="auto">
          <a:xfrm>
            <a:off x="247650" y="3505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a:solidFill>
                  <a:schemeClr val="accent1"/>
                </a:solidFill>
                <a:latin typeface="Courier New" pitchFamily="49" charset="0"/>
              </a:rPr>
              <a:t>2 |  </a:t>
            </a:r>
          </a:p>
        </p:txBody>
      </p:sp>
      <p:sp>
        <p:nvSpPr>
          <p:cNvPr id="1216522" name="Oval 10"/>
          <p:cNvSpPr>
            <a:spLocks noChangeArrowheads="1"/>
          </p:cNvSpPr>
          <p:nvPr/>
        </p:nvSpPr>
        <p:spPr bwMode="auto">
          <a:xfrm>
            <a:off x="60261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cxnSp>
        <p:nvCxnSpPr>
          <p:cNvPr id="1216523" name="AutoShape 11"/>
          <p:cNvCxnSpPr>
            <a:cxnSpLocks noChangeShapeType="1"/>
            <a:stCxn id="1216515" idx="3"/>
            <a:endCxn id="1216521"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24" name="AutoShape 12"/>
          <p:cNvCxnSpPr>
            <a:cxnSpLocks noChangeShapeType="1"/>
            <a:stCxn id="1216521" idx="5"/>
            <a:endCxn id="1216520"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25" name="AutoShape 13"/>
          <p:cNvCxnSpPr>
            <a:cxnSpLocks noChangeShapeType="1"/>
            <a:stCxn id="1216521" idx="6"/>
            <a:endCxn id="1216519"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26" name="AutoShape 14"/>
          <p:cNvCxnSpPr>
            <a:cxnSpLocks noChangeShapeType="1"/>
            <a:stCxn id="1216519" idx="2"/>
            <a:endCxn id="1216520"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27" name="AutoShape 15"/>
          <p:cNvCxnSpPr>
            <a:cxnSpLocks noChangeShapeType="1"/>
            <a:stCxn id="1216520" idx="0"/>
            <a:endCxn id="1216515"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28" name="AutoShape 16"/>
          <p:cNvCxnSpPr>
            <a:cxnSpLocks noChangeShapeType="1"/>
            <a:stCxn id="1216515" idx="5"/>
            <a:endCxn id="1216519"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29" name="AutoShape 17"/>
          <p:cNvCxnSpPr>
            <a:cxnSpLocks noChangeShapeType="1"/>
            <a:stCxn id="1216516" idx="4"/>
            <a:endCxn id="1216519"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30" name="AutoShape 18"/>
          <p:cNvCxnSpPr>
            <a:cxnSpLocks noChangeShapeType="1"/>
            <a:stCxn id="1216515" idx="6"/>
            <a:endCxn id="1216516" idx="2"/>
          </p:cNvCxnSpPr>
          <p:nvPr/>
        </p:nvCxnSpPr>
        <p:spPr bwMode="auto">
          <a:xfrm>
            <a:off x="282217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31" name="AutoShape 19"/>
          <p:cNvCxnSpPr>
            <a:cxnSpLocks noChangeShapeType="1"/>
            <a:stCxn id="1216517" idx="2"/>
            <a:endCxn id="1216516"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32" name="AutoShape 20"/>
          <p:cNvCxnSpPr>
            <a:cxnSpLocks noChangeShapeType="1"/>
            <a:stCxn id="1216516" idx="5"/>
            <a:endCxn id="1216522" idx="1"/>
          </p:cNvCxnSpPr>
          <p:nvPr/>
        </p:nvCxnSpPr>
        <p:spPr bwMode="auto">
          <a:xfrm>
            <a:off x="5527411" y="2962275"/>
            <a:ext cx="66727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33" name="AutoShape 21"/>
          <p:cNvCxnSpPr>
            <a:cxnSpLocks noChangeShapeType="1"/>
            <a:stCxn id="1216517" idx="3"/>
            <a:endCxn id="1216522"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34" name="AutoShape 22"/>
          <p:cNvCxnSpPr>
            <a:cxnSpLocks noChangeShapeType="1"/>
            <a:stCxn id="1216517" idx="4"/>
            <a:endCxn id="1216518"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35" name="AutoShape 23"/>
          <p:cNvCxnSpPr>
            <a:cxnSpLocks noChangeShapeType="1"/>
            <a:stCxn id="1216518" idx="2"/>
            <a:endCxn id="1216519"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6536" name="AutoShape 24"/>
          <p:cNvCxnSpPr>
            <a:cxnSpLocks noChangeShapeType="1"/>
            <a:stCxn id="1216522" idx="3"/>
            <a:endCxn id="1216519"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6537"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6538"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16539"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4123265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ltLang="en-US"/>
              <a:t>DFS Example</a:t>
            </a:r>
          </a:p>
        </p:txBody>
      </p:sp>
      <p:sp>
        <p:nvSpPr>
          <p:cNvPr id="1217539"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a:solidFill>
                  <a:schemeClr val="accent1"/>
                </a:solidFill>
                <a:latin typeface="Courier New" pitchFamily="49" charset="0"/>
              </a:rPr>
              <a:t>1 |  </a:t>
            </a:r>
          </a:p>
        </p:txBody>
      </p:sp>
      <p:sp>
        <p:nvSpPr>
          <p:cNvPr id="1217540" name="Oval 4"/>
          <p:cNvSpPr>
            <a:spLocks noChangeArrowheads="1"/>
          </p:cNvSpPr>
          <p:nvPr/>
        </p:nvSpPr>
        <p:spPr bwMode="auto">
          <a:xfrm>
            <a:off x="454025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7541"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7542"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7543"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17544"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17545" name="Oval 9"/>
          <p:cNvSpPr>
            <a:spLocks noChangeArrowheads="1"/>
          </p:cNvSpPr>
          <p:nvPr/>
        </p:nvSpPr>
        <p:spPr bwMode="auto">
          <a:xfrm>
            <a:off x="247650" y="3505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2 |  </a:t>
            </a:r>
          </a:p>
        </p:txBody>
      </p:sp>
      <p:sp>
        <p:nvSpPr>
          <p:cNvPr id="1217546" name="Oval 10"/>
          <p:cNvSpPr>
            <a:spLocks noChangeArrowheads="1"/>
          </p:cNvSpPr>
          <p:nvPr/>
        </p:nvSpPr>
        <p:spPr bwMode="auto">
          <a:xfrm>
            <a:off x="60261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cxnSp>
        <p:nvCxnSpPr>
          <p:cNvPr id="1217547" name="AutoShape 11"/>
          <p:cNvCxnSpPr>
            <a:cxnSpLocks noChangeShapeType="1"/>
            <a:stCxn id="1217539" idx="3"/>
            <a:endCxn id="1217545"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48" name="AutoShape 12"/>
          <p:cNvCxnSpPr>
            <a:cxnSpLocks noChangeShapeType="1"/>
            <a:stCxn id="1217545" idx="5"/>
            <a:endCxn id="1217544"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49" name="AutoShape 13"/>
          <p:cNvCxnSpPr>
            <a:cxnSpLocks noChangeShapeType="1"/>
            <a:stCxn id="1217545" idx="6"/>
            <a:endCxn id="1217543"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0" name="AutoShape 14"/>
          <p:cNvCxnSpPr>
            <a:cxnSpLocks noChangeShapeType="1"/>
            <a:stCxn id="1217543" idx="2"/>
            <a:endCxn id="1217544"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1" name="AutoShape 15"/>
          <p:cNvCxnSpPr>
            <a:cxnSpLocks noChangeShapeType="1"/>
            <a:stCxn id="1217544" idx="0"/>
            <a:endCxn id="1217539"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2" name="AutoShape 16"/>
          <p:cNvCxnSpPr>
            <a:cxnSpLocks noChangeShapeType="1"/>
            <a:stCxn id="1217539" idx="5"/>
            <a:endCxn id="1217543"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3" name="AutoShape 17"/>
          <p:cNvCxnSpPr>
            <a:cxnSpLocks noChangeShapeType="1"/>
            <a:stCxn id="1217540" idx="4"/>
            <a:endCxn id="1217543"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4" name="AutoShape 18"/>
          <p:cNvCxnSpPr>
            <a:cxnSpLocks noChangeShapeType="1"/>
            <a:stCxn id="1217539" idx="6"/>
            <a:endCxn id="1217540" idx="2"/>
          </p:cNvCxnSpPr>
          <p:nvPr/>
        </p:nvCxnSpPr>
        <p:spPr bwMode="auto">
          <a:xfrm>
            <a:off x="282217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5" name="AutoShape 19"/>
          <p:cNvCxnSpPr>
            <a:cxnSpLocks noChangeShapeType="1"/>
            <a:stCxn id="1217541" idx="2"/>
            <a:endCxn id="1217540"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6" name="AutoShape 20"/>
          <p:cNvCxnSpPr>
            <a:cxnSpLocks noChangeShapeType="1"/>
            <a:stCxn id="1217540" idx="5"/>
            <a:endCxn id="1217546" idx="1"/>
          </p:cNvCxnSpPr>
          <p:nvPr/>
        </p:nvCxnSpPr>
        <p:spPr bwMode="auto">
          <a:xfrm>
            <a:off x="5527411" y="2962275"/>
            <a:ext cx="66727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7" name="AutoShape 21"/>
          <p:cNvCxnSpPr>
            <a:cxnSpLocks noChangeShapeType="1"/>
            <a:stCxn id="1217541" idx="3"/>
            <a:endCxn id="1217546"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8" name="AutoShape 22"/>
          <p:cNvCxnSpPr>
            <a:cxnSpLocks noChangeShapeType="1"/>
            <a:stCxn id="1217541" idx="4"/>
            <a:endCxn id="1217542"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59" name="AutoShape 23"/>
          <p:cNvCxnSpPr>
            <a:cxnSpLocks noChangeShapeType="1"/>
            <a:stCxn id="1217542" idx="2"/>
            <a:endCxn id="1217543"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7560" name="AutoShape 24"/>
          <p:cNvCxnSpPr>
            <a:cxnSpLocks noChangeShapeType="1"/>
            <a:stCxn id="1217546" idx="3"/>
            <a:endCxn id="1217543"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7561"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562"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17563"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2648808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p:txBody>
          <a:bodyPr/>
          <a:lstStyle/>
          <a:p>
            <a:r>
              <a:rPr lang="en-US" altLang="en-US"/>
              <a:t>DFS Example</a:t>
            </a:r>
          </a:p>
        </p:txBody>
      </p:sp>
      <p:sp>
        <p:nvSpPr>
          <p:cNvPr id="1218563"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 |  </a:t>
            </a:r>
          </a:p>
        </p:txBody>
      </p:sp>
      <p:sp>
        <p:nvSpPr>
          <p:cNvPr id="1218564" name="Oval 4"/>
          <p:cNvSpPr>
            <a:spLocks noChangeArrowheads="1"/>
          </p:cNvSpPr>
          <p:nvPr/>
        </p:nvSpPr>
        <p:spPr bwMode="auto">
          <a:xfrm>
            <a:off x="454025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a:solidFill>
                  <a:schemeClr val="accent1"/>
                </a:solidFill>
                <a:latin typeface="Courier New" pitchFamily="49" charset="0"/>
              </a:rPr>
              <a:t>8 |  </a:t>
            </a:r>
          </a:p>
        </p:txBody>
      </p:sp>
      <p:sp>
        <p:nvSpPr>
          <p:cNvPr id="1218565"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8566"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8567"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18568"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18569"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18570" name="Oval 10"/>
          <p:cNvSpPr>
            <a:spLocks noChangeArrowheads="1"/>
          </p:cNvSpPr>
          <p:nvPr/>
        </p:nvSpPr>
        <p:spPr bwMode="auto">
          <a:xfrm>
            <a:off x="60261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cxnSp>
        <p:nvCxnSpPr>
          <p:cNvPr id="1218571" name="AutoShape 11"/>
          <p:cNvCxnSpPr>
            <a:cxnSpLocks noChangeShapeType="1"/>
            <a:stCxn id="1218563" idx="3"/>
            <a:endCxn id="1218569"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72" name="AutoShape 12"/>
          <p:cNvCxnSpPr>
            <a:cxnSpLocks noChangeShapeType="1"/>
            <a:stCxn id="1218569" idx="5"/>
            <a:endCxn id="1218568"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73" name="AutoShape 13"/>
          <p:cNvCxnSpPr>
            <a:cxnSpLocks noChangeShapeType="1"/>
            <a:stCxn id="1218569" idx="6"/>
            <a:endCxn id="1218567"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74" name="AutoShape 14"/>
          <p:cNvCxnSpPr>
            <a:cxnSpLocks noChangeShapeType="1"/>
            <a:stCxn id="1218567" idx="2"/>
            <a:endCxn id="1218568"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75" name="AutoShape 15"/>
          <p:cNvCxnSpPr>
            <a:cxnSpLocks noChangeShapeType="1"/>
            <a:stCxn id="1218568" idx="0"/>
            <a:endCxn id="1218563" idx="4"/>
          </p:cNvCxnSpPr>
          <p:nvPr/>
        </p:nvCxnSpPr>
        <p:spPr bwMode="auto">
          <a:xfrm flipV="1">
            <a:off x="2228850" y="3062289"/>
            <a:ext cx="0" cy="1647825"/>
          </a:xfrm>
          <a:prstGeom prst="straightConnector1">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76" name="AutoShape 16"/>
          <p:cNvCxnSpPr>
            <a:cxnSpLocks noChangeShapeType="1"/>
            <a:stCxn id="1218563" idx="5"/>
            <a:endCxn id="1218567" idx="1"/>
          </p:cNvCxnSpPr>
          <p:nvPr/>
        </p:nvCxnSpPr>
        <p:spPr bwMode="auto">
          <a:xfrm>
            <a:off x="2638161" y="2962275"/>
            <a:ext cx="2070629" cy="1847850"/>
          </a:xfrm>
          <a:prstGeom prst="straightConnector1">
            <a:avLst/>
          </a:prstGeom>
          <a:noFill/>
          <a:ln w="28575">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77" name="AutoShape 17"/>
          <p:cNvCxnSpPr>
            <a:cxnSpLocks noChangeShapeType="1"/>
            <a:stCxn id="1218564" idx="4"/>
            <a:endCxn id="1218567"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78" name="AutoShape 18"/>
          <p:cNvCxnSpPr>
            <a:cxnSpLocks noChangeShapeType="1"/>
            <a:stCxn id="1218563" idx="6"/>
            <a:endCxn id="1218564"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79" name="AutoShape 19"/>
          <p:cNvCxnSpPr>
            <a:cxnSpLocks noChangeShapeType="1"/>
            <a:stCxn id="1218565" idx="2"/>
            <a:endCxn id="1218564"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80" name="AutoShape 20"/>
          <p:cNvCxnSpPr>
            <a:cxnSpLocks noChangeShapeType="1"/>
            <a:stCxn id="1218564" idx="5"/>
            <a:endCxn id="1218570" idx="1"/>
          </p:cNvCxnSpPr>
          <p:nvPr/>
        </p:nvCxnSpPr>
        <p:spPr bwMode="auto">
          <a:xfrm>
            <a:off x="5527411" y="2962275"/>
            <a:ext cx="66727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81" name="AutoShape 21"/>
          <p:cNvCxnSpPr>
            <a:cxnSpLocks noChangeShapeType="1"/>
            <a:stCxn id="1218565" idx="3"/>
            <a:endCxn id="1218570"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82" name="AutoShape 22"/>
          <p:cNvCxnSpPr>
            <a:cxnSpLocks noChangeShapeType="1"/>
            <a:stCxn id="1218565" idx="4"/>
            <a:endCxn id="1218566"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83" name="AutoShape 23"/>
          <p:cNvCxnSpPr>
            <a:cxnSpLocks noChangeShapeType="1"/>
            <a:stCxn id="1218566" idx="2"/>
            <a:endCxn id="1218567"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584" name="AutoShape 24"/>
          <p:cNvCxnSpPr>
            <a:cxnSpLocks noChangeShapeType="1"/>
            <a:stCxn id="1218570" idx="3"/>
            <a:endCxn id="1218567"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585"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586"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18587"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30236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Grp="1" noChangeArrowheads="1"/>
          </p:cNvSpPr>
          <p:nvPr>
            <p:ph type="title"/>
          </p:nvPr>
        </p:nvSpPr>
        <p:spPr/>
        <p:txBody>
          <a:bodyPr/>
          <a:lstStyle/>
          <a:p>
            <a:r>
              <a:rPr lang="en-US" altLang="en-US"/>
              <a:t>DFS Example</a:t>
            </a:r>
          </a:p>
        </p:txBody>
      </p:sp>
      <p:sp>
        <p:nvSpPr>
          <p:cNvPr id="1219587"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 |  </a:t>
            </a:r>
          </a:p>
        </p:txBody>
      </p:sp>
      <p:sp>
        <p:nvSpPr>
          <p:cNvPr id="1219588" name="Oval 4"/>
          <p:cNvSpPr>
            <a:spLocks noChangeArrowheads="1"/>
          </p:cNvSpPr>
          <p:nvPr/>
        </p:nvSpPr>
        <p:spPr bwMode="auto">
          <a:xfrm>
            <a:off x="454025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8 |  </a:t>
            </a:r>
          </a:p>
        </p:txBody>
      </p:sp>
      <p:sp>
        <p:nvSpPr>
          <p:cNvPr id="1219589"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9590"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9591"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19592"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19593"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19594" name="Oval 10"/>
          <p:cNvSpPr>
            <a:spLocks noChangeArrowheads="1"/>
          </p:cNvSpPr>
          <p:nvPr/>
        </p:nvSpPr>
        <p:spPr bwMode="auto">
          <a:xfrm>
            <a:off x="60261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cxnSp>
        <p:nvCxnSpPr>
          <p:cNvPr id="1219595" name="AutoShape 11"/>
          <p:cNvCxnSpPr>
            <a:cxnSpLocks noChangeShapeType="1"/>
            <a:stCxn id="1219587" idx="3"/>
            <a:endCxn id="1219593"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596" name="AutoShape 12"/>
          <p:cNvCxnSpPr>
            <a:cxnSpLocks noChangeShapeType="1"/>
            <a:stCxn id="1219593" idx="5"/>
            <a:endCxn id="1219592"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597" name="AutoShape 13"/>
          <p:cNvCxnSpPr>
            <a:cxnSpLocks noChangeShapeType="1"/>
            <a:stCxn id="1219593" idx="6"/>
            <a:endCxn id="1219591"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598" name="AutoShape 14"/>
          <p:cNvCxnSpPr>
            <a:cxnSpLocks noChangeShapeType="1"/>
            <a:stCxn id="1219591" idx="2"/>
            <a:endCxn id="1219592"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599" name="AutoShape 15"/>
          <p:cNvCxnSpPr>
            <a:cxnSpLocks noChangeShapeType="1"/>
            <a:stCxn id="1219592" idx="0"/>
            <a:endCxn id="1219587"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600" name="AutoShape 16"/>
          <p:cNvCxnSpPr>
            <a:cxnSpLocks noChangeShapeType="1"/>
            <a:stCxn id="1219587" idx="5"/>
            <a:endCxn id="1219591"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601" name="AutoShape 17"/>
          <p:cNvCxnSpPr>
            <a:cxnSpLocks noChangeShapeType="1"/>
            <a:stCxn id="1219588" idx="4"/>
            <a:endCxn id="1219591" idx="0"/>
          </p:cNvCxnSpPr>
          <p:nvPr/>
        </p:nvCxnSpPr>
        <p:spPr bwMode="auto">
          <a:xfrm>
            <a:off x="5118100" y="3062289"/>
            <a:ext cx="0" cy="1647825"/>
          </a:xfrm>
          <a:prstGeom prst="straightConnector1">
            <a:avLst/>
          </a:prstGeom>
          <a:noFill/>
          <a:ln w="2857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602" name="AutoShape 18"/>
          <p:cNvCxnSpPr>
            <a:cxnSpLocks noChangeShapeType="1"/>
            <a:stCxn id="1219587" idx="6"/>
            <a:endCxn id="1219588"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603" name="AutoShape 19"/>
          <p:cNvCxnSpPr>
            <a:cxnSpLocks noChangeShapeType="1"/>
            <a:stCxn id="1219589" idx="2"/>
            <a:endCxn id="1219588"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604" name="AutoShape 20"/>
          <p:cNvCxnSpPr>
            <a:cxnSpLocks noChangeShapeType="1"/>
            <a:stCxn id="1219588" idx="5"/>
            <a:endCxn id="1219594" idx="1"/>
          </p:cNvCxnSpPr>
          <p:nvPr/>
        </p:nvCxnSpPr>
        <p:spPr bwMode="auto">
          <a:xfrm>
            <a:off x="5527411" y="2962275"/>
            <a:ext cx="66727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605" name="AutoShape 21"/>
          <p:cNvCxnSpPr>
            <a:cxnSpLocks noChangeShapeType="1"/>
            <a:stCxn id="1219589" idx="3"/>
            <a:endCxn id="1219594"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606" name="AutoShape 22"/>
          <p:cNvCxnSpPr>
            <a:cxnSpLocks noChangeShapeType="1"/>
            <a:stCxn id="1219589" idx="4"/>
            <a:endCxn id="1219590"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607" name="AutoShape 23"/>
          <p:cNvCxnSpPr>
            <a:cxnSpLocks noChangeShapeType="1"/>
            <a:stCxn id="1219590" idx="2"/>
            <a:endCxn id="1219591"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608" name="AutoShape 24"/>
          <p:cNvCxnSpPr>
            <a:cxnSpLocks noChangeShapeType="1"/>
            <a:stCxn id="1219594" idx="3"/>
            <a:endCxn id="1219591"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9609"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610"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19611"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1412731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title"/>
          </p:nvPr>
        </p:nvSpPr>
        <p:spPr/>
        <p:txBody>
          <a:bodyPr/>
          <a:lstStyle/>
          <a:p>
            <a:r>
              <a:rPr lang="en-US" altLang="en-US"/>
              <a:t>DFS Example</a:t>
            </a:r>
          </a:p>
        </p:txBody>
      </p:sp>
      <p:sp>
        <p:nvSpPr>
          <p:cNvPr id="1220611"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 |  </a:t>
            </a:r>
          </a:p>
        </p:txBody>
      </p:sp>
      <p:sp>
        <p:nvSpPr>
          <p:cNvPr id="1220612" name="Oval 4"/>
          <p:cNvSpPr>
            <a:spLocks noChangeArrowheads="1"/>
          </p:cNvSpPr>
          <p:nvPr/>
        </p:nvSpPr>
        <p:spPr bwMode="auto">
          <a:xfrm>
            <a:off x="454025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8 |  </a:t>
            </a:r>
          </a:p>
        </p:txBody>
      </p:sp>
      <p:sp>
        <p:nvSpPr>
          <p:cNvPr id="1220613"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20614"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20615"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20616"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20617"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20618" name="Oval 10"/>
          <p:cNvSpPr>
            <a:spLocks noChangeArrowheads="1"/>
          </p:cNvSpPr>
          <p:nvPr/>
        </p:nvSpPr>
        <p:spPr bwMode="auto">
          <a:xfrm>
            <a:off x="6026150" y="3505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9 |  </a:t>
            </a:r>
          </a:p>
        </p:txBody>
      </p:sp>
      <p:cxnSp>
        <p:nvCxnSpPr>
          <p:cNvPr id="1220619" name="AutoShape 11"/>
          <p:cNvCxnSpPr>
            <a:cxnSpLocks noChangeShapeType="1"/>
            <a:stCxn id="1220611" idx="3"/>
            <a:endCxn id="1220617"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0" name="AutoShape 12"/>
          <p:cNvCxnSpPr>
            <a:cxnSpLocks noChangeShapeType="1"/>
            <a:stCxn id="1220617" idx="5"/>
            <a:endCxn id="1220616"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1" name="AutoShape 13"/>
          <p:cNvCxnSpPr>
            <a:cxnSpLocks noChangeShapeType="1"/>
            <a:stCxn id="1220617" idx="6"/>
            <a:endCxn id="1220615"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2" name="AutoShape 14"/>
          <p:cNvCxnSpPr>
            <a:cxnSpLocks noChangeShapeType="1"/>
            <a:stCxn id="1220615" idx="2"/>
            <a:endCxn id="1220616"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3" name="AutoShape 15"/>
          <p:cNvCxnSpPr>
            <a:cxnSpLocks noChangeShapeType="1"/>
            <a:stCxn id="1220616" idx="0"/>
            <a:endCxn id="1220611" idx="4"/>
          </p:cNvCxnSpPr>
          <p:nvPr/>
        </p:nvCxnSpPr>
        <p:spPr bwMode="auto">
          <a:xfrm flipV="1">
            <a:off x="2228850" y="3062289"/>
            <a:ext cx="0" cy="1647825"/>
          </a:xfrm>
          <a:prstGeom prst="straightConnector1">
            <a:avLst/>
          </a:prstGeom>
          <a:noFill/>
          <a:ln w="2857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4" name="AutoShape 16"/>
          <p:cNvCxnSpPr>
            <a:cxnSpLocks noChangeShapeType="1"/>
            <a:stCxn id="1220611" idx="5"/>
            <a:endCxn id="1220615"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5" name="AutoShape 17"/>
          <p:cNvCxnSpPr>
            <a:cxnSpLocks noChangeShapeType="1"/>
            <a:stCxn id="1220612" idx="4"/>
            <a:endCxn id="1220615" idx="0"/>
          </p:cNvCxnSpPr>
          <p:nvPr/>
        </p:nvCxnSpPr>
        <p:spPr bwMode="auto">
          <a:xfrm>
            <a:off x="5118100" y="3062289"/>
            <a:ext cx="0" cy="1647825"/>
          </a:xfrm>
          <a:prstGeom prst="straightConnector1">
            <a:avLst/>
          </a:prstGeom>
          <a:noFill/>
          <a:ln w="2857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6" name="AutoShape 18"/>
          <p:cNvCxnSpPr>
            <a:cxnSpLocks noChangeShapeType="1"/>
            <a:stCxn id="1220611" idx="6"/>
            <a:endCxn id="1220612"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7" name="AutoShape 19"/>
          <p:cNvCxnSpPr>
            <a:cxnSpLocks noChangeShapeType="1"/>
            <a:stCxn id="1220613" idx="2"/>
            <a:endCxn id="1220612"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8" name="AutoShape 20"/>
          <p:cNvCxnSpPr>
            <a:cxnSpLocks noChangeShapeType="1"/>
            <a:stCxn id="1220612" idx="5"/>
            <a:endCxn id="1220618"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29" name="AutoShape 21"/>
          <p:cNvCxnSpPr>
            <a:cxnSpLocks noChangeShapeType="1"/>
            <a:stCxn id="1220613" idx="3"/>
            <a:endCxn id="1220618"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30" name="AutoShape 22"/>
          <p:cNvCxnSpPr>
            <a:cxnSpLocks noChangeShapeType="1"/>
            <a:stCxn id="1220613" idx="4"/>
            <a:endCxn id="1220614"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31" name="AutoShape 23"/>
          <p:cNvCxnSpPr>
            <a:cxnSpLocks noChangeShapeType="1"/>
            <a:stCxn id="1220614" idx="2"/>
            <a:endCxn id="1220615"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0632" name="AutoShape 24"/>
          <p:cNvCxnSpPr>
            <a:cxnSpLocks noChangeShapeType="1"/>
            <a:stCxn id="1220618" idx="3"/>
            <a:endCxn id="1220615"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0633"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634"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20635"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
        <p:nvSpPr>
          <p:cNvPr id="1220636" name="Text Box 28"/>
          <p:cNvSpPr txBox="1">
            <a:spLocks noChangeArrowheads="1"/>
          </p:cNvSpPr>
          <p:nvPr/>
        </p:nvSpPr>
        <p:spPr bwMode="auto">
          <a:xfrm>
            <a:off x="2225497" y="5603877"/>
            <a:ext cx="58385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a:solidFill>
                  <a:schemeClr val="accent1"/>
                </a:solidFill>
                <a:latin typeface="Times New Roman" pitchFamily="18" charset="0"/>
              </a:rPr>
              <a:t>What is the structure of the grey vertices?  </a:t>
            </a:r>
            <a:br>
              <a:rPr lang="en-US" altLang="en-US" sz="2400" b="1">
                <a:solidFill>
                  <a:schemeClr val="accent1"/>
                </a:solidFill>
                <a:latin typeface="Times New Roman" pitchFamily="18" charset="0"/>
              </a:rPr>
            </a:br>
            <a:r>
              <a:rPr lang="en-US" altLang="en-US" sz="2400" b="1">
                <a:solidFill>
                  <a:schemeClr val="accent1"/>
                </a:solidFill>
                <a:latin typeface="Times New Roman" pitchFamily="18" charset="0"/>
              </a:rPr>
              <a:t>What do they represent?</a:t>
            </a:r>
          </a:p>
        </p:txBody>
      </p:sp>
    </p:spTree>
    <p:extLst>
      <p:ext uri="{BB962C8B-B14F-4D97-AF65-F5344CB8AC3E}">
        <p14:creationId xmlns:p14="http://schemas.microsoft.com/office/powerpoint/2010/main" val="3313980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0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63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Grp="1" noChangeArrowheads="1"/>
          </p:cNvSpPr>
          <p:nvPr>
            <p:ph type="title"/>
          </p:nvPr>
        </p:nvSpPr>
        <p:spPr/>
        <p:txBody>
          <a:bodyPr/>
          <a:lstStyle/>
          <a:p>
            <a:r>
              <a:rPr lang="en-US" altLang="en-US"/>
              <a:t>DFS Example</a:t>
            </a:r>
          </a:p>
        </p:txBody>
      </p:sp>
      <p:sp>
        <p:nvSpPr>
          <p:cNvPr id="1221635"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a:solidFill>
                  <a:schemeClr val="accent1"/>
                </a:solidFill>
                <a:latin typeface="Courier New" pitchFamily="49" charset="0"/>
              </a:rPr>
              <a:t>1 |  </a:t>
            </a:r>
          </a:p>
        </p:txBody>
      </p:sp>
      <p:sp>
        <p:nvSpPr>
          <p:cNvPr id="1221636" name="Oval 4"/>
          <p:cNvSpPr>
            <a:spLocks noChangeArrowheads="1"/>
          </p:cNvSpPr>
          <p:nvPr/>
        </p:nvSpPr>
        <p:spPr bwMode="auto">
          <a:xfrm>
            <a:off x="454025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a:solidFill>
                  <a:schemeClr val="accent1"/>
                </a:solidFill>
                <a:latin typeface="Courier New" pitchFamily="49" charset="0"/>
              </a:rPr>
              <a:t>8 |  </a:t>
            </a:r>
          </a:p>
        </p:txBody>
      </p:sp>
      <p:sp>
        <p:nvSpPr>
          <p:cNvPr id="1221637"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21638"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21639"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21640"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21641"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21642"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21643" name="AutoShape 11"/>
          <p:cNvCxnSpPr>
            <a:cxnSpLocks noChangeShapeType="1"/>
            <a:stCxn id="1221635" idx="3"/>
            <a:endCxn id="1221641"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44" name="AutoShape 12"/>
          <p:cNvCxnSpPr>
            <a:cxnSpLocks noChangeShapeType="1"/>
            <a:stCxn id="1221641" idx="5"/>
            <a:endCxn id="1221640"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45" name="AutoShape 13"/>
          <p:cNvCxnSpPr>
            <a:cxnSpLocks noChangeShapeType="1"/>
            <a:stCxn id="1221641" idx="6"/>
            <a:endCxn id="1221639"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46" name="AutoShape 14"/>
          <p:cNvCxnSpPr>
            <a:cxnSpLocks noChangeShapeType="1"/>
            <a:stCxn id="1221639" idx="2"/>
            <a:endCxn id="1221640"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47" name="AutoShape 15"/>
          <p:cNvCxnSpPr>
            <a:cxnSpLocks noChangeShapeType="1"/>
            <a:stCxn id="1221640" idx="0"/>
            <a:endCxn id="1221635"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48" name="AutoShape 16"/>
          <p:cNvCxnSpPr>
            <a:cxnSpLocks noChangeShapeType="1"/>
            <a:stCxn id="1221635" idx="5"/>
            <a:endCxn id="1221639"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49" name="AutoShape 17"/>
          <p:cNvCxnSpPr>
            <a:cxnSpLocks noChangeShapeType="1"/>
            <a:stCxn id="1221636" idx="4"/>
            <a:endCxn id="1221639"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50" name="AutoShape 18"/>
          <p:cNvCxnSpPr>
            <a:cxnSpLocks noChangeShapeType="1"/>
            <a:stCxn id="1221635" idx="6"/>
            <a:endCxn id="1221636"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51" name="AutoShape 19"/>
          <p:cNvCxnSpPr>
            <a:cxnSpLocks noChangeShapeType="1"/>
            <a:stCxn id="1221637" idx="2"/>
            <a:endCxn id="1221636"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52" name="AutoShape 20"/>
          <p:cNvCxnSpPr>
            <a:cxnSpLocks noChangeShapeType="1"/>
            <a:stCxn id="1221636" idx="5"/>
            <a:endCxn id="1221642"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53" name="AutoShape 21"/>
          <p:cNvCxnSpPr>
            <a:cxnSpLocks noChangeShapeType="1"/>
            <a:stCxn id="1221637" idx="3"/>
            <a:endCxn id="1221642"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54" name="AutoShape 22"/>
          <p:cNvCxnSpPr>
            <a:cxnSpLocks noChangeShapeType="1"/>
            <a:stCxn id="1221637" idx="4"/>
            <a:endCxn id="1221638"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55" name="AutoShape 23"/>
          <p:cNvCxnSpPr>
            <a:cxnSpLocks noChangeShapeType="1"/>
            <a:stCxn id="1221638" idx="2"/>
            <a:endCxn id="1221639"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1656" name="AutoShape 24"/>
          <p:cNvCxnSpPr>
            <a:cxnSpLocks noChangeShapeType="1"/>
            <a:stCxn id="1221642" idx="3"/>
            <a:endCxn id="1221639"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1657"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658"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21659"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1013792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ChangeArrowheads="1"/>
          </p:cNvSpPr>
          <p:nvPr>
            <p:ph type="title"/>
          </p:nvPr>
        </p:nvSpPr>
        <p:spPr/>
        <p:txBody>
          <a:bodyPr/>
          <a:lstStyle/>
          <a:p>
            <a:r>
              <a:rPr lang="en-US" altLang="en-US"/>
              <a:t>DFS Example</a:t>
            </a:r>
          </a:p>
        </p:txBody>
      </p:sp>
      <p:sp>
        <p:nvSpPr>
          <p:cNvPr id="1222659"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 |  </a:t>
            </a:r>
          </a:p>
        </p:txBody>
      </p:sp>
      <p:sp>
        <p:nvSpPr>
          <p:cNvPr id="1222660"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22661"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22662"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22663"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22664"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22665"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22666"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22667" name="AutoShape 11"/>
          <p:cNvCxnSpPr>
            <a:cxnSpLocks noChangeShapeType="1"/>
            <a:stCxn id="1222659" idx="3"/>
            <a:endCxn id="1222665"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68" name="AutoShape 12"/>
          <p:cNvCxnSpPr>
            <a:cxnSpLocks noChangeShapeType="1"/>
            <a:stCxn id="1222665" idx="5"/>
            <a:endCxn id="1222664"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69" name="AutoShape 13"/>
          <p:cNvCxnSpPr>
            <a:cxnSpLocks noChangeShapeType="1"/>
            <a:stCxn id="1222665" idx="6"/>
            <a:endCxn id="1222663"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0" name="AutoShape 14"/>
          <p:cNvCxnSpPr>
            <a:cxnSpLocks noChangeShapeType="1"/>
            <a:stCxn id="1222663" idx="2"/>
            <a:endCxn id="1222664"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1" name="AutoShape 15"/>
          <p:cNvCxnSpPr>
            <a:cxnSpLocks noChangeShapeType="1"/>
            <a:stCxn id="1222664" idx="0"/>
            <a:endCxn id="1222659"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2" name="AutoShape 16"/>
          <p:cNvCxnSpPr>
            <a:cxnSpLocks noChangeShapeType="1"/>
            <a:stCxn id="1222659" idx="5"/>
            <a:endCxn id="1222663"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3" name="AutoShape 17"/>
          <p:cNvCxnSpPr>
            <a:cxnSpLocks noChangeShapeType="1"/>
            <a:stCxn id="1222660" idx="4"/>
            <a:endCxn id="1222663"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4" name="AutoShape 18"/>
          <p:cNvCxnSpPr>
            <a:cxnSpLocks noChangeShapeType="1"/>
            <a:stCxn id="1222659" idx="6"/>
            <a:endCxn id="1222660"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5" name="AutoShape 19"/>
          <p:cNvCxnSpPr>
            <a:cxnSpLocks noChangeShapeType="1"/>
            <a:stCxn id="1222661" idx="2"/>
            <a:endCxn id="1222660"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6" name="AutoShape 20"/>
          <p:cNvCxnSpPr>
            <a:cxnSpLocks noChangeShapeType="1"/>
            <a:stCxn id="1222660" idx="5"/>
            <a:endCxn id="1222666"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7" name="AutoShape 21"/>
          <p:cNvCxnSpPr>
            <a:cxnSpLocks noChangeShapeType="1"/>
            <a:stCxn id="1222661" idx="3"/>
            <a:endCxn id="1222666"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8" name="AutoShape 22"/>
          <p:cNvCxnSpPr>
            <a:cxnSpLocks noChangeShapeType="1"/>
            <a:stCxn id="1222661" idx="4"/>
            <a:endCxn id="1222662"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79" name="AutoShape 23"/>
          <p:cNvCxnSpPr>
            <a:cxnSpLocks noChangeShapeType="1"/>
            <a:stCxn id="1222662" idx="2"/>
            <a:endCxn id="1222663"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2680" name="AutoShape 24"/>
          <p:cNvCxnSpPr>
            <a:cxnSpLocks noChangeShapeType="1"/>
            <a:stCxn id="1222666" idx="3"/>
            <a:endCxn id="1222663"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2681"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682"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22683"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3525500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p:txBody>
          <a:bodyPr/>
          <a:lstStyle/>
          <a:p>
            <a:r>
              <a:rPr lang="en-US" altLang="en-US"/>
              <a:t>DFS Example</a:t>
            </a:r>
          </a:p>
        </p:txBody>
      </p:sp>
      <p:sp>
        <p:nvSpPr>
          <p:cNvPr id="1223683" name="Oval 3"/>
          <p:cNvSpPr>
            <a:spLocks noChangeArrowheads="1"/>
          </p:cNvSpPr>
          <p:nvPr/>
        </p:nvSpPr>
        <p:spPr bwMode="auto">
          <a:xfrm>
            <a:off x="16510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 |12</a:t>
            </a:r>
          </a:p>
        </p:txBody>
      </p:sp>
      <p:sp>
        <p:nvSpPr>
          <p:cNvPr id="1223684"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23685"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23686"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23687"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23688"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23689"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23690"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23691" name="AutoShape 11"/>
          <p:cNvCxnSpPr>
            <a:cxnSpLocks noChangeShapeType="1"/>
            <a:stCxn id="1223683" idx="3"/>
            <a:endCxn id="1223689"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692" name="AutoShape 12"/>
          <p:cNvCxnSpPr>
            <a:cxnSpLocks noChangeShapeType="1"/>
            <a:stCxn id="1223689" idx="5"/>
            <a:endCxn id="1223688"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693" name="AutoShape 13"/>
          <p:cNvCxnSpPr>
            <a:cxnSpLocks noChangeShapeType="1"/>
            <a:stCxn id="1223689" idx="6"/>
            <a:endCxn id="1223687"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694" name="AutoShape 14"/>
          <p:cNvCxnSpPr>
            <a:cxnSpLocks noChangeShapeType="1"/>
            <a:stCxn id="1223687" idx="2"/>
            <a:endCxn id="1223688"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695" name="AutoShape 15"/>
          <p:cNvCxnSpPr>
            <a:cxnSpLocks noChangeShapeType="1"/>
            <a:stCxn id="1223688" idx="0"/>
            <a:endCxn id="1223683" idx="4"/>
          </p:cNvCxnSpPr>
          <p:nvPr/>
        </p:nvCxnSpPr>
        <p:spPr bwMode="auto">
          <a:xfrm flipV="1">
            <a:off x="22288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696" name="AutoShape 16"/>
          <p:cNvCxnSpPr>
            <a:cxnSpLocks noChangeShapeType="1"/>
            <a:stCxn id="1223683" idx="5"/>
            <a:endCxn id="1223687"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697" name="AutoShape 17"/>
          <p:cNvCxnSpPr>
            <a:cxnSpLocks noChangeShapeType="1"/>
            <a:stCxn id="1223684" idx="4"/>
            <a:endCxn id="1223687"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698" name="AutoShape 18"/>
          <p:cNvCxnSpPr>
            <a:cxnSpLocks noChangeShapeType="1"/>
            <a:stCxn id="1223683" idx="6"/>
            <a:endCxn id="1223684"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699" name="AutoShape 19"/>
          <p:cNvCxnSpPr>
            <a:cxnSpLocks noChangeShapeType="1"/>
            <a:stCxn id="1223685" idx="2"/>
            <a:endCxn id="1223684"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700" name="AutoShape 20"/>
          <p:cNvCxnSpPr>
            <a:cxnSpLocks noChangeShapeType="1"/>
            <a:stCxn id="1223684" idx="5"/>
            <a:endCxn id="1223690"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701" name="AutoShape 21"/>
          <p:cNvCxnSpPr>
            <a:cxnSpLocks noChangeShapeType="1"/>
            <a:stCxn id="1223685" idx="3"/>
            <a:endCxn id="1223690"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702" name="AutoShape 22"/>
          <p:cNvCxnSpPr>
            <a:cxnSpLocks noChangeShapeType="1"/>
            <a:stCxn id="1223685" idx="4"/>
            <a:endCxn id="1223686"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703" name="AutoShape 23"/>
          <p:cNvCxnSpPr>
            <a:cxnSpLocks noChangeShapeType="1"/>
            <a:stCxn id="1223686" idx="2"/>
            <a:endCxn id="1223687"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3704" name="AutoShape 24"/>
          <p:cNvCxnSpPr>
            <a:cxnSpLocks noChangeShapeType="1"/>
            <a:stCxn id="1223690" idx="3"/>
            <a:endCxn id="1223687"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3705"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706"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23707"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605427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title"/>
          </p:nvPr>
        </p:nvSpPr>
        <p:spPr/>
        <p:txBody>
          <a:bodyPr/>
          <a:lstStyle/>
          <a:p>
            <a:r>
              <a:rPr lang="en-US" altLang="en-US"/>
              <a:t>DFS Example</a:t>
            </a:r>
          </a:p>
        </p:txBody>
      </p:sp>
      <p:sp>
        <p:nvSpPr>
          <p:cNvPr id="1224707" name="Oval 3"/>
          <p:cNvSpPr>
            <a:spLocks noChangeArrowheads="1"/>
          </p:cNvSpPr>
          <p:nvPr/>
        </p:nvSpPr>
        <p:spPr bwMode="auto">
          <a:xfrm>
            <a:off x="16510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 |12</a:t>
            </a:r>
          </a:p>
        </p:txBody>
      </p:sp>
      <p:sp>
        <p:nvSpPr>
          <p:cNvPr id="1224708"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24709" name="Oval 5"/>
          <p:cNvSpPr>
            <a:spLocks noChangeArrowheads="1"/>
          </p:cNvSpPr>
          <p:nvPr/>
        </p:nvSpPr>
        <p:spPr bwMode="auto">
          <a:xfrm>
            <a:off x="74295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a:solidFill>
                  <a:schemeClr val="accent1"/>
                </a:solidFill>
                <a:latin typeface="Courier New" pitchFamily="49" charset="0"/>
              </a:rPr>
              <a:t>13|  </a:t>
            </a:r>
          </a:p>
        </p:txBody>
      </p:sp>
      <p:sp>
        <p:nvSpPr>
          <p:cNvPr id="1224710"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24711"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24712"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24713"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24714"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24715" name="AutoShape 11"/>
          <p:cNvCxnSpPr>
            <a:cxnSpLocks noChangeShapeType="1"/>
            <a:stCxn id="1224707" idx="3"/>
            <a:endCxn id="1224713"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16" name="AutoShape 12"/>
          <p:cNvCxnSpPr>
            <a:cxnSpLocks noChangeShapeType="1"/>
            <a:stCxn id="1224713" idx="5"/>
            <a:endCxn id="1224712"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17" name="AutoShape 13"/>
          <p:cNvCxnSpPr>
            <a:cxnSpLocks noChangeShapeType="1"/>
            <a:stCxn id="1224713" idx="6"/>
            <a:endCxn id="1224711"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18" name="AutoShape 14"/>
          <p:cNvCxnSpPr>
            <a:cxnSpLocks noChangeShapeType="1"/>
            <a:stCxn id="1224711" idx="2"/>
            <a:endCxn id="1224712"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19" name="AutoShape 15"/>
          <p:cNvCxnSpPr>
            <a:cxnSpLocks noChangeShapeType="1"/>
            <a:stCxn id="1224712" idx="0"/>
            <a:endCxn id="1224707"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20" name="AutoShape 16"/>
          <p:cNvCxnSpPr>
            <a:cxnSpLocks noChangeShapeType="1"/>
            <a:stCxn id="1224707" idx="5"/>
            <a:endCxn id="1224711"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21" name="AutoShape 17"/>
          <p:cNvCxnSpPr>
            <a:cxnSpLocks noChangeShapeType="1"/>
            <a:stCxn id="1224708" idx="4"/>
            <a:endCxn id="1224711"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22" name="AutoShape 18"/>
          <p:cNvCxnSpPr>
            <a:cxnSpLocks noChangeShapeType="1"/>
            <a:stCxn id="1224707" idx="6"/>
            <a:endCxn id="1224708"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23" name="AutoShape 19"/>
          <p:cNvCxnSpPr>
            <a:cxnSpLocks noChangeShapeType="1"/>
            <a:stCxn id="1224709" idx="2"/>
            <a:endCxn id="1224708"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24" name="AutoShape 20"/>
          <p:cNvCxnSpPr>
            <a:cxnSpLocks noChangeShapeType="1"/>
            <a:stCxn id="1224708" idx="5"/>
            <a:endCxn id="1224714"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25" name="AutoShape 21"/>
          <p:cNvCxnSpPr>
            <a:cxnSpLocks noChangeShapeType="1"/>
            <a:stCxn id="1224709" idx="3"/>
            <a:endCxn id="1224714"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26" name="AutoShape 22"/>
          <p:cNvCxnSpPr>
            <a:cxnSpLocks noChangeShapeType="1"/>
            <a:stCxn id="1224709" idx="4"/>
            <a:endCxn id="1224710"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27" name="AutoShape 23"/>
          <p:cNvCxnSpPr>
            <a:cxnSpLocks noChangeShapeType="1"/>
            <a:stCxn id="1224710" idx="2"/>
            <a:endCxn id="1224711"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4728" name="AutoShape 24"/>
          <p:cNvCxnSpPr>
            <a:cxnSpLocks noChangeShapeType="1"/>
            <a:stCxn id="1224714" idx="3"/>
            <a:endCxn id="1224711"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4729"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4730"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24731"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2451435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p:txBody>
          <a:bodyPr/>
          <a:lstStyle/>
          <a:p>
            <a:r>
              <a:rPr lang="en-US" altLang="en-US"/>
              <a:t>DFS Example</a:t>
            </a:r>
          </a:p>
        </p:txBody>
      </p:sp>
      <p:sp>
        <p:nvSpPr>
          <p:cNvPr id="1225731" name="Oval 3"/>
          <p:cNvSpPr>
            <a:spLocks noChangeArrowheads="1"/>
          </p:cNvSpPr>
          <p:nvPr/>
        </p:nvSpPr>
        <p:spPr bwMode="auto">
          <a:xfrm>
            <a:off x="16510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 |12</a:t>
            </a:r>
          </a:p>
        </p:txBody>
      </p:sp>
      <p:sp>
        <p:nvSpPr>
          <p:cNvPr id="1225732"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25733" name="Oval 5"/>
          <p:cNvSpPr>
            <a:spLocks noChangeArrowheads="1"/>
          </p:cNvSpPr>
          <p:nvPr/>
        </p:nvSpPr>
        <p:spPr bwMode="auto">
          <a:xfrm>
            <a:off x="74295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13|  </a:t>
            </a:r>
          </a:p>
        </p:txBody>
      </p:sp>
      <p:sp>
        <p:nvSpPr>
          <p:cNvPr id="1225734" name="Oval 6"/>
          <p:cNvSpPr>
            <a:spLocks noChangeArrowheads="1"/>
          </p:cNvSpPr>
          <p:nvPr/>
        </p:nvSpPr>
        <p:spPr bwMode="auto">
          <a:xfrm>
            <a:off x="7429500" y="47244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14|  </a:t>
            </a:r>
          </a:p>
        </p:txBody>
      </p:sp>
      <p:sp>
        <p:nvSpPr>
          <p:cNvPr id="1225735"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25736"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25737"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25738"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25739" name="AutoShape 11"/>
          <p:cNvCxnSpPr>
            <a:cxnSpLocks noChangeShapeType="1"/>
            <a:stCxn id="1225731" idx="3"/>
            <a:endCxn id="1225737"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0" name="AutoShape 12"/>
          <p:cNvCxnSpPr>
            <a:cxnSpLocks noChangeShapeType="1"/>
            <a:stCxn id="1225737" idx="5"/>
            <a:endCxn id="1225736"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1" name="AutoShape 13"/>
          <p:cNvCxnSpPr>
            <a:cxnSpLocks noChangeShapeType="1"/>
            <a:stCxn id="1225737" idx="6"/>
            <a:endCxn id="1225735"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2" name="AutoShape 14"/>
          <p:cNvCxnSpPr>
            <a:cxnSpLocks noChangeShapeType="1"/>
            <a:stCxn id="1225735" idx="2"/>
            <a:endCxn id="1225736"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3" name="AutoShape 15"/>
          <p:cNvCxnSpPr>
            <a:cxnSpLocks noChangeShapeType="1"/>
            <a:stCxn id="1225736" idx="0"/>
            <a:endCxn id="1225731"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4" name="AutoShape 16"/>
          <p:cNvCxnSpPr>
            <a:cxnSpLocks noChangeShapeType="1"/>
            <a:stCxn id="1225731" idx="5"/>
            <a:endCxn id="1225735"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5" name="AutoShape 17"/>
          <p:cNvCxnSpPr>
            <a:cxnSpLocks noChangeShapeType="1"/>
            <a:stCxn id="1225732" idx="4"/>
            <a:endCxn id="1225735"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6" name="AutoShape 18"/>
          <p:cNvCxnSpPr>
            <a:cxnSpLocks noChangeShapeType="1"/>
            <a:stCxn id="1225731" idx="6"/>
            <a:endCxn id="1225732"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7" name="AutoShape 19"/>
          <p:cNvCxnSpPr>
            <a:cxnSpLocks noChangeShapeType="1"/>
            <a:stCxn id="1225733" idx="2"/>
            <a:endCxn id="1225732"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8" name="AutoShape 20"/>
          <p:cNvCxnSpPr>
            <a:cxnSpLocks noChangeShapeType="1"/>
            <a:stCxn id="1225732" idx="5"/>
            <a:endCxn id="1225738"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49" name="AutoShape 21"/>
          <p:cNvCxnSpPr>
            <a:cxnSpLocks noChangeShapeType="1"/>
            <a:stCxn id="1225733" idx="3"/>
            <a:endCxn id="1225738"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50" name="AutoShape 22"/>
          <p:cNvCxnSpPr>
            <a:cxnSpLocks noChangeShapeType="1"/>
            <a:stCxn id="1225733" idx="4"/>
            <a:endCxn id="1225734" idx="0"/>
          </p:cNvCxnSpPr>
          <p:nvPr/>
        </p:nvCxnSpPr>
        <p:spPr bwMode="auto">
          <a:xfrm>
            <a:off x="8007350" y="3062289"/>
            <a:ext cx="0" cy="16478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51" name="AutoShape 23"/>
          <p:cNvCxnSpPr>
            <a:cxnSpLocks noChangeShapeType="1"/>
            <a:stCxn id="1225734" idx="2"/>
            <a:endCxn id="1225735"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5752" name="AutoShape 24"/>
          <p:cNvCxnSpPr>
            <a:cxnSpLocks noChangeShapeType="1"/>
            <a:stCxn id="1225738" idx="3"/>
            <a:endCxn id="1225735"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5753"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5754"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25755"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4106076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p:txBody>
          <a:bodyPr/>
          <a:lstStyle/>
          <a:p>
            <a:r>
              <a:rPr lang="en-US" altLang="en-US"/>
              <a:t>Depth-First Search</a:t>
            </a:r>
          </a:p>
        </p:txBody>
      </p:sp>
      <p:sp>
        <p:nvSpPr>
          <p:cNvPr id="1200131" name="Rectangle 3"/>
          <p:cNvSpPr>
            <a:spLocks noGrp="1" noChangeArrowheads="1"/>
          </p:cNvSpPr>
          <p:nvPr>
            <p:ph type="body" idx="1"/>
          </p:nvPr>
        </p:nvSpPr>
        <p:spPr/>
        <p:txBody>
          <a:bodyPr/>
          <a:lstStyle/>
          <a:p>
            <a:pPr marL="0" indent="0">
              <a:buNone/>
            </a:pPr>
            <a:r>
              <a:rPr lang="en-US" altLang="en-US" b="1" i="1" dirty="0"/>
              <a:t>Depth-first search</a:t>
            </a:r>
            <a:r>
              <a:rPr lang="en-US" altLang="en-US" b="1" dirty="0"/>
              <a:t> </a:t>
            </a:r>
            <a:r>
              <a:rPr lang="en-US" altLang="en-US" dirty="0"/>
              <a:t>is another strategy for exploring a graph</a:t>
            </a:r>
          </a:p>
          <a:p>
            <a:pPr lvl="1"/>
            <a:r>
              <a:rPr lang="en-US" altLang="en-US" dirty="0"/>
              <a:t>Explore “deeper” in the graph whenever possible</a:t>
            </a:r>
          </a:p>
          <a:p>
            <a:pPr lvl="1"/>
            <a:r>
              <a:rPr lang="en-US" altLang="en-US" dirty="0"/>
              <a:t>Edges are explored out of the most recently discovered vertex </a:t>
            </a:r>
            <a:r>
              <a:rPr lang="en-US" altLang="en-US" i="1" dirty="0"/>
              <a:t>v</a:t>
            </a:r>
            <a:r>
              <a:rPr lang="en-US" altLang="en-US" dirty="0"/>
              <a:t> that still has unexplored edges</a:t>
            </a:r>
          </a:p>
          <a:p>
            <a:pPr lvl="1"/>
            <a:r>
              <a:rPr lang="en-US" altLang="en-US" dirty="0"/>
              <a:t>When all of </a:t>
            </a:r>
            <a:r>
              <a:rPr lang="en-US" altLang="en-US" i="1" dirty="0"/>
              <a:t>v</a:t>
            </a:r>
            <a:r>
              <a:rPr lang="en-US" altLang="en-US" dirty="0"/>
              <a:t>’s edges have been explored, backtrack to the vertex from which </a:t>
            </a:r>
            <a:r>
              <a:rPr lang="en-US" altLang="en-US" i="1" dirty="0"/>
              <a:t>v</a:t>
            </a:r>
            <a:r>
              <a:rPr lang="en-US" altLang="en-US" dirty="0"/>
              <a:t> was </a:t>
            </a:r>
            <a:r>
              <a:rPr lang="en-US" altLang="en-US" dirty="0" smtClean="0"/>
              <a:t>discovered</a:t>
            </a:r>
          </a:p>
          <a:p>
            <a:pPr lvl="1"/>
            <a:r>
              <a:rPr lang="en-US" altLang="en-US" dirty="0" smtClean="0"/>
              <a:t>recursive</a:t>
            </a:r>
            <a:endParaRPr lang="en-US" altLang="en-US" dirty="0"/>
          </a:p>
          <a:p>
            <a:pPr lvl="1">
              <a:buFont typeface="Times New Roman" pitchFamily="18" charset="0"/>
              <a:buNone/>
            </a:pPr>
            <a:endParaRPr lang="en-US" altLang="en-US" dirty="0"/>
          </a:p>
        </p:txBody>
      </p:sp>
    </p:spTree>
    <p:extLst>
      <p:ext uri="{BB962C8B-B14F-4D97-AF65-F5344CB8AC3E}">
        <p14:creationId xmlns:p14="http://schemas.microsoft.com/office/powerpoint/2010/main" val="177514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altLang="en-US"/>
              <a:t>DFS Example</a:t>
            </a:r>
          </a:p>
        </p:txBody>
      </p:sp>
      <p:sp>
        <p:nvSpPr>
          <p:cNvPr id="1226755" name="Oval 3"/>
          <p:cNvSpPr>
            <a:spLocks noChangeArrowheads="1"/>
          </p:cNvSpPr>
          <p:nvPr/>
        </p:nvSpPr>
        <p:spPr bwMode="auto">
          <a:xfrm>
            <a:off x="16510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 |12</a:t>
            </a:r>
          </a:p>
        </p:txBody>
      </p:sp>
      <p:sp>
        <p:nvSpPr>
          <p:cNvPr id="1226756"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26757" name="Oval 5"/>
          <p:cNvSpPr>
            <a:spLocks noChangeArrowheads="1"/>
          </p:cNvSpPr>
          <p:nvPr/>
        </p:nvSpPr>
        <p:spPr bwMode="auto">
          <a:xfrm>
            <a:off x="74295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13|  </a:t>
            </a:r>
          </a:p>
        </p:txBody>
      </p:sp>
      <p:sp>
        <p:nvSpPr>
          <p:cNvPr id="1226758" name="Oval 6"/>
          <p:cNvSpPr>
            <a:spLocks noChangeArrowheads="1"/>
          </p:cNvSpPr>
          <p:nvPr/>
        </p:nvSpPr>
        <p:spPr bwMode="auto">
          <a:xfrm>
            <a:off x="74295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14|15</a:t>
            </a:r>
          </a:p>
        </p:txBody>
      </p:sp>
      <p:sp>
        <p:nvSpPr>
          <p:cNvPr id="1226759"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26760"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26761"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26762"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26763" name="AutoShape 11"/>
          <p:cNvCxnSpPr>
            <a:cxnSpLocks noChangeShapeType="1"/>
            <a:stCxn id="1226755" idx="3"/>
            <a:endCxn id="1226761"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64" name="AutoShape 12"/>
          <p:cNvCxnSpPr>
            <a:cxnSpLocks noChangeShapeType="1"/>
            <a:stCxn id="1226761" idx="5"/>
            <a:endCxn id="1226760"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65" name="AutoShape 13"/>
          <p:cNvCxnSpPr>
            <a:cxnSpLocks noChangeShapeType="1"/>
            <a:stCxn id="1226761" idx="6"/>
            <a:endCxn id="1226759"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66" name="AutoShape 14"/>
          <p:cNvCxnSpPr>
            <a:cxnSpLocks noChangeShapeType="1"/>
            <a:stCxn id="1226759" idx="2"/>
            <a:endCxn id="1226760"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67" name="AutoShape 15"/>
          <p:cNvCxnSpPr>
            <a:cxnSpLocks noChangeShapeType="1"/>
            <a:stCxn id="1226760" idx="0"/>
            <a:endCxn id="1226755"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68" name="AutoShape 16"/>
          <p:cNvCxnSpPr>
            <a:cxnSpLocks noChangeShapeType="1"/>
            <a:stCxn id="1226755" idx="5"/>
            <a:endCxn id="1226759"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69" name="AutoShape 17"/>
          <p:cNvCxnSpPr>
            <a:cxnSpLocks noChangeShapeType="1"/>
            <a:stCxn id="1226756" idx="4"/>
            <a:endCxn id="1226759"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70" name="AutoShape 18"/>
          <p:cNvCxnSpPr>
            <a:cxnSpLocks noChangeShapeType="1"/>
            <a:stCxn id="1226755" idx="6"/>
            <a:endCxn id="1226756"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71" name="AutoShape 19"/>
          <p:cNvCxnSpPr>
            <a:cxnSpLocks noChangeShapeType="1"/>
            <a:stCxn id="1226757" idx="2"/>
            <a:endCxn id="1226756"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72" name="AutoShape 20"/>
          <p:cNvCxnSpPr>
            <a:cxnSpLocks noChangeShapeType="1"/>
            <a:stCxn id="1226756" idx="5"/>
            <a:endCxn id="1226762"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73" name="AutoShape 21"/>
          <p:cNvCxnSpPr>
            <a:cxnSpLocks noChangeShapeType="1"/>
            <a:stCxn id="1226757" idx="3"/>
            <a:endCxn id="1226762"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74" name="AutoShape 22"/>
          <p:cNvCxnSpPr>
            <a:cxnSpLocks noChangeShapeType="1"/>
            <a:stCxn id="1226757" idx="4"/>
            <a:endCxn id="1226758" idx="0"/>
          </p:cNvCxnSpPr>
          <p:nvPr/>
        </p:nvCxnSpPr>
        <p:spPr bwMode="auto">
          <a:xfrm>
            <a:off x="8007350" y="3062289"/>
            <a:ext cx="0" cy="16478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75" name="AutoShape 23"/>
          <p:cNvCxnSpPr>
            <a:cxnSpLocks noChangeShapeType="1"/>
            <a:stCxn id="1226758" idx="2"/>
            <a:endCxn id="1226759"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6776" name="AutoShape 24"/>
          <p:cNvCxnSpPr>
            <a:cxnSpLocks noChangeShapeType="1"/>
            <a:stCxn id="1226762" idx="3"/>
            <a:endCxn id="1226759"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6777"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78"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26779"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2058616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Grp="1" noChangeArrowheads="1"/>
          </p:cNvSpPr>
          <p:nvPr>
            <p:ph type="title"/>
          </p:nvPr>
        </p:nvSpPr>
        <p:spPr/>
        <p:txBody>
          <a:bodyPr/>
          <a:lstStyle/>
          <a:p>
            <a:r>
              <a:rPr lang="en-US" altLang="en-US"/>
              <a:t>DFS Example</a:t>
            </a:r>
          </a:p>
        </p:txBody>
      </p:sp>
      <p:sp>
        <p:nvSpPr>
          <p:cNvPr id="1227779" name="Oval 3"/>
          <p:cNvSpPr>
            <a:spLocks noChangeArrowheads="1"/>
          </p:cNvSpPr>
          <p:nvPr/>
        </p:nvSpPr>
        <p:spPr bwMode="auto">
          <a:xfrm>
            <a:off x="16510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 |12</a:t>
            </a:r>
          </a:p>
        </p:txBody>
      </p:sp>
      <p:sp>
        <p:nvSpPr>
          <p:cNvPr id="1227780"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27781" name="Oval 5"/>
          <p:cNvSpPr>
            <a:spLocks noChangeArrowheads="1"/>
          </p:cNvSpPr>
          <p:nvPr/>
        </p:nvSpPr>
        <p:spPr bwMode="auto">
          <a:xfrm>
            <a:off x="74295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13|16</a:t>
            </a:r>
          </a:p>
        </p:txBody>
      </p:sp>
      <p:sp>
        <p:nvSpPr>
          <p:cNvPr id="1227782" name="Oval 6"/>
          <p:cNvSpPr>
            <a:spLocks noChangeArrowheads="1"/>
          </p:cNvSpPr>
          <p:nvPr/>
        </p:nvSpPr>
        <p:spPr bwMode="auto">
          <a:xfrm>
            <a:off x="74295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14|15</a:t>
            </a:r>
          </a:p>
        </p:txBody>
      </p:sp>
      <p:sp>
        <p:nvSpPr>
          <p:cNvPr id="1227783"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27784"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27785"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27786"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27787" name="AutoShape 11"/>
          <p:cNvCxnSpPr>
            <a:cxnSpLocks noChangeShapeType="1"/>
            <a:stCxn id="1227779" idx="3"/>
            <a:endCxn id="1227785"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88" name="AutoShape 12"/>
          <p:cNvCxnSpPr>
            <a:cxnSpLocks noChangeShapeType="1"/>
            <a:stCxn id="1227785" idx="5"/>
            <a:endCxn id="1227784"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89" name="AutoShape 13"/>
          <p:cNvCxnSpPr>
            <a:cxnSpLocks noChangeShapeType="1"/>
            <a:stCxn id="1227785" idx="6"/>
            <a:endCxn id="1227783"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0" name="AutoShape 14"/>
          <p:cNvCxnSpPr>
            <a:cxnSpLocks noChangeShapeType="1"/>
            <a:stCxn id="1227783" idx="2"/>
            <a:endCxn id="1227784"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1" name="AutoShape 15"/>
          <p:cNvCxnSpPr>
            <a:cxnSpLocks noChangeShapeType="1"/>
            <a:stCxn id="1227784" idx="0"/>
            <a:endCxn id="1227779"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2" name="AutoShape 16"/>
          <p:cNvCxnSpPr>
            <a:cxnSpLocks noChangeShapeType="1"/>
            <a:stCxn id="1227779" idx="5"/>
            <a:endCxn id="1227783"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3" name="AutoShape 17"/>
          <p:cNvCxnSpPr>
            <a:cxnSpLocks noChangeShapeType="1"/>
            <a:stCxn id="1227780" idx="4"/>
            <a:endCxn id="1227783"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4" name="AutoShape 18"/>
          <p:cNvCxnSpPr>
            <a:cxnSpLocks noChangeShapeType="1"/>
            <a:stCxn id="1227779" idx="6"/>
            <a:endCxn id="1227780"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5" name="AutoShape 19"/>
          <p:cNvCxnSpPr>
            <a:cxnSpLocks noChangeShapeType="1"/>
            <a:stCxn id="1227781" idx="2"/>
            <a:endCxn id="1227780"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6" name="AutoShape 20"/>
          <p:cNvCxnSpPr>
            <a:cxnSpLocks noChangeShapeType="1"/>
            <a:stCxn id="1227780" idx="5"/>
            <a:endCxn id="1227786"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7" name="AutoShape 21"/>
          <p:cNvCxnSpPr>
            <a:cxnSpLocks noChangeShapeType="1"/>
            <a:stCxn id="1227781" idx="3"/>
            <a:endCxn id="1227786"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8" name="AutoShape 22"/>
          <p:cNvCxnSpPr>
            <a:cxnSpLocks noChangeShapeType="1"/>
            <a:stCxn id="1227781" idx="4"/>
            <a:endCxn id="1227782" idx="0"/>
          </p:cNvCxnSpPr>
          <p:nvPr/>
        </p:nvCxnSpPr>
        <p:spPr bwMode="auto">
          <a:xfrm>
            <a:off x="8007350" y="3062289"/>
            <a:ext cx="0" cy="16478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799" name="AutoShape 23"/>
          <p:cNvCxnSpPr>
            <a:cxnSpLocks noChangeShapeType="1"/>
            <a:stCxn id="1227782" idx="2"/>
            <a:endCxn id="1227783"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7800" name="AutoShape 24"/>
          <p:cNvCxnSpPr>
            <a:cxnSpLocks noChangeShapeType="1"/>
            <a:stCxn id="1227786" idx="3"/>
            <a:endCxn id="1227783"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7801"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02"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27803"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2665062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Grp="1" noChangeArrowheads="1"/>
          </p:cNvSpPr>
          <p:nvPr>
            <p:ph type="title"/>
          </p:nvPr>
        </p:nvSpPr>
        <p:spPr/>
        <p:txBody>
          <a:bodyPr/>
          <a:lstStyle/>
          <a:p>
            <a:r>
              <a:rPr lang="en-US" altLang="en-US"/>
              <a:t>DFS Example</a:t>
            </a:r>
          </a:p>
        </p:txBody>
      </p:sp>
      <p:sp>
        <p:nvSpPr>
          <p:cNvPr id="1229827" name="Oval 3"/>
          <p:cNvSpPr>
            <a:spLocks noChangeArrowheads="1"/>
          </p:cNvSpPr>
          <p:nvPr/>
        </p:nvSpPr>
        <p:spPr bwMode="auto">
          <a:xfrm>
            <a:off x="16510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 |12</a:t>
            </a:r>
          </a:p>
        </p:txBody>
      </p:sp>
      <p:sp>
        <p:nvSpPr>
          <p:cNvPr id="1229828"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29829" name="Oval 5"/>
          <p:cNvSpPr>
            <a:spLocks noChangeArrowheads="1"/>
          </p:cNvSpPr>
          <p:nvPr/>
        </p:nvSpPr>
        <p:spPr bwMode="auto">
          <a:xfrm>
            <a:off x="74295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13|16</a:t>
            </a:r>
          </a:p>
        </p:txBody>
      </p:sp>
      <p:sp>
        <p:nvSpPr>
          <p:cNvPr id="1229830" name="Oval 6"/>
          <p:cNvSpPr>
            <a:spLocks noChangeArrowheads="1"/>
          </p:cNvSpPr>
          <p:nvPr/>
        </p:nvSpPr>
        <p:spPr bwMode="auto">
          <a:xfrm>
            <a:off x="74295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14|15</a:t>
            </a:r>
          </a:p>
        </p:txBody>
      </p:sp>
      <p:sp>
        <p:nvSpPr>
          <p:cNvPr id="1229831"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29832"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29833"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29834"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29835" name="AutoShape 11"/>
          <p:cNvCxnSpPr>
            <a:cxnSpLocks noChangeShapeType="1"/>
            <a:stCxn id="1229827" idx="3"/>
            <a:endCxn id="1229833"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36" name="AutoShape 12"/>
          <p:cNvCxnSpPr>
            <a:cxnSpLocks noChangeShapeType="1"/>
            <a:stCxn id="1229833" idx="5"/>
            <a:endCxn id="1229832"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37" name="AutoShape 13"/>
          <p:cNvCxnSpPr>
            <a:cxnSpLocks noChangeShapeType="1"/>
            <a:stCxn id="1229833" idx="6"/>
            <a:endCxn id="1229831"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38" name="AutoShape 14"/>
          <p:cNvCxnSpPr>
            <a:cxnSpLocks noChangeShapeType="1"/>
            <a:stCxn id="1229831" idx="2"/>
            <a:endCxn id="1229832"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39" name="AutoShape 15"/>
          <p:cNvCxnSpPr>
            <a:cxnSpLocks noChangeShapeType="1"/>
            <a:stCxn id="1229832" idx="0"/>
            <a:endCxn id="1229827" idx="4"/>
          </p:cNvCxnSpPr>
          <p:nvPr/>
        </p:nvCxnSpPr>
        <p:spPr bwMode="auto">
          <a:xfrm flipV="1">
            <a:off x="22288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40" name="AutoShape 16"/>
          <p:cNvCxnSpPr>
            <a:cxnSpLocks noChangeShapeType="1"/>
            <a:stCxn id="1229827" idx="5"/>
            <a:endCxn id="1229831"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41" name="AutoShape 17"/>
          <p:cNvCxnSpPr>
            <a:cxnSpLocks noChangeShapeType="1"/>
            <a:stCxn id="1229828" idx="4"/>
            <a:endCxn id="1229831"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42" name="AutoShape 18"/>
          <p:cNvCxnSpPr>
            <a:cxnSpLocks noChangeShapeType="1"/>
            <a:stCxn id="1229827" idx="6"/>
            <a:endCxn id="1229828"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43" name="AutoShape 19"/>
          <p:cNvCxnSpPr>
            <a:cxnSpLocks noChangeShapeType="1"/>
            <a:stCxn id="1229829" idx="2"/>
            <a:endCxn id="1229828"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44" name="AutoShape 20"/>
          <p:cNvCxnSpPr>
            <a:cxnSpLocks noChangeShapeType="1"/>
            <a:stCxn id="1229828" idx="5"/>
            <a:endCxn id="1229834"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45" name="AutoShape 21"/>
          <p:cNvCxnSpPr>
            <a:cxnSpLocks noChangeShapeType="1"/>
            <a:stCxn id="1229829" idx="3"/>
            <a:endCxn id="1229834"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46" name="AutoShape 22"/>
          <p:cNvCxnSpPr>
            <a:cxnSpLocks noChangeShapeType="1"/>
            <a:stCxn id="1229829" idx="4"/>
            <a:endCxn id="1229830" idx="0"/>
          </p:cNvCxnSpPr>
          <p:nvPr/>
        </p:nvCxnSpPr>
        <p:spPr bwMode="auto">
          <a:xfrm>
            <a:off x="8007350" y="3062289"/>
            <a:ext cx="0" cy="16478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47" name="AutoShape 23"/>
          <p:cNvCxnSpPr>
            <a:cxnSpLocks noChangeShapeType="1"/>
            <a:stCxn id="1229830" idx="2"/>
            <a:endCxn id="1229831"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48" name="AutoShape 24"/>
          <p:cNvCxnSpPr>
            <a:cxnSpLocks noChangeShapeType="1"/>
            <a:stCxn id="1229834" idx="3"/>
            <a:endCxn id="1229831"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9849"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50"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29851"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
        <p:nvSpPr>
          <p:cNvPr id="1229852" name="Text Box 28"/>
          <p:cNvSpPr txBox="1">
            <a:spLocks noChangeArrowheads="1"/>
          </p:cNvSpPr>
          <p:nvPr/>
        </p:nvSpPr>
        <p:spPr bwMode="auto">
          <a:xfrm>
            <a:off x="242492" y="5791201"/>
            <a:ext cx="1565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Times New Roman" pitchFamily="18" charset="0"/>
              </a:rPr>
              <a:t>Tree edges</a:t>
            </a:r>
          </a:p>
        </p:txBody>
      </p:sp>
    </p:spTree>
    <p:extLst>
      <p:ext uri="{BB962C8B-B14F-4D97-AF65-F5344CB8AC3E}">
        <p14:creationId xmlns:p14="http://schemas.microsoft.com/office/powerpoint/2010/main" val="886311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p:txBody>
          <a:bodyPr/>
          <a:lstStyle/>
          <a:p>
            <a:r>
              <a:rPr lang="en-US" altLang="en-US"/>
              <a:t>DFS Example</a:t>
            </a:r>
          </a:p>
        </p:txBody>
      </p:sp>
      <p:sp>
        <p:nvSpPr>
          <p:cNvPr id="1231875" name="Oval 3"/>
          <p:cNvSpPr>
            <a:spLocks noChangeArrowheads="1"/>
          </p:cNvSpPr>
          <p:nvPr/>
        </p:nvSpPr>
        <p:spPr bwMode="auto">
          <a:xfrm>
            <a:off x="16510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 |12</a:t>
            </a:r>
          </a:p>
        </p:txBody>
      </p:sp>
      <p:sp>
        <p:nvSpPr>
          <p:cNvPr id="1231876"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31877" name="Oval 5"/>
          <p:cNvSpPr>
            <a:spLocks noChangeArrowheads="1"/>
          </p:cNvSpPr>
          <p:nvPr/>
        </p:nvSpPr>
        <p:spPr bwMode="auto">
          <a:xfrm>
            <a:off x="74295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13|16</a:t>
            </a:r>
          </a:p>
        </p:txBody>
      </p:sp>
      <p:sp>
        <p:nvSpPr>
          <p:cNvPr id="1231878" name="Oval 6"/>
          <p:cNvSpPr>
            <a:spLocks noChangeArrowheads="1"/>
          </p:cNvSpPr>
          <p:nvPr/>
        </p:nvSpPr>
        <p:spPr bwMode="auto">
          <a:xfrm>
            <a:off x="74295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14|15</a:t>
            </a:r>
          </a:p>
        </p:txBody>
      </p:sp>
      <p:sp>
        <p:nvSpPr>
          <p:cNvPr id="1231879"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31880"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31881"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31882"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31883" name="AutoShape 11"/>
          <p:cNvCxnSpPr>
            <a:cxnSpLocks noChangeShapeType="1"/>
            <a:stCxn id="1231875" idx="3"/>
            <a:endCxn id="1231881"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84" name="AutoShape 12"/>
          <p:cNvCxnSpPr>
            <a:cxnSpLocks noChangeShapeType="1"/>
            <a:stCxn id="1231881" idx="5"/>
            <a:endCxn id="1231880"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85" name="AutoShape 13"/>
          <p:cNvCxnSpPr>
            <a:cxnSpLocks noChangeShapeType="1"/>
            <a:stCxn id="1231881" idx="6"/>
            <a:endCxn id="1231879"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86" name="AutoShape 14"/>
          <p:cNvCxnSpPr>
            <a:cxnSpLocks noChangeShapeType="1"/>
            <a:stCxn id="1231879" idx="2"/>
            <a:endCxn id="1231880"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87" name="AutoShape 15"/>
          <p:cNvCxnSpPr>
            <a:cxnSpLocks noChangeShapeType="1"/>
            <a:stCxn id="1231880" idx="0"/>
            <a:endCxn id="1231875" idx="4"/>
          </p:cNvCxnSpPr>
          <p:nvPr/>
        </p:nvCxnSpPr>
        <p:spPr bwMode="auto">
          <a:xfrm flipV="1">
            <a:off x="2228850" y="3062289"/>
            <a:ext cx="0" cy="1647825"/>
          </a:xfrm>
          <a:prstGeom prst="straightConnector1">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88" name="AutoShape 16"/>
          <p:cNvCxnSpPr>
            <a:cxnSpLocks noChangeShapeType="1"/>
            <a:stCxn id="1231875" idx="5"/>
            <a:endCxn id="1231879"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89" name="AutoShape 17"/>
          <p:cNvCxnSpPr>
            <a:cxnSpLocks noChangeShapeType="1"/>
            <a:stCxn id="1231876" idx="4"/>
            <a:endCxn id="1231879"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90" name="AutoShape 18"/>
          <p:cNvCxnSpPr>
            <a:cxnSpLocks noChangeShapeType="1"/>
            <a:stCxn id="1231875" idx="6"/>
            <a:endCxn id="1231876"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91" name="AutoShape 19"/>
          <p:cNvCxnSpPr>
            <a:cxnSpLocks noChangeShapeType="1"/>
            <a:stCxn id="1231877" idx="2"/>
            <a:endCxn id="1231876"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92" name="AutoShape 20"/>
          <p:cNvCxnSpPr>
            <a:cxnSpLocks noChangeShapeType="1"/>
            <a:stCxn id="1231876" idx="5"/>
            <a:endCxn id="1231882"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93" name="AutoShape 21"/>
          <p:cNvCxnSpPr>
            <a:cxnSpLocks noChangeShapeType="1"/>
            <a:stCxn id="1231877" idx="3"/>
            <a:endCxn id="1231882"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94" name="AutoShape 22"/>
          <p:cNvCxnSpPr>
            <a:cxnSpLocks noChangeShapeType="1"/>
            <a:stCxn id="1231877" idx="4"/>
            <a:endCxn id="1231878" idx="0"/>
          </p:cNvCxnSpPr>
          <p:nvPr/>
        </p:nvCxnSpPr>
        <p:spPr bwMode="auto">
          <a:xfrm>
            <a:off x="8007350" y="3062289"/>
            <a:ext cx="0" cy="16478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95" name="AutoShape 23"/>
          <p:cNvCxnSpPr>
            <a:cxnSpLocks noChangeShapeType="1"/>
            <a:stCxn id="1231878" idx="2"/>
            <a:endCxn id="1231879"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96" name="AutoShape 24"/>
          <p:cNvCxnSpPr>
            <a:cxnSpLocks noChangeShapeType="1"/>
            <a:stCxn id="1231882" idx="3"/>
            <a:endCxn id="1231879"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897"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98"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31899"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
        <p:nvSpPr>
          <p:cNvPr id="1231900" name="Text Box 28"/>
          <p:cNvSpPr txBox="1">
            <a:spLocks noChangeArrowheads="1"/>
          </p:cNvSpPr>
          <p:nvPr/>
        </p:nvSpPr>
        <p:spPr bwMode="auto">
          <a:xfrm>
            <a:off x="242492" y="5791201"/>
            <a:ext cx="1565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Times New Roman" pitchFamily="18" charset="0"/>
              </a:rPr>
              <a:t>Tree edges</a:t>
            </a:r>
          </a:p>
        </p:txBody>
      </p:sp>
      <p:sp>
        <p:nvSpPr>
          <p:cNvPr id="1231901" name="Text Box 29"/>
          <p:cNvSpPr txBox="1">
            <a:spLocks noChangeArrowheads="1"/>
          </p:cNvSpPr>
          <p:nvPr/>
        </p:nvSpPr>
        <p:spPr bwMode="auto">
          <a:xfrm>
            <a:off x="1981200" y="5791201"/>
            <a:ext cx="16466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2"/>
                </a:solidFill>
                <a:latin typeface="Times New Roman" pitchFamily="18" charset="0"/>
              </a:rPr>
              <a:t>Back edges</a:t>
            </a:r>
          </a:p>
        </p:txBody>
      </p:sp>
    </p:spTree>
    <p:extLst>
      <p:ext uri="{BB962C8B-B14F-4D97-AF65-F5344CB8AC3E}">
        <p14:creationId xmlns:p14="http://schemas.microsoft.com/office/powerpoint/2010/main" val="3051798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altLang="en-US"/>
              <a:t>DFS Example</a:t>
            </a:r>
          </a:p>
        </p:txBody>
      </p:sp>
      <p:sp>
        <p:nvSpPr>
          <p:cNvPr id="1233923" name="Oval 3"/>
          <p:cNvSpPr>
            <a:spLocks noChangeArrowheads="1"/>
          </p:cNvSpPr>
          <p:nvPr/>
        </p:nvSpPr>
        <p:spPr bwMode="auto">
          <a:xfrm>
            <a:off x="16510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 |12</a:t>
            </a:r>
          </a:p>
        </p:txBody>
      </p:sp>
      <p:sp>
        <p:nvSpPr>
          <p:cNvPr id="1233924"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33925" name="Oval 5"/>
          <p:cNvSpPr>
            <a:spLocks noChangeArrowheads="1"/>
          </p:cNvSpPr>
          <p:nvPr/>
        </p:nvSpPr>
        <p:spPr bwMode="auto">
          <a:xfrm>
            <a:off x="74295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13|16</a:t>
            </a:r>
          </a:p>
        </p:txBody>
      </p:sp>
      <p:sp>
        <p:nvSpPr>
          <p:cNvPr id="1233926" name="Oval 6"/>
          <p:cNvSpPr>
            <a:spLocks noChangeArrowheads="1"/>
          </p:cNvSpPr>
          <p:nvPr/>
        </p:nvSpPr>
        <p:spPr bwMode="auto">
          <a:xfrm>
            <a:off x="74295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14|15</a:t>
            </a:r>
          </a:p>
        </p:txBody>
      </p:sp>
      <p:sp>
        <p:nvSpPr>
          <p:cNvPr id="1233927"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33928"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33929"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33930"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33931" name="AutoShape 11"/>
          <p:cNvCxnSpPr>
            <a:cxnSpLocks noChangeShapeType="1"/>
            <a:stCxn id="1233923" idx="3"/>
            <a:endCxn id="1233929"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32" name="AutoShape 12"/>
          <p:cNvCxnSpPr>
            <a:cxnSpLocks noChangeShapeType="1"/>
            <a:stCxn id="1233929" idx="5"/>
            <a:endCxn id="1233928"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33" name="AutoShape 13"/>
          <p:cNvCxnSpPr>
            <a:cxnSpLocks noChangeShapeType="1"/>
            <a:stCxn id="1233929" idx="6"/>
            <a:endCxn id="1233927"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34" name="AutoShape 14"/>
          <p:cNvCxnSpPr>
            <a:cxnSpLocks noChangeShapeType="1"/>
            <a:stCxn id="1233927" idx="2"/>
            <a:endCxn id="1233928"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35" name="AutoShape 15"/>
          <p:cNvCxnSpPr>
            <a:cxnSpLocks noChangeShapeType="1"/>
            <a:stCxn id="1233928" idx="0"/>
            <a:endCxn id="1233923" idx="4"/>
          </p:cNvCxnSpPr>
          <p:nvPr/>
        </p:nvCxnSpPr>
        <p:spPr bwMode="auto">
          <a:xfrm flipV="1">
            <a:off x="2228850" y="3062289"/>
            <a:ext cx="0" cy="1647825"/>
          </a:xfrm>
          <a:prstGeom prst="straightConnector1">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36" name="AutoShape 16"/>
          <p:cNvCxnSpPr>
            <a:cxnSpLocks noChangeShapeType="1"/>
            <a:stCxn id="1233924" idx="4"/>
            <a:endCxn id="1233927"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37" name="AutoShape 17"/>
          <p:cNvCxnSpPr>
            <a:cxnSpLocks noChangeShapeType="1"/>
            <a:stCxn id="1233923" idx="6"/>
            <a:endCxn id="1233924"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38" name="AutoShape 18"/>
          <p:cNvCxnSpPr>
            <a:cxnSpLocks noChangeShapeType="1"/>
            <a:stCxn id="1233925" idx="2"/>
            <a:endCxn id="1233924"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39" name="AutoShape 19"/>
          <p:cNvCxnSpPr>
            <a:cxnSpLocks noChangeShapeType="1"/>
            <a:stCxn id="1233924" idx="5"/>
            <a:endCxn id="1233930"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40" name="AutoShape 20"/>
          <p:cNvCxnSpPr>
            <a:cxnSpLocks noChangeShapeType="1"/>
            <a:stCxn id="1233925" idx="3"/>
            <a:endCxn id="1233930"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41" name="AutoShape 21"/>
          <p:cNvCxnSpPr>
            <a:cxnSpLocks noChangeShapeType="1"/>
            <a:stCxn id="1233925" idx="4"/>
            <a:endCxn id="1233926" idx="0"/>
          </p:cNvCxnSpPr>
          <p:nvPr/>
        </p:nvCxnSpPr>
        <p:spPr bwMode="auto">
          <a:xfrm>
            <a:off x="8007350" y="3062289"/>
            <a:ext cx="0" cy="16478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42" name="AutoShape 22"/>
          <p:cNvCxnSpPr>
            <a:cxnSpLocks noChangeShapeType="1"/>
            <a:stCxn id="1233926" idx="2"/>
            <a:endCxn id="1233927"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43" name="AutoShape 23"/>
          <p:cNvCxnSpPr>
            <a:cxnSpLocks noChangeShapeType="1"/>
            <a:stCxn id="1233930" idx="3"/>
            <a:endCxn id="1233927"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3944" name="Line 24"/>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945" name="Text Box 25"/>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33946" name="Oval 26"/>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
        <p:nvSpPr>
          <p:cNvPr id="1233947" name="Text Box 27"/>
          <p:cNvSpPr txBox="1">
            <a:spLocks noChangeArrowheads="1"/>
          </p:cNvSpPr>
          <p:nvPr/>
        </p:nvSpPr>
        <p:spPr bwMode="auto">
          <a:xfrm>
            <a:off x="242492" y="5791201"/>
            <a:ext cx="1565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Times New Roman" pitchFamily="18" charset="0"/>
              </a:rPr>
              <a:t>Tree edges</a:t>
            </a:r>
          </a:p>
        </p:txBody>
      </p:sp>
      <p:sp>
        <p:nvSpPr>
          <p:cNvPr id="1233948" name="Text Box 28"/>
          <p:cNvSpPr txBox="1">
            <a:spLocks noChangeArrowheads="1"/>
          </p:cNvSpPr>
          <p:nvPr/>
        </p:nvSpPr>
        <p:spPr bwMode="auto">
          <a:xfrm>
            <a:off x="1981200" y="5791201"/>
            <a:ext cx="16466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2"/>
                </a:solidFill>
                <a:latin typeface="Times New Roman" pitchFamily="18" charset="0"/>
              </a:rPr>
              <a:t>Back edges</a:t>
            </a:r>
          </a:p>
        </p:txBody>
      </p:sp>
      <p:sp>
        <p:nvSpPr>
          <p:cNvPr id="1233949" name="Text Box 29"/>
          <p:cNvSpPr txBox="1">
            <a:spLocks noChangeArrowheads="1"/>
          </p:cNvSpPr>
          <p:nvPr/>
        </p:nvSpPr>
        <p:spPr bwMode="auto">
          <a:xfrm>
            <a:off x="3797301" y="5791201"/>
            <a:ext cx="2141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hlink"/>
                </a:solidFill>
                <a:latin typeface="Times New Roman" pitchFamily="18" charset="0"/>
              </a:rPr>
              <a:t>Forward edges</a:t>
            </a:r>
          </a:p>
        </p:txBody>
      </p:sp>
      <p:cxnSp>
        <p:nvCxnSpPr>
          <p:cNvPr id="1233950" name="AutoShape 30"/>
          <p:cNvCxnSpPr>
            <a:cxnSpLocks noChangeShapeType="1"/>
            <a:stCxn id="1233923" idx="5"/>
            <a:endCxn id="1233927" idx="1"/>
          </p:cNvCxnSpPr>
          <p:nvPr/>
        </p:nvCxnSpPr>
        <p:spPr bwMode="auto">
          <a:xfrm>
            <a:off x="2638161" y="2962275"/>
            <a:ext cx="2070629" cy="1847850"/>
          </a:xfrm>
          <a:prstGeom prst="straightConnector1">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5228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noChangeArrowheads="1"/>
          </p:cNvSpPr>
          <p:nvPr>
            <p:ph type="title"/>
          </p:nvPr>
        </p:nvSpPr>
        <p:spPr/>
        <p:txBody>
          <a:bodyPr/>
          <a:lstStyle/>
          <a:p>
            <a:r>
              <a:rPr lang="en-US" altLang="en-US"/>
              <a:t>DFS: Kinds of edges</a:t>
            </a:r>
          </a:p>
        </p:txBody>
      </p:sp>
      <p:sp>
        <p:nvSpPr>
          <p:cNvPr id="1236995" name="Rectangle 3"/>
          <p:cNvSpPr>
            <a:spLocks noGrp="1" noChangeArrowheads="1"/>
          </p:cNvSpPr>
          <p:nvPr>
            <p:ph type="body" idx="1"/>
          </p:nvPr>
        </p:nvSpPr>
        <p:spPr/>
        <p:txBody>
          <a:bodyPr/>
          <a:lstStyle/>
          <a:p>
            <a:r>
              <a:rPr lang="en-US" altLang="en-US" dirty="0"/>
              <a:t>DFS introduces an important distinction among edges in the original graph:</a:t>
            </a:r>
          </a:p>
          <a:p>
            <a:pPr lvl="1"/>
            <a:r>
              <a:rPr lang="en-US" altLang="en-US" i="1" dirty="0"/>
              <a:t>Tree edge</a:t>
            </a:r>
            <a:r>
              <a:rPr lang="en-US" altLang="en-US" dirty="0"/>
              <a:t>: encounter new (white) vertex </a:t>
            </a:r>
          </a:p>
          <a:p>
            <a:pPr lvl="1"/>
            <a:r>
              <a:rPr lang="en-US" altLang="en-US" i="1" dirty="0"/>
              <a:t>Back edge</a:t>
            </a:r>
            <a:r>
              <a:rPr lang="en-US" altLang="en-US" dirty="0"/>
              <a:t>: from descendent to ancestor</a:t>
            </a:r>
          </a:p>
          <a:p>
            <a:pPr lvl="1"/>
            <a:r>
              <a:rPr lang="en-US" altLang="en-US" i="1" dirty="0"/>
              <a:t>Forward edge</a:t>
            </a:r>
            <a:r>
              <a:rPr lang="en-US" altLang="en-US" dirty="0"/>
              <a:t>: from ancestor to descendent</a:t>
            </a:r>
          </a:p>
          <a:p>
            <a:pPr lvl="1"/>
            <a:r>
              <a:rPr lang="en-US" altLang="en-US" i="1" dirty="0"/>
              <a:t>Cross edge</a:t>
            </a:r>
            <a:r>
              <a:rPr lang="en-US" altLang="en-US" dirty="0"/>
              <a:t>: between a tree or subtrees</a:t>
            </a:r>
          </a:p>
          <a:p>
            <a:r>
              <a:rPr lang="en-US" altLang="en-US" dirty="0"/>
              <a:t>Note: tree &amp; back edges are important; most algorithms don’t distinguish forward &amp; cross</a:t>
            </a:r>
          </a:p>
        </p:txBody>
      </p:sp>
    </p:spTree>
    <p:extLst>
      <p:ext uri="{BB962C8B-B14F-4D97-AF65-F5344CB8AC3E}">
        <p14:creationId xmlns:p14="http://schemas.microsoft.com/office/powerpoint/2010/main" val="1681755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en-US" altLang="en-US"/>
              <a:t>DFS Example</a:t>
            </a:r>
          </a:p>
        </p:txBody>
      </p:sp>
      <p:sp>
        <p:nvSpPr>
          <p:cNvPr id="1235971" name="Oval 3"/>
          <p:cNvSpPr>
            <a:spLocks noChangeArrowheads="1"/>
          </p:cNvSpPr>
          <p:nvPr/>
        </p:nvSpPr>
        <p:spPr bwMode="auto">
          <a:xfrm>
            <a:off x="16510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 |12</a:t>
            </a:r>
          </a:p>
        </p:txBody>
      </p:sp>
      <p:sp>
        <p:nvSpPr>
          <p:cNvPr id="1235972" name="Oval 4"/>
          <p:cNvSpPr>
            <a:spLocks noChangeArrowheads="1"/>
          </p:cNvSpPr>
          <p:nvPr/>
        </p:nvSpPr>
        <p:spPr bwMode="auto">
          <a:xfrm>
            <a:off x="454025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8 |11</a:t>
            </a:r>
          </a:p>
        </p:txBody>
      </p:sp>
      <p:sp>
        <p:nvSpPr>
          <p:cNvPr id="1235973" name="Oval 5"/>
          <p:cNvSpPr>
            <a:spLocks noChangeArrowheads="1"/>
          </p:cNvSpPr>
          <p:nvPr/>
        </p:nvSpPr>
        <p:spPr bwMode="auto">
          <a:xfrm>
            <a:off x="7429500" y="2362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13|16</a:t>
            </a:r>
          </a:p>
        </p:txBody>
      </p:sp>
      <p:sp>
        <p:nvSpPr>
          <p:cNvPr id="1235974" name="Oval 6"/>
          <p:cNvSpPr>
            <a:spLocks noChangeArrowheads="1"/>
          </p:cNvSpPr>
          <p:nvPr/>
        </p:nvSpPr>
        <p:spPr bwMode="auto">
          <a:xfrm>
            <a:off x="74295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14|15</a:t>
            </a:r>
          </a:p>
        </p:txBody>
      </p:sp>
      <p:sp>
        <p:nvSpPr>
          <p:cNvPr id="1235975" name="Oval 7"/>
          <p:cNvSpPr>
            <a:spLocks noChangeArrowheads="1"/>
          </p:cNvSpPr>
          <p:nvPr/>
        </p:nvSpPr>
        <p:spPr bwMode="auto">
          <a:xfrm>
            <a:off x="454025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5 | 6</a:t>
            </a:r>
          </a:p>
        </p:txBody>
      </p:sp>
      <p:sp>
        <p:nvSpPr>
          <p:cNvPr id="1235976"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3 | 4</a:t>
            </a:r>
          </a:p>
        </p:txBody>
      </p:sp>
      <p:sp>
        <p:nvSpPr>
          <p:cNvPr id="1235977" name="Oval 9"/>
          <p:cNvSpPr>
            <a:spLocks noChangeArrowheads="1"/>
          </p:cNvSpPr>
          <p:nvPr/>
        </p:nvSpPr>
        <p:spPr bwMode="auto">
          <a:xfrm>
            <a:off x="2476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2 | 7</a:t>
            </a:r>
          </a:p>
        </p:txBody>
      </p:sp>
      <p:sp>
        <p:nvSpPr>
          <p:cNvPr id="1235978" name="Oval 10"/>
          <p:cNvSpPr>
            <a:spLocks noChangeArrowheads="1"/>
          </p:cNvSpPr>
          <p:nvPr/>
        </p:nvSpPr>
        <p:spPr bwMode="auto">
          <a:xfrm>
            <a:off x="6026150" y="35052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9 |10</a:t>
            </a:r>
          </a:p>
        </p:txBody>
      </p:sp>
      <p:cxnSp>
        <p:nvCxnSpPr>
          <p:cNvPr id="1235979" name="AutoShape 11"/>
          <p:cNvCxnSpPr>
            <a:cxnSpLocks noChangeShapeType="1"/>
            <a:stCxn id="1235971" idx="3"/>
            <a:endCxn id="1235977"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0" name="AutoShape 12"/>
          <p:cNvCxnSpPr>
            <a:cxnSpLocks noChangeShapeType="1"/>
            <a:stCxn id="1235977" idx="5"/>
            <a:endCxn id="1235976"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1" name="AutoShape 13"/>
          <p:cNvCxnSpPr>
            <a:cxnSpLocks noChangeShapeType="1"/>
            <a:stCxn id="1235977" idx="6"/>
            <a:endCxn id="1235975" idx="1"/>
          </p:cNvCxnSpPr>
          <p:nvPr/>
        </p:nvCxnSpPr>
        <p:spPr bwMode="auto">
          <a:xfrm>
            <a:off x="1418829" y="3848102"/>
            <a:ext cx="3289961" cy="9620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2" name="AutoShape 14"/>
          <p:cNvCxnSpPr>
            <a:cxnSpLocks noChangeShapeType="1"/>
            <a:stCxn id="1235975" idx="2"/>
            <a:endCxn id="1235976" idx="6"/>
          </p:cNvCxnSpPr>
          <p:nvPr/>
        </p:nvCxnSpPr>
        <p:spPr bwMode="auto">
          <a:xfrm flipH="1">
            <a:off x="2822179" y="5067300"/>
            <a:ext cx="1702594" cy="0"/>
          </a:xfrm>
          <a:prstGeom prst="straightConnector1">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3" name="AutoShape 15"/>
          <p:cNvCxnSpPr>
            <a:cxnSpLocks noChangeShapeType="1"/>
            <a:stCxn id="1235976" idx="0"/>
            <a:endCxn id="1235971" idx="4"/>
          </p:cNvCxnSpPr>
          <p:nvPr/>
        </p:nvCxnSpPr>
        <p:spPr bwMode="auto">
          <a:xfrm flipV="1">
            <a:off x="2228850" y="3062289"/>
            <a:ext cx="0" cy="1647825"/>
          </a:xfrm>
          <a:prstGeom prst="straightConnector1">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4" name="AutoShape 16"/>
          <p:cNvCxnSpPr>
            <a:cxnSpLocks noChangeShapeType="1"/>
            <a:stCxn id="1235972" idx="4"/>
            <a:endCxn id="1235975" idx="0"/>
          </p:cNvCxnSpPr>
          <p:nvPr/>
        </p:nvCxnSpPr>
        <p:spPr bwMode="auto">
          <a:xfrm>
            <a:off x="5118100" y="3062289"/>
            <a:ext cx="0" cy="1647825"/>
          </a:xfrm>
          <a:prstGeom prst="straightConnector1">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5" name="AutoShape 17"/>
          <p:cNvCxnSpPr>
            <a:cxnSpLocks noChangeShapeType="1"/>
            <a:stCxn id="1235971" idx="6"/>
            <a:endCxn id="1235972" idx="2"/>
          </p:cNvCxnSpPr>
          <p:nvPr/>
        </p:nvCxnSpPr>
        <p:spPr bwMode="auto">
          <a:xfrm>
            <a:off x="2822179" y="2705100"/>
            <a:ext cx="1702594" cy="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6" name="AutoShape 18"/>
          <p:cNvCxnSpPr>
            <a:cxnSpLocks noChangeShapeType="1"/>
            <a:stCxn id="1235973" idx="2"/>
            <a:endCxn id="1235972" idx="6"/>
          </p:cNvCxnSpPr>
          <p:nvPr/>
        </p:nvCxnSpPr>
        <p:spPr bwMode="auto">
          <a:xfrm flipH="1">
            <a:off x="5711429" y="2705100"/>
            <a:ext cx="1702594" cy="0"/>
          </a:xfrm>
          <a:prstGeom prst="straightConnector1">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7" name="AutoShape 19"/>
          <p:cNvCxnSpPr>
            <a:cxnSpLocks noChangeShapeType="1"/>
            <a:stCxn id="1235972" idx="5"/>
            <a:endCxn id="1235978" idx="1"/>
          </p:cNvCxnSpPr>
          <p:nvPr/>
        </p:nvCxnSpPr>
        <p:spPr bwMode="auto">
          <a:xfrm>
            <a:off x="5527411" y="2962275"/>
            <a:ext cx="66727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8" name="AutoShape 20"/>
          <p:cNvCxnSpPr>
            <a:cxnSpLocks noChangeShapeType="1"/>
            <a:stCxn id="1235973" idx="3"/>
            <a:endCxn id="1235978" idx="7"/>
          </p:cNvCxnSpPr>
          <p:nvPr/>
        </p:nvCxnSpPr>
        <p:spPr bwMode="auto">
          <a:xfrm flipH="1">
            <a:off x="7013311" y="2962275"/>
            <a:ext cx="584729" cy="628650"/>
          </a:xfrm>
          <a:prstGeom prst="straightConnector1">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9" name="AutoShape 21"/>
          <p:cNvCxnSpPr>
            <a:cxnSpLocks noChangeShapeType="1"/>
            <a:stCxn id="1235973" idx="4"/>
            <a:endCxn id="1235974" idx="0"/>
          </p:cNvCxnSpPr>
          <p:nvPr/>
        </p:nvCxnSpPr>
        <p:spPr bwMode="auto">
          <a:xfrm>
            <a:off x="8007350" y="3062289"/>
            <a:ext cx="0" cy="164782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90" name="AutoShape 22"/>
          <p:cNvCxnSpPr>
            <a:cxnSpLocks noChangeShapeType="1"/>
            <a:stCxn id="1235974" idx="2"/>
            <a:endCxn id="1235975" idx="6"/>
          </p:cNvCxnSpPr>
          <p:nvPr/>
        </p:nvCxnSpPr>
        <p:spPr bwMode="auto">
          <a:xfrm flipH="1">
            <a:off x="5711429" y="5067300"/>
            <a:ext cx="1702594" cy="0"/>
          </a:xfrm>
          <a:prstGeom prst="straightConnector1">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91" name="AutoShape 23"/>
          <p:cNvCxnSpPr>
            <a:cxnSpLocks noChangeShapeType="1"/>
            <a:stCxn id="1235978" idx="3"/>
            <a:endCxn id="1235975" idx="7"/>
          </p:cNvCxnSpPr>
          <p:nvPr/>
        </p:nvCxnSpPr>
        <p:spPr bwMode="auto">
          <a:xfrm flipH="1">
            <a:off x="5527411" y="4105275"/>
            <a:ext cx="667279" cy="704850"/>
          </a:xfrm>
          <a:prstGeom prst="straightConnector1">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5992" name="Line 24"/>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993" name="Text Box 25"/>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35994" name="Oval 26"/>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
        <p:nvSpPr>
          <p:cNvPr id="1235995" name="Text Box 27"/>
          <p:cNvSpPr txBox="1">
            <a:spLocks noChangeArrowheads="1"/>
          </p:cNvSpPr>
          <p:nvPr/>
        </p:nvSpPr>
        <p:spPr bwMode="auto">
          <a:xfrm>
            <a:off x="242492" y="5791201"/>
            <a:ext cx="1565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Times New Roman" pitchFamily="18" charset="0"/>
              </a:rPr>
              <a:t>Tree edges</a:t>
            </a:r>
          </a:p>
        </p:txBody>
      </p:sp>
      <p:sp>
        <p:nvSpPr>
          <p:cNvPr id="1235996" name="Text Box 28"/>
          <p:cNvSpPr txBox="1">
            <a:spLocks noChangeArrowheads="1"/>
          </p:cNvSpPr>
          <p:nvPr/>
        </p:nvSpPr>
        <p:spPr bwMode="auto">
          <a:xfrm>
            <a:off x="1981200" y="5791201"/>
            <a:ext cx="16466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2"/>
                </a:solidFill>
                <a:latin typeface="Times New Roman" pitchFamily="18" charset="0"/>
              </a:rPr>
              <a:t>Back edges</a:t>
            </a:r>
          </a:p>
        </p:txBody>
      </p:sp>
      <p:sp>
        <p:nvSpPr>
          <p:cNvPr id="1235997" name="Text Box 29"/>
          <p:cNvSpPr txBox="1">
            <a:spLocks noChangeArrowheads="1"/>
          </p:cNvSpPr>
          <p:nvPr/>
        </p:nvSpPr>
        <p:spPr bwMode="auto">
          <a:xfrm>
            <a:off x="3797301" y="5791201"/>
            <a:ext cx="2141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chemeClr val="accent6"/>
                </a:solidFill>
                <a:latin typeface="Times New Roman" pitchFamily="18" charset="0"/>
              </a:rPr>
              <a:t>Forward edges</a:t>
            </a:r>
          </a:p>
        </p:txBody>
      </p:sp>
      <p:cxnSp>
        <p:nvCxnSpPr>
          <p:cNvPr id="1235998" name="AutoShape 30"/>
          <p:cNvCxnSpPr>
            <a:cxnSpLocks noChangeShapeType="1"/>
            <a:stCxn id="1235971" idx="5"/>
            <a:endCxn id="1235975" idx="1"/>
          </p:cNvCxnSpPr>
          <p:nvPr/>
        </p:nvCxnSpPr>
        <p:spPr bwMode="auto">
          <a:xfrm>
            <a:off x="2638161" y="2962275"/>
            <a:ext cx="2070629" cy="1847850"/>
          </a:xfrm>
          <a:prstGeom prst="straightConnector1">
            <a:avLst/>
          </a:prstGeom>
          <a:noFill/>
          <a:ln w="2857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5999" name="Text Box 31"/>
          <p:cNvSpPr txBox="1">
            <a:spLocks noChangeArrowheads="1"/>
          </p:cNvSpPr>
          <p:nvPr/>
        </p:nvSpPr>
        <p:spPr bwMode="auto">
          <a:xfrm>
            <a:off x="6108701" y="5791201"/>
            <a:ext cx="17275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rgbClr val="C00000"/>
                </a:solidFill>
                <a:latin typeface="Times New Roman" pitchFamily="18" charset="0"/>
              </a:rPr>
              <a:t>Cross edges</a:t>
            </a:r>
          </a:p>
        </p:txBody>
      </p:sp>
    </p:spTree>
    <p:extLst>
      <p:ext uri="{BB962C8B-B14F-4D97-AF65-F5344CB8AC3E}">
        <p14:creationId xmlns:p14="http://schemas.microsoft.com/office/powerpoint/2010/main" val="3400550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p:txBody>
          <a:bodyPr/>
          <a:lstStyle/>
          <a:p>
            <a:r>
              <a:rPr lang="en-US" altLang="en-US"/>
              <a:t>DFS And Graph Cycles</a:t>
            </a:r>
          </a:p>
        </p:txBody>
      </p:sp>
      <p:sp>
        <p:nvSpPr>
          <p:cNvPr id="1192963" name="Rectangle 3"/>
          <p:cNvSpPr>
            <a:spLocks noGrp="1" noChangeArrowheads="1"/>
          </p:cNvSpPr>
          <p:nvPr>
            <p:ph type="body" idx="1"/>
          </p:nvPr>
        </p:nvSpPr>
        <p:spPr/>
        <p:txBody>
          <a:bodyPr/>
          <a:lstStyle/>
          <a:p>
            <a:r>
              <a:rPr lang="en-US" altLang="en-US" dirty="0" err="1"/>
              <a:t>Thm</a:t>
            </a:r>
            <a:r>
              <a:rPr lang="en-US" altLang="en-US" dirty="0"/>
              <a:t>: An undirected graph is </a:t>
            </a:r>
            <a:r>
              <a:rPr lang="en-US" altLang="en-US" i="1" dirty="0">
                <a:solidFill>
                  <a:schemeClr val="tx2"/>
                </a:solidFill>
              </a:rPr>
              <a:t>acyclic</a:t>
            </a:r>
            <a:r>
              <a:rPr lang="en-US" altLang="en-US" dirty="0"/>
              <a:t> </a:t>
            </a:r>
            <a:r>
              <a:rPr lang="en-US" altLang="en-US" dirty="0" err="1"/>
              <a:t>iff</a:t>
            </a:r>
            <a:r>
              <a:rPr lang="en-US" altLang="en-US" dirty="0"/>
              <a:t> a DFS yields no back edges</a:t>
            </a:r>
          </a:p>
          <a:p>
            <a:pPr lvl="1"/>
            <a:r>
              <a:rPr lang="en-US" altLang="en-US" dirty="0"/>
              <a:t>If acyclic, no back edges (because a back edge implies a cycle</a:t>
            </a:r>
          </a:p>
          <a:p>
            <a:pPr lvl="1"/>
            <a:r>
              <a:rPr lang="en-US" altLang="en-US" dirty="0"/>
              <a:t>If no back edges, acyclic</a:t>
            </a:r>
          </a:p>
          <a:p>
            <a:pPr lvl="2"/>
            <a:r>
              <a:rPr lang="en-US" altLang="en-US" dirty="0"/>
              <a:t>No back edges implies only tree edges </a:t>
            </a:r>
            <a:r>
              <a:rPr lang="en-US" altLang="en-US" dirty="0" smtClean="0"/>
              <a:t>Only </a:t>
            </a:r>
            <a:r>
              <a:rPr lang="en-US" altLang="en-US" dirty="0"/>
              <a:t>tree edges implies we have a tree or a forest</a:t>
            </a:r>
          </a:p>
          <a:p>
            <a:pPr lvl="2"/>
            <a:r>
              <a:rPr lang="en-US" altLang="en-US" dirty="0"/>
              <a:t>Which by definition is acyclic</a:t>
            </a:r>
          </a:p>
          <a:p>
            <a:r>
              <a:rPr lang="en-US" altLang="en-US" dirty="0"/>
              <a:t>Thus, can run DFS to find whether a graph has a cycle</a:t>
            </a:r>
          </a:p>
        </p:txBody>
      </p:sp>
    </p:spTree>
    <p:extLst>
      <p:ext uri="{BB962C8B-B14F-4D97-AF65-F5344CB8AC3E}">
        <p14:creationId xmlns:p14="http://schemas.microsoft.com/office/powerpoint/2010/main" val="3698862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p:cNvSpPr>
            <a:spLocks noGrp="1" noChangeArrowheads="1"/>
          </p:cNvSpPr>
          <p:nvPr>
            <p:ph type="title"/>
          </p:nvPr>
        </p:nvSpPr>
        <p:spPr/>
        <p:txBody>
          <a:bodyPr/>
          <a:lstStyle/>
          <a:p>
            <a:r>
              <a:rPr lang="en-US" altLang="en-US"/>
              <a:t>DFS And Cycles</a:t>
            </a:r>
          </a:p>
        </p:txBody>
      </p:sp>
      <p:sp>
        <p:nvSpPr>
          <p:cNvPr id="1196035" name="Rectangle 3"/>
          <p:cNvSpPr>
            <a:spLocks noGrp="1" noChangeArrowheads="1"/>
          </p:cNvSpPr>
          <p:nvPr>
            <p:ph type="body" idx="1"/>
          </p:nvPr>
        </p:nvSpPr>
        <p:spPr/>
        <p:txBody>
          <a:bodyPr/>
          <a:lstStyle/>
          <a:p>
            <a:r>
              <a:rPr lang="en-US" altLang="en-US" dirty="0" smtClean="0">
                <a:sym typeface="Symbol"/>
              </a:rPr>
              <a:t></a:t>
            </a:r>
            <a:r>
              <a:rPr lang="en-US" altLang="en-US" dirty="0" smtClean="0"/>
              <a:t>(V+E</a:t>
            </a:r>
            <a:r>
              <a:rPr lang="en-US" altLang="en-US" dirty="0"/>
              <a:t>)</a:t>
            </a:r>
          </a:p>
          <a:p>
            <a:r>
              <a:rPr lang="en-US" altLang="en-US" dirty="0"/>
              <a:t>We can actually determine if cycles exist in </a:t>
            </a:r>
            <a:r>
              <a:rPr lang="en-US" altLang="en-US" dirty="0" smtClean="0">
                <a:sym typeface="Symbol"/>
              </a:rPr>
              <a:t></a:t>
            </a:r>
            <a:r>
              <a:rPr lang="en-US" altLang="en-US" dirty="0" smtClean="0"/>
              <a:t>(</a:t>
            </a:r>
            <a:r>
              <a:rPr lang="en-US" altLang="en-US" dirty="0"/>
              <a:t>V) time:</a:t>
            </a:r>
          </a:p>
          <a:p>
            <a:pPr lvl="1"/>
            <a:r>
              <a:rPr lang="en-US" altLang="en-US" dirty="0"/>
              <a:t>In an undirected acyclic forest, |E| </a:t>
            </a:r>
            <a:r>
              <a:rPr lang="en-US" altLang="en-US" dirty="0">
                <a:sym typeface="Symbol" pitchFamily="18" charset="2"/>
              </a:rPr>
              <a:t> |V| - 1 </a:t>
            </a:r>
            <a:endParaRPr lang="en-US" altLang="en-US" dirty="0"/>
          </a:p>
          <a:p>
            <a:pPr lvl="1"/>
            <a:r>
              <a:rPr lang="en-US" altLang="en-US" dirty="0"/>
              <a:t>So count the edges: if ever see |V| distinct edges, must have seen a back edge along the way</a:t>
            </a:r>
          </a:p>
        </p:txBody>
      </p:sp>
    </p:spTree>
    <p:extLst>
      <p:ext uri="{BB962C8B-B14F-4D97-AF65-F5344CB8AC3E}">
        <p14:creationId xmlns:p14="http://schemas.microsoft.com/office/powerpoint/2010/main" val="4272486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a:xfrm>
            <a:off x="424543" y="413657"/>
            <a:ext cx="8915400" cy="990600"/>
          </a:xfrm>
        </p:spPr>
        <p:txBody>
          <a:bodyPr/>
          <a:lstStyle/>
          <a:p>
            <a:r>
              <a:rPr lang="en-US" altLang="en-US" dirty="0"/>
              <a:t>Directed Acyclic Graphs</a:t>
            </a:r>
          </a:p>
        </p:txBody>
      </p:sp>
      <p:sp>
        <p:nvSpPr>
          <p:cNvPr id="1317891" name="Rectangle 3"/>
          <p:cNvSpPr>
            <a:spLocks noGrp="1" noChangeArrowheads="1"/>
          </p:cNvSpPr>
          <p:nvPr>
            <p:ph type="body" idx="1"/>
          </p:nvPr>
        </p:nvSpPr>
        <p:spPr>
          <a:xfrm>
            <a:off x="359229" y="1600202"/>
            <a:ext cx="9051471" cy="4343400"/>
          </a:xfrm>
        </p:spPr>
        <p:txBody>
          <a:bodyPr/>
          <a:lstStyle/>
          <a:p>
            <a:r>
              <a:rPr lang="en-US" altLang="en-US" sz="2400" dirty="0"/>
              <a:t>A </a:t>
            </a:r>
            <a:r>
              <a:rPr lang="en-US" altLang="en-US" sz="2400" i="1" dirty="0">
                <a:solidFill>
                  <a:schemeClr val="tx2"/>
                </a:solidFill>
              </a:rPr>
              <a:t>directed acyclic graph</a:t>
            </a:r>
            <a:r>
              <a:rPr lang="en-US" altLang="en-US" sz="2400" dirty="0"/>
              <a:t> or </a:t>
            </a:r>
            <a:r>
              <a:rPr lang="en-US" altLang="en-US" sz="2400" i="1" dirty="0">
                <a:solidFill>
                  <a:schemeClr val="tx2"/>
                </a:solidFill>
              </a:rPr>
              <a:t>DAG</a:t>
            </a:r>
            <a:r>
              <a:rPr lang="en-US" altLang="en-US" sz="2400" dirty="0"/>
              <a:t> is a directed graph with no directed cycles</a:t>
            </a:r>
            <a:r>
              <a:rPr lang="en-US" altLang="en-US" sz="2400" dirty="0" smtClean="0"/>
              <a:t>:</a:t>
            </a:r>
          </a:p>
          <a:p>
            <a:r>
              <a:rPr lang="en-US" altLang="en-US" sz="2400" dirty="0"/>
              <a:t>directed graph G is acyclic </a:t>
            </a:r>
            <a:r>
              <a:rPr lang="en-US" altLang="en-US" sz="2400" dirty="0" err="1"/>
              <a:t>iff</a:t>
            </a:r>
            <a:r>
              <a:rPr lang="en-US" altLang="en-US" sz="2400" dirty="0"/>
              <a:t> a DFS of G yields no back edges</a:t>
            </a:r>
            <a:r>
              <a:rPr lang="en-US" altLang="en-US" dirty="0"/>
              <a:t>:</a:t>
            </a:r>
          </a:p>
          <a:p>
            <a:endParaRPr lang="en-US" altLang="en-US" dirty="0"/>
          </a:p>
        </p:txBody>
      </p:sp>
      <p:sp>
        <p:nvSpPr>
          <p:cNvPr id="1317892" name="Oval 4"/>
          <p:cNvSpPr>
            <a:spLocks noChangeArrowheads="1"/>
          </p:cNvSpPr>
          <p:nvPr/>
        </p:nvSpPr>
        <p:spPr bwMode="auto">
          <a:xfrm>
            <a:off x="1651000" y="29718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7893" name="Oval 5"/>
          <p:cNvSpPr>
            <a:spLocks noChangeArrowheads="1"/>
          </p:cNvSpPr>
          <p:nvPr/>
        </p:nvSpPr>
        <p:spPr bwMode="auto">
          <a:xfrm>
            <a:off x="4622800" y="30480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7894" name="Oval 6"/>
          <p:cNvSpPr>
            <a:spLocks noChangeArrowheads="1"/>
          </p:cNvSpPr>
          <p:nvPr/>
        </p:nvSpPr>
        <p:spPr bwMode="auto">
          <a:xfrm>
            <a:off x="3136900" y="39624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7895" name="Oval 7"/>
          <p:cNvSpPr>
            <a:spLocks noChangeArrowheads="1"/>
          </p:cNvSpPr>
          <p:nvPr/>
        </p:nvSpPr>
        <p:spPr bwMode="auto">
          <a:xfrm>
            <a:off x="1651000" y="45720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7896" name="Oval 8"/>
          <p:cNvSpPr>
            <a:spLocks noChangeArrowheads="1"/>
          </p:cNvSpPr>
          <p:nvPr/>
        </p:nvSpPr>
        <p:spPr bwMode="auto">
          <a:xfrm>
            <a:off x="4705350" y="45720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7897" name="Oval 9"/>
          <p:cNvSpPr>
            <a:spLocks noChangeArrowheads="1"/>
          </p:cNvSpPr>
          <p:nvPr/>
        </p:nvSpPr>
        <p:spPr bwMode="auto">
          <a:xfrm>
            <a:off x="2641600" y="57150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7898" name="Oval 10"/>
          <p:cNvSpPr>
            <a:spLocks noChangeArrowheads="1"/>
          </p:cNvSpPr>
          <p:nvPr/>
        </p:nvSpPr>
        <p:spPr bwMode="auto">
          <a:xfrm>
            <a:off x="660400" y="57912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317899" name="AutoShape 11"/>
          <p:cNvCxnSpPr>
            <a:cxnSpLocks noChangeShapeType="1"/>
            <a:stCxn id="1317892" idx="4"/>
            <a:endCxn id="1317895" idx="0"/>
          </p:cNvCxnSpPr>
          <p:nvPr/>
        </p:nvCxnSpPr>
        <p:spPr bwMode="auto">
          <a:xfrm>
            <a:off x="1981200" y="3595690"/>
            <a:ext cx="0" cy="9620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00" name="AutoShape 12"/>
          <p:cNvCxnSpPr>
            <a:cxnSpLocks noChangeShapeType="1"/>
            <a:stCxn id="1317892" idx="5"/>
            <a:endCxn id="1317894" idx="1"/>
          </p:cNvCxnSpPr>
          <p:nvPr/>
        </p:nvCxnSpPr>
        <p:spPr bwMode="auto">
          <a:xfrm>
            <a:off x="2215092" y="3506790"/>
            <a:ext cx="1018117" cy="5302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01" name="AutoShape 13"/>
          <p:cNvCxnSpPr>
            <a:cxnSpLocks noChangeShapeType="1"/>
            <a:stCxn id="1317893" idx="3"/>
            <a:endCxn id="1317894" idx="7"/>
          </p:cNvCxnSpPr>
          <p:nvPr/>
        </p:nvCxnSpPr>
        <p:spPr bwMode="auto">
          <a:xfrm flipH="1">
            <a:off x="3700992" y="3582990"/>
            <a:ext cx="1018117" cy="4540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02" name="AutoShape 14"/>
          <p:cNvCxnSpPr>
            <a:cxnSpLocks noChangeShapeType="1"/>
            <a:stCxn id="1317893" idx="4"/>
            <a:endCxn id="1317896" idx="0"/>
          </p:cNvCxnSpPr>
          <p:nvPr/>
        </p:nvCxnSpPr>
        <p:spPr bwMode="auto">
          <a:xfrm>
            <a:off x="4953000" y="3671889"/>
            <a:ext cx="82550" cy="885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03" name="AutoShape 15"/>
          <p:cNvCxnSpPr>
            <a:cxnSpLocks noChangeShapeType="1"/>
            <a:stCxn id="1317896" idx="2"/>
            <a:endCxn id="1317895" idx="6"/>
          </p:cNvCxnSpPr>
          <p:nvPr/>
        </p:nvCxnSpPr>
        <p:spPr bwMode="auto">
          <a:xfrm flipH="1">
            <a:off x="2326879" y="4876800"/>
            <a:ext cx="23629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04" name="AutoShape 16"/>
          <p:cNvCxnSpPr>
            <a:cxnSpLocks noChangeShapeType="1"/>
            <a:stCxn id="1317894" idx="4"/>
            <a:endCxn id="1317897" idx="0"/>
          </p:cNvCxnSpPr>
          <p:nvPr/>
        </p:nvCxnSpPr>
        <p:spPr bwMode="auto">
          <a:xfrm flipH="1">
            <a:off x="2971800" y="4586290"/>
            <a:ext cx="495300" cy="11144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05" name="AutoShape 17"/>
          <p:cNvCxnSpPr>
            <a:cxnSpLocks noChangeShapeType="1"/>
            <a:stCxn id="1317895" idx="5"/>
            <a:endCxn id="1317897" idx="1"/>
          </p:cNvCxnSpPr>
          <p:nvPr/>
        </p:nvCxnSpPr>
        <p:spPr bwMode="auto">
          <a:xfrm>
            <a:off x="2215092" y="5106990"/>
            <a:ext cx="522817" cy="6826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06" name="AutoShape 18"/>
          <p:cNvCxnSpPr>
            <a:cxnSpLocks noChangeShapeType="1"/>
            <a:stCxn id="1317895" idx="3"/>
            <a:endCxn id="1317898" idx="7"/>
          </p:cNvCxnSpPr>
          <p:nvPr/>
        </p:nvCxnSpPr>
        <p:spPr bwMode="auto">
          <a:xfrm flipH="1">
            <a:off x="1224492" y="5106990"/>
            <a:ext cx="522817" cy="758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07" name="AutoShape 19"/>
          <p:cNvCxnSpPr>
            <a:cxnSpLocks noChangeShapeType="1"/>
            <a:stCxn id="1317892" idx="2"/>
            <a:endCxn id="1317898" idx="0"/>
          </p:cNvCxnSpPr>
          <p:nvPr/>
        </p:nvCxnSpPr>
        <p:spPr bwMode="auto">
          <a:xfrm rot="10800000" flipV="1">
            <a:off x="990601" y="3276602"/>
            <a:ext cx="644923" cy="2500313"/>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17908" name="Oval 20"/>
          <p:cNvSpPr>
            <a:spLocks noChangeArrowheads="1"/>
          </p:cNvSpPr>
          <p:nvPr/>
        </p:nvSpPr>
        <p:spPr bwMode="auto">
          <a:xfrm>
            <a:off x="7594600" y="36576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7909" name="Oval 21"/>
          <p:cNvSpPr>
            <a:spLocks noChangeArrowheads="1"/>
          </p:cNvSpPr>
          <p:nvPr/>
        </p:nvSpPr>
        <p:spPr bwMode="auto">
          <a:xfrm>
            <a:off x="8750300" y="50292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7910" name="Oval 22"/>
          <p:cNvSpPr>
            <a:spLocks noChangeArrowheads="1"/>
          </p:cNvSpPr>
          <p:nvPr/>
        </p:nvSpPr>
        <p:spPr bwMode="auto">
          <a:xfrm>
            <a:off x="6438900" y="5029200"/>
            <a:ext cx="6604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317911" name="AutoShape 23"/>
          <p:cNvCxnSpPr>
            <a:cxnSpLocks noChangeShapeType="1"/>
            <a:stCxn id="1317908" idx="3"/>
            <a:endCxn id="1317910" idx="7"/>
          </p:cNvCxnSpPr>
          <p:nvPr/>
        </p:nvCxnSpPr>
        <p:spPr bwMode="auto">
          <a:xfrm flipH="1">
            <a:off x="7002992" y="4192590"/>
            <a:ext cx="687917" cy="9112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12" name="AutoShape 24"/>
          <p:cNvCxnSpPr>
            <a:cxnSpLocks noChangeShapeType="1"/>
            <a:stCxn id="1317910" idx="6"/>
            <a:endCxn id="1317909" idx="2"/>
          </p:cNvCxnSpPr>
          <p:nvPr/>
        </p:nvCxnSpPr>
        <p:spPr bwMode="auto">
          <a:xfrm>
            <a:off x="7114779" y="5334000"/>
            <a:ext cx="162004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7913" name="AutoShape 25"/>
          <p:cNvCxnSpPr>
            <a:cxnSpLocks noChangeShapeType="1"/>
            <a:stCxn id="1317908" idx="5"/>
            <a:endCxn id="1317909" idx="1"/>
          </p:cNvCxnSpPr>
          <p:nvPr/>
        </p:nvCxnSpPr>
        <p:spPr bwMode="auto">
          <a:xfrm>
            <a:off x="8158692" y="4192590"/>
            <a:ext cx="687917" cy="9112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74015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48344" y="365126"/>
            <a:ext cx="8876620" cy="1325563"/>
          </a:xfrm>
        </p:spPr>
        <p:txBody>
          <a:bodyPr>
            <a:normAutofit/>
          </a:bodyPr>
          <a:lstStyle/>
          <a:p>
            <a:r>
              <a:rPr lang="en-US" altLang="en-US" sz="3600" dirty="0"/>
              <a:t>Time stamps</a:t>
            </a:r>
            <a:r>
              <a:rPr lang="en-US" altLang="en-US" sz="3600" dirty="0" smtClean="0"/>
              <a:t>, color[u</a:t>
            </a:r>
            <a:r>
              <a:rPr lang="en-US" altLang="en-US" sz="3600" dirty="0"/>
              <a:t>] and </a:t>
            </a:r>
            <a:r>
              <a:rPr lang="en-US" altLang="en-US" sz="3600" dirty="0" err="1"/>
              <a:t>pred</a:t>
            </a:r>
            <a:r>
              <a:rPr lang="en-US" altLang="en-US" sz="3600" dirty="0"/>
              <a:t>[u] as before</a:t>
            </a:r>
          </a:p>
        </p:txBody>
      </p:sp>
      <p:sp>
        <p:nvSpPr>
          <p:cNvPr id="78851" name="Rectangle 3"/>
          <p:cNvSpPr>
            <a:spLocks noGrp="1" noChangeArrowheads="1"/>
          </p:cNvSpPr>
          <p:nvPr>
            <p:ph type="body" idx="1"/>
          </p:nvPr>
        </p:nvSpPr>
        <p:spPr/>
        <p:txBody>
          <a:bodyPr>
            <a:normAutofit fontScale="92500" lnSpcReduction="10000"/>
          </a:bodyPr>
          <a:lstStyle/>
          <a:p>
            <a:pPr marL="0" indent="0">
              <a:buNone/>
            </a:pPr>
            <a:r>
              <a:rPr lang="en-US" altLang="en-US" dirty="0"/>
              <a:t>We store two time stamps:</a:t>
            </a:r>
          </a:p>
          <a:p>
            <a:pPr lvl="1"/>
            <a:r>
              <a:rPr lang="en-US" altLang="en-US" dirty="0">
                <a:solidFill>
                  <a:srgbClr val="CC0000"/>
                </a:solidFill>
              </a:rPr>
              <a:t>d[u</a:t>
            </a:r>
            <a:r>
              <a:rPr lang="en-US" altLang="en-US" dirty="0" smtClean="0">
                <a:solidFill>
                  <a:srgbClr val="CC0000"/>
                </a:solidFill>
              </a:rPr>
              <a:t>] or </a:t>
            </a:r>
            <a:r>
              <a:rPr lang="en-US" altLang="en-US" dirty="0" err="1" smtClean="0">
                <a:solidFill>
                  <a:srgbClr val="CC0000"/>
                </a:solidFill>
              </a:rPr>
              <a:t>u.d</a:t>
            </a:r>
            <a:r>
              <a:rPr lang="en-US" altLang="en-US" dirty="0" smtClean="0">
                <a:solidFill>
                  <a:srgbClr val="CC0000"/>
                </a:solidFill>
              </a:rPr>
              <a:t>:</a:t>
            </a:r>
            <a:r>
              <a:rPr lang="en-US" altLang="en-US" dirty="0" smtClean="0"/>
              <a:t> </a:t>
            </a:r>
            <a:r>
              <a:rPr lang="en-US" altLang="en-US" dirty="0"/>
              <a:t>the time vertex u is first discovered (discovery time)</a:t>
            </a:r>
          </a:p>
          <a:p>
            <a:pPr lvl="1"/>
            <a:r>
              <a:rPr lang="en-US" altLang="en-US" dirty="0">
                <a:solidFill>
                  <a:srgbClr val="CC0000"/>
                </a:solidFill>
              </a:rPr>
              <a:t>f[u</a:t>
            </a:r>
            <a:r>
              <a:rPr lang="en-US" altLang="en-US" dirty="0" smtClean="0">
                <a:solidFill>
                  <a:srgbClr val="CC0000"/>
                </a:solidFill>
              </a:rPr>
              <a:t>] or </a:t>
            </a:r>
            <a:r>
              <a:rPr lang="en-US" altLang="en-US" dirty="0" err="1" smtClean="0">
                <a:solidFill>
                  <a:srgbClr val="CC0000"/>
                </a:solidFill>
              </a:rPr>
              <a:t>u.f</a:t>
            </a:r>
            <a:r>
              <a:rPr lang="en-US" altLang="en-US" dirty="0" smtClean="0">
                <a:solidFill>
                  <a:srgbClr val="CC0000"/>
                </a:solidFill>
              </a:rPr>
              <a:t>:</a:t>
            </a:r>
            <a:r>
              <a:rPr lang="en-US" altLang="en-US" dirty="0" smtClean="0"/>
              <a:t> </a:t>
            </a:r>
            <a:r>
              <a:rPr lang="en-US" altLang="en-US" dirty="0"/>
              <a:t>the time we finish processing vertex u (finish time)</a:t>
            </a:r>
          </a:p>
          <a:p>
            <a:pPr marL="0" indent="0">
              <a:buNone/>
            </a:pPr>
            <a:endParaRPr lang="en-US" altLang="en-US" dirty="0" smtClean="0">
              <a:solidFill>
                <a:srgbClr val="CC0000"/>
              </a:solidFill>
            </a:endParaRPr>
          </a:p>
          <a:p>
            <a:pPr marL="0" indent="0">
              <a:buNone/>
            </a:pPr>
            <a:r>
              <a:rPr lang="en-US" altLang="en-US" dirty="0" smtClean="0">
                <a:solidFill>
                  <a:srgbClr val="CC0000"/>
                </a:solidFill>
              </a:rPr>
              <a:t>color[u] or </a:t>
            </a:r>
            <a:r>
              <a:rPr lang="en-US" altLang="en-US" dirty="0" err="1" smtClean="0">
                <a:solidFill>
                  <a:srgbClr val="CC0000"/>
                </a:solidFill>
              </a:rPr>
              <a:t>u.color</a:t>
            </a:r>
            <a:endParaRPr lang="en-US" altLang="en-US" dirty="0">
              <a:solidFill>
                <a:srgbClr val="CC0000"/>
              </a:solidFill>
            </a:endParaRPr>
          </a:p>
          <a:p>
            <a:pPr lvl="1"/>
            <a:r>
              <a:rPr lang="en-US" altLang="en-US" dirty="0"/>
              <a:t>Undiscovered: white</a:t>
            </a:r>
          </a:p>
          <a:p>
            <a:pPr lvl="1"/>
            <a:r>
              <a:rPr lang="en-US" altLang="en-US" dirty="0"/>
              <a:t>Discovered but not finished processing: gray</a:t>
            </a:r>
          </a:p>
          <a:p>
            <a:pPr lvl="1"/>
            <a:r>
              <a:rPr lang="en-US" altLang="en-US" dirty="0"/>
              <a:t>Finished: black</a:t>
            </a:r>
          </a:p>
          <a:p>
            <a:pPr lvl="1"/>
            <a:endParaRPr lang="en-US" altLang="en-US" dirty="0"/>
          </a:p>
          <a:p>
            <a:pPr marL="0" indent="0">
              <a:buNone/>
            </a:pPr>
            <a:r>
              <a:rPr lang="en-US" altLang="en-US" dirty="0" err="1">
                <a:solidFill>
                  <a:srgbClr val="CC0000"/>
                </a:solidFill>
              </a:rPr>
              <a:t>pred</a:t>
            </a:r>
            <a:r>
              <a:rPr lang="en-US" altLang="en-US" dirty="0">
                <a:solidFill>
                  <a:srgbClr val="CC0000"/>
                </a:solidFill>
              </a:rPr>
              <a:t>[u</a:t>
            </a:r>
            <a:r>
              <a:rPr lang="en-US" altLang="en-US" dirty="0" smtClean="0">
                <a:solidFill>
                  <a:srgbClr val="CC0000"/>
                </a:solidFill>
              </a:rPr>
              <a:t>] or u.</a:t>
            </a:r>
            <a:r>
              <a:rPr lang="en-US" altLang="en-US" dirty="0" smtClean="0">
                <a:solidFill>
                  <a:srgbClr val="CC0000"/>
                </a:solidFill>
                <a:sym typeface="Symbol"/>
              </a:rPr>
              <a:t></a:t>
            </a:r>
            <a:endParaRPr lang="en-US" altLang="en-US" dirty="0">
              <a:solidFill>
                <a:srgbClr val="CC0000"/>
              </a:solidFill>
            </a:endParaRPr>
          </a:p>
          <a:p>
            <a:pPr lvl="1"/>
            <a:r>
              <a:rPr lang="en-US" altLang="en-US" dirty="0"/>
              <a:t>Pointer to the vertex that first discovered </a:t>
            </a:r>
            <a:r>
              <a:rPr lang="en-US" altLang="en-US" dirty="0" smtClean="0"/>
              <a:t>u</a:t>
            </a:r>
          </a:p>
        </p:txBody>
      </p:sp>
    </p:spTree>
    <p:extLst>
      <p:ext uri="{BB962C8B-B14F-4D97-AF65-F5344CB8AC3E}">
        <p14:creationId xmlns:p14="http://schemas.microsoft.com/office/powerpoint/2010/main" val="21446974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title"/>
          </p:nvPr>
        </p:nvSpPr>
        <p:spPr/>
        <p:txBody>
          <a:bodyPr/>
          <a:lstStyle/>
          <a:p>
            <a:r>
              <a:rPr lang="en-US" altLang="en-US" dirty="0"/>
              <a:t>Topological Sort</a:t>
            </a:r>
          </a:p>
        </p:txBody>
      </p:sp>
      <p:sp>
        <p:nvSpPr>
          <p:cNvPr id="1319939" name="Rectangle 3"/>
          <p:cNvSpPr>
            <a:spLocks noGrp="1" noChangeArrowheads="1"/>
          </p:cNvSpPr>
          <p:nvPr>
            <p:ph type="body" idx="1"/>
          </p:nvPr>
        </p:nvSpPr>
        <p:spPr/>
        <p:txBody>
          <a:bodyPr/>
          <a:lstStyle/>
          <a:p>
            <a:r>
              <a:rPr lang="en-US" altLang="en-US" i="1" dirty="0">
                <a:solidFill>
                  <a:srgbClr val="FF0000"/>
                </a:solidFill>
              </a:rPr>
              <a:t>Topological sort</a:t>
            </a:r>
            <a:r>
              <a:rPr lang="en-US" altLang="en-US" dirty="0">
                <a:solidFill>
                  <a:srgbClr val="FF0000"/>
                </a:solidFill>
              </a:rPr>
              <a:t> </a:t>
            </a:r>
            <a:r>
              <a:rPr lang="en-US" altLang="en-US" dirty="0"/>
              <a:t>of a DAG:</a:t>
            </a:r>
          </a:p>
          <a:p>
            <a:pPr lvl="1"/>
            <a:r>
              <a:rPr lang="en-US" altLang="en-US" dirty="0"/>
              <a:t>Linear ordering of all vertices in graph G such that vertex </a:t>
            </a:r>
            <a:r>
              <a:rPr lang="en-US" altLang="en-US" i="1" dirty="0"/>
              <a:t>u</a:t>
            </a:r>
            <a:r>
              <a:rPr lang="en-US" altLang="en-US" dirty="0"/>
              <a:t> comes before vertex </a:t>
            </a:r>
            <a:r>
              <a:rPr lang="en-US" altLang="en-US" i="1" dirty="0"/>
              <a:t>v</a:t>
            </a:r>
            <a:r>
              <a:rPr lang="en-US" altLang="en-US" dirty="0"/>
              <a:t> if edge (</a:t>
            </a:r>
            <a:r>
              <a:rPr lang="en-US" altLang="en-US" i="1" dirty="0"/>
              <a:t>u</a:t>
            </a:r>
            <a:r>
              <a:rPr lang="en-US" altLang="en-US" dirty="0"/>
              <a:t>, </a:t>
            </a:r>
            <a:r>
              <a:rPr lang="en-US" altLang="en-US" i="1" dirty="0"/>
              <a:t>v</a:t>
            </a:r>
            <a:r>
              <a:rPr lang="en-US" altLang="en-US" dirty="0"/>
              <a:t>) </a:t>
            </a:r>
            <a:r>
              <a:rPr lang="en-US" altLang="en-US" dirty="0">
                <a:sym typeface="Symbol" pitchFamily="18" charset="2"/>
              </a:rPr>
              <a:t> G</a:t>
            </a:r>
          </a:p>
          <a:p>
            <a:r>
              <a:rPr lang="en-US" altLang="en-US" dirty="0"/>
              <a:t>Real-world example: getting dressed</a:t>
            </a:r>
          </a:p>
        </p:txBody>
      </p:sp>
    </p:spTree>
    <p:extLst>
      <p:ext uri="{BB962C8B-B14F-4D97-AF65-F5344CB8AC3E}">
        <p14:creationId xmlns:p14="http://schemas.microsoft.com/office/powerpoint/2010/main" val="1063600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6963DC0D-7677-48BA-9ADD-E7F3A2167B3B}" type="datetime1">
              <a:rPr lang="en-US" altLang="en-US" smtClean="0"/>
              <a:t>2/17/2020</a:t>
            </a:fld>
            <a:endParaRPr lang="en-US" altLang="en-US"/>
          </a:p>
        </p:txBody>
      </p:sp>
      <p:sp>
        <p:nvSpPr>
          <p:cNvPr id="7" name="Slide Number Placeholder 5"/>
          <p:cNvSpPr>
            <a:spLocks noGrp="1"/>
          </p:cNvSpPr>
          <p:nvPr>
            <p:ph type="sldNum" sz="quarter" idx="4294967295"/>
          </p:nvPr>
        </p:nvSpPr>
        <p:spPr>
          <a:xfrm>
            <a:off x="7346950" y="6324600"/>
            <a:ext cx="2063750" cy="457200"/>
          </a:xfrm>
          <a:prstGeom prst="rect">
            <a:avLst/>
          </a:prstGeom>
        </p:spPr>
        <p:txBody>
          <a:bodyPr/>
          <a:lstStyle/>
          <a:p>
            <a:fld id="{0AB71BC0-F2C4-4F42-B22D-BD0353322C7E}" type="slidenum">
              <a:rPr lang="en-US" altLang="en-US"/>
              <a:pPr/>
              <a:t>31</a:t>
            </a:fld>
            <a:endParaRPr lang="en-US" altLang="en-US"/>
          </a:p>
        </p:txBody>
      </p:sp>
      <p:sp>
        <p:nvSpPr>
          <p:cNvPr id="704514" name="Rectangle 2"/>
          <p:cNvSpPr>
            <a:spLocks noGrp="1" noChangeArrowheads="1"/>
          </p:cNvSpPr>
          <p:nvPr>
            <p:ph type="title"/>
          </p:nvPr>
        </p:nvSpPr>
        <p:spPr/>
        <p:txBody>
          <a:bodyPr/>
          <a:lstStyle/>
          <a:p>
            <a:r>
              <a:rPr lang="da-DK" altLang="en-US" dirty="0"/>
              <a:t>Topological Sort Example</a:t>
            </a:r>
          </a:p>
        </p:txBody>
      </p:sp>
      <p:sp>
        <p:nvSpPr>
          <p:cNvPr id="704515" name="Rectangle 3"/>
          <p:cNvSpPr>
            <a:spLocks noGrp="1" noChangeArrowheads="1"/>
          </p:cNvSpPr>
          <p:nvPr>
            <p:ph type="body" idx="1"/>
          </p:nvPr>
        </p:nvSpPr>
        <p:spPr>
          <a:xfrm>
            <a:off x="404220" y="1666506"/>
            <a:ext cx="9054704" cy="2155825"/>
          </a:xfrm>
        </p:spPr>
        <p:txBody>
          <a:bodyPr/>
          <a:lstStyle/>
          <a:p>
            <a:r>
              <a:rPr lang="da-DK" altLang="en-US" sz="2800" dirty="0"/>
              <a:t>Precedence relations: an edge from </a:t>
            </a:r>
            <a:r>
              <a:rPr lang="da-DK" altLang="en-US" sz="2800" i="1" dirty="0"/>
              <a:t>x</a:t>
            </a:r>
            <a:r>
              <a:rPr lang="da-DK" altLang="en-US" sz="2800" dirty="0"/>
              <a:t> to </a:t>
            </a:r>
            <a:r>
              <a:rPr lang="da-DK" altLang="en-US" sz="2800" i="1" dirty="0"/>
              <a:t>y</a:t>
            </a:r>
            <a:r>
              <a:rPr lang="da-DK" altLang="en-US" sz="2800" dirty="0"/>
              <a:t> means one must be done with </a:t>
            </a:r>
            <a:r>
              <a:rPr lang="da-DK" altLang="en-US" sz="2800" i="1" dirty="0"/>
              <a:t>x</a:t>
            </a:r>
            <a:r>
              <a:rPr lang="da-DK" altLang="en-US" sz="2800" dirty="0"/>
              <a:t> before one can do </a:t>
            </a:r>
            <a:r>
              <a:rPr lang="da-DK" altLang="en-US" sz="2800" i="1" dirty="0"/>
              <a:t>y</a:t>
            </a:r>
          </a:p>
          <a:p>
            <a:r>
              <a:rPr lang="da-DK" altLang="en-US" sz="2800" dirty="0"/>
              <a:t>Intuition: can schedule task only when all of its subtasks have been scheduled </a:t>
            </a:r>
          </a:p>
        </p:txBody>
      </p:sp>
      <p:graphicFrame>
        <p:nvGraphicFramePr>
          <p:cNvPr id="704516" name="Object 4"/>
          <p:cNvGraphicFramePr>
            <a:graphicFrameLocks noChangeAspect="1"/>
          </p:cNvGraphicFramePr>
          <p:nvPr/>
        </p:nvGraphicFramePr>
        <p:xfrm>
          <a:off x="2282164" y="3422652"/>
          <a:ext cx="5035550" cy="2238375"/>
        </p:xfrm>
        <a:graphic>
          <a:graphicData uri="http://schemas.openxmlformats.org/presentationml/2006/ole">
            <mc:AlternateContent xmlns:mc="http://schemas.openxmlformats.org/markup-compatibility/2006">
              <mc:Choice xmlns:v="urn:schemas-microsoft-com:vml" Requires="v">
                <p:oleObj spid="_x0000_s12674" name="Photo Editor Photo" r:id="rId3" imgW="5125165" imgH="2467319" progId="MSPhotoEd.3">
                  <p:embed/>
                </p:oleObj>
              </mc:Choice>
              <mc:Fallback>
                <p:oleObj name="Photo Editor Photo" r:id="rId3" imgW="5125165" imgH="2467319"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164" y="3422652"/>
                        <a:ext cx="503555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4517" name="Object 5"/>
          <p:cNvGraphicFramePr>
            <a:graphicFrameLocks noChangeAspect="1"/>
          </p:cNvGraphicFramePr>
          <p:nvPr/>
        </p:nvGraphicFramePr>
        <p:xfrm>
          <a:off x="1006079" y="5586413"/>
          <a:ext cx="8215444" cy="914400"/>
        </p:xfrm>
        <a:graphic>
          <a:graphicData uri="http://schemas.openxmlformats.org/presentationml/2006/ole">
            <mc:AlternateContent xmlns:mc="http://schemas.openxmlformats.org/markup-compatibility/2006">
              <mc:Choice xmlns:v="urn:schemas-microsoft-com:vml" Requires="v">
                <p:oleObj spid="_x0000_s12675" name="Photo Editor Photo" r:id="rId5" imgW="7582958" imgH="914286" progId="MSPhotoEd.3">
                  <p:embed/>
                </p:oleObj>
              </mc:Choice>
              <mc:Fallback>
                <p:oleObj name="Photo Editor Photo" r:id="rId5" imgW="7582958" imgH="914286"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079" y="5586413"/>
                        <a:ext cx="821544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4253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nvPr>
        </p:nvSpPr>
        <p:spPr/>
        <p:txBody>
          <a:bodyPr/>
          <a:lstStyle/>
          <a:p>
            <a:r>
              <a:rPr lang="en-US" altLang="en-US"/>
              <a:t>Topological Sort Algorithm</a:t>
            </a:r>
          </a:p>
        </p:txBody>
      </p:sp>
      <p:sp>
        <p:nvSpPr>
          <p:cNvPr id="1323011" name="Rectangle 3"/>
          <p:cNvSpPr>
            <a:spLocks noGrp="1" noChangeArrowheads="1"/>
          </p:cNvSpPr>
          <p:nvPr>
            <p:ph type="body" idx="1"/>
          </p:nvPr>
        </p:nvSpPr>
        <p:spPr/>
        <p:txBody>
          <a:bodyPr/>
          <a:lstStyle/>
          <a:p>
            <a:pPr>
              <a:buFont typeface="Times New Roman" pitchFamily="18" charset="0"/>
              <a:buNone/>
            </a:pPr>
            <a:r>
              <a:rPr lang="en-US" altLang="en-US" sz="2400" b="1" dirty="0">
                <a:latin typeface="Courier New" pitchFamily="49" charset="0"/>
              </a:rPr>
              <a:t>Topological-Sort()</a:t>
            </a:r>
          </a:p>
          <a:p>
            <a:pPr>
              <a:buFont typeface="Times New Roman" pitchFamily="18" charset="0"/>
              <a:buNone/>
            </a:pPr>
            <a:r>
              <a:rPr lang="en-US" altLang="en-US" sz="2400" b="1" dirty="0">
                <a:latin typeface="Courier New" pitchFamily="49" charset="0"/>
              </a:rPr>
              <a:t>{</a:t>
            </a:r>
          </a:p>
          <a:p>
            <a:pPr lvl="1">
              <a:buFont typeface="Times New Roman" pitchFamily="18" charset="0"/>
              <a:buNone/>
            </a:pPr>
            <a:r>
              <a:rPr lang="en-US" altLang="en-US" sz="2400" b="1" dirty="0">
                <a:latin typeface="Courier New" pitchFamily="49" charset="0"/>
              </a:rPr>
              <a:t>Run DFS</a:t>
            </a:r>
          </a:p>
          <a:p>
            <a:pPr lvl="1">
              <a:buFont typeface="Times New Roman" pitchFamily="18" charset="0"/>
              <a:buNone/>
            </a:pPr>
            <a:r>
              <a:rPr lang="en-US" altLang="en-US" sz="2400" b="1" dirty="0">
                <a:latin typeface="Courier New" pitchFamily="49" charset="0"/>
              </a:rPr>
              <a:t>When a vertex is finished, output it</a:t>
            </a:r>
          </a:p>
          <a:p>
            <a:pPr lvl="1">
              <a:buFont typeface="Times New Roman" pitchFamily="18" charset="0"/>
              <a:buNone/>
            </a:pPr>
            <a:r>
              <a:rPr lang="en-US" altLang="en-US" sz="2400" b="1" dirty="0">
                <a:latin typeface="Courier New" pitchFamily="49" charset="0"/>
              </a:rPr>
              <a:t>Vertices are output in reverse topological order</a:t>
            </a:r>
          </a:p>
          <a:p>
            <a:pPr>
              <a:buFont typeface="Times New Roman" pitchFamily="18" charset="0"/>
              <a:buNone/>
            </a:pPr>
            <a:r>
              <a:rPr lang="en-US" altLang="en-US" sz="2400" b="1" dirty="0">
                <a:latin typeface="Courier New" pitchFamily="49" charset="0"/>
              </a:rPr>
              <a:t>}</a:t>
            </a:r>
          </a:p>
          <a:p>
            <a:r>
              <a:rPr lang="en-US" altLang="en-US" dirty="0"/>
              <a:t>Time: </a:t>
            </a:r>
            <a:r>
              <a:rPr lang="en-US" altLang="en-US" dirty="0" smtClean="0">
                <a:sym typeface="Symbol"/>
              </a:rPr>
              <a:t></a:t>
            </a:r>
            <a:r>
              <a:rPr lang="en-US" altLang="en-US" dirty="0" smtClean="0"/>
              <a:t>(</a:t>
            </a:r>
            <a:r>
              <a:rPr lang="en-US" altLang="en-US" dirty="0"/>
              <a:t>V+E)</a:t>
            </a:r>
          </a:p>
          <a:p>
            <a:pPr marL="0" indent="0">
              <a:buNone/>
            </a:pPr>
            <a:endParaRPr lang="en-US" altLang="en-US" dirty="0">
              <a:sym typeface="Symbol" pitchFamily="18" charset="2"/>
            </a:endParaRPr>
          </a:p>
        </p:txBody>
      </p:sp>
    </p:spTree>
    <p:extLst>
      <p:ext uri="{BB962C8B-B14F-4D97-AF65-F5344CB8AC3E}">
        <p14:creationId xmlns:p14="http://schemas.microsoft.com/office/powerpoint/2010/main" val="3249981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dirty="0" smtClean="0"/>
              <a:t>Topological Example</a:t>
            </a:r>
          </a:p>
        </p:txBody>
      </p:sp>
      <p:sp>
        <p:nvSpPr>
          <p:cNvPr id="4" name="Oval 3"/>
          <p:cNvSpPr/>
          <p:nvPr/>
        </p:nvSpPr>
        <p:spPr>
          <a:xfrm>
            <a:off x="1393007"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47" name="TextBox 46"/>
          <p:cNvSpPr txBox="1">
            <a:spLocks noChangeArrowheads="1"/>
          </p:cNvSpPr>
          <p:nvPr/>
        </p:nvSpPr>
        <p:spPr bwMode="auto">
          <a:xfrm>
            <a:off x="1470422" y="24971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48" name="TextBox 47"/>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49" name="TextBox 48"/>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50" name="TextBox 49"/>
          <p:cNvSpPr txBox="1">
            <a:spLocks noChangeArrowheads="1"/>
          </p:cNvSpPr>
          <p:nvPr/>
        </p:nvSpPr>
        <p:spPr bwMode="auto">
          <a:xfrm>
            <a:off x="2321719" y="52117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52"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1</a:t>
            </a:r>
          </a:p>
        </p:txBody>
      </p:sp>
      <p:sp>
        <p:nvSpPr>
          <p:cNvPr id="54" name="TextBox 53"/>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2</a:t>
            </a:r>
          </a:p>
        </p:txBody>
      </p:sp>
      <p:sp>
        <p:nvSpPr>
          <p:cNvPr id="55" name="Oval 54"/>
          <p:cNvSpPr/>
          <p:nvPr/>
        </p:nvSpPr>
        <p:spPr>
          <a:xfrm>
            <a:off x="3173003" y="3500438"/>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56"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57" name="TextBox 56"/>
          <p:cNvSpPr txBox="1"/>
          <p:nvPr/>
        </p:nvSpPr>
        <p:spPr>
          <a:xfrm>
            <a:off x="5881688" y="321468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TextBox 29"/>
          <p:cNvSpPr txBox="1"/>
          <p:nvPr/>
        </p:nvSpPr>
        <p:spPr>
          <a:xfrm>
            <a:off x="5417344" y="1368199"/>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Tree>
    <p:extLst>
      <p:ext uri="{BB962C8B-B14F-4D97-AF65-F5344CB8AC3E}">
        <p14:creationId xmlns:p14="http://schemas.microsoft.com/office/powerpoint/2010/main" val="435914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blinds(horizontal)">
                                      <p:cBhvr>
                                        <p:cTn id="14" dur="500"/>
                                        <p:tgtEl>
                                          <p:spTgt spid="4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linds(horizontal)">
                                      <p:cBhvr>
                                        <p:cTn id="17" dur="500"/>
                                        <p:tgtEl>
                                          <p:spTgt spid="4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linds(horizontal)">
                                      <p:cBhvr>
                                        <p:cTn id="20" dur="500"/>
                                        <p:tgtEl>
                                          <p:spTgt spid="4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linds(horizontal)">
                                      <p:cBhvr>
                                        <p:cTn id="23" dur="500"/>
                                        <p:tgtEl>
                                          <p:spTgt spid="5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1000"/>
                                        <p:tgtEl>
                                          <p:spTgt spid="46"/>
                                        </p:tgtEl>
                                      </p:cBhvr>
                                    </p:animEffect>
                                    <p:anim calcmode="lin" valueType="num">
                                      <p:cBhvr>
                                        <p:cTn id="35" dur="1000" fill="hold"/>
                                        <p:tgtEl>
                                          <p:spTgt spid="46"/>
                                        </p:tgtEl>
                                        <p:attrNameLst>
                                          <p:attrName>ppt_x</p:attrName>
                                        </p:attrNameLst>
                                      </p:cBhvr>
                                      <p:tavLst>
                                        <p:tav tm="0">
                                          <p:val>
                                            <p:strVal val="#ppt_x"/>
                                          </p:val>
                                        </p:tav>
                                        <p:tav tm="100000">
                                          <p:val>
                                            <p:strVal val="#ppt_x"/>
                                          </p:val>
                                        </p:tav>
                                      </p:tavLst>
                                    </p:anim>
                                    <p:anim calcmode="lin" valueType="num">
                                      <p:cBhvr>
                                        <p:cTn id="3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randombar(horizontal)">
                                      <p:cBhvr>
                                        <p:cTn id="41" dur="500"/>
                                        <p:tgtEl>
                                          <p:spTgt spid="56"/>
                                        </p:tgtEl>
                                      </p:cBhvr>
                                    </p:animEffect>
                                  </p:childTnLst>
                                </p:cTn>
                              </p:par>
                              <p:par>
                                <p:cTn id="42" presetID="14" presetClass="entr" presetSubtype="10"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randombar(horizontal)">
                                      <p:cBhvr>
                                        <p:cTn id="44" dur="500"/>
                                        <p:tgtEl>
                                          <p:spTgt spid="5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p:bldP spid="49" grpId="0"/>
      <p:bldP spid="50" grpId="0"/>
      <p:bldP spid="52" grpId="0"/>
      <p:bldP spid="53" grpId="0" animBg="1"/>
      <p:bldP spid="54" grpId="0" animBg="1"/>
      <p:bldP spid="56" grpId="0"/>
      <p:bldP spid="57" grpId="0"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5390" name="TextBox 46"/>
          <p:cNvSpPr txBox="1">
            <a:spLocks noChangeArrowheads="1"/>
          </p:cNvSpPr>
          <p:nvPr/>
        </p:nvSpPr>
        <p:spPr bwMode="auto">
          <a:xfrm>
            <a:off x="1470422" y="24971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5391" name="TextBox 47"/>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5393" name="TextBox 49"/>
          <p:cNvSpPr txBox="1">
            <a:spLocks noChangeArrowheads="1"/>
          </p:cNvSpPr>
          <p:nvPr/>
        </p:nvSpPr>
        <p:spPr bwMode="auto">
          <a:xfrm>
            <a:off x="2321719" y="52117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5394"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2</a:t>
            </a:r>
          </a:p>
        </p:txBody>
      </p:sp>
      <p:sp>
        <p:nvSpPr>
          <p:cNvPr id="54" name="TextBox 53"/>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3</a:t>
            </a:r>
          </a:p>
        </p:txBody>
      </p:sp>
      <p:sp>
        <p:nvSpPr>
          <p:cNvPr id="55" name="Oval 54"/>
          <p:cNvSpPr/>
          <p:nvPr/>
        </p:nvSpPr>
        <p:spPr>
          <a:xfrm>
            <a:off x="3173003" y="3500438"/>
            <a:ext cx="619129"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15400"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9" name="TextBox 28"/>
          <p:cNvSpPr txBox="1"/>
          <p:nvPr/>
        </p:nvSpPr>
        <p:spPr>
          <a:xfrm>
            <a:off x="5881688" y="321468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321701" y="4357694"/>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31" name="TextBox 30"/>
          <p:cNvSpPr txBox="1">
            <a:spLocks noChangeArrowheads="1"/>
          </p:cNvSpPr>
          <p:nvPr/>
        </p:nvSpPr>
        <p:spPr bwMode="auto">
          <a:xfrm>
            <a:off x="1315641" y="4357689"/>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dirty="0"/>
              <a:t>d = </a:t>
            </a:r>
            <a:r>
              <a:rPr lang="en-CA" altLang="en-US" dirty="0">
                <a:latin typeface="Cambria Math" pitchFamily="18" charset="0"/>
                <a:ea typeface="Cambria Math" pitchFamily="18" charset="0"/>
                <a:cs typeface="Cambria Math" pitchFamily="18" charset="0"/>
              </a:rPr>
              <a:t>2</a:t>
            </a:r>
            <a:endParaRPr lang="en-CA" altLang="en-US" dirty="0"/>
          </a:p>
          <a:p>
            <a:r>
              <a:rPr lang="en-CA" altLang="en-US" dirty="0"/>
              <a:t>f = </a:t>
            </a:r>
            <a:r>
              <a:rPr lang="en-CA" altLang="en-US" dirty="0">
                <a:latin typeface="Cambria Math" pitchFamily="18" charset="0"/>
                <a:ea typeface="Cambria Math" pitchFamily="18" charset="0"/>
                <a:cs typeface="Cambria Math" pitchFamily="18" charset="0"/>
              </a:rPr>
              <a:t>∞</a:t>
            </a:r>
            <a:endParaRPr lang="en-CA" altLang="en-US" dirty="0"/>
          </a:p>
        </p:txBody>
      </p:sp>
      <p:sp>
        <p:nvSpPr>
          <p:cNvPr id="32" name="TextBox 31"/>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Tree>
    <p:extLst>
      <p:ext uri="{BB962C8B-B14F-4D97-AF65-F5344CB8AC3E}">
        <p14:creationId xmlns:p14="http://schemas.microsoft.com/office/powerpoint/2010/main" val="1632468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randombar(horizontal)">
                                      <p:cBhvr>
                                        <p:cTn id="10" dur="500"/>
                                        <p:tgtEl>
                                          <p:spTgt spid="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anim calcmode="lin" valueType="num">
                                      <p:cBhvr>
                                        <p:cTn id="16" dur="1000" fill="hold"/>
                                        <p:tgtEl>
                                          <p:spTgt spid="54"/>
                                        </p:tgtEl>
                                        <p:attrNameLst>
                                          <p:attrName>ppt_x</p:attrName>
                                        </p:attrNameLst>
                                      </p:cBhvr>
                                      <p:tavLst>
                                        <p:tav tm="0">
                                          <p:val>
                                            <p:strVal val="#ppt_x"/>
                                          </p:val>
                                        </p:tav>
                                        <p:tav tm="100000">
                                          <p:val>
                                            <p:strVal val="#ppt_x"/>
                                          </p:val>
                                        </p:tav>
                                      </p:tavLst>
                                    </p:anim>
                                    <p:anim calcmode="lin" valueType="num">
                                      <p:cBhvr>
                                        <p:cTn id="1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6" name="TextBox 45"/>
          <p:cNvSpPr txBox="1"/>
          <p:nvPr/>
        </p:nvSpPr>
        <p:spPr>
          <a:xfrm>
            <a:off x="5881687" y="2428876"/>
            <a:ext cx="348257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6415" name="TextBox 46"/>
          <p:cNvSpPr txBox="1">
            <a:spLocks noChangeArrowheads="1"/>
          </p:cNvSpPr>
          <p:nvPr/>
        </p:nvSpPr>
        <p:spPr bwMode="auto">
          <a:xfrm>
            <a:off x="1470422" y="24971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6416" name="TextBox 47"/>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6418"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3</a:t>
            </a:r>
          </a:p>
        </p:txBody>
      </p:sp>
      <p:sp>
        <p:nvSpPr>
          <p:cNvPr id="54" name="TextBox 53"/>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4</a:t>
            </a:r>
          </a:p>
        </p:txBody>
      </p:sp>
      <p:sp>
        <p:nvSpPr>
          <p:cNvPr id="55" name="Oval 54"/>
          <p:cNvSpPr/>
          <p:nvPr/>
        </p:nvSpPr>
        <p:spPr>
          <a:xfrm>
            <a:off x="3173003" y="3500438"/>
            <a:ext cx="619129"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16424"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9" name="TextBox 28"/>
          <p:cNvSpPr txBox="1"/>
          <p:nvPr/>
        </p:nvSpPr>
        <p:spPr>
          <a:xfrm>
            <a:off x="5881688" y="320833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321701" y="4357694"/>
            <a:ext cx="619129"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6429" name="TextBox 30"/>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32" name="TextBox 31"/>
          <p:cNvSpPr txBox="1"/>
          <p:nvPr/>
        </p:nvSpPr>
        <p:spPr>
          <a:xfrm>
            <a:off x="5881688" y="3708400"/>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34" name="TextBox 33"/>
          <p:cNvSpPr txBox="1">
            <a:spLocks noChangeArrowheads="1"/>
          </p:cNvSpPr>
          <p:nvPr/>
        </p:nvSpPr>
        <p:spPr bwMode="auto">
          <a:xfrm>
            <a:off x="2133772" y="5289109"/>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dirty="0"/>
              <a:t>d = </a:t>
            </a:r>
            <a:r>
              <a:rPr lang="en-CA" altLang="en-US" dirty="0">
                <a:latin typeface="Cambria Math" pitchFamily="18" charset="0"/>
                <a:ea typeface="Cambria Math" pitchFamily="18" charset="0"/>
                <a:cs typeface="Cambria Math" pitchFamily="18" charset="0"/>
              </a:rPr>
              <a:t>3</a:t>
            </a:r>
          </a:p>
          <a:p>
            <a:r>
              <a:rPr lang="en-CA" altLang="en-US" dirty="0"/>
              <a:t>f = </a:t>
            </a:r>
            <a:r>
              <a:rPr lang="sk-SK" altLang="en-US" dirty="0">
                <a:latin typeface="Cambria Math" pitchFamily="18" charset="0"/>
                <a:ea typeface="Cambria Math" pitchFamily="18" charset="0"/>
                <a:cs typeface="Cambria Math" pitchFamily="18" charset="0"/>
              </a:rPr>
              <a:t>4</a:t>
            </a:r>
            <a:endParaRPr lang="en-CA" altLang="en-US" dirty="0">
              <a:latin typeface="Cambria Math" pitchFamily="18" charset="0"/>
              <a:ea typeface="Cambria Math" pitchFamily="18" charset="0"/>
              <a:cs typeface="Cambria Math" pitchFamily="18" charset="0"/>
            </a:endParaRPr>
          </a:p>
        </p:txBody>
      </p:sp>
      <p:sp>
        <p:nvSpPr>
          <p:cNvPr id="35" name="TextBox 34"/>
          <p:cNvSpPr txBox="1"/>
          <p:nvPr/>
        </p:nvSpPr>
        <p:spPr>
          <a:xfrm>
            <a:off x="5881688" y="4208463"/>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417344" y="2357438"/>
            <a:ext cx="4333875" cy="120015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lvl="1" indent="-457200" fontAlgn="auto">
              <a:spcBef>
                <a:spcPts val="0"/>
              </a:spcBef>
              <a:spcAft>
                <a:spcPts val="0"/>
              </a:spcAft>
              <a:buFont typeface="+mj-lt"/>
              <a:buAutoNum type="arabicParenR" startAt="2"/>
              <a:defRPr/>
            </a:pPr>
            <a:r>
              <a:rPr lang="en-CA" sz="2400" dirty="0"/>
              <a:t>as each vertex is finished, insert it onto the </a:t>
            </a:r>
            <a:r>
              <a:rPr lang="en-CA" sz="2400" b="1" dirty="0"/>
              <a:t>front </a:t>
            </a:r>
            <a:r>
              <a:rPr lang="en-CA" sz="2400" dirty="0"/>
              <a:t>of a linked list</a:t>
            </a:r>
          </a:p>
        </p:txBody>
      </p:sp>
      <p:sp>
        <p:nvSpPr>
          <p:cNvPr id="38" name="Rectangle 37"/>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39" name="Straight Arrow Connector 38"/>
          <p:cNvCxnSpPr>
            <a:stCxn id="38"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cxnSp>
        <p:nvCxnSpPr>
          <p:cNvPr id="45" name="Straight Arrow Connector 44"/>
          <p:cNvCxnSpPr/>
          <p:nvPr/>
        </p:nvCxnSpPr>
        <p:spPr>
          <a:xfrm>
            <a:off x="4101703"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565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randombar(horizontal)">
                                      <p:cBhvr>
                                        <p:cTn id="12" dur="500"/>
                                        <p:tgtEl>
                                          <p:spTgt spid="34"/>
                                        </p:tgtEl>
                                      </p:cBhvr>
                                    </p:animEffect>
                                  </p:childTnLst>
                                </p:cTn>
                              </p:par>
                              <p:par>
                                <p:cTn id="13" presetID="14"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randombar(horizontal)">
                                      <p:cBhvr>
                                        <p:cTn id="15" dur="500"/>
                                        <p:tgtEl>
                                          <p:spTgt spid="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anim calcmode="lin" valueType="num">
                                      <p:cBhvr>
                                        <p:cTn id="21" dur="1000" fill="hold"/>
                                        <p:tgtEl>
                                          <p:spTgt spid="35"/>
                                        </p:tgtEl>
                                        <p:attrNameLst>
                                          <p:attrName>ppt_x</p:attrName>
                                        </p:attrNameLst>
                                      </p:cBhvr>
                                      <p:tavLst>
                                        <p:tav tm="0">
                                          <p:val>
                                            <p:strVal val="#ppt_x"/>
                                          </p:val>
                                        </p:tav>
                                        <p:tav tm="100000">
                                          <p:val>
                                            <p:strVal val="#ppt_x"/>
                                          </p:val>
                                        </p:tav>
                                      </p:tavLst>
                                    </p:anim>
                                    <p:anim calcmode="lin" valueType="num">
                                      <p:cBhvr>
                                        <p:cTn id="2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4"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 from="(-#ppt_w/2)" to="(#ppt_x)" calcmode="lin" valueType="num">
                                      <p:cBhvr>
                                        <p:cTn id="34" dur="600" fill="hold">
                                          <p:stCondLst>
                                            <p:cond delay="0"/>
                                          </p:stCondLst>
                                        </p:cTn>
                                        <p:tgtEl>
                                          <p:spTgt spid="38"/>
                                        </p:tgtEl>
                                        <p:attrNameLst>
                                          <p:attrName>ppt_x</p:attrName>
                                        </p:attrNameLst>
                                      </p:cBhvr>
                                    </p:anim>
                                    <p:anim from="0" to="-1.0" calcmode="lin" valueType="num">
                                      <p:cBhvr>
                                        <p:cTn id="35" dur="200" decel="50000" autoRev="1" fill="hold">
                                          <p:stCondLst>
                                            <p:cond delay="600"/>
                                          </p:stCondLst>
                                        </p:cTn>
                                        <p:tgtEl>
                                          <p:spTgt spid="38"/>
                                        </p:tgtEl>
                                        <p:attrNameLst>
                                          <p:attrName>xshear</p:attrName>
                                        </p:attrNameLst>
                                      </p:cBhvr>
                                    </p:anim>
                                    <p:animScale>
                                      <p:cBhvr>
                                        <p:cTn id="36" dur="200" decel="100000" autoRev="1" fill="hold">
                                          <p:stCondLst>
                                            <p:cond delay="600"/>
                                          </p:stCondLst>
                                        </p:cTn>
                                        <p:tgtEl>
                                          <p:spTgt spid="38"/>
                                        </p:tgtEl>
                                      </p:cBhvr>
                                      <p:from x="100000" y="100000"/>
                                      <p:to x="80000" y="100000"/>
                                    </p:animScale>
                                    <p:anim by="(#ppt_h/3+#ppt_w*0.1)" calcmode="lin" valueType="num">
                                      <p:cBhvr additive="sum">
                                        <p:cTn id="37" dur="200" decel="100000" autoRev="1" fill="hold">
                                          <p:stCondLst>
                                            <p:cond delay="600"/>
                                          </p:stCondLst>
                                        </p:cTn>
                                        <p:tgtEl>
                                          <p:spTgt spid="38"/>
                                        </p:tgtEl>
                                        <p:attrNameLst>
                                          <p:attrName>ppt_x</p:attrName>
                                        </p:attrNameLst>
                                      </p:cBhvr>
                                    </p:anim>
                                  </p:childTnLst>
                                </p:cTn>
                              </p:par>
                              <p:par>
                                <p:cTn id="38" presetID="34" presetClass="entr" presetSubtype="0"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 from="(-#ppt_w/2)" to="(#ppt_x)" calcmode="lin" valueType="num">
                                      <p:cBhvr>
                                        <p:cTn id="40" dur="600" fill="hold">
                                          <p:stCondLst>
                                            <p:cond delay="0"/>
                                          </p:stCondLst>
                                        </p:cTn>
                                        <p:tgtEl>
                                          <p:spTgt spid="39"/>
                                        </p:tgtEl>
                                        <p:attrNameLst>
                                          <p:attrName>ppt_x</p:attrName>
                                        </p:attrNameLst>
                                      </p:cBhvr>
                                    </p:anim>
                                    <p:anim from="0" to="-1.0" calcmode="lin" valueType="num">
                                      <p:cBhvr>
                                        <p:cTn id="41" dur="200" decel="50000" autoRev="1" fill="hold">
                                          <p:stCondLst>
                                            <p:cond delay="600"/>
                                          </p:stCondLst>
                                        </p:cTn>
                                        <p:tgtEl>
                                          <p:spTgt spid="39"/>
                                        </p:tgtEl>
                                        <p:attrNameLst>
                                          <p:attrName>xshear</p:attrName>
                                        </p:attrNameLst>
                                      </p:cBhvr>
                                    </p:anim>
                                    <p:animScale>
                                      <p:cBhvr>
                                        <p:cTn id="42" dur="200" decel="100000" autoRev="1" fill="hold">
                                          <p:stCondLst>
                                            <p:cond delay="600"/>
                                          </p:stCondLst>
                                        </p:cTn>
                                        <p:tgtEl>
                                          <p:spTgt spid="39"/>
                                        </p:tgtEl>
                                      </p:cBhvr>
                                      <p:from x="100000" y="100000"/>
                                      <p:to x="80000" y="100000"/>
                                    </p:animScale>
                                    <p:anim by="(#ppt_h/3+#ppt_w*0.1)" calcmode="lin" valueType="num">
                                      <p:cBhvr additive="sum">
                                        <p:cTn id="43" dur="200" decel="100000" autoRev="1" fill="hold">
                                          <p:stCondLst>
                                            <p:cond delay="600"/>
                                          </p:stCondLst>
                                        </p:cTn>
                                        <p:tgtEl>
                                          <p:spTgt spid="39"/>
                                        </p:tgtEl>
                                        <p:attrNameLst>
                                          <p:attrName>ppt_x</p:attrName>
                                        </p:attrNameLst>
                                      </p:cBhvr>
                                    </p:anim>
                                  </p:childTnLst>
                                </p:cTn>
                              </p:par>
                              <p:par>
                                <p:cTn id="44" presetID="34"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 from="(-#ppt_w/2)" to="(#ppt_x)" calcmode="lin" valueType="num">
                                      <p:cBhvr>
                                        <p:cTn id="46" dur="600" fill="hold">
                                          <p:stCondLst>
                                            <p:cond delay="0"/>
                                          </p:stCondLst>
                                        </p:cTn>
                                        <p:tgtEl>
                                          <p:spTgt spid="42"/>
                                        </p:tgtEl>
                                        <p:attrNameLst>
                                          <p:attrName>ppt_x</p:attrName>
                                        </p:attrNameLst>
                                      </p:cBhvr>
                                    </p:anim>
                                    <p:anim from="0" to="-1.0" calcmode="lin" valueType="num">
                                      <p:cBhvr>
                                        <p:cTn id="47" dur="200" decel="50000" autoRev="1" fill="hold">
                                          <p:stCondLst>
                                            <p:cond delay="600"/>
                                          </p:stCondLst>
                                        </p:cTn>
                                        <p:tgtEl>
                                          <p:spTgt spid="42"/>
                                        </p:tgtEl>
                                        <p:attrNameLst>
                                          <p:attrName>xshear</p:attrName>
                                        </p:attrNameLst>
                                      </p:cBhvr>
                                    </p:anim>
                                    <p:animScale>
                                      <p:cBhvr>
                                        <p:cTn id="48" dur="200" decel="100000" autoRev="1" fill="hold">
                                          <p:stCondLst>
                                            <p:cond delay="600"/>
                                          </p:stCondLst>
                                        </p:cTn>
                                        <p:tgtEl>
                                          <p:spTgt spid="42"/>
                                        </p:tgtEl>
                                      </p:cBhvr>
                                      <p:from x="100000" y="100000"/>
                                      <p:to x="80000" y="100000"/>
                                    </p:animScale>
                                    <p:anim by="(#ppt_h/3+#ppt_w*0.1)" calcmode="lin" valueType="num">
                                      <p:cBhvr additive="sum">
                                        <p:cTn id="49" dur="200" decel="100000" autoRev="1" fill="hold">
                                          <p:stCondLst>
                                            <p:cond delay="600"/>
                                          </p:stCondLst>
                                        </p:cTn>
                                        <p:tgtEl>
                                          <p:spTgt spid="42"/>
                                        </p:tgtEl>
                                        <p:attrNameLst>
                                          <p:attrName>ppt_x</p:attrName>
                                        </p:attrNameLst>
                                      </p:cBhvr>
                                    </p:anim>
                                  </p:childTnLst>
                                </p:cTn>
                              </p:par>
                              <p:par>
                                <p:cTn id="50" presetID="34" presetClass="entr" presetSubtype="0"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 from="(-#ppt_w/2)" to="(#ppt_x)" calcmode="lin" valueType="num">
                                      <p:cBhvr>
                                        <p:cTn id="52" dur="600" fill="hold">
                                          <p:stCondLst>
                                            <p:cond delay="0"/>
                                          </p:stCondLst>
                                        </p:cTn>
                                        <p:tgtEl>
                                          <p:spTgt spid="45"/>
                                        </p:tgtEl>
                                        <p:attrNameLst>
                                          <p:attrName>ppt_x</p:attrName>
                                        </p:attrNameLst>
                                      </p:cBhvr>
                                    </p:anim>
                                    <p:anim from="0" to="-1.0" calcmode="lin" valueType="num">
                                      <p:cBhvr>
                                        <p:cTn id="53" dur="200" decel="50000" autoRev="1" fill="hold">
                                          <p:stCondLst>
                                            <p:cond delay="600"/>
                                          </p:stCondLst>
                                        </p:cTn>
                                        <p:tgtEl>
                                          <p:spTgt spid="45"/>
                                        </p:tgtEl>
                                        <p:attrNameLst>
                                          <p:attrName>xshear</p:attrName>
                                        </p:attrNameLst>
                                      </p:cBhvr>
                                    </p:anim>
                                    <p:animScale>
                                      <p:cBhvr>
                                        <p:cTn id="54" dur="200" decel="100000" autoRev="1" fill="hold">
                                          <p:stCondLst>
                                            <p:cond delay="600"/>
                                          </p:stCondLst>
                                        </p:cTn>
                                        <p:tgtEl>
                                          <p:spTgt spid="45"/>
                                        </p:tgtEl>
                                      </p:cBhvr>
                                      <p:from x="100000" y="100000"/>
                                      <p:to x="80000" y="100000"/>
                                    </p:animScale>
                                    <p:anim by="(#ppt_h/3+#ppt_w*0.1)" calcmode="lin" valueType="num">
                                      <p:cBhvr additive="sum">
                                        <p:cTn id="55" dur="200" decel="100000" autoRev="1" fill="hold">
                                          <p:stCondLst>
                                            <p:cond delay="600"/>
                                          </p:stCondLst>
                                        </p:cTn>
                                        <p:tgtEl>
                                          <p:spTgt spid="4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5" grpId="0" animBg="1"/>
      <p:bldP spid="36"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7438" name="TextBox 46"/>
          <p:cNvSpPr txBox="1">
            <a:spLocks noChangeArrowheads="1"/>
          </p:cNvSpPr>
          <p:nvPr/>
        </p:nvSpPr>
        <p:spPr bwMode="auto">
          <a:xfrm>
            <a:off x="1470422" y="24971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7439" name="TextBox 47"/>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7440"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4</a:t>
            </a:r>
            <a:endParaRPr lang="en-CA" b="1" dirty="0"/>
          </a:p>
        </p:txBody>
      </p:sp>
      <p:sp>
        <p:nvSpPr>
          <p:cNvPr id="54" name="TextBox 53"/>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5</a:t>
            </a:r>
            <a:endParaRPr lang="en-CA" b="1" dirty="0"/>
          </a:p>
        </p:txBody>
      </p:sp>
      <p:sp>
        <p:nvSpPr>
          <p:cNvPr id="55" name="Oval 54"/>
          <p:cNvSpPr/>
          <p:nvPr/>
        </p:nvSpPr>
        <p:spPr>
          <a:xfrm>
            <a:off x="3173003" y="3500438"/>
            <a:ext cx="619129"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17446"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9" name="TextBox 28"/>
          <p:cNvSpPr txBox="1"/>
          <p:nvPr/>
        </p:nvSpPr>
        <p:spPr>
          <a:xfrm>
            <a:off x="5881688" y="320833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321701" y="4357694"/>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7451" name="TextBox 30"/>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a:t>f = </a:t>
            </a:r>
            <a:r>
              <a:rPr lang="sk-SK" altLang="en-US">
                <a:latin typeface="Cambria Math" pitchFamily="18" charset="0"/>
                <a:ea typeface="Cambria Math" pitchFamily="18" charset="0"/>
                <a:cs typeface="Cambria Math" pitchFamily="18" charset="0"/>
              </a:rPr>
              <a:t>5</a:t>
            </a:r>
            <a:endParaRPr lang="en-CA" altLang="en-US"/>
          </a:p>
        </p:txBody>
      </p:sp>
      <p:sp>
        <p:nvSpPr>
          <p:cNvPr id="32" name="TextBox 31"/>
          <p:cNvSpPr txBox="1"/>
          <p:nvPr/>
        </p:nvSpPr>
        <p:spPr>
          <a:xfrm>
            <a:off x="5881688" y="3708400"/>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17456" name="TextBox 33"/>
          <p:cNvSpPr txBox="1">
            <a:spLocks noChangeArrowheads="1"/>
          </p:cNvSpPr>
          <p:nvPr/>
        </p:nvSpPr>
        <p:spPr bwMode="auto">
          <a:xfrm>
            <a:off x="2321719" y="52149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3</a:t>
            </a:r>
          </a:p>
          <a:p>
            <a:r>
              <a:rPr lang="en-CA" altLang="en-US"/>
              <a:t>f = </a:t>
            </a:r>
            <a:r>
              <a:rPr lang="sk-SK" altLang="en-US">
                <a:latin typeface="Cambria Math" pitchFamily="18" charset="0"/>
                <a:ea typeface="Cambria Math" pitchFamily="18" charset="0"/>
                <a:cs typeface="Cambria Math" pitchFamily="18" charset="0"/>
              </a:rPr>
              <a:t>4</a:t>
            </a:r>
            <a:endParaRPr lang="en-CA" altLang="en-US">
              <a:latin typeface="Cambria Math" pitchFamily="18" charset="0"/>
              <a:ea typeface="Cambria Math" pitchFamily="18" charset="0"/>
              <a:cs typeface="Cambria Math" pitchFamily="18" charset="0"/>
            </a:endParaRPr>
          </a:p>
        </p:txBody>
      </p:sp>
      <p:sp>
        <p:nvSpPr>
          <p:cNvPr id="35" name="TextBox 34"/>
          <p:cNvSpPr txBox="1"/>
          <p:nvPr/>
        </p:nvSpPr>
        <p:spPr>
          <a:xfrm>
            <a:off x="5881688" y="4208463"/>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881688" y="4708525"/>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d </a:t>
            </a:r>
            <a:r>
              <a:rPr lang="sk-SK" sz="2000" dirty="0"/>
              <a:t>is done, move back to </a:t>
            </a:r>
            <a:r>
              <a:rPr lang="sk-SK" sz="2000" b="1" dirty="0"/>
              <a:t>c</a:t>
            </a:r>
            <a:endParaRPr lang="en-CA" sz="2000" b="1" dirty="0"/>
          </a:p>
        </p:txBody>
      </p:sp>
      <p:sp>
        <p:nvSpPr>
          <p:cNvPr id="38" name="TextBox 37"/>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39" name="Rectangle 38"/>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0" name="Straight Arrow Connector 39"/>
          <p:cNvCxnSpPr>
            <a:stCxn id="39"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3" name="Rectangle 42"/>
          <p:cNvSpPr/>
          <p:nvPr/>
        </p:nvSpPr>
        <p:spPr>
          <a:xfrm>
            <a:off x="3714750"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45" name="Straight Arrow Connector 44"/>
          <p:cNvCxnSpPr>
            <a:stCxn id="43" idx="3"/>
          </p:cNvCxnSpPr>
          <p:nvPr/>
        </p:nvCxnSpPr>
        <p:spPr>
          <a:xfrm>
            <a:off x="4101703"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3405187"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65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4"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from="(-#ppt_w/2)" to="(#ppt_x)" calcmode="lin" valueType="num">
                                      <p:cBhvr>
                                        <p:cTn id="21" dur="600" fill="hold">
                                          <p:stCondLst>
                                            <p:cond delay="0"/>
                                          </p:stCondLst>
                                        </p:cTn>
                                        <p:tgtEl>
                                          <p:spTgt spid="43"/>
                                        </p:tgtEl>
                                        <p:attrNameLst>
                                          <p:attrName>ppt_x</p:attrName>
                                        </p:attrNameLst>
                                      </p:cBhvr>
                                    </p:anim>
                                    <p:anim from="0" to="-1.0" calcmode="lin" valueType="num">
                                      <p:cBhvr>
                                        <p:cTn id="22" dur="200" decel="50000" autoRev="1" fill="hold">
                                          <p:stCondLst>
                                            <p:cond delay="600"/>
                                          </p:stCondLst>
                                        </p:cTn>
                                        <p:tgtEl>
                                          <p:spTgt spid="43"/>
                                        </p:tgtEl>
                                        <p:attrNameLst>
                                          <p:attrName>xshear</p:attrName>
                                        </p:attrNameLst>
                                      </p:cBhvr>
                                    </p:anim>
                                    <p:animScale>
                                      <p:cBhvr>
                                        <p:cTn id="23" dur="200" decel="100000" autoRev="1" fill="hold">
                                          <p:stCondLst>
                                            <p:cond delay="600"/>
                                          </p:stCondLst>
                                        </p:cTn>
                                        <p:tgtEl>
                                          <p:spTgt spid="43"/>
                                        </p:tgtEl>
                                      </p:cBhvr>
                                      <p:from x="100000" y="100000"/>
                                      <p:to x="80000" y="100000"/>
                                    </p:animScale>
                                    <p:anim by="(#ppt_h/3+#ppt_w*0.1)" calcmode="lin" valueType="num">
                                      <p:cBhvr additive="sum">
                                        <p:cTn id="24" dur="200" decel="100000" autoRev="1" fill="hold">
                                          <p:stCondLst>
                                            <p:cond delay="600"/>
                                          </p:stCondLst>
                                        </p:cTn>
                                        <p:tgtEl>
                                          <p:spTgt spid="43"/>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 from="(-#ppt_w/2)" to="(#ppt_x)" calcmode="lin" valueType="num">
                                      <p:cBhvr>
                                        <p:cTn id="27" dur="600" fill="hold">
                                          <p:stCondLst>
                                            <p:cond delay="0"/>
                                          </p:stCondLst>
                                        </p:cTn>
                                        <p:tgtEl>
                                          <p:spTgt spid="51"/>
                                        </p:tgtEl>
                                        <p:attrNameLst>
                                          <p:attrName>ppt_x</p:attrName>
                                        </p:attrNameLst>
                                      </p:cBhvr>
                                    </p:anim>
                                    <p:anim from="0" to="-1.0" calcmode="lin" valueType="num">
                                      <p:cBhvr>
                                        <p:cTn id="28" dur="200" decel="50000" autoRev="1" fill="hold">
                                          <p:stCondLst>
                                            <p:cond delay="600"/>
                                          </p:stCondLst>
                                        </p:cTn>
                                        <p:tgtEl>
                                          <p:spTgt spid="51"/>
                                        </p:tgtEl>
                                        <p:attrNameLst>
                                          <p:attrName>xshear</p:attrName>
                                        </p:attrNameLst>
                                      </p:cBhvr>
                                    </p:anim>
                                    <p:animScale>
                                      <p:cBhvr>
                                        <p:cTn id="29" dur="200" decel="100000" autoRev="1" fill="hold">
                                          <p:stCondLst>
                                            <p:cond delay="600"/>
                                          </p:stCondLst>
                                        </p:cTn>
                                        <p:tgtEl>
                                          <p:spTgt spid="51"/>
                                        </p:tgtEl>
                                      </p:cBhvr>
                                      <p:from x="100000" y="100000"/>
                                      <p:to x="80000" y="100000"/>
                                    </p:animScale>
                                    <p:anim by="(#ppt_h/3+#ppt_w*0.1)" calcmode="lin" valueType="num">
                                      <p:cBhvr additive="sum">
                                        <p:cTn id="30" dur="200" decel="100000" autoRev="1" fill="hold">
                                          <p:stCondLst>
                                            <p:cond delay="600"/>
                                          </p:stCondLst>
                                        </p:cTn>
                                        <p:tgtEl>
                                          <p:spTgt spid="5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6" grpId="0" animBg="1"/>
      <p:bldP spid="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8462" name="TextBox 46"/>
          <p:cNvSpPr txBox="1">
            <a:spLocks noChangeArrowheads="1"/>
          </p:cNvSpPr>
          <p:nvPr/>
        </p:nvSpPr>
        <p:spPr bwMode="auto">
          <a:xfrm>
            <a:off x="1470422" y="24971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8463" name="TextBox 47"/>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8464"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5</a:t>
            </a:r>
            <a:endParaRPr lang="en-CA" b="1" dirty="0"/>
          </a:p>
        </p:txBody>
      </p:sp>
      <p:sp>
        <p:nvSpPr>
          <p:cNvPr id="55" name="Oval 54"/>
          <p:cNvSpPr/>
          <p:nvPr/>
        </p:nvSpPr>
        <p:spPr>
          <a:xfrm>
            <a:off x="3173003" y="3500438"/>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c</a:t>
            </a:r>
          </a:p>
        </p:txBody>
      </p:sp>
      <p:sp>
        <p:nvSpPr>
          <p:cNvPr id="18469"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9" name="TextBox 28"/>
          <p:cNvSpPr txBox="1"/>
          <p:nvPr/>
        </p:nvSpPr>
        <p:spPr>
          <a:xfrm>
            <a:off x="5881688" y="320833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321701"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18474" name="TextBox 30"/>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a:t>f = </a:t>
            </a:r>
            <a:r>
              <a:rPr lang="sk-SK" altLang="en-US">
                <a:latin typeface="Cambria Math" pitchFamily="18" charset="0"/>
                <a:ea typeface="Cambria Math" pitchFamily="18" charset="0"/>
                <a:cs typeface="Cambria Math" pitchFamily="18" charset="0"/>
              </a:rPr>
              <a:t>5</a:t>
            </a:r>
            <a:endParaRPr lang="en-CA" altLang="en-US"/>
          </a:p>
        </p:txBody>
      </p:sp>
      <p:sp>
        <p:nvSpPr>
          <p:cNvPr id="32" name="TextBox 31"/>
          <p:cNvSpPr txBox="1"/>
          <p:nvPr/>
        </p:nvSpPr>
        <p:spPr>
          <a:xfrm>
            <a:off x="5881688" y="3708400"/>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18479" name="TextBox 33"/>
          <p:cNvSpPr txBox="1">
            <a:spLocks noChangeArrowheads="1"/>
          </p:cNvSpPr>
          <p:nvPr/>
        </p:nvSpPr>
        <p:spPr bwMode="auto">
          <a:xfrm>
            <a:off x="2321719" y="52149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3</a:t>
            </a:r>
          </a:p>
          <a:p>
            <a:r>
              <a:rPr lang="en-CA" altLang="en-US"/>
              <a:t>f = </a:t>
            </a:r>
            <a:r>
              <a:rPr lang="sk-SK" altLang="en-US">
                <a:latin typeface="Cambria Math" pitchFamily="18" charset="0"/>
                <a:ea typeface="Cambria Math" pitchFamily="18" charset="0"/>
                <a:cs typeface="Cambria Math" pitchFamily="18" charset="0"/>
              </a:rPr>
              <a:t>4</a:t>
            </a:r>
            <a:endParaRPr lang="en-CA" altLang="en-US">
              <a:latin typeface="Cambria Math" pitchFamily="18" charset="0"/>
              <a:ea typeface="Cambria Math" pitchFamily="18" charset="0"/>
              <a:cs typeface="Cambria Math" pitchFamily="18" charset="0"/>
            </a:endParaRPr>
          </a:p>
        </p:txBody>
      </p:sp>
      <p:sp>
        <p:nvSpPr>
          <p:cNvPr id="35" name="TextBox 34"/>
          <p:cNvSpPr txBox="1"/>
          <p:nvPr/>
        </p:nvSpPr>
        <p:spPr>
          <a:xfrm>
            <a:off x="5881688" y="4208463"/>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881688" y="4708525"/>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d </a:t>
            </a:r>
            <a:r>
              <a:rPr lang="sk-SK" sz="2000" dirty="0"/>
              <a:t>is done, move back to </a:t>
            </a:r>
            <a:r>
              <a:rPr lang="sk-SK" sz="2000" b="1" dirty="0"/>
              <a:t>c</a:t>
            </a:r>
            <a:endParaRPr lang="en-CA" sz="2000" b="1" dirty="0"/>
          </a:p>
        </p:txBody>
      </p:sp>
      <p:sp>
        <p:nvSpPr>
          <p:cNvPr id="38" name="TextBox 37"/>
          <p:cNvSpPr txBox="1"/>
          <p:nvPr/>
        </p:nvSpPr>
        <p:spPr>
          <a:xfrm>
            <a:off x="5881688" y="520858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e</a:t>
            </a:r>
            <a:endParaRPr lang="en-CA" sz="2000" b="1" dirty="0"/>
          </a:p>
        </p:txBody>
      </p:sp>
      <p:sp>
        <p:nvSpPr>
          <p:cNvPr id="43" name="TextBox 4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6</a:t>
            </a:r>
            <a:endParaRPr lang="en-CA" b="1" dirty="0"/>
          </a:p>
        </p:txBody>
      </p:sp>
      <p:sp>
        <p:nvSpPr>
          <p:cNvPr id="45" name="TextBox 44"/>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9" name="Rectangle 48"/>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50" name="Straight Arrow Connector 49"/>
          <p:cNvCxnSpPr>
            <a:stCxn id="49"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57" name="Rectangle 56"/>
          <p:cNvSpPr/>
          <p:nvPr/>
        </p:nvSpPr>
        <p:spPr>
          <a:xfrm>
            <a:off x="3714750"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8" name="Straight Arrow Connector 57"/>
          <p:cNvCxnSpPr>
            <a:stCxn id="57" idx="3"/>
          </p:cNvCxnSpPr>
          <p:nvPr/>
        </p:nvCxnSpPr>
        <p:spPr>
          <a:xfrm>
            <a:off x="4101703"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405187"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3273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tx1"/>
                </a:solidFill>
              </a:rPr>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19486" name="TextBox 46"/>
          <p:cNvSpPr txBox="1">
            <a:spLocks noChangeArrowheads="1"/>
          </p:cNvSpPr>
          <p:nvPr/>
        </p:nvSpPr>
        <p:spPr bwMode="auto">
          <a:xfrm>
            <a:off x="1470422" y="24971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9487" name="TextBox 47"/>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19488"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6</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6</a:t>
            </a:r>
            <a:endParaRPr lang="en-CA" b="1" dirty="0"/>
          </a:p>
        </p:txBody>
      </p:sp>
      <p:sp>
        <p:nvSpPr>
          <p:cNvPr id="54" name="TextBox 53"/>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7</a:t>
            </a:r>
            <a:endParaRPr lang="en-CA" b="1" dirty="0"/>
          </a:p>
        </p:txBody>
      </p:sp>
      <p:sp>
        <p:nvSpPr>
          <p:cNvPr id="55" name="Oval 54"/>
          <p:cNvSpPr/>
          <p:nvPr/>
        </p:nvSpPr>
        <p:spPr>
          <a:xfrm>
            <a:off x="3946915" y="4357694"/>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t>e</a:t>
            </a:r>
            <a:endParaRPr lang="en-CA" b="1" dirty="0"/>
          </a:p>
        </p:txBody>
      </p:sp>
      <p:sp>
        <p:nvSpPr>
          <p:cNvPr id="19494"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9" name="TextBox 28"/>
          <p:cNvSpPr txBox="1"/>
          <p:nvPr/>
        </p:nvSpPr>
        <p:spPr>
          <a:xfrm>
            <a:off x="5881688" y="320833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321701"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19499" name="TextBox 30"/>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a:t>f = </a:t>
            </a:r>
            <a:r>
              <a:rPr lang="sk-SK" altLang="en-US">
                <a:latin typeface="Cambria Math" pitchFamily="18" charset="0"/>
                <a:ea typeface="Cambria Math" pitchFamily="18" charset="0"/>
                <a:cs typeface="Cambria Math" pitchFamily="18" charset="0"/>
              </a:rPr>
              <a:t>5</a:t>
            </a:r>
            <a:endParaRPr lang="en-CA" altLang="en-US"/>
          </a:p>
        </p:txBody>
      </p:sp>
      <p:sp>
        <p:nvSpPr>
          <p:cNvPr id="32" name="TextBox 31"/>
          <p:cNvSpPr txBox="1"/>
          <p:nvPr/>
        </p:nvSpPr>
        <p:spPr>
          <a:xfrm>
            <a:off x="5881688" y="3708400"/>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19504" name="TextBox 33"/>
          <p:cNvSpPr txBox="1">
            <a:spLocks noChangeArrowheads="1"/>
          </p:cNvSpPr>
          <p:nvPr/>
        </p:nvSpPr>
        <p:spPr bwMode="auto">
          <a:xfrm>
            <a:off x="2321719" y="52149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3</a:t>
            </a:r>
          </a:p>
          <a:p>
            <a:r>
              <a:rPr lang="en-CA" altLang="en-US"/>
              <a:t>f = </a:t>
            </a:r>
            <a:r>
              <a:rPr lang="sk-SK" altLang="en-US">
                <a:latin typeface="Cambria Math" pitchFamily="18" charset="0"/>
                <a:ea typeface="Cambria Math" pitchFamily="18" charset="0"/>
                <a:cs typeface="Cambria Math" pitchFamily="18" charset="0"/>
              </a:rPr>
              <a:t>4</a:t>
            </a:r>
            <a:endParaRPr lang="en-CA" altLang="en-US">
              <a:latin typeface="Cambria Math" pitchFamily="18" charset="0"/>
              <a:ea typeface="Cambria Math" pitchFamily="18" charset="0"/>
              <a:cs typeface="Cambria Math" pitchFamily="18" charset="0"/>
            </a:endParaRPr>
          </a:p>
        </p:txBody>
      </p:sp>
      <p:sp>
        <p:nvSpPr>
          <p:cNvPr id="35" name="TextBox 34"/>
          <p:cNvSpPr txBox="1"/>
          <p:nvPr/>
        </p:nvSpPr>
        <p:spPr>
          <a:xfrm>
            <a:off x="5881688" y="4208463"/>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881688" y="4708525"/>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d </a:t>
            </a:r>
            <a:r>
              <a:rPr lang="sk-SK" sz="2000" dirty="0"/>
              <a:t>is done, move back to </a:t>
            </a:r>
            <a:r>
              <a:rPr lang="sk-SK" sz="2000" b="1" dirty="0"/>
              <a:t>c</a:t>
            </a:r>
            <a:endParaRPr lang="en-CA" sz="2000" b="1" dirty="0"/>
          </a:p>
        </p:txBody>
      </p:sp>
      <p:sp>
        <p:nvSpPr>
          <p:cNvPr id="38" name="TextBox 37"/>
          <p:cNvSpPr txBox="1"/>
          <p:nvPr/>
        </p:nvSpPr>
        <p:spPr>
          <a:xfrm>
            <a:off x="5881688" y="520858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e</a:t>
            </a:r>
            <a:endParaRPr lang="en-CA" sz="2000" b="1" dirty="0"/>
          </a:p>
        </p:txBody>
      </p:sp>
      <p:sp>
        <p:nvSpPr>
          <p:cNvPr id="39" name="TextBox 38"/>
          <p:cNvSpPr txBox="1"/>
          <p:nvPr/>
        </p:nvSpPr>
        <p:spPr>
          <a:xfrm>
            <a:off x="5494735" y="3857625"/>
            <a:ext cx="4333875" cy="9540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sk-SK" sz="2800" dirty="0"/>
              <a:t>Both edges from </a:t>
            </a:r>
            <a:r>
              <a:rPr lang="sk-SK" sz="2800" b="1" dirty="0"/>
              <a:t>e</a:t>
            </a:r>
            <a:r>
              <a:rPr lang="sk-SK" sz="2800" dirty="0"/>
              <a:t> are </a:t>
            </a:r>
            <a:r>
              <a:rPr lang="sk-SK" sz="2800" b="1" dirty="0"/>
              <a:t>cross edges</a:t>
            </a:r>
            <a:endParaRPr lang="en-CA" sz="2800" b="1" dirty="0"/>
          </a:p>
        </p:txBody>
      </p:sp>
      <p:sp>
        <p:nvSpPr>
          <p:cNvPr id="40" name="TextBox 39"/>
          <p:cNvSpPr txBox="1"/>
          <p:nvPr/>
        </p:nvSpPr>
        <p:spPr>
          <a:xfrm>
            <a:off x="5881688" y="5708650"/>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e </a:t>
            </a:r>
            <a:r>
              <a:rPr lang="sk-SK" sz="2000" dirty="0"/>
              <a:t>is done, move back to </a:t>
            </a:r>
            <a:r>
              <a:rPr lang="sk-SK" sz="2000" b="1" dirty="0"/>
              <a:t>c</a:t>
            </a:r>
            <a:endParaRPr lang="en-CA" sz="2000" b="1" dirty="0"/>
          </a:p>
        </p:txBody>
      </p:sp>
      <p:sp>
        <p:nvSpPr>
          <p:cNvPr id="42" name="TextBox 41"/>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3" name="Rectangle 42"/>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5" name="Straight Arrow Connector 44"/>
          <p:cNvCxnSpPr>
            <a:stCxn id="43"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50" name="Rectangle 49"/>
          <p:cNvSpPr/>
          <p:nvPr/>
        </p:nvSpPr>
        <p:spPr>
          <a:xfrm>
            <a:off x="3714750"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1" name="Straight Arrow Connector 50"/>
          <p:cNvCxnSpPr>
            <a:stCxn id="50" idx="3"/>
          </p:cNvCxnSpPr>
          <p:nvPr/>
        </p:nvCxnSpPr>
        <p:spPr>
          <a:xfrm>
            <a:off x="4101703"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018235"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9" name="Straight Arrow Connector 58"/>
          <p:cNvCxnSpPr>
            <a:stCxn id="58" idx="3"/>
          </p:cNvCxnSpPr>
          <p:nvPr/>
        </p:nvCxnSpPr>
        <p:spPr>
          <a:xfrm>
            <a:off x="3405187"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708672"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695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7" presetClass="emph" presetSubtype="2" fill="hold" nodeType="clickEffect">
                                  <p:stCondLst>
                                    <p:cond delay="0"/>
                                  </p:stCondLst>
                                  <p:childTnLst>
                                    <p:animClr clrSpc="rgb" dir="cw">
                                      <p:cBhvr>
                                        <p:cTn id="20" dur="2000" fill="hold"/>
                                        <p:tgtEl>
                                          <p:spTgt spid="13"/>
                                        </p:tgtEl>
                                        <p:attrNameLst>
                                          <p:attrName>stroke.color</p:attrName>
                                        </p:attrNameLst>
                                      </p:cBhvr>
                                      <p:to>
                                        <a:srgbClr val="FF9900"/>
                                      </p:to>
                                    </p:animClr>
                                    <p:set>
                                      <p:cBhvr>
                                        <p:cTn id="21" dur="2000" fill="hold"/>
                                        <p:tgtEl>
                                          <p:spTgt spid="13"/>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2000" fill="hold"/>
                                        <p:tgtEl>
                                          <p:spTgt spid="37"/>
                                        </p:tgtEl>
                                        <p:attrNameLst>
                                          <p:attrName>stroke.color</p:attrName>
                                        </p:attrNameLst>
                                      </p:cBhvr>
                                      <p:to>
                                        <a:srgbClr val="FF9900"/>
                                      </p:to>
                                    </p:animClr>
                                    <p:set>
                                      <p:cBhvr>
                                        <p:cTn id="24" dur="2000" fill="hold"/>
                                        <p:tgtEl>
                                          <p:spTgt spid="37"/>
                                        </p:tgtEl>
                                        <p:attrNameLst>
                                          <p:attrName>stroke.on</p:attrName>
                                        </p:attrNameLst>
                                      </p:cBhvr>
                                      <p:to>
                                        <p:strVal val="tru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4" fill="hold" grpId="1" nodeType="clickEffect">
                                  <p:stCondLst>
                                    <p:cond delay="0"/>
                                  </p:stCondLst>
                                  <p:childTnLst>
                                    <p:anim calcmode="lin" valueType="num">
                                      <p:cBhvr additive="base">
                                        <p:cTn id="28" dur="500"/>
                                        <p:tgtEl>
                                          <p:spTgt spid="39"/>
                                        </p:tgtEl>
                                        <p:attrNameLst>
                                          <p:attrName>ppt_x</p:attrName>
                                        </p:attrNameLst>
                                      </p:cBhvr>
                                      <p:tavLst>
                                        <p:tav tm="0">
                                          <p:val>
                                            <p:strVal val="ppt_x"/>
                                          </p:val>
                                        </p:tav>
                                        <p:tav tm="100000">
                                          <p:val>
                                            <p:strVal val="ppt_x"/>
                                          </p:val>
                                        </p:tav>
                                      </p:tavLst>
                                    </p:anim>
                                    <p:anim calcmode="lin" valueType="num">
                                      <p:cBhvr additive="base">
                                        <p:cTn id="29" dur="500"/>
                                        <p:tgtEl>
                                          <p:spTgt spid="39"/>
                                        </p:tgtEl>
                                        <p:attrNameLst>
                                          <p:attrName>ppt_y</p:attrName>
                                        </p:attrNameLst>
                                      </p:cBhvr>
                                      <p:tavLst>
                                        <p:tav tm="0">
                                          <p:val>
                                            <p:strVal val="ppt_y"/>
                                          </p:val>
                                        </p:tav>
                                        <p:tav tm="100000">
                                          <p:val>
                                            <p:strVal val="1+ppt_h/2"/>
                                          </p:val>
                                        </p:tav>
                                      </p:tavLst>
                                    </p:anim>
                                    <p:set>
                                      <p:cBhvr>
                                        <p:cTn id="30" dur="1" fill="hold">
                                          <p:stCondLst>
                                            <p:cond delay="499"/>
                                          </p:stCondLst>
                                        </p:cTn>
                                        <p:tgtEl>
                                          <p:spTgt spid="3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1000"/>
                                        <p:tgtEl>
                                          <p:spTgt spid="40"/>
                                        </p:tgtEl>
                                      </p:cBhvr>
                                    </p:animEffect>
                                    <p:anim calcmode="lin" valueType="num">
                                      <p:cBhvr>
                                        <p:cTn id="36" dur="1000" fill="hold"/>
                                        <p:tgtEl>
                                          <p:spTgt spid="40"/>
                                        </p:tgtEl>
                                        <p:attrNameLst>
                                          <p:attrName>ppt_x</p:attrName>
                                        </p:attrNameLst>
                                      </p:cBhvr>
                                      <p:tavLst>
                                        <p:tav tm="0">
                                          <p:val>
                                            <p:strVal val="#ppt_x"/>
                                          </p:val>
                                        </p:tav>
                                        <p:tav tm="100000">
                                          <p:val>
                                            <p:strVal val="#ppt_x"/>
                                          </p:val>
                                        </p:tav>
                                      </p:tavLst>
                                    </p:anim>
                                    <p:anim calcmode="lin" valueType="num">
                                      <p:cBhvr>
                                        <p:cTn id="3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4" presetClass="entr" presetSubtype="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 from="(-#ppt_w/2)" to="(#ppt_x)" calcmode="lin" valueType="num">
                                      <p:cBhvr>
                                        <p:cTn id="42" dur="600" fill="hold">
                                          <p:stCondLst>
                                            <p:cond delay="0"/>
                                          </p:stCondLst>
                                        </p:cTn>
                                        <p:tgtEl>
                                          <p:spTgt spid="58"/>
                                        </p:tgtEl>
                                        <p:attrNameLst>
                                          <p:attrName>ppt_x</p:attrName>
                                        </p:attrNameLst>
                                      </p:cBhvr>
                                    </p:anim>
                                    <p:anim from="0" to="-1.0" calcmode="lin" valueType="num">
                                      <p:cBhvr>
                                        <p:cTn id="43" dur="200" decel="50000" autoRev="1" fill="hold">
                                          <p:stCondLst>
                                            <p:cond delay="600"/>
                                          </p:stCondLst>
                                        </p:cTn>
                                        <p:tgtEl>
                                          <p:spTgt spid="58"/>
                                        </p:tgtEl>
                                        <p:attrNameLst>
                                          <p:attrName>xshear</p:attrName>
                                        </p:attrNameLst>
                                      </p:cBhvr>
                                    </p:anim>
                                    <p:animScale>
                                      <p:cBhvr>
                                        <p:cTn id="44" dur="200" decel="100000" autoRev="1" fill="hold">
                                          <p:stCondLst>
                                            <p:cond delay="600"/>
                                          </p:stCondLst>
                                        </p:cTn>
                                        <p:tgtEl>
                                          <p:spTgt spid="58"/>
                                        </p:tgtEl>
                                      </p:cBhvr>
                                      <p:from x="100000" y="100000"/>
                                      <p:to x="80000" y="100000"/>
                                    </p:animScale>
                                    <p:anim by="(#ppt_h/3+#ppt_w*0.1)" calcmode="lin" valueType="num">
                                      <p:cBhvr additive="sum">
                                        <p:cTn id="45" dur="200" decel="100000" autoRev="1" fill="hold">
                                          <p:stCondLst>
                                            <p:cond delay="600"/>
                                          </p:stCondLst>
                                        </p:cTn>
                                        <p:tgtEl>
                                          <p:spTgt spid="58"/>
                                        </p:tgtEl>
                                        <p:attrNameLst>
                                          <p:attrName>ppt_x</p:attrName>
                                        </p:attrNameLst>
                                      </p:cBhvr>
                                    </p:anim>
                                  </p:childTnLst>
                                </p:cTn>
                              </p:par>
                              <p:par>
                                <p:cTn id="46" presetID="34" presetClass="entr" presetSubtype="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anim from="(-#ppt_w/2)" to="(#ppt_x)" calcmode="lin" valueType="num">
                                      <p:cBhvr>
                                        <p:cTn id="48" dur="600" fill="hold">
                                          <p:stCondLst>
                                            <p:cond delay="0"/>
                                          </p:stCondLst>
                                        </p:cTn>
                                        <p:tgtEl>
                                          <p:spTgt spid="60"/>
                                        </p:tgtEl>
                                        <p:attrNameLst>
                                          <p:attrName>ppt_x</p:attrName>
                                        </p:attrNameLst>
                                      </p:cBhvr>
                                    </p:anim>
                                    <p:anim from="0" to="-1.0" calcmode="lin" valueType="num">
                                      <p:cBhvr>
                                        <p:cTn id="49" dur="200" decel="50000" autoRev="1" fill="hold">
                                          <p:stCondLst>
                                            <p:cond delay="600"/>
                                          </p:stCondLst>
                                        </p:cTn>
                                        <p:tgtEl>
                                          <p:spTgt spid="60"/>
                                        </p:tgtEl>
                                        <p:attrNameLst>
                                          <p:attrName>xshear</p:attrName>
                                        </p:attrNameLst>
                                      </p:cBhvr>
                                    </p:anim>
                                    <p:animScale>
                                      <p:cBhvr>
                                        <p:cTn id="50" dur="200" decel="100000" autoRev="1" fill="hold">
                                          <p:stCondLst>
                                            <p:cond delay="600"/>
                                          </p:stCondLst>
                                        </p:cTn>
                                        <p:tgtEl>
                                          <p:spTgt spid="60"/>
                                        </p:tgtEl>
                                      </p:cBhvr>
                                      <p:from x="100000" y="100000"/>
                                      <p:to x="80000" y="100000"/>
                                    </p:animScale>
                                    <p:anim by="(#ppt_h/3+#ppt_w*0.1)" calcmode="lin" valueType="num">
                                      <p:cBhvr additive="sum">
                                        <p:cTn id="51" dur="200" decel="100000" autoRev="1" fill="hold">
                                          <p:stCondLst>
                                            <p:cond delay="600"/>
                                          </p:stCondLst>
                                        </p:cTn>
                                        <p:tgtEl>
                                          <p:spTgt spid="6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9" grpId="0" animBg="1"/>
      <p:bldP spid="39" grpId="1" animBg="1"/>
      <p:bldP spid="40" grpId="0" animBg="1"/>
      <p:bldP spid="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tx1"/>
                </a:solidFill>
              </a:rPr>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say we start the DFS from the vertex </a:t>
            </a:r>
            <a:r>
              <a:rPr lang="en-CA" sz="2000" b="1" dirty="0"/>
              <a:t>c</a:t>
            </a:r>
          </a:p>
        </p:txBody>
      </p:sp>
      <p:sp>
        <p:nvSpPr>
          <p:cNvPr id="20510" name="TextBox 46"/>
          <p:cNvSpPr txBox="1">
            <a:spLocks noChangeArrowheads="1"/>
          </p:cNvSpPr>
          <p:nvPr/>
        </p:nvSpPr>
        <p:spPr bwMode="auto">
          <a:xfrm>
            <a:off x="1470422" y="24971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0511" name="TextBox 47"/>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0512"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6</a:t>
            </a:r>
            <a:endParaRPr lang="en-CA" altLang="en-US"/>
          </a:p>
          <a:p>
            <a:r>
              <a:rPr lang="en-CA" altLang="en-US"/>
              <a:t>f = </a:t>
            </a:r>
            <a:r>
              <a:rPr lang="sk-SK" altLang="en-US">
                <a:latin typeface="Cambria Math" pitchFamily="18" charset="0"/>
                <a:ea typeface="Cambria Math" pitchFamily="18" charset="0"/>
                <a:cs typeface="Cambria Math" pitchFamily="18" charset="0"/>
              </a:rPr>
              <a:t>7</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7</a:t>
            </a:r>
            <a:endParaRPr lang="en-CA" b="1" dirty="0"/>
          </a:p>
        </p:txBody>
      </p:sp>
      <p:sp>
        <p:nvSpPr>
          <p:cNvPr id="54" name="TextBox 53"/>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8</a:t>
            </a:r>
            <a:endParaRPr lang="en-CA" b="1" dirty="0"/>
          </a:p>
        </p:txBody>
      </p:sp>
      <p:sp>
        <p:nvSpPr>
          <p:cNvPr id="55" name="Oval 54"/>
          <p:cNvSpPr/>
          <p:nvPr/>
        </p:nvSpPr>
        <p:spPr>
          <a:xfrm>
            <a:off x="3946915"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0518"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9" name="TextBox 28"/>
          <p:cNvSpPr txBox="1"/>
          <p:nvPr/>
        </p:nvSpPr>
        <p:spPr>
          <a:xfrm>
            <a:off x="5881688" y="320833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d</a:t>
            </a:r>
          </a:p>
        </p:txBody>
      </p:sp>
      <p:sp>
        <p:nvSpPr>
          <p:cNvPr id="30" name="Oval 29"/>
          <p:cNvSpPr/>
          <p:nvPr/>
        </p:nvSpPr>
        <p:spPr>
          <a:xfrm>
            <a:off x="2321701"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0523" name="TextBox 30"/>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a:t>f = </a:t>
            </a:r>
            <a:r>
              <a:rPr lang="sk-SK" altLang="en-US">
                <a:latin typeface="Cambria Math" pitchFamily="18" charset="0"/>
                <a:ea typeface="Cambria Math" pitchFamily="18" charset="0"/>
                <a:cs typeface="Cambria Math" pitchFamily="18" charset="0"/>
              </a:rPr>
              <a:t>5</a:t>
            </a:r>
            <a:endParaRPr lang="en-CA" altLang="en-US"/>
          </a:p>
        </p:txBody>
      </p:sp>
      <p:sp>
        <p:nvSpPr>
          <p:cNvPr id="32" name="TextBox 31"/>
          <p:cNvSpPr txBox="1"/>
          <p:nvPr/>
        </p:nvSpPr>
        <p:spPr>
          <a:xfrm>
            <a:off x="5881688" y="3708400"/>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en-CA" sz="2000" b="1" dirty="0"/>
              <a:t>f</a:t>
            </a:r>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0528" name="TextBox 33"/>
          <p:cNvSpPr txBox="1">
            <a:spLocks noChangeArrowheads="1"/>
          </p:cNvSpPr>
          <p:nvPr/>
        </p:nvSpPr>
        <p:spPr bwMode="auto">
          <a:xfrm>
            <a:off x="2321719" y="52149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3</a:t>
            </a:r>
          </a:p>
          <a:p>
            <a:r>
              <a:rPr lang="en-CA" altLang="en-US"/>
              <a:t>f = </a:t>
            </a:r>
            <a:r>
              <a:rPr lang="sk-SK" altLang="en-US">
                <a:latin typeface="Cambria Math" pitchFamily="18" charset="0"/>
                <a:ea typeface="Cambria Math" pitchFamily="18" charset="0"/>
                <a:cs typeface="Cambria Math" pitchFamily="18" charset="0"/>
              </a:rPr>
              <a:t>4</a:t>
            </a:r>
            <a:endParaRPr lang="en-CA" altLang="en-US">
              <a:latin typeface="Cambria Math" pitchFamily="18" charset="0"/>
              <a:ea typeface="Cambria Math" pitchFamily="18" charset="0"/>
              <a:cs typeface="Cambria Math" pitchFamily="18" charset="0"/>
            </a:endParaRPr>
          </a:p>
        </p:txBody>
      </p:sp>
      <p:sp>
        <p:nvSpPr>
          <p:cNvPr id="35" name="TextBox 34"/>
          <p:cNvSpPr txBox="1"/>
          <p:nvPr/>
        </p:nvSpPr>
        <p:spPr>
          <a:xfrm>
            <a:off x="5881688" y="4208463"/>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CA" sz="2000" b="1" dirty="0"/>
              <a:t>f</a:t>
            </a:r>
            <a:r>
              <a:rPr lang="sk-SK" sz="2000" b="1" dirty="0"/>
              <a:t> </a:t>
            </a:r>
            <a:r>
              <a:rPr lang="sk-SK" sz="2000" dirty="0"/>
              <a:t>is done, move back to </a:t>
            </a:r>
            <a:r>
              <a:rPr lang="sk-SK" sz="2000" b="1" dirty="0"/>
              <a:t>d</a:t>
            </a:r>
            <a:endParaRPr lang="en-CA" sz="2000" b="1" dirty="0"/>
          </a:p>
        </p:txBody>
      </p:sp>
      <p:sp>
        <p:nvSpPr>
          <p:cNvPr id="36" name="TextBox 35"/>
          <p:cNvSpPr txBox="1"/>
          <p:nvPr/>
        </p:nvSpPr>
        <p:spPr>
          <a:xfrm>
            <a:off x="5881688" y="4708525"/>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d </a:t>
            </a:r>
            <a:r>
              <a:rPr lang="sk-SK" sz="2000" dirty="0"/>
              <a:t>is done, move back to </a:t>
            </a:r>
            <a:r>
              <a:rPr lang="sk-SK" sz="2000" b="1" dirty="0"/>
              <a:t>c</a:t>
            </a:r>
            <a:endParaRPr lang="en-CA" sz="2000" b="1" dirty="0"/>
          </a:p>
        </p:txBody>
      </p:sp>
      <p:sp>
        <p:nvSpPr>
          <p:cNvPr id="38" name="TextBox 37"/>
          <p:cNvSpPr txBox="1"/>
          <p:nvPr/>
        </p:nvSpPr>
        <p:spPr>
          <a:xfrm>
            <a:off x="5881688" y="5208588"/>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e</a:t>
            </a:r>
            <a:endParaRPr lang="en-CA" sz="2000" b="1" dirty="0"/>
          </a:p>
        </p:txBody>
      </p:sp>
      <p:sp>
        <p:nvSpPr>
          <p:cNvPr id="40" name="TextBox 39"/>
          <p:cNvSpPr txBox="1"/>
          <p:nvPr/>
        </p:nvSpPr>
        <p:spPr>
          <a:xfrm>
            <a:off x="5881688" y="5708650"/>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e </a:t>
            </a:r>
            <a:r>
              <a:rPr lang="sk-SK" sz="2000" dirty="0"/>
              <a:t>is done, move back to </a:t>
            </a:r>
            <a:r>
              <a:rPr lang="sk-SK" sz="2000" b="1" dirty="0"/>
              <a:t>c</a:t>
            </a:r>
            <a:endParaRPr lang="en-CA" sz="2000" b="1" dirty="0"/>
          </a:p>
        </p:txBody>
      </p:sp>
      <p:sp>
        <p:nvSpPr>
          <p:cNvPr id="41" name="TextBox 40"/>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714750"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4101703"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18235"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405187"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708672"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5881688" y="6215063"/>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c </a:t>
            </a:r>
            <a:r>
              <a:rPr lang="sk-SK" sz="2000" dirty="0"/>
              <a:t>is done as well</a:t>
            </a:r>
            <a:endParaRPr lang="en-CA" sz="2000" b="1" dirty="0"/>
          </a:p>
        </p:txBody>
      </p:sp>
      <p:sp>
        <p:nvSpPr>
          <p:cNvPr id="60" name="Rectangle 59"/>
          <p:cNvSpPr/>
          <p:nvPr/>
        </p:nvSpPr>
        <p:spPr>
          <a:xfrm>
            <a:off x="2321719"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2012156"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28230" y="3154136"/>
            <a:ext cx="4333875" cy="157003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fontAlgn="auto">
              <a:spcBef>
                <a:spcPts val="0"/>
              </a:spcBef>
              <a:spcAft>
                <a:spcPts val="0"/>
              </a:spcAft>
              <a:defRPr/>
            </a:pPr>
            <a:r>
              <a:rPr lang="en-US" sz="2400" u="sng" dirty="0"/>
              <a:t>Just a note:</a:t>
            </a:r>
            <a:r>
              <a:rPr lang="sk-SK" sz="2400" dirty="0"/>
              <a:t> </a:t>
            </a:r>
            <a:r>
              <a:rPr lang="en-US" sz="2400" dirty="0"/>
              <a:t>If there was</a:t>
            </a:r>
            <a:r>
              <a:rPr lang="sk-SK" sz="2400" dirty="0"/>
              <a:t> </a:t>
            </a:r>
            <a:r>
              <a:rPr lang="en-US" sz="2400" dirty="0"/>
              <a:t>(</a:t>
            </a:r>
            <a:r>
              <a:rPr lang="en-US" sz="2400" b="1" dirty="0" err="1"/>
              <a:t>c</a:t>
            </a:r>
            <a:r>
              <a:rPr lang="en-US" sz="2400" dirty="0" err="1"/>
              <a:t>,</a:t>
            </a:r>
            <a:r>
              <a:rPr lang="en-US" sz="2400" b="1" dirty="0" err="1"/>
              <a:t>f</a:t>
            </a:r>
            <a:r>
              <a:rPr lang="en-US" sz="2400" dirty="0"/>
              <a:t>) edge in the graph, it would be classified as a </a:t>
            </a:r>
            <a:r>
              <a:rPr lang="en-US" sz="2400" b="1" dirty="0"/>
              <a:t>forward edge</a:t>
            </a:r>
            <a:endParaRPr lang="sk-SK" sz="2400" b="1" dirty="0"/>
          </a:p>
          <a:p>
            <a:pPr fontAlgn="auto">
              <a:spcBef>
                <a:spcPts val="0"/>
              </a:spcBef>
              <a:spcAft>
                <a:spcPts val="0"/>
              </a:spcAft>
              <a:defRPr/>
            </a:pPr>
            <a:r>
              <a:rPr lang="sk-SK" sz="2400" dirty="0"/>
              <a:t>(in </a:t>
            </a:r>
            <a:r>
              <a:rPr lang="en-US" sz="2400" dirty="0"/>
              <a:t>this </a:t>
            </a:r>
            <a:r>
              <a:rPr lang="sk-SK" sz="2400" dirty="0"/>
              <a:t>particular </a:t>
            </a:r>
            <a:r>
              <a:rPr lang="en-US" sz="2400" dirty="0"/>
              <a:t>DFS run</a:t>
            </a:r>
            <a:r>
              <a:rPr lang="sk-SK" sz="2400" dirty="0"/>
              <a:t>)</a:t>
            </a:r>
            <a:endParaRPr lang="en-US" sz="2400" b="1" dirty="0"/>
          </a:p>
        </p:txBody>
      </p:sp>
    </p:spTree>
    <p:extLst>
      <p:ext uri="{BB962C8B-B14F-4D97-AF65-F5344CB8AC3E}">
        <p14:creationId xmlns:p14="http://schemas.microsoft.com/office/powerpoint/2010/main" val="4022073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1000"/>
                                        <p:tgtEl>
                                          <p:spTgt spid="59"/>
                                        </p:tgtEl>
                                      </p:cBhvr>
                                    </p:animEffect>
                                    <p:anim calcmode="lin" valueType="num">
                                      <p:cBhvr>
                                        <p:cTn id="15" dur="1000" fill="hold"/>
                                        <p:tgtEl>
                                          <p:spTgt spid="59"/>
                                        </p:tgtEl>
                                        <p:attrNameLst>
                                          <p:attrName>ppt_x</p:attrName>
                                        </p:attrNameLst>
                                      </p:cBhvr>
                                      <p:tavLst>
                                        <p:tav tm="0">
                                          <p:val>
                                            <p:strVal val="#ppt_x"/>
                                          </p:val>
                                        </p:tav>
                                        <p:tav tm="100000">
                                          <p:val>
                                            <p:strVal val="#ppt_x"/>
                                          </p:val>
                                        </p:tav>
                                      </p:tavLst>
                                    </p:anim>
                                    <p:anim calcmode="lin" valueType="num">
                                      <p:cBhvr>
                                        <p:cTn id="16"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4"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 from="(-#ppt_w/2)" to="(#ppt_x)" calcmode="lin" valueType="num">
                                      <p:cBhvr>
                                        <p:cTn id="21" dur="600" fill="hold">
                                          <p:stCondLst>
                                            <p:cond delay="0"/>
                                          </p:stCondLst>
                                        </p:cTn>
                                        <p:tgtEl>
                                          <p:spTgt spid="60"/>
                                        </p:tgtEl>
                                        <p:attrNameLst>
                                          <p:attrName>ppt_x</p:attrName>
                                        </p:attrNameLst>
                                      </p:cBhvr>
                                    </p:anim>
                                    <p:anim from="0" to="-1.0" calcmode="lin" valueType="num">
                                      <p:cBhvr>
                                        <p:cTn id="22" dur="200" decel="50000" autoRev="1" fill="hold">
                                          <p:stCondLst>
                                            <p:cond delay="600"/>
                                          </p:stCondLst>
                                        </p:cTn>
                                        <p:tgtEl>
                                          <p:spTgt spid="60"/>
                                        </p:tgtEl>
                                        <p:attrNameLst>
                                          <p:attrName>xshear</p:attrName>
                                        </p:attrNameLst>
                                      </p:cBhvr>
                                    </p:anim>
                                    <p:animScale>
                                      <p:cBhvr>
                                        <p:cTn id="23" dur="200" decel="100000" autoRev="1" fill="hold">
                                          <p:stCondLst>
                                            <p:cond delay="600"/>
                                          </p:stCondLst>
                                        </p:cTn>
                                        <p:tgtEl>
                                          <p:spTgt spid="60"/>
                                        </p:tgtEl>
                                      </p:cBhvr>
                                      <p:from x="100000" y="100000"/>
                                      <p:to x="80000" y="100000"/>
                                    </p:animScale>
                                    <p:anim by="(#ppt_h/3+#ppt_w*0.1)" calcmode="lin" valueType="num">
                                      <p:cBhvr additive="sum">
                                        <p:cTn id="24" dur="200" decel="100000" autoRev="1" fill="hold">
                                          <p:stCondLst>
                                            <p:cond delay="600"/>
                                          </p:stCondLst>
                                        </p:cTn>
                                        <p:tgtEl>
                                          <p:spTgt spid="60"/>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 from="(-#ppt_w/2)" to="(#ppt_x)" calcmode="lin" valueType="num">
                                      <p:cBhvr>
                                        <p:cTn id="27" dur="600" fill="hold">
                                          <p:stCondLst>
                                            <p:cond delay="0"/>
                                          </p:stCondLst>
                                        </p:cTn>
                                        <p:tgtEl>
                                          <p:spTgt spid="61"/>
                                        </p:tgtEl>
                                        <p:attrNameLst>
                                          <p:attrName>ppt_x</p:attrName>
                                        </p:attrNameLst>
                                      </p:cBhvr>
                                    </p:anim>
                                    <p:anim from="0" to="-1.0" calcmode="lin" valueType="num">
                                      <p:cBhvr>
                                        <p:cTn id="28" dur="200" decel="50000" autoRev="1" fill="hold">
                                          <p:stCondLst>
                                            <p:cond delay="600"/>
                                          </p:stCondLst>
                                        </p:cTn>
                                        <p:tgtEl>
                                          <p:spTgt spid="61"/>
                                        </p:tgtEl>
                                        <p:attrNameLst>
                                          <p:attrName>xshear</p:attrName>
                                        </p:attrNameLst>
                                      </p:cBhvr>
                                    </p:anim>
                                    <p:animScale>
                                      <p:cBhvr>
                                        <p:cTn id="29" dur="200" decel="100000" autoRev="1" fill="hold">
                                          <p:stCondLst>
                                            <p:cond delay="600"/>
                                          </p:stCondLst>
                                        </p:cTn>
                                        <p:tgtEl>
                                          <p:spTgt spid="61"/>
                                        </p:tgtEl>
                                      </p:cBhvr>
                                      <p:from x="100000" y="100000"/>
                                      <p:to x="80000" y="100000"/>
                                    </p:animScale>
                                    <p:anim by="(#ppt_h/3+#ppt_w*0.1)" calcmode="lin" valueType="num">
                                      <p:cBhvr additive="sum">
                                        <p:cTn id="30" dur="200" decel="100000" autoRev="1" fill="hold">
                                          <p:stCondLst>
                                            <p:cond delay="600"/>
                                          </p:stCondLst>
                                        </p:cTn>
                                        <p:tgtEl>
                                          <p:spTgt spid="61"/>
                                        </p:tgtEl>
                                        <p:attrNameLst>
                                          <p:attrName>ppt_x</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down)">
                                      <p:cBhvr>
                                        <p:cTn id="35" dur="580">
                                          <p:stCondLst>
                                            <p:cond delay="0"/>
                                          </p:stCondLst>
                                        </p:cTn>
                                        <p:tgtEl>
                                          <p:spTgt spid="63"/>
                                        </p:tgtEl>
                                      </p:cBhvr>
                                    </p:animEffect>
                                    <p:anim calcmode="lin" valueType="num">
                                      <p:cBhvr>
                                        <p:cTn id="36"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41" dur="26">
                                          <p:stCondLst>
                                            <p:cond delay="650"/>
                                          </p:stCondLst>
                                        </p:cTn>
                                        <p:tgtEl>
                                          <p:spTgt spid="63"/>
                                        </p:tgtEl>
                                      </p:cBhvr>
                                      <p:to x="100000" y="60000"/>
                                    </p:animScale>
                                    <p:animScale>
                                      <p:cBhvr>
                                        <p:cTn id="42" dur="166" decel="50000">
                                          <p:stCondLst>
                                            <p:cond delay="676"/>
                                          </p:stCondLst>
                                        </p:cTn>
                                        <p:tgtEl>
                                          <p:spTgt spid="63"/>
                                        </p:tgtEl>
                                      </p:cBhvr>
                                      <p:to x="100000" y="100000"/>
                                    </p:animScale>
                                    <p:animScale>
                                      <p:cBhvr>
                                        <p:cTn id="43" dur="26">
                                          <p:stCondLst>
                                            <p:cond delay="1312"/>
                                          </p:stCondLst>
                                        </p:cTn>
                                        <p:tgtEl>
                                          <p:spTgt spid="63"/>
                                        </p:tgtEl>
                                      </p:cBhvr>
                                      <p:to x="100000" y="80000"/>
                                    </p:animScale>
                                    <p:animScale>
                                      <p:cBhvr>
                                        <p:cTn id="44" dur="166" decel="50000">
                                          <p:stCondLst>
                                            <p:cond delay="1338"/>
                                          </p:stCondLst>
                                        </p:cTn>
                                        <p:tgtEl>
                                          <p:spTgt spid="63"/>
                                        </p:tgtEl>
                                      </p:cBhvr>
                                      <p:to x="100000" y="100000"/>
                                    </p:animScale>
                                    <p:animScale>
                                      <p:cBhvr>
                                        <p:cTn id="45" dur="26">
                                          <p:stCondLst>
                                            <p:cond delay="1642"/>
                                          </p:stCondLst>
                                        </p:cTn>
                                        <p:tgtEl>
                                          <p:spTgt spid="63"/>
                                        </p:tgtEl>
                                      </p:cBhvr>
                                      <p:to x="100000" y="90000"/>
                                    </p:animScale>
                                    <p:animScale>
                                      <p:cBhvr>
                                        <p:cTn id="46" dur="166" decel="50000">
                                          <p:stCondLst>
                                            <p:cond delay="1668"/>
                                          </p:stCondLst>
                                        </p:cTn>
                                        <p:tgtEl>
                                          <p:spTgt spid="63"/>
                                        </p:tgtEl>
                                      </p:cBhvr>
                                      <p:to x="100000" y="100000"/>
                                    </p:animScale>
                                    <p:animScale>
                                      <p:cBhvr>
                                        <p:cTn id="47" dur="26">
                                          <p:stCondLst>
                                            <p:cond delay="1808"/>
                                          </p:stCondLst>
                                        </p:cTn>
                                        <p:tgtEl>
                                          <p:spTgt spid="63"/>
                                        </p:tgtEl>
                                      </p:cBhvr>
                                      <p:to x="100000" y="95000"/>
                                    </p:animScale>
                                    <p:animScale>
                                      <p:cBhvr>
                                        <p:cTn id="48" dur="166" decel="50000">
                                          <p:stCondLst>
                                            <p:cond delay="1834"/>
                                          </p:stCondLst>
                                        </p:cTn>
                                        <p:tgtEl>
                                          <p:spTgt spid="6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9" grpId="0" animBg="1"/>
      <p:bldP spid="60" grpId="0" animBg="1"/>
      <p:bldP spid="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p:txBody>
          <a:bodyPr/>
          <a:lstStyle/>
          <a:p>
            <a:r>
              <a:rPr lang="en-US" altLang="en-US"/>
              <a:t>Depth-First Search: The Code</a:t>
            </a:r>
          </a:p>
        </p:txBody>
      </p:sp>
      <p:sp>
        <p:nvSpPr>
          <p:cNvPr id="1202179" name="Rectangle 3"/>
          <p:cNvSpPr>
            <a:spLocks noGrp="1" noChangeArrowheads="1"/>
          </p:cNvSpPr>
          <p:nvPr>
            <p:ph type="body" sz="half" idx="1"/>
          </p:nvPr>
        </p:nvSpPr>
        <p:spPr/>
        <p:txBody>
          <a:bodyPr>
            <a:normAutofit fontScale="92500" lnSpcReduction="10000"/>
          </a:bodyPr>
          <a:lstStyle/>
          <a:p>
            <a:pPr>
              <a:buFont typeface="Times New Roman" pitchFamily="18" charset="0"/>
              <a:buNone/>
            </a:pPr>
            <a:r>
              <a:rPr lang="en-US" altLang="en-US" sz="1800" b="1" dirty="0">
                <a:latin typeface="Courier New" pitchFamily="49" charset="0"/>
              </a:rPr>
              <a:t>DFS(G)</a:t>
            </a:r>
          </a:p>
          <a:p>
            <a:pPr>
              <a:buFont typeface="Times New Roman" pitchFamily="18" charset="0"/>
              <a:buNone/>
            </a:pPr>
            <a:r>
              <a:rPr lang="en-US" altLang="en-US" sz="1800" b="1" dirty="0">
                <a:latin typeface="Courier New" pitchFamily="49" charset="0"/>
              </a:rPr>
              <a:t>{</a:t>
            </a:r>
          </a:p>
          <a:p>
            <a:pPr>
              <a:buFont typeface="Times New Roman" pitchFamily="18" charset="0"/>
              <a:buNone/>
            </a:pPr>
            <a:r>
              <a:rPr lang="en-US" altLang="en-US" sz="1800" b="1" dirty="0">
                <a:latin typeface="Courier New" pitchFamily="49" charset="0"/>
              </a:rPr>
              <a:t>   for each vertex u </a:t>
            </a:r>
            <a:r>
              <a:rPr lang="en-US" altLang="en-US" sz="1800" b="1" dirty="0">
                <a:latin typeface="Courier New" pitchFamily="49" charset="0"/>
                <a:sym typeface="Symbol" pitchFamily="18" charset="2"/>
              </a:rPr>
              <a:t> </a:t>
            </a:r>
            <a:r>
              <a:rPr lang="en-US" altLang="en-US" sz="1800" b="1" dirty="0" smtClean="0">
                <a:latin typeface="Courier New" pitchFamily="49" charset="0"/>
                <a:sym typeface="Symbol" pitchFamily="18" charset="2"/>
              </a:rPr>
              <a:t>G.V</a:t>
            </a:r>
            <a:endParaRPr lang="en-US" altLang="en-US" sz="1800" b="1" dirty="0">
              <a:latin typeface="Courier New" pitchFamily="49" charset="0"/>
              <a:sym typeface="Symbol" pitchFamily="18" charset="2"/>
            </a:endParaRPr>
          </a:p>
          <a:p>
            <a:pPr>
              <a:buFont typeface="Times New Roman" pitchFamily="18" charset="0"/>
              <a:buNone/>
            </a:pPr>
            <a:r>
              <a:rPr lang="en-US" altLang="en-US" sz="1800" b="1" dirty="0">
                <a:latin typeface="Courier New" pitchFamily="49" charset="0"/>
                <a:sym typeface="Symbol" pitchFamily="18" charset="2"/>
              </a:rPr>
              <a:t>   {</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smtClean="0">
                <a:latin typeface="Courier New" pitchFamily="49" charset="0"/>
                <a:sym typeface="Symbol" pitchFamily="18" charset="2"/>
              </a:rPr>
              <a:t>u.color</a:t>
            </a:r>
            <a:r>
              <a:rPr lang="en-US" altLang="en-US" sz="1800" b="1" dirty="0" smtClean="0">
                <a:latin typeface="Courier New" pitchFamily="49" charset="0"/>
                <a:sym typeface="Symbol" pitchFamily="18" charset="2"/>
              </a:rPr>
              <a:t> = </a:t>
            </a:r>
            <a:r>
              <a:rPr lang="en-US" altLang="en-US" sz="1800" b="1" dirty="0">
                <a:latin typeface="Courier New" pitchFamily="49" charset="0"/>
                <a:sym typeface="Symbol" pitchFamily="18" charset="2"/>
              </a:rPr>
              <a:t>WHITE;</a:t>
            </a:r>
          </a:p>
          <a:p>
            <a:pPr>
              <a:buFont typeface="Times New Roman" pitchFamily="18" charset="0"/>
              <a:buNone/>
            </a:pPr>
            <a:r>
              <a:rPr lang="en-US" altLang="en-US" sz="1800" b="1" dirty="0">
                <a:latin typeface="Courier New" pitchFamily="49" charset="0"/>
                <a:sym typeface="Symbol" pitchFamily="18" charset="2"/>
              </a:rPr>
              <a:t>   }</a:t>
            </a:r>
          </a:p>
          <a:p>
            <a:pPr>
              <a:buFont typeface="Times New Roman" pitchFamily="18" charset="0"/>
              <a:buNone/>
            </a:pPr>
            <a:r>
              <a:rPr lang="en-US" altLang="en-US" sz="1800" b="1" dirty="0">
                <a:latin typeface="Courier New" pitchFamily="49" charset="0"/>
                <a:sym typeface="Symbol" pitchFamily="18" charset="2"/>
              </a:rPr>
              <a:t>   time = 0;</a:t>
            </a:r>
          </a:p>
          <a:p>
            <a:pPr>
              <a:buFont typeface="Times New Roman" pitchFamily="18" charset="0"/>
              <a:buNone/>
            </a:pPr>
            <a:r>
              <a:rPr lang="en-US" altLang="en-US" sz="1800" b="1" dirty="0">
                <a:latin typeface="Courier New" pitchFamily="49" charset="0"/>
                <a:sym typeface="Symbol" pitchFamily="18" charset="2"/>
              </a:rPr>
              <a:t>   for each vertex </a:t>
            </a:r>
            <a:r>
              <a:rPr lang="en-US" altLang="en-US" sz="1800" b="1" dirty="0">
                <a:latin typeface="Courier New" pitchFamily="49" charset="0"/>
              </a:rPr>
              <a:t>u </a:t>
            </a:r>
            <a:r>
              <a:rPr lang="en-US" altLang="en-US" sz="1800" b="1" dirty="0">
                <a:latin typeface="Courier New" pitchFamily="49" charset="0"/>
                <a:sym typeface="Symbol" pitchFamily="18" charset="2"/>
              </a:rPr>
              <a:t> </a:t>
            </a:r>
            <a:r>
              <a:rPr lang="en-US" altLang="en-US" sz="1800" b="1" dirty="0" smtClean="0">
                <a:latin typeface="Courier New" pitchFamily="49" charset="0"/>
                <a:sym typeface="Symbol" pitchFamily="18" charset="2"/>
              </a:rPr>
              <a:t>G.V</a:t>
            </a:r>
            <a:endParaRPr lang="en-US" altLang="en-US" sz="1800" b="1" dirty="0">
              <a:latin typeface="Courier New" pitchFamily="49" charset="0"/>
              <a:sym typeface="Symbol" pitchFamily="18" charset="2"/>
            </a:endParaRPr>
          </a:p>
          <a:p>
            <a:pPr>
              <a:buFont typeface="Times New Roman" pitchFamily="18" charset="0"/>
              <a:buNone/>
            </a:pPr>
            <a:r>
              <a:rPr lang="en-US" altLang="en-US" sz="1800" b="1" dirty="0">
                <a:latin typeface="Courier New" pitchFamily="49" charset="0"/>
                <a:sym typeface="Symbol" pitchFamily="18" charset="2"/>
              </a:rPr>
              <a:t>   {</a:t>
            </a:r>
          </a:p>
          <a:p>
            <a:pPr>
              <a:buFont typeface="Times New Roman" pitchFamily="18" charset="0"/>
              <a:buNone/>
            </a:pPr>
            <a:r>
              <a:rPr lang="en-US" altLang="en-US" sz="1800" b="1" dirty="0">
                <a:latin typeface="Courier New" pitchFamily="49" charset="0"/>
                <a:sym typeface="Symbol" pitchFamily="18" charset="2"/>
              </a:rPr>
              <a:t>      if </a:t>
            </a:r>
            <a:r>
              <a:rPr lang="en-US" altLang="en-US" sz="1800" b="1" dirty="0" smtClean="0">
                <a:latin typeface="Courier New" pitchFamily="49" charset="0"/>
                <a:sym typeface="Symbol" pitchFamily="18" charset="2"/>
              </a:rPr>
              <a:t>(</a:t>
            </a:r>
            <a:r>
              <a:rPr lang="en-US" altLang="en-US" sz="1800" b="1" dirty="0" err="1" smtClean="0">
                <a:latin typeface="Courier New" pitchFamily="49" charset="0"/>
                <a:sym typeface="Symbol" pitchFamily="18" charset="2"/>
              </a:rPr>
              <a:t>u.color</a:t>
            </a:r>
            <a:r>
              <a:rPr lang="en-US" altLang="en-US" sz="1800" b="1" dirty="0" smtClean="0">
                <a:latin typeface="Courier New" pitchFamily="49" charset="0"/>
                <a:sym typeface="Symbol" pitchFamily="18" charset="2"/>
              </a:rPr>
              <a:t> </a:t>
            </a:r>
            <a:r>
              <a:rPr lang="en-US" altLang="en-US" sz="1800" b="1" dirty="0">
                <a:latin typeface="Courier New" pitchFamily="49" charset="0"/>
                <a:sym typeface="Symbol" pitchFamily="18" charset="2"/>
              </a:rPr>
              <a:t>== WHITE)</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smtClean="0">
                <a:latin typeface="Courier New" pitchFamily="49" charset="0"/>
                <a:sym typeface="Symbol" pitchFamily="18" charset="2"/>
              </a:rPr>
              <a:t>DFS_Visit</a:t>
            </a:r>
            <a:r>
              <a:rPr lang="en-US" altLang="en-US" sz="1800" b="1" dirty="0" smtClean="0">
                <a:latin typeface="Courier New" pitchFamily="49" charset="0"/>
                <a:sym typeface="Symbol" pitchFamily="18" charset="2"/>
              </a:rPr>
              <a:t>(</a:t>
            </a:r>
            <a:r>
              <a:rPr lang="en-US" altLang="en-US" sz="1800" b="1" dirty="0" err="1" smtClean="0">
                <a:latin typeface="Courier New" pitchFamily="49" charset="0"/>
                <a:sym typeface="Symbol" pitchFamily="18" charset="2"/>
              </a:rPr>
              <a:t>G,u</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a:t>
            </a:r>
          </a:p>
          <a:p>
            <a:pPr>
              <a:buFont typeface="Times New Roman" pitchFamily="18" charset="0"/>
              <a:buNone/>
            </a:pPr>
            <a:r>
              <a:rPr lang="en-US" altLang="en-US" sz="1800" b="1" dirty="0">
                <a:latin typeface="Courier New" pitchFamily="49" charset="0"/>
                <a:sym typeface="Symbol" pitchFamily="18" charset="2"/>
              </a:rPr>
              <a:t>}</a:t>
            </a:r>
            <a:endParaRPr lang="en-US" altLang="en-US" sz="1800" b="1" dirty="0">
              <a:latin typeface="Courier New" pitchFamily="49" charset="0"/>
            </a:endParaRPr>
          </a:p>
        </p:txBody>
      </p:sp>
      <p:sp>
        <p:nvSpPr>
          <p:cNvPr id="1202180" name="Rectangle 4"/>
          <p:cNvSpPr>
            <a:spLocks noGrp="1" noChangeArrowheads="1"/>
          </p:cNvSpPr>
          <p:nvPr>
            <p:ph type="body" sz="half" idx="2"/>
          </p:nvPr>
        </p:nvSpPr>
        <p:spPr/>
        <p:txBody>
          <a:bodyPr>
            <a:normAutofit fontScale="92500" lnSpcReduction="20000"/>
          </a:bodyPr>
          <a:lstStyle/>
          <a:p>
            <a:pPr>
              <a:buFont typeface="Times New Roman" pitchFamily="18" charset="0"/>
              <a:buNone/>
            </a:pPr>
            <a:r>
              <a:rPr lang="en-US" altLang="en-US" sz="1600" b="1" dirty="0" err="1" smtClean="0">
                <a:latin typeface="Courier New" pitchFamily="49" charset="0"/>
              </a:rPr>
              <a:t>DFS_Visit</a:t>
            </a:r>
            <a:r>
              <a:rPr lang="en-US" altLang="en-US" sz="1600" b="1" dirty="0" smtClean="0">
                <a:latin typeface="Courier New" pitchFamily="49" charset="0"/>
              </a:rPr>
              <a:t>(G, u</a:t>
            </a:r>
            <a:r>
              <a:rPr lang="en-US" altLang="en-US" sz="1600" b="1" dirty="0">
                <a:latin typeface="Courier New" pitchFamily="49" charset="0"/>
              </a:rPr>
              <a:t>)</a:t>
            </a:r>
          </a:p>
          <a:p>
            <a:pPr>
              <a:buFont typeface="Times New Roman" pitchFamily="18" charset="0"/>
              <a:buNone/>
            </a:pPr>
            <a:r>
              <a:rPr lang="en-US" altLang="en-US" sz="1600" b="1" dirty="0">
                <a:latin typeface="Courier New" pitchFamily="49" charset="0"/>
              </a:rPr>
              <a:t>{</a:t>
            </a:r>
          </a:p>
          <a:p>
            <a:pPr>
              <a:buFont typeface="Times New Roman" pitchFamily="18" charset="0"/>
              <a:buNone/>
            </a:pPr>
            <a:r>
              <a:rPr lang="en-US" altLang="en-US" sz="1600" b="1" dirty="0">
                <a:latin typeface="Courier New" pitchFamily="49" charset="0"/>
              </a:rPr>
              <a:t>   </a:t>
            </a:r>
            <a:r>
              <a:rPr lang="en-US" altLang="en-US" sz="1600" b="1" dirty="0" err="1" smtClean="0">
                <a:latin typeface="Courier New" pitchFamily="49" charset="0"/>
              </a:rPr>
              <a:t>u.color</a:t>
            </a:r>
            <a:r>
              <a:rPr lang="en-US" altLang="en-US" sz="1600" b="1" dirty="0" smtClean="0">
                <a:latin typeface="Courier New" pitchFamily="49" charset="0"/>
              </a:rPr>
              <a:t> </a:t>
            </a:r>
            <a:r>
              <a:rPr lang="en-US" altLang="en-US" sz="1600" b="1" dirty="0">
                <a:latin typeface="Courier New" pitchFamily="49" charset="0"/>
              </a:rPr>
              <a:t>= GREY;</a:t>
            </a:r>
          </a:p>
          <a:p>
            <a:pPr>
              <a:buFont typeface="Times New Roman" pitchFamily="18" charset="0"/>
              <a:buNone/>
            </a:pPr>
            <a:r>
              <a:rPr lang="en-US" altLang="en-US" sz="1600" b="1" dirty="0">
                <a:latin typeface="Courier New" pitchFamily="49" charset="0"/>
              </a:rPr>
              <a:t>   time = time+1;</a:t>
            </a:r>
          </a:p>
          <a:p>
            <a:pPr>
              <a:buFont typeface="Times New Roman" pitchFamily="18" charset="0"/>
              <a:buNone/>
            </a:pPr>
            <a:r>
              <a:rPr lang="en-US" altLang="en-US" sz="1600" b="1" dirty="0">
                <a:latin typeface="Courier New" pitchFamily="49" charset="0"/>
              </a:rPr>
              <a:t>   </a:t>
            </a:r>
            <a:r>
              <a:rPr lang="en-US" altLang="en-US" sz="1600" b="1" dirty="0" err="1" smtClean="0">
                <a:latin typeface="Courier New" pitchFamily="49" charset="0"/>
              </a:rPr>
              <a:t>u.d</a:t>
            </a:r>
            <a:r>
              <a:rPr lang="en-US" altLang="en-US" sz="1600" b="1" dirty="0" smtClean="0">
                <a:latin typeface="Courier New" pitchFamily="49" charset="0"/>
              </a:rPr>
              <a:t> </a:t>
            </a:r>
            <a:r>
              <a:rPr lang="en-US" altLang="en-US" sz="1600" b="1" dirty="0">
                <a:latin typeface="Courier New" pitchFamily="49" charset="0"/>
              </a:rPr>
              <a:t>= time;</a:t>
            </a:r>
          </a:p>
          <a:p>
            <a:pPr>
              <a:buFont typeface="Times New Roman" pitchFamily="18" charset="0"/>
              <a:buNone/>
            </a:pPr>
            <a:r>
              <a:rPr lang="en-US" altLang="en-US" sz="1600" b="1" dirty="0">
                <a:latin typeface="Courier New" pitchFamily="49" charset="0"/>
              </a:rPr>
              <a:t>   for each v </a:t>
            </a:r>
            <a:r>
              <a:rPr lang="en-US" altLang="en-US" sz="1800" b="1" dirty="0">
                <a:latin typeface="Courier New" pitchFamily="49" charset="0"/>
                <a:sym typeface="Symbol" pitchFamily="18" charset="2"/>
              </a:rPr>
              <a:t> </a:t>
            </a:r>
            <a:r>
              <a:rPr lang="en-US" altLang="en-US" sz="1800" b="1" dirty="0" err="1" smtClean="0">
                <a:latin typeface="Courier New" pitchFamily="49" charset="0"/>
                <a:sym typeface="Symbol" pitchFamily="18" charset="2"/>
              </a:rPr>
              <a:t>G.Adj</a:t>
            </a:r>
            <a:r>
              <a:rPr lang="en-US" altLang="en-US" sz="1800" b="1" dirty="0" smtClean="0">
                <a:latin typeface="Courier New" pitchFamily="49" charset="0"/>
                <a:sym typeface="Symbol" pitchFamily="18" charset="2"/>
              </a:rPr>
              <a:t>[u]</a:t>
            </a:r>
            <a:endParaRPr lang="en-US" altLang="en-US" sz="1800" b="1" dirty="0">
              <a:latin typeface="Courier New" pitchFamily="49" charset="0"/>
              <a:sym typeface="Symbol" pitchFamily="18" charset="2"/>
            </a:endParaRPr>
          </a:p>
          <a:p>
            <a:pPr>
              <a:buFont typeface="Times New Roman" pitchFamily="18" charset="0"/>
              <a:buNone/>
            </a:pPr>
            <a:r>
              <a:rPr lang="en-US" altLang="en-US" sz="1800" b="1" dirty="0">
                <a:latin typeface="Courier New" pitchFamily="49" charset="0"/>
                <a:sym typeface="Symbol" pitchFamily="18" charset="2"/>
              </a:rPr>
              <a:t>   {</a:t>
            </a:r>
          </a:p>
          <a:p>
            <a:pPr>
              <a:buFont typeface="Times New Roman" pitchFamily="18" charset="0"/>
              <a:buNone/>
            </a:pPr>
            <a:r>
              <a:rPr lang="en-US" altLang="en-US" sz="1800" b="1" dirty="0">
                <a:latin typeface="Courier New" pitchFamily="49" charset="0"/>
                <a:sym typeface="Symbol" pitchFamily="18" charset="2"/>
              </a:rPr>
              <a:t>      if (</a:t>
            </a:r>
            <a:r>
              <a:rPr lang="en-US" altLang="en-US" sz="1800" b="1" dirty="0" err="1" smtClean="0">
                <a:latin typeface="Courier New" pitchFamily="49" charset="0"/>
                <a:sym typeface="Symbol" pitchFamily="18" charset="2"/>
              </a:rPr>
              <a:t>v.color</a:t>
            </a:r>
            <a:r>
              <a:rPr lang="en-US" altLang="en-US" sz="1800" b="1" dirty="0" smtClean="0">
                <a:latin typeface="Courier New" pitchFamily="49" charset="0"/>
                <a:sym typeface="Symbol" pitchFamily="18" charset="2"/>
              </a:rPr>
              <a:t> </a:t>
            </a:r>
            <a:r>
              <a:rPr lang="en-US" altLang="en-US" sz="1800" b="1" dirty="0">
                <a:latin typeface="Courier New" pitchFamily="49" charset="0"/>
                <a:sym typeface="Symbol" pitchFamily="18" charset="2"/>
              </a:rPr>
              <a:t>== WHITE)</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smtClean="0">
                <a:latin typeface="Courier New" pitchFamily="49" charset="0"/>
                <a:sym typeface="Symbol" pitchFamily="18" charset="2"/>
              </a:rPr>
              <a:t>DFS_Visit</a:t>
            </a:r>
            <a:r>
              <a:rPr lang="en-US" altLang="en-US" sz="1800" b="1" dirty="0" smtClean="0">
                <a:latin typeface="Courier New" pitchFamily="49" charset="0"/>
                <a:sym typeface="Symbol" pitchFamily="18" charset="2"/>
              </a:rPr>
              <a:t>(</a:t>
            </a:r>
            <a:r>
              <a:rPr lang="en-US" altLang="en-US" sz="1800" b="1" dirty="0" err="1" smtClean="0">
                <a:latin typeface="Courier New" pitchFamily="49" charset="0"/>
                <a:sym typeface="Symbol" pitchFamily="18" charset="2"/>
              </a:rPr>
              <a:t>G,v</a:t>
            </a:r>
            <a:r>
              <a:rPr lang="en-US" altLang="en-US" sz="1800" b="1" dirty="0">
                <a:latin typeface="Courier New" pitchFamily="49" charset="0"/>
                <a:sym typeface="Symbol" pitchFamily="18" charset="2"/>
              </a:rPr>
              <a:t>);</a:t>
            </a:r>
          </a:p>
          <a:p>
            <a:pPr>
              <a:buFont typeface="Times New Roman" pitchFamily="18" charset="0"/>
              <a:buNone/>
            </a:pPr>
            <a:r>
              <a:rPr lang="en-US" altLang="en-US" sz="1800" b="1" dirty="0">
                <a:latin typeface="Courier New" pitchFamily="49" charset="0"/>
                <a:sym typeface="Symbol" pitchFamily="18" charset="2"/>
              </a:rPr>
              <a:t>   }</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smtClean="0">
                <a:latin typeface="Courier New" pitchFamily="49" charset="0"/>
                <a:sym typeface="Symbol" pitchFamily="18" charset="2"/>
              </a:rPr>
              <a:t>u.color</a:t>
            </a:r>
            <a:r>
              <a:rPr lang="en-US" altLang="en-US" sz="1800" b="1" dirty="0" smtClean="0">
                <a:latin typeface="Courier New" pitchFamily="49" charset="0"/>
                <a:sym typeface="Symbol" pitchFamily="18" charset="2"/>
              </a:rPr>
              <a:t> </a:t>
            </a:r>
            <a:r>
              <a:rPr lang="en-US" altLang="en-US" sz="1800" b="1" dirty="0">
                <a:latin typeface="Courier New" pitchFamily="49" charset="0"/>
                <a:sym typeface="Symbol" pitchFamily="18" charset="2"/>
              </a:rPr>
              <a:t>= BLACK;</a:t>
            </a:r>
          </a:p>
          <a:p>
            <a:pPr>
              <a:buFont typeface="Times New Roman" pitchFamily="18" charset="0"/>
              <a:buNone/>
            </a:pPr>
            <a:r>
              <a:rPr lang="en-US" altLang="en-US" sz="1800" b="1" dirty="0">
                <a:latin typeface="Courier New" pitchFamily="49" charset="0"/>
                <a:sym typeface="Symbol" pitchFamily="18" charset="2"/>
              </a:rPr>
              <a:t>   time = time+1;</a:t>
            </a:r>
          </a:p>
          <a:p>
            <a:pPr>
              <a:buFont typeface="Times New Roman" pitchFamily="18" charset="0"/>
              <a:buNone/>
            </a:pPr>
            <a:r>
              <a:rPr lang="en-US" altLang="en-US" sz="1800" b="1" dirty="0">
                <a:latin typeface="Courier New" pitchFamily="49" charset="0"/>
                <a:sym typeface="Symbol" pitchFamily="18" charset="2"/>
              </a:rPr>
              <a:t>   </a:t>
            </a:r>
            <a:r>
              <a:rPr lang="en-US" altLang="en-US" sz="1800" b="1" dirty="0" err="1" smtClean="0">
                <a:latin typeface="Courier New" pitchFamily="49" charset="0"/>
                <a:sym typeface="Symbol" pitchFamily="18" charset="2"/>
              </a:rPr>
              <a:t>u.f</a:t>
            </a:r>
            <a:r>
              <a:rPr lang="en-US" altLang="en-US" sz="1800" b="1" dirty="0" smtClean="0">
                <a:latin typeface="Courier New" pitchFamily="49" charset="0"/>
                <a:sym typeface="Symbol" pitchFamily="18" charset="2"/>
              </a:rPr>
              <a:t> </a:t>
            </a:r>
            <a:r>
              <a:rPr lang="en-US" altLang="en-US" sz="1800" b="1" dirty="0">
                <a:latin typeface="Courier New" pitchFamily="49" charset="0"/>
                <a:sym typeface="Symbol" pitchFamily="18" charset="2"/>
              </a:rPr>
              <a:t>= time;</a:t>
            </a:r>
          </a:p>
          <a:p>
            <a:pPr>
              <a:buFont typeface="Times New Roman" pitchFamily="18" charset="0"/>
              <a:buNone/>
            </a:pPr>
            <a:r>
              <a:rPr lang="en-US" altLang="en-US" sz="1800" b="1" dirty="0">
                <a:latin typeface="Courier New" pitchFamily="49" charset="0"/>
                <a:sym typeface="Symbol" pitchFamily="18" charset="2"/>
              </a:rPr>
              <a:t>}</a:t>
            </a:r>
          </a:p>
        </p:txBody>
      </p:sp>
      <p:sp>
        <p:nvSpPr>
          <p:cNvPr id="1202181" name="Line 5"/>
          <p:cNvSpPr>
            <a:spLocks noChangeShapeType="1"/>
          </p:cNvSpPr>
          <p:nvPr/>
        </p:nvSpPr>
        <p:spPr bwMode="auto">
          <a:xfrm flipV="1">
            <a:off x="4870450" y="1524000"/>
            <a:ext cx="0" cy="449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6"/>
          <p:cNvSpPr txBox="1">
            <a:spLocks noChangeArrowheads="1"/>
          </p:cNvSpPr>
          <p:nvPr/>
        </p:nvSpPr>
        <p:spPr bwMode="auto">
          <a:xfrm>
            <a:off x="1263822" y="6041575"/>
            <a:ext cx="72132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dirty="0">
                <a:latin typeface="Times New Roman" pitchFamily="18" charset="0"/>
              </a:rPr>
              <a:t>Running time: </a:t>
            </a:r>
            <a:r>
              <a:rPr lang="en-US" altLang="en-US" b="1" dirty="0">
                <a:latin typeface="Times New Roman" pitchFamily="18" charset="0"/>
                <a:sym typeface="Symbol"/>
              </a:rPr>
              <a:t></a:t>
            </a:r>
            <a:r>
              <a:rPr lang="en-US" altLang="en-US" b="1" dirty="0" smtClean="0">
                <a:latin typeface="Times New Roman" pitchFamily="18" charset="0"/>
              </a:rPr>
              <a:t>(V+E)  = </a:t>
            </a:r>
            <a:r>
              <a:rPr lang="en-US" altLang="en-US" b="1" dirty="0" smtClean="0">
                <a:latin typeface="Times New Roman" pitchFamily="18" charset="0"/>
                <a:sym typeface="Symbol"/>
              </a:rPr>
              <a:t></a:t>
            </a:r>
            <a:r>
              <a:rPr lang="en-US" altLang="en-US" b="1" dirty="0" smtClean="0">
                <a:latin typeface="Times New Roman" pitchFamily="18" charset="0"/>
              </a:rPr>
              <a:t>(V</a:t>
            </a:r>
            <a:r>
              <a:rPr lang="en-US" altLang="en-US" b="1" baseline="30000" dirty="0" smtClean="0">
                <a:latin typeface="Times New Roman" pitchFamily="18" charset="0"/>
              </a:rPr>
              <a:t>2</a:t>
            </a:r>
            <a:r>
              <a:rPr lang="en-US" altLang="en-US" b="1" dirty="0">
                <a:latin typeface="Times New Roman" pitchFamily="18" charset="0"/>
              </a:rPr>
              <a:t>) because call </a:t>
            </a:r>
            <a:r>
              <a:rPr lang="en-US" altLang="en-US" b="1" dirty="0" err="1">
                <a:latin typeface="Times New Roman" pitchFamily="18" charset="0"/>
              </a:rPr>
              <a:t>DFS_Visit</a:t>
            </a:r>
            <a:r>
              <a:rPr lang="en-US" altLang="en-US" b="1" dirty="0">
                <a:latin typeface="Times New Roman" pitchFamily="18" charset="0"/>
              </a:rPr>
              <a:t> on each vertex, </a:t>
            </a:r>
            <a:br>
              <a:rPr lang="en-US" altLang="en-US" b="1" dirty="0">
                <a:latin typeface="Times New Roman" pitchFamily="18" charset="0"/>
              </a:rPr>
            </a:br>
            <a:r>
              <a:rPr lang="en-US" altLang="en-US" b="1" dirty="0">
                <a:latin typeface="Times New Roman" pitchFamily="18" charset="0"/>
              </a:rPr>
              <a:t>and the loop over </a:t>
            </a:r>
            <a:r>
              <a:rPr lang="en-US" altLang="en-US" b="1" dirty="0" err="1">
                <a:latin typeface="Times New Roman" pitchFamily="18" charset="0"/>
              </a:rPr>
              <a:t>Adj</a:t>
            </a:r>
            <a:r>
              <a:rPr lang="en-US" altLang="en-US" b="1" dirty="0">
                <a:latin typeface="Times New Roman" pitchFamily="18" charset="0"/>
              </a:rPr>
              <a:t>[] can run as many as |V| times</a:t>
            </a:r>
          </a:p>
        </p:txBody>
      </p:sp>
    </p:spTree>
    <p:extLst>
      <p:ext uri="{BB962C8B-B14F-4D97-AF65-F5344CB8AC3E}">
        <p14:creationId xmlns:p14="http://schemas.microsoft.com/office/powerpoint/2010/main" val="228083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a:t>
            </a:r>
            <a:r>
              <a:rPr lang="sk-SK" sz="2000" dirty="0"/>
              <a:t>now call </a:t>
            </a:r>
            <a:r>
              <a:rPr lang="en-CA" sz="2000" dirty="0"/>
              <a:t>DFS</a:t>
            </a:r>
            <a:r>
              <a:rPr lang="sk-SK" sz="2000" dirty="0"/>
              <a:t> visit</a:t>
            </a:r>
            <a:r>
              <a:rPr lang="en-CA" sz="2000" dirty="0"/>
              <a:t> from the vertex </a:t>
            </a:r>
            <a:r>
              <a:rPr lang="sk-SK" sz="2000" b="1" dirty="0"/>
              <a:t>a</a:t>
            </a:r>
            <a:endParaRPr lang="en-CA" sz="2000" b="1" dirty="0"/>
          </a:p>
        </p:txBody>
      </p:sp>
      <p:sp>
        <p:nvSpPr>
          <p:cNvPr id="47" name="TextBox 46"/>
          <p:cNvSpPr txBox="1">
            <a:spLocks noChangeArrowheads="1"/>
          </p:cNvSpPr>
          <p:nvPr/>
        </p:nvSpPr>
        <p:spPr bwMode="auto">
          <a:xfrm>
            <a:off x="1470422" y="24971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1535" name="TextBox 47"/>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1536"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6</a:t>
            </a:r>
            <a:endParaRPr lang="en-CA" altLang="en-US"/>
          </a:p>
          <a:p>
            <a:r>
              <a:rPr lang="en-CA" altLang="en-US"/>
              <a:t>f = </a:t>
            </a:r>
            <a:r>
              <a:rPr lang="sk-SK" altLang="en-US">
                <a:latin typeface="Cambria Math" pitchFamily="18" charset="0"/>
                <a:ea typeface="Cambria Math" pitchFamily="18" charset="0"/>
                <a:cs typeface="Cambria Math" pitchFamily="18" charset="0"/>
              </a:rPr>
              <a:t>7</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9</a:t>
            </a:r>
            <a:endParaRPr lang="en-CA" b="1" dirty="0"/>
          </a:p>
        </p:txBody>
      </p:sp>
      <p:sp>
        <p:nvSpPr>
          <p:cNvPr id="55" name="Oval 54"/>
          <p:cNvSpPr/>
          <p:nvPr/>
        </p:nvSpPr>
        <p:spPr>
          <a:xfrm>
            <a:off x="3946915"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1541"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sk-SK" altLang="en-US">
                <a:latin typeface="Cambria Math" pitchFamily="18" charset="0"/>
                <a:ea typeface="Cambria Math" pitchFamily="18" charset="0"/>
                <a:cs typeface="Cambria Math" pitchFamily="18" charset="0"/>
              </a:rPr>
              <a:t>8</a:t>
            </a:r>
            <a:endParaRPr lang="en-CA" altLang="en-US"/>
          </a:p>
        </p:txBody>
      </p:sp>
      <p:sp>
        <p:nvSpPr>
          <p:cNvPr id="30" name="Oval 29"/>
          <p:cNvSpPr/>
          <p:nvPr/>
        </p:nvSpPr>
        <p:spPr>
          <a:xfrm>
            <a:off x="2321701"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1545" name="TextBox 30"/>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a:t>f = </a:t>
            </a:r>
            <a:r>
              <a:rPr lang="sk-SK" altLang="en-US">
                <a:latin typeface="Cambria Math" pitchFamily="18" charset="0"/>
                <a:ea typeface="Cambria Math" pitchFamily="18" charset="0"/>
                <a:cs typeface="Cambria Math" pitchFamily="18" charset="0"/>
              </a:rPr>
              <a:t>5</a:t>
            </a:r>
            <a:endParaRPr lang="en-CA" altLang="en-US"/>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1549" name="TextBox 33"/>
          <p:cNvSpPr txBox="1">
            <a:spLocks noChangeArrowheads="1"/>
          </p:cNvSpPr>
          <p:nvPr/>
        </p:nvSpPr>
        <p:spPr bwMode="auto">
          <a:xfrm>
            <a:off x="2321719" y="52149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3</a:t>
            </a:r>
          </a:p>
          <a:p>
            <a:r>
              <a:rPr lang="en-CA" altLang="en-US"/>
              <a:t>f = </a:t>
            </a:r>
            <a:r>
              <a:rPr lang="sk-SK" altLang="en-US">
                <a:latin typeface="Cambria Math" pitchFamily="18" charset="0"/>
                <a:ea typeface="Cambria Math" pitchFamily="18" charset="0"/>
                <a:cs typeface="Cambria Math" pitchFamily="18" charset="0"/>
              </a:rPr>
              <a:t>4</a:t>
            </a:r>
            <a:endParaRPr lang="en-CA" altLang="en-US">
              <a:latin typeface="Cambria Math" pitchFamily="18" charset="0"/>
              <a:ea typeface="Cambria Math" pitchFamily="18" charset="0"/>
              <a:cs typeface="Cambria Math" pitchFamily="18" charset="0"/>
            </a:endParaRPr>
          </a:p>
        </p:txBody>
      </p:sp>
      <p:sp>
        <p:nvSpPr>
          <p:cNvPr id="41" name="TextBox 40"/>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714750"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4101703"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18235"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405187"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708672"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321719"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2012156"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244309" y="2714620"/>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63" name="TextBox 62"/>
          <p:cNvSpPr txBox="1">
            <a:spLocks noChangeArrowheads="1"/>
          </p:cNvSpPr>
          <p:nvPr/>
        </p:nvSpPr>
        <p:spPr bwMode="auto">
          <a:xfrm>
            <a:off x="1470422" y="25003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9</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64" name="TextBox 63"/>
          <p:cNvSpPr txBox="1"/>
          <p:nvPr/>
        </p:nvSpPr>
        <p:spPr>
          <a:xfrm>
            <a:off x="5881688" y="3208338"/>
            <a:ext cx="3559969"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c</a:t>
            </a:r>
            <a:r>
              <a:rPr lang="sk-SK" sz="2000" dirty="0"/>
              <a:t>,</a:t>
            </a:r>
          </a:p>
          <a:p>
            <a:pPr fontAlgn="auto">
              <a:spcBef>
                <a:spcPts val="0"/>
              </a:spcBef>
              <a:spcAft>
                <a:spcPts val="0"/>
              </a:spcAft>
              <a:defRPr/>
            </a:pPr>
            <a:r>
              <a:rPr lang="sk-SK" sz="2000" dirty="0"/>
              <a:t>but </a:t>
            </a:r>
            <a:r>
              <a:rPr lang="sk-SK" sz="2000" b="1" dirty="0"/>
              <a:t>c</a:t>
            </a:r>
            <a:r>
              <a:rPr lang="sk-SK" sz="2000" dirty="0"/>
              <a:t> was already processed =&gt; (</a:t>
            </a:r>
            <a:r>
              <a:rPr lang="sk-SK" sz="2000" b="1" dirty="0"/>
              <a:t>a</a:t>
            </a:r>
            <a:r>
              <a:rPr lang="sk-SK" sz="2000" dirty="0"/>
              <a:t>,</a:t>
            </a:r>
            <a:r>
              <a:rPr lang="sk-SK" sz="2000" b="1" dirty="0"/>
              <a:t>c</a:t>
            </a:r>
            <a:r>
              <a:rPr lang="sk-SK" sz="2000" dirty="0"/>
              <a:t>) is a cross edge</a:t>
            </a:r>
            <a:endParaRPr lang="en-CA" sz="2000" dirty="0"/>
          </a:p>
        </p:txBody>
      </p:sp>
      <p:sp>
        <p:nvSpPr>
          <p:cNvPr id="66" name="TextBox 65"/>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10</a:t>
            </a:r>
            <a:endParaRPr lang="en-CA" b="1" dirty="0"/>
          </a:p>
        </p:txBody>
      </p:sp>
      <p:sp>
        <p:nvSpPr>
          <p:cNvPr id="67" name="TextBox 66"/>
          <p:cNvSpPr txBox="1"/>
          <p:nvPr/>
        </p:nvSpPr>
        <p:spPr>
          <a:xfrm>
            <a:off x="5881688" y="4314825"/>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b</a:t>
            </a:r>
            <a:endParaRPr lang="en-CA" sz="2000" b="1" dirty="0"/>
          </a:p>
        </p:txBody>
      </p:sp>
    </p:spTree>
    <p:extLst>
      <p:ext uri="{BB962C8B-B14F-4D97-AF65-F5344CB8AC3E}">
        <p14:creationId xmlns:p14="http://schemas.microsoft.com/office/powerpoint/2010/main" val="2635582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hidden"/>
                                      </p:to>
                                    </p:set>
                                  </p:childTnLst>
                                </p:cTn>
                              </p:par>
                              <p:par>
                                <p:cTn id="14" presetID="14" presetClass="entr" presetSubtype="1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randombar(horizontal)">
                                      <p:cBhvr>
                                        <p:cTn id="16" dur="500"/>
                                        <p:tgtEl>
                                          <p:spTgt spid="6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1000"/>
                                        <p:tgtEl>
                                          <p:spTgt spid="66"/>
                                        </p:tgtEl>
                                      </p:cBhvr>
                                    </p:animEffect>
                                    <p:anim calcmode="lin" valueType="num">
                                      <p:cBhvr>
                                        <p:cTn id="25" dur="1000" fill="hold"/>
                                        <p:tgtEl>
                                          <p:spTgt spid="66"/>
                                        </p:tgtEl>
                                        <p:attrNameLst>
                                          <p:attrName>ppt_x</p:attrName>
                                        </p:attrNameLst>
                                      </p:cBhvr>
                                      <p:tavLst>
                                        <p:tav tm="0">
                                          <p:val>
                                            <p:strVal val="#ppt_x"/>
                                          </p:val>
                                        </p:tav>
                                        <p:tav tm="100000">
                                          <p:val>
                                            <p:strVal val="#ppt_x"/>
                                          </p:val>
                                        </p:tav>
                                      </p:tavLst>
                                    </p:anim>
                                    <p:anim calcmode="lin" valueType="num">
                                      <p:cBhvr>
                                        <p:cTn id="2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anim calcmode="lin" valueType="num">
                                      <p:cBhvr>
                                        <p:cTn id="32" dur="1000" fill="hold"/>
                                        <p:tgtEl>
                                          <p:spTgt spid="64"/>
                                        </p:tgtEl>
                                        <p:attrNameLst>
                                          <p:attrName>ppt_x</p:attrName>
                                        </p:attrNameLst>
                                      </p:cBhvr>
                                      <p:tavLst>
                                        <p:tav tm="0">
                                          <p:val>
                                            <p:strVal val="#ppt_x"/>
                                          </p:val>
                                        </p:tav>
                                        <p:tav tm="100000">
                                          <p:val>
                                            <p:strVal val="#ppt_x"/>
                                          </p:val>
                                        </p:tav>
                                      </p:tavLst>
                                    </p:anim>
                                    <p:anim calcmode="lin" valueType="num">
                                      <p:cBhvr>
                                        <p:cTn id="3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7" presetClass="emph" presetSubtype="2" fill="hold" nodeType="clickEffect">
                                  <p:stCondLst>
                                    <p:cond delay="0"/>
                                  </p:stCondLst>
                                  <p:childTnLst>
                                    <p:animClr clrSpc="rgb" dir="cw">
                                      <p:cBhvr>
                                        <p:cTn id="37" dur="2000" fill="hold"/>
                                        <p:tgtEl>
                                          <p:spTgt spid="12"/>
                                        </p:tgtEl>
                                        <p:attrNameLst>
                                          <p:attrName>stroke.color</p:attrName>
                                        </p:attrNameLst>
                                      </p:cBhvr>
                                      <p:to>
                                        <a:srgbClr val="FF9900"/>
                                      </p:to>
                                    </p:animClr>
                                    <p:set>
                                      <p:cBhvr>
                                        <p:cTn id="38" dur="2000" fill="hold"/>
                                        <p:tgtEl>
                                          <p:spTgt spid="12"/>
                                        </p:tgtEl>
                                        <p:attrNameLst>
                                          <p:attrName>stroke.on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1000"/>
                                        <p:tgtEl>
                                          <p:spTgt spid="67"/>
                                        </p:tgtEl>
                                      </p:cBhvr>
                                    </p:animEffect>
                                    <p:anim calcmode="lin" valueType="num">
                                      <p:cBhvr>
                                        <p:cTn id="44" dur="1000" fill="hold"/>
                                        <p:tgtEl>
                                          <p:spTgt spid="67"/>
                                        </p:tgtEl>
                                        <p:attrNameLst>
                                          <p:attrName>ppt_x</p:attrName>
                                        </p:attrNameLst>
                                      </p:cBhvr>
                                      <p:tavLst>
                                        <p:tav tm="0">
                                          <p:val>
                                            <p:strVal val="#ppt_x"/>
                                          </p:val>
                                        </p:tav>
                                        <p:tav tm="100000">
                                          <p:val>
                                            <p:strVal val="#ppt_x"/>
                                          </p:val>
                                        </p:tav>
                                      </p:tavLst>
                                    </p:anim>
                                    <p:anim calcmode="lin" valueType="num">
                                      <p:cBhvr>
                                        <p:cTn id="45"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7" presetClass="emph" presetSubtype="2" fill="hold" nodeType="clickEffect">
                                  <p:stCondLst>
                                    <p:cond delay="0"/>
                                  </p:stCondLst>
                                  <p:childTnLst>
                                    <p:animClr clrSpc="rgb" dir="cw">
                                      <p:cBhvr>
                                        <p:cTn id="49" dur="2000" fill="hold"/>
                                        <p:tgtEl>
                                          <p:spTgt spid="11"/>
                                        </p:tgtEl>
                                        <p:attrNameLst>
                                          <p:attrName>stroke.color</p:attrName>
                                        </p:attrNameLst>
                                      </p:cBhvr>
                                      <p:to>
                                        <a:srgbClr val="33CC33"/>
                                      </p:to>
                                    </p:animClr>
                                    <p:set>
                                      <p:cBhvr>
                                        <p:cTn id="50" dur="2000" fill="hold"/>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63" grpId="0"/>
      <p:bldP spid="64" grpId="0" animBg="1"/>
      <p:bldP spid="66" grpId="0" animBg="1"/>
      <p:bldP spid="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a:t>
            </a:r>
            <a:r>
              <a:rPr lang="sk-SK" sz="2000" dirty="0"/>
              <a:t>now call </a:t>
            </a:r>
            <a:r>
              <a:rPr lang="en-CA" sz="2000" dirty="0"/>
              <a:t>DFS</a:t>
            </a:r>
            <a:r>
              <a:rPr lang="sk-SK" sz="2000" dirty="0"/>
              <a:t> visit</a:t>
            </a:r>
            <a:r>
              <a:rPr lang="en-CA" sz="2000" dirty="0"/>
              <a:t> from the vertex </a:t>
            </a:r>
            <a:r>
              <a:rPr lang="sk-SK" sz="2000" b="1" dirty="0"/>
              <a:t>a</a:t>
            </a:r>
            <a:endParaRPr lang="en-CA" sz="2000" b="1" dirty="0"/>
          </a:p>
        </p:txBody>
      </p:sp>
      <p:sp>
        <p:nvSpPr>
          <p:cNvPr id="48" name="TextBox 47"/>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10</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22559"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6</a:t>
            </a:r>
            <a:endParaRPr lang="en-CA" altLang="en-US"/>
          </a:p>
          <a:p>
            <a:r>
              <a:rPr lang="en-CA" altLang="en-US"/>
              <a:t>f = </a:t>
            </a:r>
            <a:r>
              <a:rPr lang="sk-SK" altLang="en-US">
                <a:latin typeface="Cambria Math" pitchFamily="18" charset="0"/>
                <a:ea typeface="Cambria Math" pitchFamily="18" charset="0"/>
                <a:cs typeface="Cambria Math" pitchFamily="18" charset="0"/>
              </a:rPr>
              <a:t>7</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10</a:t>
            </a:r>
            <a:endParaRPr lang="en-CA" b="1" dirty="0"/>
          </a:p>
        </p:txBody>
      </p:sp>
      <p:sp>
        <p:nvSpPr>
          <p:cNvPr id="55" name="Oval 54"/>
          <p:cNvSpPr/>
          <p:nvPr/>
        </p:nvSpPr>
        <p:spPr>
          <a:xfrm>
            <a:off x="3946915"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2564"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sk-SK" altLang="en-US">
                <a:latin typeface="Cambria Math" pitchFamily="18" charset="0"/>
                <a:ea typeface="Cambria Math" pitchFamily="18" charset="0"/>
                <a:cs typeface="Cambria Math" pitchFamily="18" charset="0"/>
              </a:rPr>
              <a:t>8</a:t>
            </a:r>
            <a:endParaRPr lang="en-CA" altLang="en-US"/>
          </a:p>
        </p:txBody>
      </p:sp>
      <p:sp>
        <p:nvSpPr>
          <p:cNvPr id="30" name="Oval 29"/>
          <p:cNvSpPr/>
          <p:nvPr/>
        </p:nvSpPr>
        <p:spPr>
          <a:xfrm>
            <a:off x="2321701"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2568" name="TextBox 30"/>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a:t>f = </a:t>
            </a:r>
            <a:r>
              <a:rPr lang="sk-SK" altLang="en-US">
                <a:latin typeface="Cambria Math" pitchFamily="18" charset="0"/>
                <a:ea typeface="Cambria Math" pitchFamily="18" charset="0"/>
                <a:cs typeface="Cambria Math" pitchFamily="18" charset="0"/>
              </a:rPr>
              <a:t>5</a:t>
            </a:r>
            <a:endParaRPr lang="en-CA" altLang="en-US"/>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2572" name="TextBox 33"/>
          <p:cNvSpPr txBox="1">
            <a:spLocks noChangeArrowheads="1"/>
          </p:cNvSpPr>
          <p:nvPr/>
        </p:nvSpPr>
        <p:spPr bwMode="auto">
          <a:xfrm>
            <a:off x="2321719" y="52149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3</a:t>
            </a:r>
          </a:p>
          <a:p>
            <a:r>
              <a:rPr lang="en-CA" altLang="en-US"/>
              <a:t>f = </a:t>
            </a:r>
            <a:r>
              <a:rPr lang="sk-SK" altLang="en-US">
                <a:latin typeface="Cambria Math" pitchFamily="18" charset="0"/>
                <a:ea typeface="Cambria Math" pitchFamily="18" charset="0"/>
                <a:cs typeface="Cambria Math" pitchFamily="18" charset="0"/>
              </a:rPr>
              <a:t>4</a:t>
            </a:r>
            <a:endParaRPr lang="en-CA" altLang="en-US">
              <a:latin typeface="Cambria Math" pitchFamily="18" charset="0"/>
              <a:ea typeface="Cambria Math" pitchFamily="18" charset="0"/>
              <a:cs typeface="Cambria Math" pitchFamily="18" charset="0"/>
            </a:endParaRPr>
          </a:p>
        </p:txBody>
      </p:sp>
      <p:sp>
        <p:nvSpPr>
          <p:cNvPr id="41" name="TextBox 40"/>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714750"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4101703"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18235"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405187"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708672"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321719"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2012156"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244309" y="2714620"/>
            <a:ext cx="619129" cy="428628"/>
          </a:xfrm>
          <a:prstGeom prst="ellipse">
            <a:avLst/>
          </a:prstGeom>
          <a:solidFill>
            <a:schemeClr val="bg1">
              <a:lumMod val="65000"/>
            </a:schemeClr>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22589" name="TextBox 62"/>
          <p:cNvSpPr txBox="1">
            <a:spLocks noChangeArrowheads="1"/>
          </p:cNvSpPr>
          <p:nvPr/>
        </p:nvSpPr>
        <p:spPr bwMode="auto">
          <a:xfrm>
            <a:off x="1470422" y="25003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9</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64" name="TextBox 63"/>
          <p:cNvSpPr txBox="1"/>
          <p:nvPr/>
        </p:nvSpPr>
        <p:spPr>
          <a:xfrm>
            <a:off x="5881688" y="3208338"/>
            <a:ext cx="3559969"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c</a:t>
            </a:r>
            <a:r>
              <a:rPr lang="sk-SK" sz="2000" dirty="0"/>
              <a:t>,</a:t>
            </a:r>
          </a:p>
          <a:p>
            <a:pPr fontAlgn="auto">
              <a:spcBef>
                <a:spcPts val="0"/>
              </a:spcBef>
              <a:spcAft>
                <a:spcPts val="0"/>
              </a:spcAft>
              <a:defRPr/>
            </a:pPr>
            <a:r>
              <a:rPr lang="sk-SK" sz="2000" dirty="0"/>
              <a:t>but </a:t>
            </a:r>
            <a:r>
              <a:rPr lang="sk-SK" sz="2000" b="1" dirty="0"/>
              <a:t>c</a:t>
            </a:r>
            <a:r>
              <a:rPr lang="sk-SK" sz="2000" dirty="0"/>
              <a:t> was already processed =&gt; (</a:t>
            </a:r>
            <a:r>
              <a:rPr lang="sk-SK" sz="2000" b="1" dirty="0"/>
              <a:t>a</a:t>
            </a:r>
            <a:r>
              <a:rPr lang="sk-SK" sz="2000" dirty="0"/>
              <a:t>,</a:t>
            </a:r>
            <a:r>
              <a:rPr lang="sk-SK" sz="2000" b="1" dirty="0"/>
              <a:t>c</a:t>
            </a:r>
            <a:r>
              <a:rPr lang="sk-SK" sz="2000" dirty="0"/>
              <a:t>) is a cross edge</a:t>
            </a:r>
            <a:endParaRPr lang="en-CA" sz="2000" dirty="0"/>
          </a:p>
        </p:txBody>
      </p:sp>
      <p:sp>
        <p:nvSpPr>
          <p:cNvPr id="66" name="TextBox 65"/>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11</a:t>
            </a:r>
            <a:endParaRPr lang="en-CA" b="1" dirty="0"/>
          </a:p>
        </p:txBody>
      </p:sp>
      <p:sp>
        <p:nvSpPr>
          <p:cNvPr id="67" name="TextBox 66"/>
          <p:cNvSpPr txBox="1"/>
          <p:nvPr/>
        </p:nvSpPr>
        <p:spPr>
          <a:xfrm>
            <a:off x="5881688" y="4314825"/>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b</a:t>
            </a:r>
            <a:endParaRPr lang="en-CA" sz="2000" b="1" dirty="0"/>
          </a:p>
        </p:txBody>
      </p:sp>
      <p:sp>
        <p:nvSpPr>
          <p:cNvPr id="44" name="TextBox 43"/>
          <p:cNvSpPr txBox="1"/>
          <p:nvPr/>
        </p:nvSpPr>
        <p:spPr>
          <a:xfrm>
            <a:off x="5881688" y="4814889"/>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b </a:t>
            </a:r>
            <a:r>
              <a:rPr lang="sk-SK" sz="2000" dirty="0"/>
              <a:t>is done as (</a:t>
            </a:r>
            <a:r>
              <a:rPr lang="sk-SK" sz="2000" b="1" dirty="0"/>
              <a:t>b</a:t>
            </a:r>
            <a:r>
              <a:rPr lang="sk-SK" sz="2000" dirty="0"/>
              <a:t>,</a:t>
            </a:r>
            <a:r>
              <a:rPr lang="sk-SK" sz="2000" b="1" dirty="0"/>
              <a:t>d</a:t>
            </a:r>
            <a:r>
              <a:rPr lang="sk-SK" sz="2000" dirty="0"/>
              <a:t>) is a cross edge =&gt; now move back to </a:t>
            </a:r>
            <a:r>
              <a:rPr lang="sk-SK" sz="2000" b="1" dirty="0"/>
              <a:t>c</a:t>
            </a:r>
            <a:endParaRPr lang="en-CA" sz="2000" b="1" dirty="0"/>
          </a:p>
        </p:txBody>
      </p:sp>
      <p:sp>
        <p:nvSpPr>
          <p:cNvPr id="54" name="Oval 53"/>
          <p:cNvSpPr/>
          <p:nvPr/>
        </p:nvSpPr>
        <p:spPr>
          <a:xfrm>
            <a:off x="1393007" y="350043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b</a:t>
            </a:r>
          </a:p>
        </p:txBody>
      </p:sp>
      <p:sp>
        <p:nvSpPr>
          <p:cNvPr id="59" name="TextBox 58"/>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10</a:t>
            </a:r>
            <a:endParaRPr lang="en-CA" altLang="en-US"/>
          </a:p>
          <a:p>
            <a:r>
              <a:rPr lang="en-CA" altLang="en-US"/>
              <a:t>f = </a:t>
            </a:r>
            <a:r>
              <a:rPr lang="sk-SK" altLang="en-US">
                <a:latin typeface="Cambria Math" pitchFamily="18" charset="0"/>
                <a:ea typeface="Cambria Math" pitchFamily="18" charset="0"/>
                <a:cs typeface="Cambria Math" pitchFamily="18" charset="0"/>
              </a:rPr>
              <a:t>11</a:t>
            </a:r>
            <a:endParaRPr lang="en-CA" altLang="en-US"/>
          </a:p>
        </p:txBody>
      </p:sp>
      <p:sp>
        <p:nvSpPr>
          <p:cNvPr id="65" name="Rectangle 64"/>
          <p:cNvSpPr/>
          <p:nvPr/>
        </p:nvSpPr>
        <p:spPr>
          <a:xfrm>
            <a:off x="1625204"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b</a:t>
            </a:r>
            <a:endParaRPr lang="en-CA" b="1" dirty="0"/>
          </a:p>
        </p:txBody>
      </p:sp>
      <p:cxnSp>
        <p:nvCxnSpPr>
          <p:cNvPr id="68" name="Straight Arrow Connector 67"/>
          <p:cNvCxnSpPr/>
          <p:nvPr/>
        </p:nvCxnSpPr>
        <p:spPr>
          <a:xfrm>
            <a:off x="1315641"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62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par>
                                <p:cTn id="17" presetID="7" presetClass="emph" presetSubtype="2" fill="hold" nodeType="withEffect">
                                  <p:stCondLst>
                                    <p:cond delay="0"/>
                                  </p:stCondLst>
                                  <p:childTnLst>
                                    <p:animClr clrSpc="rgb" dir="cw">
                                      <p:cBhvr>
                                        <p:cTn id="18" dur="2000" fill="hold"/>
                                        <p:tgtEl>
                                          <p:spTgt spid="15"/>
                                        </p:tgtEl>
                                        <p:attrNameLst>
                                          <p:attrName>stroke.color</p:attrName>
                                        </p:attrNameLst>
                                      </p:cBhvr>
                                      <p:to>
                                        <a:srgbClr val="FF9900"/>
                                      </p:to>
                                    </p:animClr>
                                    <p:set>
                                      <p:cBhvr>
                                        <p:cTn id="19" dur="2000" fill="hold"/>
                                        <p:tgtEl>
                                          <p:spTgt spid="15"/>
                                        </p:tgtEl>
                                        <p:attrNameLst>
                                          <p:attrName>stroke.on</p:attrName>
                                        </p:attrNameLst>
                                      </p:cBhvr>
                                      <p:to>
                                        <p:strVal val="tru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4" presetClass="entr" presetSubtype="1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randombar(horizontal)">
                                      <p:cBhvr>
                                        <p:cTn id="26" dur="500"/>
                                        <p:tgtEl>
                                          <p:spTgt spid="59"/>
                                        </p:tgtEl>
                                      </p:cBhvr>
                                    </p:animEffect>
                                  </p:childTnLst>
                                </p:cTn>
                              </p:par>
                              <p:par>
                                <p:cTn id="27" presetID="14" presetClass="entr" presetSubtype="1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randombar(horizontal)">
                                      <p:cBhvr>
                                        <p:cTn id="29" dur="500"/>
                                        <p:tgtEl>
                                          <p:spTgt spid="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4" presetClass="entr" presetSubtype="0"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 from="(-#ppt_w/2)" to="(#ppt_x)" calcmode="lin" valueType="num">
                                      <p:cBhvr>
                                        <p:cTn id="34" dur="600" fill="hold">
                                          <p:stCondLst>
                                            <p:cond delay="0"/>
                                          </p:stCondLst>
                                        </p:cTn>
                                        <p:tgtEl>
                                          <p:spTgt spid="65"/>
                                        </p:tgtEl>
                                        <p:attrNameLst>
                                          <p:attrName>ppt_x</p:attrName>
                                        </p:attrNameLst>
                                      </p:cBhvr>
                                    </p:anim>
                                    <p:anim from="0" to="-1.0" calcmode="lin" valueType="num">
                                      <p:cBhvr>
                                        <p:cTn id="35" dur="200" decel="50000" autoRev="1" fill="hold">
                                          <p:stCondLst>
                                            <p:cond delay="600"/>
                                          </p:stCondLst>
                                        </p:cTn>
                                        <p:tgtEl>
                                          <p:spTgt spid="65"/>
                                        </p:tgtEl>
                                        <p:attrNameLst>
                                          <p:attrName>xshear</p:attrName>
                                        </p:attrNameLst>
                                      </p:cBhvr>
                                    </p:anim>
                                    <p:animScale>
                                      <p:cBhvr>
                                        <p:cTn id="36" dur="200" decel="100000" autoRev="1" fill="hold">
                                          <p:stCondLst>
                                            <p:cond delay="600"/>
                                          </p:stCondLst>
                                        </p:cTn>
                                        <p:tgtEl>
                                          <p:spTgt spid="65"/>
                                        </p:tgtEl>
                                      </p:cBhvr>
                                      <p:from x="100000" y="100000"/>
                                      <p:to x="80000" y="100000"/>
                                    </p:animScale>
                                    <p:anim by="(#ppt_h/3+#ppt_w*0.1)" calcmode="lin" valueType="num">
                                      <p:cBhvr additive="sum">
                                        <p:cTn id="37" dur="200" decel="100000" autoRev="1" fill="hold">
                                          <p:stCondLst>
                                            <p:cond delay="600"/>
                                          </p:stCondLst>
                                        </p:cTn>
                                        <p:tgtEl>
                                          <p:spTgt spid="65"/>
                                        </p:tgtEl>
                                        <p:attrNameLst>
                                          <p:attrName>ppt_x</p:attrName>
                                        </p:attrNameLst>
                                      </p:cBhvr>
                                    </p:anim>
                                  </p:childTnLst>
                                </p:cTn>
                              </p:par>
                              <p:par>
                                <p:cTn id="38" presetID="34" presetClass="entr" presetSubtype="0"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 from="(-#ppt_w/2)" to="(#ppt_x)" calcmode="lin" valueType="num">
                                      <p:cBhvr>
                                        <p:cTn id="40" dur="600" fill="hold">
                                          <p:stCondLst>
                                            <p:cond delay="0"/>
                                          </p:stCondLst>
                                        </p:cTn>
                                        <p:tgtEl>
                                          <p:spTgt spid="68"/>
                                        </p:tgtEl>
                                        <p:attrNameLst>
                                          <p:attrName>ppt_x</p:attrName>
                                        </p:attrNameLst>
                                      </p:cBhvr>
                                    </p:anim>
                                    <p:anim from="0" to="-1.0" calcmode="lin" valueType="num">
                                      <p:cBhvr>
                                        <p:cTn id="41" dur="200" decel="50000" autoRev="1" fill="hold">
                                          <p:stCondLst>
                                            <p:cond delay="600"/>
                                          </p:stCondLst>
                                        </p:cTn>
                                        <p:tgtEl>
                                          <p:spTgt spid="68"/>
                                        </p:tgtEl>
                                        <p:attrNameLst>
                                          <p:attrName>xshear</p:attrName>
                                        </p:attrNameLst>
                                      </p:cBhvr>
                                    </p:anim>
                                    <p:animScale>
                                      <p:cBhvr>
                                        <p:cTn id="42" dur="200" decel="100000" autoRev="1" fill="hold">
                                          <p:stCondLst>
                                            <p:cond delay="600"/>
                                          </p:stCondLst>
                                        </p:cTn>
                                        <p:tgtEl>
                                          <p:spTgt spid="68"/>
                                        </p:tgtEl>
                                      </p:cBhvr>
                                      <p:from x="100000" y="100000"/>
                                      <p:to x="80000" y="100000"/>
                                    </p:animScale>
                                    <p:anim by="(#ppt_h/3+#ppt_w*0.1)" calcmode="lin" valueType="num">
                                      <p:cBhvr additive="sum">
                                        <p:cTn id="43" dur="200" decel="100000" autoRev="1" fill="hold">
                                          <p:stCondLst>
                                            <p:cond delay="600"/>
                                          </p:stCondLst>
                                        </p:cTn>
                                        <p:tgtEl>
                                          <p:spTgt spid="6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6" grpId="0" animBg="1"/>
      <p:bldP spid="44" grpId="0" animBg="1"/>
      <p:bldP spid="59" grpId="0"/>
      <p:bldP spid="6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a:t>
            </a:r>
            <a:r>
              <a:rPr lang="sk-SK" sz="2000" dirty="0"/>
              <a:t>now call </a:t>
            </a:r>
            <a:r>
              <a:rPr lang="en-CA" sz="2000" dirty="0"/>
              <a:t>DFS</a:t>
            </a:r>
            <a:r>
              <a:rPr lang="sk-SK" sz="2000" dirty="0"/>
              <a:t> visit</a:t>
            </a:r>
            <a:r>
              <a:rPr lang="en-CA" sz="2000" dirty="0"/>
              <a:t> from the vertex </a:t>
            </a:r>
            <a:r>
              <a:rPr lang="sk-SK" sz="2000" b="1" dirty="0"/>
              <a:t>a</a:t>
            </a:r>
            <a:endParaRPr lang="en-CA" sz="2000" b="1" dirty="0"/>
          </a:p>
        </p:txBody>
      </p:sp>
      <p:sp>
        <p:nvSpPr>
          <p:cNvPr id="23582"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6</a:t>
            </a:r>
            <a:endParaRPr lang="en-CA" altLang="en-US"/>
          </a:p>
          <a:p>
            <a:r>
              <a:rPr lang="en-CA" altLang="en-US"/>
              <a:t>f = </a:t>
            </a:r>
            <a:r>
              <a:rPr lang="sk-SK" altLang="en-US">
                <a:latin typeface="Cambria Math" pitchFamily="18" charset="0"/>
                <a:ea typeface="Cambria Math" pitchFamily="18" charset="0"/>
                <a:cs typeface="Cambria Math" pitchFamily="18" charset="0"/>
              </a:rPr>
              <a:t>7</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11</a:t>
            </a:r>
            <a:endParaRPr lang="en-CA" b="1" dirty="0"/>
          </a:p>
        </p:txBody>
      </p:sp>
      <p:sp>
        <p:nvSpPr>
          <p:cNvPr id="55" name="Oval 54"/>
          <p:cNvSpPr/>
          <p:nvPr/>
        </p:nvSpPr>
        <p:spPr>
          <a:xfrm>
            <a:off x="3946915"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3587"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sk-SK" altLang="en-US">
                <a:latin typeface="Cambria Math" pitchFamily="18" charset="0"/>
                <a:ea typeface="Cambria Math" pitchFamily="18" charset="0"/>
                <a:cs typeface="Cambria Math" pitchFamily="18" charset="0"/>
              </a:rPr>
              <a:t>8</a:t>
            </a:r>
            <a:endParaRPr lang="en-CA" altLang="en-US"/>
          </a:p>
        </p:txBody>
      </p:sp>
      <p:sp>
        <p:nvSpPr>
          <p:cNvPr id="30" name="Oval 29"/>
          <p:cNvSpPr/>
          <p:nvPr/>
        </p:nvSpPr>
        <p:spPr>
          <a:xfrm>
            <a:off x="2321701"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3591" name="TextBox 30"/>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a:t>f = </a:t>
            </a:r>
            <a:r>
              <a:rPr lang="sk-SK" altLang="en-US">
                <a:latin typeface="Cambria Math" pitchFamily="18" charset="0"/>
                <a:ea typeface="Cambria Math" pitchFamily="18" charset="0"/>
                <a:cs typeface="Cambria Math" pitchFamily="18" charset="0"/>
              </a:rPr>
              <a:t>5</a:t>
            </a:r>
            <a:endParaRPr lang="en-CA" altLang="en-US"/>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3595" name="TextBox 33"/>
          <p:cNvSpPr txBox="1">
            <a:spLocks noChangeArrowheads="1"/>
          </p:cNvSpPr>
          <p:nvPr/>
        </p:nvSpPr>
        <p:spPr bwMode="auto">
          <a:xfrm>
            <a:off x="2321719" y="52149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3</a:t>
            </a:r>
          </a:p>
          <a:p>
            <a:r>
              <a:rPr lang="en-CA" altLang="en-US"/>
              <a:t>f = </a:t>
            </a:r>
            <a:r>
              <a:rPr lang="sk-SK" altLang="en-US">
                <a:latin typeface="Cambria Math" pitchFamily="18" charset="0"/>
                <a:ea typeface="Cambria Math" pitchFamily="18" charset="0"/>
                <a:cs typeface="Cambria Math" pitchFamily="18" charset="0"/>
              </a:rPr>
              <a:t>4</a:t>
            </a:r>
            <a:endParaRPr lang="en-CA" altLang="en-US">
              <a:latin typeface="Cambria Math" pitchFamily="18" charset="0"/>
              <a:ea typeface="Cambria Math" pitchFamily="18" charset="0"/>
              <a:cs typeface="Cambria Math" pitchFamily="18" charset="0"/>
            </a:endParaRPr>
          </a:p>
        </p:txBody>
      </p:sp>
      <p:sp>
        <p:nvSpPr>
          <p:cNvPr id="41" name="TextBox 40"/>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714750"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4101703"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18235"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405187"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708672"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321719"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2012156"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244309" y="2714620"/>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23612" name="TextBox 62"/>
          <p:cNvSpPr txBox="1">
            <a:spLocks noChangeArrowheads="1"/>
          </p:cNvSpPr>
          <p:nvPr/>
        </p:nvSpPr>
        <p:spPr bwMode="auto">
          <a:xfrm>
            <a:off x="1470422" y="25003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9</a:t>
            </a:r>
            <a:endParaRPr lang="en-CA" altLang="en-US"/>
          </a:p>
          <a:p>
            <a:r>
              <a:rPr lang="en-CA" altLang="en-US"/>
              <a:t>f = </a:t>
            </a:r>
            <a:r>
              <a:rPr lang="en-CA" altLang="en-US">
                <a:latin typeface="Cambria Math" pitchFamily="18" charset="0"/>
                <a:ea typeface="Cambria Math" pitchFamily="18" charset="0"/>
                <a:cs typeface="Cambria Math" pitchFamily="18" charset="0"/>
              </a:rPr>
              <a:t>∞</a:t>
            </a:r>
            <a:endParaRPr lang="en-CA" altLang="en-US"/>
          </a:p>
        </p:txBody>
      </p:sp>
      <p:sp>
        <p:nvSpPr>
          <p:cNvPr id="64" name="TextBox 63"/>
          <p:cNvSpPr txBox="1"/>
          <p:nvPr/>
        </p:nvSpPr>
        <p:spPr>
          <a:xfrm>
            <a:off x="5881688" y="3208338"/>
            <a:ext cx="3559969"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c</a:t>
            </a:r>
            <a:r>
              <a:rPr lang="sk-SK" sz="2000" dirty="0"/>
              <a:t>,</a:t>
            </a:r>
          </a:p>
          <a:p>
            <a:pPr fontAlgn="auto">
              <a:spcBef>
                <a:spcPts val="0"/>
              </a:spcBef>
              <a:spcAft>
                <a:spcPts val="0"/>
              </a:spcAft>
              <a:defRPr/>
            </a:pPr>
            <a:r>
              <a:rPr lang="sk-SK" sz="2000" dirty="0"/>
              <a:t>but </a:t>
            </a:r>
            <a:r>
              <a:rPr lang="sk-SK" sz="2000" b="1" dirty="0"/>
              <a:t>c</a:t>
            </a:r>
            <a:r>
              <a:rPr lang="sk-SK" sz="2000" dirty="0"/>
              <a:t> was already processed =&gt; (</a:t>
            </a:r>
            <a:r>
              <a:rPr lang="sk-SK" sz="2000" b="1" dirty="0"/>
              <a:t>a</a:t>
            </a:r>
            <a:r>
              <a:rPr lang="sk-SK" sz="2000" dirty="0"/>
              <a:t>,</a:t>
            </a:r>
            <a:r>
              <a:rPr lang="sk-SK" sz="2000" b="1" dirty="0"/>
              <a:t>c</a:t>
            </a:r>
            <a:r>
              <a:rPr lang="sk-SK" sz="2000" dirty="0"/>
              <a:t>) is a cross edge</a:t>
            </a:r>
            <a:endParaRPr lang="en-CA" sz="2000" dirty="0"/>
          </a:p>
        </p:txBody>
      </p:sp>
      <p:sp>
        <p:nvSpPr>
          <p:cNvPr id="66" name="TextBox 65"/>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12</a:t>
            </a:r>
            <a:endParaRPr lang="en-CA" b="1" dirty="0"/>
          </a:p>
        </p:txBody>
      </p:sp>
      <p:sp>
        <p:nvSpPr>
          <p:cNvPr id="67" name="TextBox 66"/>
          <p:cNvSpPr txBox="1"/>
          <p:nvPr/>
        </p:nvSpPr>
        <p:spPr>
          <a:xfrm>
            <a:off x="5881688" y="4314825"/>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b</a:t>
            </a:r>
            <a:endParaRPr lang="en-CA" sz="2000" b="1" dirty="0"/>
          </a:p>
        </p:txBody>
      </p:sp>
      <p:sp>
        <p:nvSpPr>
          <p:cNvPr id="44" name="TextBox 43"/>
          <p:cNvSpPr txBox="1"/>
          <p:nvPr/>
        </p:nvSpPr>
        <p:spPr>
          <a:xfrm>
            <a:off x="5881688" y="4814889"/>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b </a:t>
            </a:r>
            <a:r>
              <a:rPr lang="sk-SK" sz="2000" dirty="0"/>
              <a:t>is done as (</a:t>
            </a:r>
            <a:r>
              <a:rPr lang="sk-SK" sz="2000" b="1" dirty="0"/>
              <a:t>b</a:t>
            </a:r>
            <a:r>
              <a:rPr lang="sk-SK" sz="2000" dirty="0"/>
              <a:t>,</a:t>
            </a:r>
            <a:r>
              <a:rPr lang="sk-SK" sz="2000" b="1" dirty="0"/>
              <a:t>d</a:t>
            </a:r>
            <a:r>
              <a:rPr lang="sk-SK" sz="2000" dirty="0"/>
              <a:t>) is a cross edge =&gt; now move back to </a:t>
            </a:r>
            <a:r>
              <a:rPr lang="sk-SK" sz="2000" b="1" dirty="0"/>
              <a:t>c</a:t>
            </a:r>
            <a:endParaRPr lang="en-CA" sz="2000" b="1" dirty="0"/>
          </a:p>
        </p:txBody>
      </p:sp>
      <p:sp>
        <p:nvSpPr>
          <p:cNvPr id="54" name="Oval 53"/>
          <p:cNvSpPr/>
          <p:nvPr/>
        </p:nvSpPr>
        <p:spPr>
          <a:xfrm>
            <a:off x="1393007" y="350043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b</a:t>
            </a:r>
          </a:p>
        </p:txBody>
      </p:sp>
      <p:sp>
        <p:nvSpPr>
          <p:cNvPr id="23620" name="TextBox 58"/>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10</a:t>
            </a:r>
            <a:endParaRPr lang="en-CA" altLang="en-US"/>
          </a:p>
          <a:p>
            <a:r>
              <a:rPr lang="en-CA" altLang="en-US"/>
              <a:t>f = </a:t>
            </a:r>
            <a:r>
              <a:rPr lang="sk-SK" altLang="en-US">
                <a:latin typeface="Cambria Math" pitchFamily="18" charset="0"/>
                <a:ea typeface="Cambria Math" pitchFamily="18" charset="0"/>
                <a:cs typeface="Cambria Math" pitchFamily="18" charset="0"/>
              </a:rPr>
              <a:t>11</a:t>
            </a:r>
            <a:endParaRPr lang="en-CA" altLang="en-US"/>
          </a:p>
        </p:txBody>
      </p:sp>
      <p:sp>
        <p:nvSpPr>
          <p:cNvPr id="65" name="Rectangle 64"/>
          <p:cNvSpPr/>
          <p:nvPr/>
        </p:nvSpPr>
        <p:spPr>
          <a:xfrm>
            <a:off x="1625204"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b</a:t>
            </a:r>
            <a:endParaRPr lang="en-CA" b="1" dirty="0"/>
          </a:p>
        </p:txBody>
      </p:sp>
      <p:cxnSp>
        <p:nvCxnSpPr>
          <p:cNvPr id="68" name="Straight Arrow Connector 67"/>
          <p:cNvCxnSpPr/>
          <p:nvPr/>
        </p:nvCxnSpPr>
        <p:spPr>
          <a:xfrm>
            <a:off x="1315641"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881688" y="5643563"/>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a </a:t>
            </a:r>
            <a:r>
              <a:rPr lang="sk-SK" sz="2000" dirty="0"/>
              <a:t>is done as well</a:t>
            </a:r>
            <a:endParaRPr lang="en-CA" sz="2000" b="1" dirty="0"/>
          </a:p>
        </p:txBody>
      </p:sp>
    </p:spTree>
    <p:extLst>
      <p:ext uri="{BB962C8B-B14F-4D97-AF65-F5344CB8AC3E}">
        <p14:creationId xmlns:p14="http://schemas.microsoft.com/office/powerpoint/2010/main" val="2752315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81688" y="2428876"/>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Let’s </a:t>
            </a:r>
            <a:r>
              <a:rPr lang="sk-SK" sz="2000" dirty="0"/>
              <a:t>now call </a:t>
            </a:r>
            <a:r>
              <a:rPr lang="en-CA" sz="2000" dirty="0"/>
              <a:t>DFS</a:t>
            </a:r>
            <a:r>
              <a:rPr lang="sk-SK" sz="2000" dirty="0"/>
              <a:t> visit</a:t>
            </a:r>
            <a:r>
              <a:rPr lang="en-CA" sz="2000" dirty="0"/>
              <a:t> from the vertex </a:t>
            </a:r>
            <a:r>
              <a:rPr lang="sk-SK" sz="2000" b="1" dirty="0"/>
              <a:t>a</a:t>
            </a:r>
            <a:endParaRPr lang="en-CA" sz="2000" b="1" dirty="0"/>
          </a:p>
        </p:txBody>
      </p:sp>
      <p:sp>
        <p:nvSpPr>
          <p:cNvPr id="24606" name="TextBox 51"/>
          <p:cNvSpPr txBox="1">
            <a:spLocks noChangeArrowheads="1"/>
          </p:cNvSpPr>
          <p:nvPr/>
        </p:nvSpPr>
        <p:spPr bwMode="auto">
          <a:xfrm>
            <a:off x="4566047" y="42116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6</a:t>
            </a:r>
            <a:endParaRPr lang="en-CA" altLang="en-US"/>
          </a:p>
          <a:p>
            <a:r>
              <a:rPr lang="en-CA" altLang="en-US"/>
              <a:t>f = </a:t>
            </a:r>
            <a:r>
              <a:rPr lang="sk-SK" altLang="en-US">
                <a:latin typeface="Cambria Math" pitchFamily="18" charset="0"/>
                <a:ea typeface="Cambria Math" pitchFamily="18" charset="0"/>
                <a:cs typeface="Cambria Math" pitchFamily="18" charset="0"/>
              </a:rPr>
              <a:t>7</a:t>
            </a:r>
            <a:endParaRPr lang="en-CA" altLang="en-US"/>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11</a:t>
            </a:r>
            <a:endParaRPr lang="en-CA" b="1" dirty="0"/>
          </a:p>
        </p:txBody>
      </p:sp>
      <p:sp>
        <p:nvSpPr>
          <p:cNvPr id="55" name="Oval 54"/>
          <p:cNvSpPr/>
          <p:nvPr/>
        </p:nvSpPr>
        <p:spPr>
          <a:xfrm>
            <a:off x="3946915"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4611" name="TextBox 55"/>
          <p:cNvSpPr txBox="1">
            <a:spLocks noChangeArrowheads="1"/>
          </p:cNvSpPr>
          <p:nvPr/>
        </p:nvSpPr>
        <p:spPr bwMode="auto">
          <a:xfrm>
            <a:off x="3792141" y="3286126"/>
            <a:ext cx="928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a:t>f = </a:t>
            </a:r>
            <a:r>
              <a:rPr lang="sk-SK" altLang="en-US">
                <a:latin typeface="Cambria Math" pitchFamily="18" charset="0"/>
                <a:ea typeface="Cambria Math" pitchFamily="18" charset="0"/>
                <a:cs typeface="Cambria Math" pitchFamily="18" charset="0"/>
              </a:rPr>
              <a:t>8</a:t>
            </a:r>
            <a:endParaRPr lang="en-CA" altLang="en-US"/>
          </a:p>
        </p:txBody>
      </p:sp>
      <p:sp>
        <p:nvSpPr>
          <p:cNvPr id="30" name="Oval 29"/>
          <p:cNvSpPr/>
          <p:nvPr/>
        </p:nvSpPr>
        <p:spPr>
          <a:xfrm>
            <a:off x="2321701"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4615" name="TextBox 30"/>
          <p:cNvSpPr txBox="1">
            <a:spLocks noChangeArrowheads="1"/>
          </p:cNvSpPr>
          <p:nvPr/>
        </p:nvSpPr>
        <p:spPr bwMode="auto">
          <a:xfrm>
            <a:off x="1470422" y="42148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a:t>f = </a:t>
            </a:r>
            <a:r>
              <a:rPr lang="sk-SK" altLang="en-US">
                <a:latin typeface="Cambria Math" pitchFamily="18" charset="0"/>
                <a:ea typeface="Cambria Math" pitchFamily="18" charset="0"/>
                <a:cs typeface="Cambria Math" pitchFamily="18" charset="0"/>
              </a:rPr>
              <a:t>5</a:t>
            </a:r>
            <a:endParaRPr lang="en-CA" altLang="en-US"/>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4619" name="TextBox 33"/>
          <p:cNvSpPr txBox="1">
            <a:spLocks noChangeArrowheads="1"/>
          </p:cNvSpPr>
          <p:nvPr/>
        </p:nvSpPr>
        <p:spPr bwMode="auto">
          <a:xfrm>
            <a:off x="2321719" y="5214938"/>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3</a:t>
            </a:r>
          </a:p>
          <a:p>
            <a:r>
              <a:rPr lang="en-CA" altLang="en-US"/>
              <a:t>f = </a:t>
            </a:r>
            <a:r>
              <a:rPr lang="sk-SK" altLang="en-US">
                <a:latin typeface="Cambria Math" pitchFamily="18" charset="0"/>
                <a:ea typeface="Cambria Math" pitchFamily="18" charset="0"/>
                <a:cs typeface="Cambria Math" pitchFamily="18" charset="0"/>
              </a:rPr>
              <a:t>4</a:t>
            </a:r>
            <a:endParaRPr lang="en-CA" altLang="en-US">
              <a:latin typeface="Cambria Math" pitchFamily="18" charset="0"/>
              <a:ea typeface="Cambria Math" pitchFamily="18" charset="0"/>
              <a:cs typeface="Cambria Math" pitchFamily="18" charset="0"/>
            </a:endParaRPr>
          </a:p>
        </p:txBody>
      </p:sp>
      <p:sp>
        <p:nvSpPr>
          <p:cNvPr id="41" name="TextBox 40"/>
          <p:cNvSpPr txBox="1"/>
          <p:nvPr/>
        </p:nvSpPr>
        <p:spPr>
          <a:xfrm>
            <a:off x="5417344" y="1357313"/>
            <a:ext cx="4333875" cy="8302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fontAlgn="auto">
              <a:spcBef>
                <a:spcPts val="0"/>
              </a:spcBef>
              <a:spcAft>
                <a:spcPts val="0"/>
              </a:spcAft>
              <a:buFont typeface="+mj-lt"/>
              <a:buAutoNum type="arabicParenR"/>
              <a:defRPr/>
            </a:pPr>
            <a:r>
              <a:rPr lang="en-CA" sz="2400" dirty="0"/>
              <a:t>Call DFS(</a:t>
            </a:r>
            <a:r>
              <a:rPr lang="en-CA" sz="2400" b="1" dirty="0"/>
              <a:t>G</a:t>
            </a:r>
            <a:r>
              <a:rPr lang="en-CA" sz="2400" dirty="0"/>
              <a:t>) to compute the</a:t>
            </a:r>
            <a:r>
              <a:rPr lang="sk-SK" sz="2400" dirty="0"/>
              <a:t> </a:t>
            </a:r>
            <a:r>
              <a:rPr lang="en-CA" sz="2400" dirty="0"/>
              <a:t>finishing times </a:t>
            </a:r>
            <a:r>
              <a:rPr lang="en-CA" sz="2400" b="1" dirty="0"/>
              <a:t>f</a:t>
            </a:r>
            <a:r>
              <a:rPr lang="en-CA" sz="2400" dirty="0"/>
              <a:t>[</a:t>
            </a:r>
            <a:r>
              <a:rPr lang="en-CA" sz="2400" b="1" dirty="0"/>
              <a:t>v</a:t>
            </a:r>
            <a:r>
              <a:rPr lang="en-CA" sz="2400" dirty="0"/>
              <a:t>]</a:t>
            </a:r>
          </a:p>
        </p:txBody>
      </p:sp>
      <p:sp>
        <p:nvSpPr>
          <p:cNvPr id="42" name="Rectangle 41"/>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714750"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4101703"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18235"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405187"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708672"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321719"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2012156"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244309" y="2714620"/>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a</a:t>
            </a:r>
          </a:p>
        </p:txBody>
      </p:sp>
      <p:sp>
        <p:nvSpPr>
          <p:cNvPr id="24636" name="TextBox 62"/>
          <p:cNvSpPr txBox="1">
            <a:spLocks noChangeArrowheads="1"/>
          </p:cNvSpPr>
          <p:nvPr/>
        </p:nvSpPr>
        <p:spPr bwMode="auto">
          <a:xfrm>
            <a:off x="1470422" y="250031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9</a:t>
            </a:r>
            <a:endParaRPr lang="en-CA" altLang="en-US"/>
          </a:p>
          <a:p>
            <a:r>
              <a:rPr lang="en-CA" altLang="en-US"/>
              <a:t>f = </a:t>
            </a:r>
            <a:r>
              <a:rPr lang="sk-SK" altLang="en-US">
                <a:latin typeface="Cambria Math" pitchFamily="18" charset="0"/>
                <a:ea typeface="Cambria Math" pitchFamily="18" charset="0"/>
                <a:cs typeface="Cambria Math" pitchFamily="18" charset="0"/>
              </a:rPr>
              <a:t>12</a:t>
            </a:r>
            <a:endParaRPr lang="en-CA" altLang="en-US"/>
          </a:p>
        </p:txBody>
      </p:sp>
      <p:sp>
        <p:nvSpPr>
          <p:cNvPr id="64" name="TextBox 63"/>
          <p:cNvSpPr txBox="1"/>
          <p:nvPr/>
        </p:nvSpPr>
        <p:spPr>
          <a:xfrm>
            <a:off x="5881688" y="3208338"/>
            <a:ext cx="3559969"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c</a:t>
            </a:r>
            <a:r>
              <a:rPr lang="sk-SK" sz="2000" dirty="0"/>
              <a:t>,</a:t>
            </a:r>
          </a:p>
          <a:p>
            <a:pPr fontAlgn="auto">
              <a:spcBef>
                <a:spcPts val="0"/>
              </a:spcBef>
              <a:spcAft>
                <a:spcPts val="0"/>
              </a:spcAft>
              <a:defRPr/>
            </a:pPr>
            <a:r>
              <a:rPr lang="sk-SK" sz="2000" dirty="0"/>
              <a:t>but </a:t>
            </a:r>
            <a:r>
              <a:rPr lang="sk-SK" sz="2000" b="1" dirty="0"/>
              <a:t>c</a:t>
            </a:r>
            <a:r>
              <a:rPr lang="sk-SK" sz="2000" dirty="0"/>
              <a:t> was already processed =&gt; (</a:t>
            </a:r>
            <a:r>
              <a:rPr lang="sk-SK" sz="2000" b="1" dirty="0"/>
              <a:t>a</a:t>
            </a:r>
            <a:r>
              <a:rPr lang="sk-SK" sz="2000" dirty="0"/>
              <a:t>,</a:t>
            </a:r>
            <a:r>
              <a:rPr lang="sk-SK" sz="2000" b="1" dirty="0"/>
              <a:t>c</a:t>
            </a:r>
            <a:r>
              <a:rPr lang="sk-SK" sz="2000" dirty="0"/>
              <a:t>) is a cross edge</a:t>
            </a:r>
            <a:endParaRPr lang="en-CA" sz="2000" dirty="0"/>
          </a:p>
        </p:txBody>
      </p:sp>
      <p:sp>
        <p:nvSpPr>
          <p:cNvPr id="66" name="TextBox 65"/>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13</a:t>
            </a:r>
            <a:endParaRPr lang="en-CA" b="1" dirty="0"/>
          </a:p>
        </p:txBody>
      </p:sp>
      <p:sp>
        <p:nvSpPr>
          <p:cNvPr id="67" name="TextBox 66"/>
          <p:cNvSpPr txBox="1"/>
          <p:nvPr/>
        </p:nvSpPr>
        <p:spPr>
          <a:xfrm>
            <a:off x="5881688" y="4314825"/>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CA" sz="2000" dirty="0"/>
              <a:t>Next we discover the vertex </a:t>
            </a:r>
            <a:r>
              <a:rPr lang="sk-SK" sz="2000" b="1" dirty="0"/>
              <a:t>b</a:t>
            </a:r>
            <a:endParaRPr lang="en-CA" sz="2000" b="1" dirty="0"/>
          </a:p>
        </p:txBody>
      </p:sp>
      <p:sp>
        <p:nvSpPr>
          <p:cNvPr id="44" name="TextBox 43"/>
          <p:cNvSpPr txBox="1"/>
          <p:nvPr/>
        </p:nvSpPr>
        <p:spPr>
          <a:xfrm>
            <a:off x="5881688" y="4814889"/>
            <a:ext cx="3559969"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b </a:t>
            </a:r>
            <a:r>
              <a:rPr lang="sk-SK" sz="2000" dirty="0"/>
              <a:t>is done as (</a:t>
            </a:r>
            <a:r>
              <a:rPr lang="sk-SK" sz="2000" b="1" dirty="0"/>
              <a:t>b</a:t>
            </a:r>
            <a:r>
              <a:rPr lang="sk-SK" sz="2000" dirty="0"/>
              <a:t>,</a:t>
            </a:r>
            <a:r>
              <a:rPr lang="sk-SK" sz="2000" b="1" dirty="0"/>
              <a:t>d</a:t>
            </a:r>
            <a:r>
              <a:rPr lang="sk-SK" sz="2000" dirty="0"/>
              <a:t>) is a cross edge =&gt; now move back to </a:t>
            </a:r>
            <a:r>
              <a:rPr lang="sk-SK" sz="2000" b="1" dirty="0"/>
              <a:t>c</a:t>
            </a:r>
            <a:endParaRPr lang="en-CA" sz="2000" b="1" dirty="0"/>
          </a:p>
        </p:txBody>
      </p:sp>
      <p:sp>
        <p:nvSpPr>
          <p:cNvPr id="54" name="Oval 53"/>
          <p:cNvSpPr/>
          <p:nvPr/>
        </p:nvSpPr>
        <p:spPr>
          <a:xfrm>
            <a:off x="1393007" y="350043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b</a:t>
            </a:r>
          </a:p>
        </p:txBody>
      </p:sp>
      <p:sp>
        <p:nvSpPr>
          <p:cNvPr id="24644" name="TextBox 58"/>
          <p:cNvSpPr txBox="1">
            <a:spLocks noChangeArrowheads="1"/>
          </p:cNvSpPr>
          <p:nvPr/>
        </p:nvSpPr>
        <p:spPr bwMode="auto">
          <a:xfrm>
            <a:off x="619125" y="3357563"/>
            <a:ext cx="928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10</a:t>
            </a:r>
            <a:endParaRPr lang="en-CA" altLang="en-US"/>
          </a:p>
          <a:p>
            <a:r>
              <a:rPr lang="en-CA" altLang="en-US"/>
              <a:t>f = </a:t>
            </a:r>
            <a:r>
              <a:rPr lang="sk-SK" altLang="en-US">
                <a:latin typeface="Cambria Math" pitchFamily="18" charset="0"/>
                <a:ea typeface="Cambria Math" pitchFamily="18" charset="0"/>
                <a:cs typeface="Cambria Math" pitchFamily="18" charset="0"/>
              </a:rPr>
              <a:t>11</a:t>
            </a:r>
            <a:endParaRPr lang="en-CA" altLang="en-US"/>
          </a:p>
        </p:txBody>
      </p:sp>
      <p:sp>
        <p:nvSpPr>
          <p:cNvPr id="65" name="Rectangle 64"/>
          <p:cNvSpPr/>
          <p:nvPr/>
        </p:nvSpPr>
        <p:spPr>
          <a:xfrm>
            <a:off x="1625204"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b</a:t>
            </a:r>
            <a:endParaRPr lang="en-CA" b="1" dirty="0"/>
          </a:p>
        </p:txBody>
      </p:sp>
      <p:cxnSp>
        <p:nvCxnSpPr>
          <p:cNvPr id="68" name="Straight Arrow Connector 67"/>
          <p:cNvCxnSpPr/>
          <p:nvPr/>
        </p:nvCxnSpPr>
        <p:spPr>
          <a:xfrm>
            <a:off x="1315641"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881688" y="5643563"/>
            <a:ext cx="3559969"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sk-SK" sz="2000" b="1" dirty="0"/>
              <a:t>a </a:t>
            </a:r>
            <a:r>
              <a:rPr lang="sk-SK" sz="2000" dirty="0"/>
              <a:t>is done as well</a:t>
            </a:r>
            <a:endParaRPr lang="en-CA" sz="2000" b="1" dirty="0"/>
          </a:p>
        </p:txBody>
      </p:sp>
      <p:sp>
        <p:nvSpPr>
          <p:cNvPr id="48" name="Rectangle 47"/>
          <p:cNvSpPr/>
          <p:nvPr/>
        </p:nvSpPr>
        <p:spPr>
          <a:xfrm>
            <a:off x="928687"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a</a:t>
            </a:r>
            <a:endParaRPr lang="en-CA" b="1" dirty="0"/>
          </a:p>
        </p:txBody>
      </p:sp>
      <p:cxnSp>
        <p:nvCxnSpPr>
          <p:cNvPr id="70" name="Straight Arrow Connector 69"/>
          <p:cNvCxnSpPr/>
          <p:nvPr/>
        </p:nvCxnSpPr>
        <p:spPr>
          <a:xfrm>
            <a:off x="619125"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5417344" y="2500314"/>
            <a:ext cx="4333875" cy="13239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lvl="1" indent="-457200" algn="ctr" fontAlgn="auto">
              <a:spcBef>
                <a:spcPts val="0"/>
              </a:spcBef>
              <a:spcAft>
                <a:spcPts val="0"/>
              </a:spcAft>
              <a:defRPr/>
            </a:pPr>
            <a:r>
              <a:rPr lang="sk-SK" sz="2400" b="1" dirty="0"/>
              <a:t>WE HAVE THE RESULT!</a:t>
            </a:r>
          </a:p>
          <a:p>
            <a:pPr lvl="1" indent="-457200" algn="ctr" fontAlgn="auto">
              <a:spcBef>
                <a:spcPts val="0"/>
              </a:spcBef>
              <a:spcAft>
                <a:spcPts val="0"/>
              </a:spcAft>
              <a:defRPr/>
            </a:pPr>
            <a:r>
              <a:rPr lang="sk-SK" sz="600" b="1" dirty="0"/>
              <a:t> </a:t>
            </a:r>
            <a:endParaRPr lang="sk-SK" sz="500" b="1" dirty="0"/>
          </a:p>
          <a:p>
            <a:pPr lvl="1" indent="-457200" fontAlgn="auto">
              <a:spcBef>
                <a:spcPts val="0"/>
              </a:spcBef>
              <a:spcAft>
                <a:spcPts val="0"/>
              </a:spcAft>
              <a:buFont typeface="+mj-lt"/>
              <a:buAutoNum type="arabicParenR" startAt="3"/>
              <a:defRPr/>
            </a:pPr>
            <a:r>
              <a:rPr lang="en-CA" sz="2400" dirty="0"/>
              <a:t>return the linked list of vertices</a:t>
            </a:r>
          </a:p>
        </p:txBody>
      </p:sp>
      <p:cxnSp>
        <p:nvCxnSpPr>
          <p:cNvPr id="72" name="Straight Arrow Connector 71"/>
          <p:cNvCxnSpPr/>
          <p:nvPr/>
        </p:nvCxnSpPr>
        <p:spPr>
          <a:xfrm rot="10800000" flipV="1">
            <a:off x="4875610" y="3429001"/>
            <a:ext cx="3018234" cy="2428875"/>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9533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from="(-#ppt_w/2)" to="(#ppt_x)" calcmode="lin" valueType="num">
                                      <p:cBhvr>
                                        <p:cTn id="7" dur="600" fill="hold">
                                          <p:stCondLst>
                                            <p:cond delay="0"/>
                                          </p:stCondLst>
                                        </p:cTn>
                                        <p:tgtEl>
                                          <p:spTgt spid="48"/>
                                        </p:tgtEl>
                                        <p:attrNameLst>
                                          <p:attrName>ppt_x</p:attrName>
                                        </p:attrNameLst>
                                      </p:cBhvr>
                                    </p:anim>
                                    <p:anim from="0" to="-1.0" calcmode="lin" valueType="num">
                                      <p:cBhvr>
                                        <p:cTn id="8" dur="200" decel="50000" autoRev="1" fill="hold">
                                          <p:stCondLst>
                                            <p:cond delay="600"/>
                                          </p:stCondLst>
                                        </p:cTn>
                                        <p:tgtEl>
                                          <p:spTgt spid="48"/>
                                        </p:tgtEl>
                                        <p:attrNameLst>
                                          <p:attrName>xshear</p:attrName>
                                        </p:attrNameLst>
                                      </p:cBhvr>
                                    </p:anim>
                                    <p:animScale>
                                      <p:cBhvr>
                                        <p:cTn id="9" dur="200" decel="100000" autoRev="1" fill="hold">
                                          <p:stCondLst>
                                            <p:cond delay="600"/>
                                          </p:stCondLst>
                                        </p:cTn>
                                        <p:tgtEl>
                                          <p:spTgt spid="48"/>
                                        </p:tgtEl>
                                      </p:cBhvr>
                                      <p:from x="100000" y="100000"/>
                                      <p:to x="80000" y="100000"/>
                                    </p:animScale>
                                    <p:anim by="(#ppt_h/3+#ppt_w*0.1)" calcmode="lin" valueType="num">
                                      <p:cBhvr additive="sum">
                                        <p:cTn id="10" dur="200" decel="100000" autoRev="1" fill="hold">
                                          <p:stCondLst>
                                            <p:cond delay="600"/>
                                          </p:stCondLst>
                                        </p:cTn>
                                        <p:tgtEl>
                                          <p:spTgt spid="48"/>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 from="(-#ppt_w/2)" to="(#ppt_x)" calcmode="lin" valueType="num">
                                      <p:cBhvr>
                                        <p:cTn id="13" dur="600" fill="hold">
                                          <p:stCondLst>
                                            <p:cond delay="0"/>
                                          </p:stCondLst>
                                        </p:cTn>
                                        <p:tgtEl>
                                          <p:spTgt spid="70"/>
                                        </p:tgtEl>
                                        <p:attrNameLst>
                                          <p:attrName>ppt_x</p:attrName>
                                        </p:attrNameLst>
                                      </p:cBhvr>
                                    </p:anim>
                                    <p:anim from="0" to="-1.0" calcmode="lin" valueType="num">
                                      <p:cBhvr>
                                        <p:cTn id="14" dur="200" decel="50000" autoRev="1" fill="hold">
                                          <p:stCondLst>
                                            <p:cond delay="600"/>
                                          </p:stCondLst>
                                        </p:cTn>
                                        <p:tgtEl>
                                          <p:spTgt spid="70"/>
                                        </p:tgtEl>
                                        <p:attrNameLst>
                                          <p:attrName>xshear</p:attrName>
                                        </p:attrNameLst>
                                      </p:cBhvr>
                                    </p:anim>
                                    <p:animScale>
                                      <p:cBhvr>
                                        <p:cTn id="15" dur="200" decel="100000" autoRev="1" fill="hold">
                                          <p:stCondLst>
                                            <p:cond delay="600"/>
                                          </p:stCondLst>
                                        </p:cTn>
                                        <p:tgtEl>
                                          <p:spTgt spid="70"/>
                                        </p:tgtEl>
                                      </p:cBhvr>
                                      <p:from x="100000" y="100000"/>
                                      <p:to x="80000" y="100000"/>
                                    </p:animScale>
                                    <p:anim by="(#ppt_h/3+#ppt_w*0.1)" calcmode="lin" valueType="num">
                                      <p:cBhvr additive="sum">
                                        <p:cTn id="16" dur="200" decel="100000" autoRev="1" fill="hold">
                                          <p:stCondLst>
                                            <p:cond delay="600"/>
                                          </p:stCondLst>
                                        </p:cTn>
                                        <p:tgtEl>
                                          <p:spTgt spid="70"/>
                                        </p:tgtEl>
                                        <p:attrNameLst>
                                          <p:attrName>ppt_x</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0" fill="hold" grpId="0" nodeType="clickEffect">
                                  <p:stCondLst>
                                    <p:cond delay="0"/>
                                  </p:stCondLst>
                                  <p:childTnLst>
                                    <p:anim calcmode="lin" valueType="num">
                                      <p:cBhvr>
                                        <p:cTn id="20" dur="500"/>
                                        <p:tgtEl>
                                          <p:spTgt spid="46"/>
                                        </p:tgtEl>
                                        <p:attrNameLst>
                                          <p:attrName>ppt_w</p:attrName>
                                        </p:attrNameLst>
                                      </p:cBhvr>
                                      <p:tavLst>
                                        <p:tav tm="0">
                                          <p:val>
                                            <p:strVal val="ppt_w"/>
                                          </p:val>
                                        </p:tav>
                                        <p:tav tm="100000">
                                          <p:val>
                                            <p:fltVal val="0"/>
                                          </p:val>
                                        </p:tav>
                                      </p:tavLst>
                                    </p:anim>
                                    <p:anim calcmode="lin" valueType="num">
                                      <p:cBhvr>
                                        <p:cTn id="21" dur="500"/>
                                        <p:tgtEl>
                                          <p:spTgt spid="46"/>
                                        </p:tgtEl>
                                        <p:attrNameLst>
                                          <p:attrName>ppt_h</p:attrName>
                                        </p:attrNameLst>
                                      </p:cBhvr>
                                      <p:tavLst>
                                        <p:tav tm="0">
                                          <p:val>
                                            <p:strVal val="ppt_h"/>
                                          </p:val>
                                        </p:tav>
                                        <p:tav tm="100000">
                                          <p:val>
                                            <p:fltVal val="0"/>
                                          </p:val>
                                        </p:tav>
                                      </p:tavLst>
                                    </p:anim>
                                    <p:animEffect transition="out" filter="fade">
                                      <p:cBhvr>
                                        <p:cTn id="22" dur="500"/>
                                        <p:tgtEl>
                                          <p:spTgt spid="46"/>
                                        </p:tgtEl>
                                      </p:cBhvr>
                                    </p:animEffect>
                                    <p:set>
                                      <p:cBhvr>
                                        <p:cTn id="23" dur="1" fill="hold">
                                          <p:stCondLst>
                                            <p:cond delay="499"/>
                                          </p:stCondLst>
                                        </p:cTn>
                                        <p:tgtEl>
                                          <p:spTgt spid="46"/>
                                        </p:tgtEl>
                                        <p:attrNameLst>
                                          <p:attrName>style.visibility</p:attrName>
                                        </p:attrNameLst>
                                      </p:cBhvr>
                                      <p:to>
                                        <p:strVal val="hidden"/>
                                      </p:to>
                                    </p:set>
                                  </p:childTnLst>
                                </p:cTn>
                              </p:par>
                              <p:par>
                                <p:cTn id="24" presetID="53" presetClass="exit" presetSubtype="0" fill="hold" grpId="0" nodeType="withEffect">
                                  <p:stCondLst>
                                    <p:cond delay="0"/>
                                  </p:stCondLst>
                                  <p:childTnLst>
                                    <p:anim calcmode="lin" valueType="num">
                                      <p:cBhvr>
                                        <p:cTn id="25" dur="500"/>
                                        <p:tgtEl>
                                          <p:spTgt spid="41"/>
                                        </p:tgtEl>
                                        <p:attrNameLst>
                                          <p:attrName>ppt_w</p:attrName>
                                        </p:attrNameLst>
                                      </p:cBhvr>
                                      <p:tavLst>
                                        <p:tav tm="0">
                                          <p:val>
                                            <p:strVal val="ppt_w"/>
                                          </p:val>
                                        </p:tav>
                                        <p:tav tm="100000">
                                          <p:val>
                                            <p:fltVal val="0"/>
                                          </p:val>
                                        </p:tav>
                                      </p:tavLst>
                                    </p:anim>
                                    <p:anim calcmode="lin" valueType="num">
                                      <p:cBhvr>
                                        <p:cTn id="26" dur="500"/>
                                        <p:tgtEl>
                                          <p:spTgt spid="41"/>
                                        </p:tgtEl>
                                        <p:attrNameLst>
                                          <p:attrName>ppt_h</p:attrName>
                                        </p:attrNameLst>
                                      </p:cBhvr>
                                      <p:tavLst>
                                        <p:tav tm="0">
                                          <p:val>
                                            <p:strVal val="ppt_h"/>
                                          </p:val>
                                        </p:tav>
                                        <p:tav tm="100000">
                                          <p:val>
                                            <p:fltVal val="0"/>
                                          </p:val>
                                        </p:tav>
                                      </p:tavLst>
                                    </p:anim>
                                    <p:animEffect transition="out" filter="fade">
                                      <p:cBhvr>
                                        <p:cTn id="27" dur="500"/>
                                        <p:tgtEl>
                                          <p:spTgt spid="41"/>
                                        </p:tgtEl>
                                      </p:cBhvr>
                                    </p:animEffect>
                                    <p:set>
                                      <p:cBhvr>
                                        <p:cTn id="28" dur="1" fill="hold">
                                          <p:stCondLst>
                                            <p:cond delay="499"/>
                                          </p:stCondLst>
                                        </p:cTn>
                                        <p:tgtEl>
                                          <p:spTgt spid="41"/>
                                        </p:tgtEl>
                                        <p:attrNameLst>
                                          <p:attrName>style.visibility</p:attrName>
                                        </p:attrNameLst>
                                      </p:cBhvr>
                                      <p:to>
                                        <p:strVal val="hidden"/>
                                      </p:to>
                                    </p:set>
                                  </p:childTnLst>
                                </p:cTn>
                              </p:par>
                              <p:par>
                                <p:cTn id="29" presetID="53" presetClass="exit" presetSubtype="0" fill="hold" grpId="0" nodeType="withEffect">
                                  <p:stCondLst>
                                    <p:cond delay="0"/>
                                  </p:stCondLst>
                                  <p:childTnLst>
                                    <p:anim calcmode="lin" valueType="num">
                                      <p:cBhvr>
                                        <p:cTn id="30" dur="500"/>
                                        <p:tgtEl>
                                          <p:spTgt spid="64"/>
                                        </p:tgtEl>
                                        <p:attrNameLst>
                                          <p:attrName>ppt_w</p:attrName>
                                        </p:attrNameLst>
                                      </p:cBhvr>
                                      <p:tavLst>
                                        <p:tav tm="0">
                                          <p:val>
                                            <p:strVal val="ppt_w"/>
                                          </p:val>
                                        </p:tav>
                                        <p:tav tm="100000">
                                          <p:val>
                                            <p:fltVal val="0"/>
                                          </p:val>
                                        </p:tav>
                                      </p:tavLst>
                                    </p:anim>
                                    <p:anim calcmode="lin" valueType="num">
                                      <p:cBhvr>
                                        <p:cTn id="31" dur="500"/>
                                        <p:tgtEl>
                                          <p:spTgt spid="64"/>
                                        </p:tgtEl>
                                        <p:attrNameLst>
                                          <p:attrName>ppt_h</p:attrName>
                                        </p:attrNameLst>
                                      </p:cBhvr>
                                      <p:tavLst>
                                        <p:tav tm="0">
                                          <p:val>
                                            <p:strVal val="ppt_h"/>
                                          </p:val>
                                        </p:tav>
                                        <p:tav tm="100000">
                                          <p:val>
                                            <p:fltVal val="0"/>
                                          </p:val>
                                        </p:tav>
                                      </p:tavLst>
                                    </p:anim>
                                    <p:animEffect transition="out" filter="fade">
                                      <p:cBhvr>
                                        <p:cTn id="32" dur="500"/>
                                        <p:tgtEl>
                                          <p:spTgt spid="64"/>
                                        </p:tgtEl>
                                      </p:cBhvr>
                                    </p:animEffect>
                                    <p:set>
                                      <p:cBhvr>
                                        <p:cTn id="33" dur="1" fill="hold">
                                          <p:stCondLst>
                                            <p:cond delay="499"/>
                                          </p:stCondLst>
                                        </p:cTn>
                                        <p:tgtEl>
                                          <p:spTgt spid="64"/>
                                        </p:tgtEl>
                                        <p:attrNameLst>
                                          <p:attrName>style.visibility</p:attrName>
                                        </p:attrNameLst>
                                      </p:cBhvr>
                                      <p:to>
                                        <p:strVal val="hidden"/>
                                      </p:to>
                                    </p:set>
                                  </p:childTnLst>
                                </p:cTn>
                              </p:par>
                              <p:par>
                                <p:cTn id="34" presetID="53" presetClass="exit" presetSubtype="0" fill="hold" grpId="0" nodeType="withEffect">
                                  <p:stCondLst>
                                    <p:cond delay="0"/>
                                  </p:stCondLst>
                                  <p:childTnLst>
                                    <p:anim calcmode="lin" valueType="num">
                                      <p:cBhvr>
                                        <p:cTn id="35" dur="500"/>
                                        <p:tgtEl>
                                          <p:spTgt spid="67"/>
                                        </p:tgtEl>
                                        <p:attrNameLst>
                                          <p:attrName>ppt_w</p:attrName>
                                        </p:attrNameLst>
                                      </p:cBhvr>
                                      <p:tavLst>
                                        <p:tav tm="0">
                                          <p:val>
                                            <p:strVal val="ppt_w"/>
                                          </p:val>
                                        </p:tav>
                                        <p:tav tm="100000">
                                          <p:val>
                                            <p:fltVal val="0"/>
                                          </p:val>
                                        </p:tav>
                                      </p:tavLst>
                                    </p:anim>
                                    <p:anim calcmode="lin" valueType="num">
                                      <p:cBhvr>
                                        <p:cTn id="36" dur="500"/>
                                        <p:tgtEl>
                                          <p:spTgt spid="67"/>
                                        </p:tgtEl>
                                        <p:attrNameLst>
                                          <p:attrName>ppt_h</p:attrName>
                                        </p:attrNameLst>
                                      </p:cBhvr>
                                      <p:tavLst>
                                        <p:tav tm="0">
                                          <p:val>
                                            <p:strVal val="ppt_h"/>
                                          </p:val>
                                        </p:tav>
                                        <p:tav tm="100000">
                                          <p:val>
                                            <p:fltVal val="0"/>
                                          </p:val>
                                        </p:tav>
                                      </p:tavLst>
                                    </p:anim>
                                    <p:animEffect transition="out" filter="fade">
                                      <p:cBhvr>
                                        <p:cTn id="37" dur="500"/>
                                        <p:tgtEl>
                                          <p:spTgt spid="67"/>
                                        </p:tgtEl>
                                      </p:cBhvr>
                                    </p:animEffect>
                                    <p:set>
                                      <p:cBhvr>
                                        <p:cTn id="38" dur="1" fill="hold">
                                          <p:stCondLst>
                                            <p:cond delay="499"/>
                                          </p:stCondLst>
                                        </p:cTn>
                                        <p:tgtEl>
                                          <p:spTgt spid="67"/>
                                        </p:tgtEl>
                                        <p:attrNameLst>
                                          <p:attrName>style.visibility</p:attrName>
                                        </p:attrNameLst>
                                      </p:cBhvr>
                                      <p:to>
                                        <p:strVal val="hidden"/>
                                      </p:to>
                                    </p:set>
                                  </p:childTnLst>
                                </p:cTn>
                              </p:par>
                              <p:par>
                                <p:cTn id="39" presetID="53" presetClass="exit" presetSubtype="0" fill="hold" grpId="0" nodeType="withEffect">
                                  <p:stCondLst>
                                    <p:cond delay="0"/>
                                  </p:stCondLst>
                                  <p:childTnLst>
                                    <p:anim calcmode="lin" valueType="num">
                                      <p:cBhvr>
                                        <p:cTn id="40" dur="500"/>
                                        <p:tgtEl>
                                          <p:spTgt spid="44"/>
                                        </p:tgtEl>
                                        <p:attrNameLst>
                                          <p:attrName>ppt_w</p:attrName>
                                        </p:attrNameLst>
                                      </p:cBhvr>
                                      <p:tavLst>
                                        <p:tav tm="0">
                                          <p:val>
                                            <p:strVal val="ppt_w"/>
                                          </p:val>
                                        </p:tav>
                                        <p:tav tm="100000">
                                          <p:val>
                                            <p:fltVal val="0"/>
                                          </p:val>
                                        </p:tav>
                                      </p:tavLst>
                                    </p:anim>
                                    <p:anim calcmode="lin" valueType="num">
                                      <p:cBhvr>
                                        <p:cTn id="41" dur="500"/>
                                        <p:tgtEl>
                                          <p:spTgt spid="44"/>
                                        </p:tgtEl>
                                        <p:attrNameLst>
                                          <p:attrName>ppt_h</p:attrName>
                                        </p:attrNameLst>
                                      </p:cBhvr>
                                      <p:tavLst>
                                        <p:tav tm="0">
                                          <p:val>
                                            <p:strVal val="ppt_h"/>
                                          </p:val>
                                        </p:tav>
                                        <p:tav tm="100000">
                                          <p:val>
                                            <p:fltVal val="0"/>
                                          </p:val>
                                        </p:tav>
                                      </p:tavLst>
                                    </p:anim>
                                    <p:animEffect transition="out" filter="fade">
                                      <p:cBhvr>
                                        <p:cTn id="42" dur="500"/>
                                        <p:tgtEl>
                                          <p:spTgt spid="44"/>
                                        </p:tgtEl>
                                      </p:cBhvr>
                                    </p:animEffect>
                                    <p:set>
                                      <p:cBhvr>
                                        <p:cTn id="43" dur="1" fill="hold">
                                          <p:stCondLst>
                                            <p:cond delay="499"/>
                                          </p:stCondLst>
                                        </p:cTn>
                                        <p:tgtEl>
                                          <p:spTgt spid="44"/>
                                        </p:tgtEl>
                                        <p:attrNameLst>
                                          <p:attrName>style.visibility</p:attrName>
                                        </p:attrNameLst>
                                      </p:cBhvr>
                                      <p:to>
                                        <p:strVal val="hidden"/>
                                      </p:to>
                                    </p:set>
                                  </p:childTnLst>
                                </p:cTn>
                              </p:par>
                              <p:par>
                                <p:cTn id="44" presetID="53" presetClass="exit" presetSubtype="0" fill="hold" grpId="0" nodeType="withEffect">
                                  <p:stCondLst>
                                    <p:cond delay="0"/>
                                  </p:stCondLst>
                                  <p:childTnLst>
                                    <p:anim calcmode="lin" valueType="num">
                                      <p:cBhvr>
                                        <p:cTn id="45" dur="500"/>
                                        <p:tgtEl>
                                          <p:spTgt spid="69"/>
                                        </p:tgtEl>
                                        <p:attrNameLst>
                                          <p:attrName>ppt_w</p:attrName>
                                        </p:attrNameLst>
                                      </p:cBhvr>
                                      <p:tavLst>
                                        <p:tav tm="0">
                                          <p:val>
                                            <p:strVal val="ppt_w"/>
                                          </p:val>
                                        </p:tav>
                                        <p:tav tm="100000">
                                          <p:val>
                                            <p:fltVal val="0"/>
                                          </p:val>
                                        </p:tav>
                                      </p:tavLst>
                                    </p:anim>
                                    <p:anim calcmode="lin" valueType="num">
                                      <p:cBhvr>
                                        <p:cTn id="46" dur="500"/>
                                        <p:tgtEl>
                                          <p:spTgt spid="69"/>
                                        </p:tgtEl>
                                        <p:attrNameLst>
                                          <p:attrName>ppt_h</p:attrName>
                                        </p:attrNameLst>
                                      </p:cBhvr>
                                      <p:tavLst>
                                        <p:tav tm="0">
                                          <p:val>
                                            <p:strVal val="ppt_h"/>
                                          </p:val>
                                        </p:tav>
                                        <p:tav tm="100000">
                                          <p:val>
                                            <p:fltVal val="0"/>
                                          </p:val>
                                        </p:tav>
                                      </p:tavLst>
                                    </p:anim>
                                    <p:animEffect transition="out" filter="fade">
                                      <p:cBhvr>
                                        <p:cTn id="47" dur="500"/>
                                        <p:tgtEl>
                                          <p:spTgt spid="69"/>
                                        </p:tgtEl>
                                      </p:cBhvr>
                                    </p:animEffect>
                                    <p:set>
                                      <p:cBhvr>
                                        <p:cTn id="48" dur="1" fill="hold">
                                          <p:stCondLst>
                                            <p:cond delay="499"/>
                                          </p:stCondLst>
                                        </p:cTn>
                                        <p:tgtEl>
                                          <p:spTgt spid="69"/>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1000"/>
                                        <p:tgtEl>
                                          <p:spTgt spid="71"/>
                                        </p:tgtEl>
                                      </p:cBhvr>
                                    </p:animEffect>
                                    <p:anim calcmode="lin" valueType="num">
                                      <p:cBhvr>
                                        <p:cTn id="54" dur="1000" fill="hold"/>
                                        <p:tgtEl>
                                          <p:spTgt spid="71"/>
                                        </p:tgtEl>
                                        <p:attrNameLst>
                                          <p:attrName>ppt_x</p:attrName>
                                        </p:attrNameLst>
                                      </p:cBhvr>
                                      <p:tavLst>
                                        <p:tav tm="0">
                                          <p:val>
                                            <p:strVal val="#ppt_x"/>
                                          </p:val>
                                        </p:tav>
                                        <p:tav tm="100000">
                                          <p:val>
                                            <p:strVal val="#ppt_x"/>
                                          </p:val>
                                        </p:tav>
                                      </p:tavLst>
                                    </p:anim>
                                    <p:anim calcmode="lin" valueType="num">
                                      <p:cBhvr>
                                        <p:cTn id="55" dur="1000" fill="hold"/>
                                        <p:tgtEl>
                                          <p:spTgt spid="71"/>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1000"/>
                                        <p:tgtEl>
                                          <p:spTgt spid="72"/>
                                        </p:tgtEl>
                                      </p:cBhvr>
                                    </p:animEffect>
                                    <p:anim calcmode="lin" valueType="num">
                                      <p:cBhvr>
                                        <p:cTn id="59" dur="1000" fill="hold"/>
                                        <p:tgtEl>
                                          <p:spTgt spid="72"/>
                                        </p:tgtEl>
                                        <p:attrNameLst>
                                          <p:attrName>ppt_x</p:attrName>
                                        </p:attrNameLst>
                                      </p:cBhvr>
                                      <p:tavLst>
                                        <p:tav tm="0">
                                          <p:val>
                                            <p:strVal val="#ppt_x"/>
                                          </p:val>
                                        </p:tav>
                                        <p:tav tm="100000">
                                          <p:val>
                                            <p:strVal val="#ppt_x"/>
                                          </p:val>
                                        </p:tav>
                                      </p:tavLst>
                                    </p:anim>
                                    <p:anim calcmode="lin" valueType="num">
                                      <p:cBhvr>
                                        <p:cTn id="60"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1" grpId="0" animBg="1"/>
      <p:bldP spid="64" grpId="0" animBg="1"/>
      <p:bldP spid="67" grpId="0" animBg="1"/>
      <p:bldP spid="44" grpId="0" animBg="1"/>
      <p:bldP spid="69" grpId="0" animBg="1"/>
      <p:bldP spid="48" grpId="0" animBg="1"/>
      <p:bldP spid="7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smtClean="0"/>
              <a:t>Topological sort</a:t>
            </a:r>
          </a:p>
        </p:txBody>
      </p:sp>
      <p:sp>
        <p:nvSpPr>
          <p:cNvPr id="4" name="Oval 3"/>
          <p:cNvSpPr/>
          <p:nvPr/>
        </p:nvSpPr>
        <p:spPr>
          <a:xfrm>
            <a:off x="1393007" y="3500438"/>
            <a:ext cx="619129" cy="428628"/>
          </a:xfrm>
          <a:prstGeom prst="ellipse">
            <a:avLst/>
          </a:prstGeom>
          <a:solidFill>
            <a:schemeClr val="bg1">
              <a:lumMod val="65000"/>
            </a:schemeClr>
          </a:solidFill>
          <a:ln>
            <a:solidFill>
              <a:srgbClr val="FF0000"/>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b</a:t>
            </a:r>
          </a:p>
        </p:txBody>
      </p:sp>
      <p:sp>
        <p:nvSpPr>
          <p:cNvPr id="5" name="Oval 4"/>
          <p:cNvSpPr/>
          <p:nvPr/>
        </p:nvSpPr>
        <p:spPr>
          <a:xfrm>
            <a:off x="2244309" y="2714620"/>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a</a:t>
            </a:r>
          </a:p>
        </p:txBody>
      </p:sp>
      <p:sp>
        <p:nvSpPr>
          <p:cNvPr id="7" name="Oval 6"/>
          <p:cNvSpPr/>
          <p:nvPr/>
        </p:nvSpPr>
        <p:spPr>
          <a:xfrm>
            <a:off x="3173003" y="350043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c</a:t>
            </a:r>
          </a:p>
        </p:txBody>
      </p:sp>
      <p:sp>
        <p:nvSpPr>
          <p:cNvPr id="8" name="Oval 7"/>
          <p:cNvSpPr/>
          <p:nvPr/>
        </p:nvSpPr>
        <p:spPr>
          <a:xfrm>
            <a:off x="3946915"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e</a:t>
            </a:r>
          </a:p>
        </p:txBody>
      </p:sp>
      <p:sp>
        <p:nvSpPr>
          <p:cNvPr id="9" name="Oval 8"/>
          <p:cNvSpPr/>
          <p:nvPr/>
        </p:nvSpPr>
        <p:spPr>
          <a:xfrm>
            <a:off x="2321701" y="4357694"/>
            <a:ext cx="619129" cy="428628"/>
          </a:xfrm>
          <a:prstGeom prst="ellipse">
            <a:avLst/>
          </a:prstGeom>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d</a:t>
            </a:r>
          </a:p>
        </p:txBody>
      </p:sp>
      <p:sp>
        <p:nvSpPr>
          <p:cNvPr id="10" name="Oval 9"/>
          <p:cNvSpPr/>
          <p:nvPr/>
        </p:nvSpPr>
        <p:spPr>
          <a:xfrm>
            <a:off x="3250395" y="5286388"/>
            <a:ext cx="619129" cy="428628"/>
          </a:xfrm>
          <a:prstGeom prst="ellipse">
            <a:avLst/>
          </a:prstGeom>
          <a:solidFill>
            <a:schemeClr val="bg1">
              <a:lumMod val="65000"/>
            </a:schemeClr>
          </a:solidFill>
          <a:ln>
            <a:solidFill>
              <a:schemeClr val="accent2"/>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t>f</a:t>
            </a:r>
          </a:p>
        </p:txBody>
      </p:sp>
      <p:cxnSp>
        <p:nvCxnSpPr>
          <p:cNvPr id="11" name="Straight Arrow Connector 10"/>
          <p:cNvCxnSpPr>
            <a:endCxn id="4" idx="7"/>
          </p:cNvCxnSpPr>
          <p:nvPr/>
        </p:nvCxnSpPr>
        <p:spPr>
          <a:xfrm rot="5400000">
            <a:off x="1886149" y="3114610"/>
            <a:ext cx="484188"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5"/>
            <a:endCxn id="7" idx="1"/>
          </p:cNvCxnSpPr>
          <p:nvPr/>
        </p:nvCxnSpPr>
        <p:spPr>
          <a:xfrm rot="16200000" flipH="1">
            <a:off x="2776141" y="3075914"/>
            <a:ext cx="484188" cy="491860"/>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6"/>
          </p:cNvCxnSpPr>
          <p:nvPr/>
        </p:nvCxnSpPr>
        <p:spPr>
          <a:xfrm rot="10800000">
            <a:off x="2940844" y="4572000"/>
            <a:ext cx="1006079" cy="1588"/>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5"/>
            <a:endCxn id="8" idx="0"/>
          </p:cNvCxnSpPr>
          <p:nvPr/>
        </p:nvCxnSpPr>
        <p:spPr>
          <a:xfrm rot="16200000" flipH="1">
            <a:off x="3732676" y="3833880"/>
            <a:ext cx="492125" cy="555493"/>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5"/>
            <a:endCxn id="9" idx="1"/>
          </p:cNvCxnSpPr>
          <p:nvPr/>
        </p:nvCxnSpPr>
        <p:spPr>
          <a:xfrm rot="16200000" flipH="1">
            <a:off x="1889126" y="3897446"/>
            <a:ext cx="555625" cy="491860"/>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rot="5400000">
            <a:off x="2779118" y="3936141"/>
            <a:ext cx="555625" cy="414469"/>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5"/>
            <a:endCxn id="10" idx="1"/>
          </p:cNvCxnSpPr>
          <p:nvPr/>
        </p:nvCxnSpPr>
        <p:spPr>
          <a:xfrm rot="16200000" flipH="1">
            <a:off x="2782095" y="4790414"/>
            <a:ext cx="627062" cy="491860"/>
          </a:xfrm>
          <a:prstGeom prst="straightConnector1">
            <a:avLst/>
          </a:prstGeom>
          <a:ln>
            <a:solidFill>
              <a:srgbClr val="00B05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8" idx="4"/>
            <a:endCxn id="10" idx="7"/>
          </p:cNvCxnSpPr>
          <p:nvPr/>
        </p:nvCxnSpPr>
        <p:spPr>
          <a:xfrm rot="5400000">
            <a:off x="3735653" y="4829043"/>
            <a:ext cx="563562" cy="478102"/>
          </a:xfrm>
          <a:prstGeom prst="straightConnector1">
            <a:avLst/>
          </a:prstGeom>
          <a:ln>
            <a:solidFill>
              <a:schemeClr val="accent6">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sp>
        <p:nvSpPr>
          <p:cNvPr id="25629" name="TextBox 51"/>
          <p:cNvSpPr txBox="1">
            <a:spLocks noChangeArrowheads="1"/>
          </p:cNvSpPr>
          <p:nvPr/>
        </p:nvSpPr>
        <p:spPr bwMode="auto">
          <a:xfrm>
            <a:off x="4566047" y="4211639"/>
            <a:ext cx="9286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6</a:t>
            </a:r>
            <a:endParaRPr lang="en-CA" altLang="en-US"/>
          </a:p>
          <a:p>
            <a:r>
              <a:rPr lang="en-CA" altLang="en-US" sz="2000" b="1"/>
              <a:t>f </a:t>
            </a:r>
            <a:r>
              <a:rPr lang="en-CA" altLang="en-US" sz="2000" b="1">
                <a:ea typeface="Cambria Math" pitchFamily="18" charset="0"/>
                <a:cs typeface="Cambria Math" pitchFamily="18" charset="0"/>
              </a:rPr>
              <a:t>= </a:t>
            </a:r>
            <a:r>
              <a:rPr lang="sk-SK" altLang="en-US" sz="2000" b="1">
                <a:ea typeface="Cambria Math" pitchFamily="18" charset="0"/>
                <a:cs typeface="Cambria Math" pitchFamily="18" charset="0"/>
              </a:rPr>
              <a:t>7</a:t>
            </a:r>
            <a:endParaRPr lang="en-CA" altLang="en-US" sz="2000" b="1">
              <a:ea typeface="Cambria Math" pitchFamily="18" charset="0"/>
              <a:cs typeface="Cambria Math" pitchFamily="18" charset="0"/>
            </a:endParaRPr>
          </a:p>
        </p:txBody>
      </p:sp>
      <p:sp>
        <p:nvSpPr>
          <p:cNvPr id="53" name="TextBox 52"/>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11</a:t>
            </a:r>
            <a:endParaRPr lang="en-CA" b="1" dirty="0"/>
          </a:p>
        </p:txBody>
      </p:sp>
      <p:sp>
        <p:nvSpPr>
          <p:cNvPr id="55" name="Oval 54"/>
          <p:cNvSpPr/>
          <p:nvPr/>
        </p:nvSpPr>
        <p:spPr>
          <a:xfrm>
            <a:off x="3946915"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sk-SK" b="1" dirty="0">
                <a:solidFill>
                  <a:schemeClr val="bg1"/>
                </a:solidFill>
              </a:rPr>
              <a:t>e</a:t>
            </a:r>
            <a:endParaRPr lang="en-CA" b="1" dirty="0">
              <a:solidFill>
                <a:schemeClr val="bg1"/>
              </a:solidFill>
            </a:endParaRPr>
          </a:p>
        </p:txBody>
      </p:sp>
      <p:sp>
        <p:nvSpPr>
          <p:cNvPr id="25634" name="TextBox 55"/>
          <p:cNvSpPr txBox="1">
            <a:spLocks noChangeArrowheads="1"/>
          </p:cNvSpPr>
          <p:nvPr/>
        </p:nvSpPr>
        <p:spPr bwMode="auto">
          <a:xfrm>
            <a:off x="3792141" y="3286126"/>
            <a:ext cx="92868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1</a:t>
            </a:r>
            <a:endParaRPr lang="en-CA" altLang="en-US"/>
          </a:p>
          <a:p>
            <a:r>
              <a:rPr lang="en-CA" altLang="en-US" sz="2000" b="1"/>
              <a:t>f </a:t>
            </a:r>
            <a:r>
              <a:rPr lang="en-CA" altLang="en-US" sz="2000" b="1">
                <a:ea typeface="Cambria Math" pitchFamily="18" charset="0"/>
                <a:cs typeface="Cambria Math" pitchFamily="18" charset="0"/>
              </a:rPr>
              <a:t>= </a:t>
            </a:r>
            <a:r>
              <a:rPr lang="sk-SK" altLang="en-US" sz="2000" b="1">
                <a:ea typeface="Cambria Math" pitchFamily="18" charset="0"/>
                <a:cs typeface="Cambria Math" pitchFamily="18" charset="0"/>
              </a:rPr>
              <a:t>8</a:t>
            </a:r>
            <a:endParaRPr lang="en-CA" altLang="en-US" sz="2000" b="1">
              <a:ea typeface="Cambria Math" pitchFamily="18" charset="0"/>
              <a:cs typeface="Cambria Math" pitchFamily="18" charset="0"/>
            </a:endParaRPr>
          </a:p>
        </p:txBody>
      </p:sp>
      <p:sp>
        <p:nvSpPr>
          <p:cNvPr id="30" name="Oval 29"/>
          <p:cNvSpPr/>
          <p:nvPr/>
        </p:nvSpPr>
        <p:spPr>
          <a:xfrm>
            <a:off x="2321701" y="4357694"/>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d</a:t>
            </a:r>
          </a:p>
        </p:txBody>
      </p:sp>
      <p:sp>
        <p:nvSpPr>
          <p:cNvPr id="25638" name="TextBox 30"/>
          <p:cNvSpPr txBox="1">
            <a:spLocks noChangeArrowheads="1"/>
          </p:cNvSpPr>
          <p:nvPr/>
        </p:nvSpPr>
        <p:spPr bwMode="auto">
          <a:xfrm>
            <a:off x="1470422" y="4214813"/>
            <a:ext cx="9286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2</a:t>
            </a:r>
            <a:endParaRPr lang="en-CA" altLang="en-US"/>
          </a:p>
          <a:p>
            <a:r>
              <a:rPr lang="en-CA" altLang="en-US" sz="2000" b="1"/>
              <a:t>f </a:t>
            </a:r>
            <a:r>
              <a:rPr lang="en-CA" altLang="en-US" sz="2000" b="1">
                <a:ea typeface="Cambria Math" pitchFamily="18" charset="0"/>
                <a:cs typeface="Cambria Math" pitchFamily="18" charset="0"/>
              </a:rPr>
              <a:t>= </a:t>
            </a:r>
            <a:r>
              <a:rPr lang="sk-SK" altLang="en-US" sz="2000" b="1">
                <a:ea typeface="Cambria Math" pitchFamily="18" charset="0"/>
                <a:cs typeface="Cambria Math" pitchFamily="18" charset="0"/>
              </a:rPr>
              <a:t>5</a:t>
            </a:r>
            <a:endParaRPr lang="en-CA" altLang="en-US" sz="2000" b="1">
              <a:ea typeface="Cambria Math" pitchFamily="18" charset="0"/>
              <a:cs typeface="Cambria Math" pitchFamily="18" charset="0"/>
            </a:endParaRPr>
          </a:p>
        </p:txBody>
      </p:sp>
      <p:sp>
        <p:nvSpPr>
          <p:cNvPr id="33" name="Oval 32"/>
          <p:cNvSpPr/>
          <p:nvPr/>
        </p:nvSpPr>
        <p:spPr>
          <a:xfrm>
            <a:off x="3250395" y="528638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f</a:t>
            </a:r>
          </a:p>
        </p:txBody>
      </p:sp>
      <p:sp>
        <p:nvSpPr>
          <p:cNvPr id="25642" name="TextBox 33"/>
          <p:cNvSpPr txBox="1">
            <a:spLocks noChangeArrowheads="1"/>
          </p:cNvSpPr>
          <p:nvPr/>
        </p:nvSpPr>
        <p:spPr bwMode="auto">
          <a:xfrm>
            <a:off x="2321719" y="5214938"/>
            <a:ext cx="9286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en-CA" altLang="en-US">
                <a:latin typeface="Cambria Math" pitchFamily="18" charset="0"/>
                <a:ea typeface="Cambria Math" pitchFamily="18" charset="0"/>
                <a:cs typeface="Cambria Math" pitchFamily="18" charset="0"/>
              </a:rPr>
              <a:t>3</a:t>
            </a:r>
          </a:p>
          <a:p>
            <a:r>
              <a:rPr lang="en-CA" altLang="en-US" sz="2000" b="1"/>
              <a:t>f </a:t>
            </a:r>
            <a:r>
              <a:rPr lang="en-CA" altLang="en-US" sz="2000" b="1">
                <a:ea typeface="Cambria Math" pitchFamily="18" charset="0"/>
                <a:cs typeface="Cambria Math" pitchFamily="18" charset="0"/>
              </a:rPr>
              <a:t>= </a:t>
            </a:r>
            <a:r>
              <a:rPr lang="sk-SK" altLang="en-US" sz="2000" b="1">
                <a:ea typeface="Cambria Math" pitchFamily="18" charset="0"/>
                <a:cs typeface="Cambria Math" pitchFamily="18" charset="0"/>
              </a:rPr>
              <a:t>4</a:t>
            </a:r>
            <a:endParaRPr lang="en-CA" altLang="en-US" sz="2000" b="1">
              <a:ea typeface="Cambria Math" pitchFamily="18" charset="0"/>
              <a:cs typeface="Cambria Math" pitchFamily="18" charset="0"/>
            </a:endParaRPr>
          </a:p>
        </p:txBody>
      </p:sp>
      <p:sp>
        <p:nvSpPr>
          <p:cNvPr id="42" name="Rectangle 41"/>
          <p:cNvSpPr/>
          <p:nvPr/>
        </p:nvSpPr>
        <p:spPr>
          <a:xfrm>
            <a:off x="4411267"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f</a:t>
            </a:r>
            <a:endParaRPr lang="en-CA" b="1" dirty="0"/>
          </a:p>
        </p:txBody>
      </p:sp>
      <p:cxnSp>
        <p:nvCxnSpPr>
          <p:cNvPr id="43" name="Straight Arrow Connector 42"/>
          <p:cNvCxnSpPr>
            <a:stCxn id="42" idx="3"/>
          </p:cNvCxnSpPr>
          <p:nvPr/>
        </p:nvCxnSpPr>
        <p:spPr>
          <a:xfrm>
            <a:off x="4798219"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5107782" y="6215082"/>
            <a:ext cx="232174" cy="214314"/>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CA"/>
          </a:p>
        </p:txBody>
      </p:sp>
      <p:sp>
        <p:nvSpPr>
          <p:cNvPr id="49" name="Rectangle 48"/>
          <p:cNvSpPr/>
          <p:nvPr/>
        </p:nvSpPr>
        <p:spPr>
          <a:xfrm>
            <a:off x="3714750"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d</a:t>
            </a:r>
            <a:endParaRPr lang="en-CA" b="1" dirty="0"/>
          </a:p>
        </p:txBody>
      </p:sp>
      <p:cxnSp>
        <p:nvCxnSpPr>
          <p:cNvPr id="50" name="Straight Arrow Connector 49"/>
          <p:cNvCxnSpPr>
            <a:stCxn id="49" idx="3"/>
          </p:cNvCxnSpPr>
          <p:nvPr/>
        </p:nvCxnSpPr>
        <p:spPr>
          <a:xfrm>
            <a:off x="4101703"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18235"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e</a:t>
            </a:r>
            <a:endParaRPr lang="en-CA" b="1" dirty="0"/>
          </a:p>
        </p:txBody>
      </p:sp>
      <p:cxnSp>
        <p:nvCxnSpPr>
          <p:cNvPr id="57" name="Straight Arrow Connector 56"/>
          <p:cNvCxnSpPr>
            <a:stCxn id="51" idx="3"/>
          </p:cNvCxnSpPr>
          <p:nvPr/>
        </p:nvCxnSpPr>
        <p:spPr>
          <a:xfrm>
            <a:off x="3405187" y="6323014"/>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708672"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321719"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c</a:t>
            </a:r>
            <a:endParaRPr lang="en-CA" b="1" dirty="0"/>
          </a:p>
        </p:txBody>
      </p:sp>
      <p:cxnSp>
        <p:nvCxnSpPr>
          <p:cNvPr id="61" name="Straight Arrow Connector 60"/>
          <p:cNvCxnSpPr/>
          <p:nvPr/>
        </p:nvCxnSpPr>
        <p:spPr>
          <a:xfrm>
            <a:off x="2012156"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2244309" y="2714620"/>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a</a:t>
            </a:r>
          </a:p>
        </p:txBody>
      </p:sp>
      <p:sp>
        <p:nvSpPr>
          <p:cNvPr id="25658" name="TextBox 62"/>
          <p:cNvSpPr txBox="1">
            <a:spLocks noChangeArrowheads="1"/>
          </p:cNvSpPr>
          <p:nvPr/>
        </p:nvSpPr>
        <p:spPr bwMode="auto">
          <a:xfrm>
            <a:off x="1470422" y="2500313"/>
            <a:ext cx="9286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9</a:t>
            </a:r>
            <a:endParaRPr lang="en-CA" altLang="en-US"/>
          </a:p>
          <a:p>
            <a:r>
              <a:rPr lang="en-CA" altLang="en-US" sz="2000" b="1"/>
              <a:t>f = </a:t>
            </a:r>
            <a:r>
              <a:rPr lang="sk-SK" altLang="en-US" sz="2000" b="1">
                <a:ea typeface="Cambria Math" pitchFamily="18" charset="0"/>
                <a:cs typeface="Cambria Math" pitchFamily="18" charset="0"/>
              </a:rPr>
              <a:t>12</a:t>
            </a:r>
            <a:endParaRPr lang="en-CA" altLang="en-US" sz="2000" b="1"/>
          </a:p>
        </p:txBody>
      </p:sp>
      <p:sp>
        <p:nvSpPr>
          <p:cNvPr id="66" name="TextBox 65"/>
          <p:cNvSpPr txBox="1"/>
          <p:nvPr/>
        </p:nvSpPr>
        <p:spPr>
          <a:xfrm>
            <a:off x="2244329" y="1928814"/>
            <a:ext cx="1315640"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fontAlgn="auto">
              <a:spcBef>
                <a:spcPts val="0"/>
              </a:spcBef>
              <a:spcAft>
                <a:spcPts val="0"/>
              </a:spcAft>
              <a:defRPr/>
            </a:pPr>
            <a:r>
              <a:rPr lang="en-CA" b="1" dirty="0"/>
              <a:t>Time = </a:t>
            </a:r>
            <a:r>
              <a:rPr lang="sk-SK" b="1" dirty="0"/>
              <a:t>13</a:t>
            </a:r>
            <a:endParaRPr lang="en-CA" b="1" dirty="0"/>
          </a:p>
        </p:txBody>
      </p:sp>
      <p:sp>
        <p:nvSpPr>
          <p:cNvPr id="54" name="Oval 53"/>
          <p:cNvSpPr/>
          <p:nvPr/>
        </p:nvSpPr>
        <p:spPr>
          <a:xfrm>
            <a:off x="1393007" y="3500438"/>
            <a:ext cx="619129" cy="428628"/>
          </a:xfrm>
          <a:prstGeom prst="ellipse">
            <a:avLst/>
          </a:prstGeom>
          <a:solidFill>
            <a:schemeClr val="tx1"/>
          </a:solidFill>
          <a:ln>
            <a:solidFill>
              <a:schemeClr val="accent1"/>
            </a:solid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CA" b="1" dirty="0">
                <a:solidFill>
                  <a:schemeClr val="bg1"/>
                </a:solidFill>
              </a:rPr>
              <a:t>b</a:t>
            </a:r>
          </a:p>
        </p:txBody>
      </p:sp>
      <p:sp>
        <p:nvSpPr>
          <p:cNvPr id="25663" name="TextBox 58"/>
          <p:cNvSpPr txBox="1">
            <a:spLocks noChangeArrowheads="1"/>
          </p:cNvSpPr>
          <p:nvPr/>
        </p:nvSpPr>
        <p:spPr bwMode="auto">
          <a:xfrm>
            <a:off x="619125" y="3357563"/>
            <a:ext cx="9286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CA" altLang="en-US"/>
              <a:t>d = </a:t>
            </a:r>
            <a:r>
              <a:rPr lang="sk-SK" altLang="en-US">
                <a:latin typeface="Cambria Math" pitchFamily="18" charset="0"/>
                <a:ea typeface="Cambria Math" pitchFamily="18" charset="0"/>
                <a:cs typeface="Cambria Math" pitchFamily="18" charset="0"/>
              </a:rPr>
              <a:t>10</a:t>
            </a:r>
            <a:endParaRPr lang="en-CA" altLang="en-US"/>
          </a:p>
          <a:p>
            <a:r>
              <a:rPr lang="en-CA" altLang="en-US" sz="2000" b="1"/>
              <a:t>f = </a:t>
            </a:r>
            <a:r>
              <a:rPr lang="sk-SK" altLang="en-US" sz="2000" b="1">
                <a:ea typeface="Cambria Math" pitchFamily="18" charset="0"/>
                <a:cs typeface="Cambria Math" pitchFamily="18" charset="0"/>
              </a:rPr>
              <a:t>11</a:t>
            </a:r>
            <a:endParaRPr lang="en-CA" altLang="en-US" sz="2000" b="1">
              <a:ea typeface="Cambria Math" pitchFamily="18" charset="0"/>
              <a:cs typeface="Cambria Math" pitchFamily="18" charset="0"/>
            </a:endParaRPr>
          </a:p>
        </p:txBody>
      </p:sp>
      <p:sp>
        <p:nvSpPr>
          <p:cNvPr id="65" name="Rectangle 64"/>
          <p:cNvSpPr/>
          <p:nvPr/>
        </p:nvSpPr>
        <p:spPr>
          <a:xfrm>
            <a:off x="1625204" y="6072188"/>
            <a:ext cx="386953"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b</a:t>
            </a:r>
            <a:endParaRPr lang="en-CA" b="1" dirty="0"/>
          </a:p>
        </p:txBody>
      </p:sp>
      <p:cxnSp>
        <p:nvCxnSpPr>
          <p:cNvPr id="68" name="Straight Arrow Connector 67"/>
          <p:cNvCxnSpPr/>
          <p:nvPr/>
        </p:nvCxnSpPr>
        <p:spPr>
          <a:xfrm>
            <a:off x="1315641"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928687" y="6072188"/>
            <a:ext cx="38695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sk-SK" sz="2800" b="1" dirty="0"/>
              <a:t>a</a:t>
            </a:r>
            <a:endParaRPr lang="en-CA" b="1" dirty="0"/>
          </a:p>
        </p:txBody>
      </p:sp>
      <p:cxnSp>
        <p:nvCxnSpPr>
          <p:cNvPr id="70" name="Straight Arrow Connector 69"/>
          <p:cNvCxnSpPr/>
          <p:nvPr/>
        </p:nvCxnSpPr>
        <p:spPr>
          <a:xfrm>
            <a:off x="619125" y="6319839"/>
            <a:ext cx="309563" cy="158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417344" y="2071688"/>
            <a:ext cx="4333875"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lvl="1" fontAlgn="auto">
              <a:spcBef>
                <a:spcPts val="0"/>
              </a:spcBef>
              <a:spcAft>
                <a:spcPts val="0"/>
              </a:spcAft>
              <a:defRPr/>
            </a:pPr>
            <a:r>
              <a:rPr lang="sk-SK" sz="2400" dirty="0"/>
              <a:t>The </a:t>
            </a:r>
            <a:r>
              <a:rPr lang="en-CA" sz="2400" dirty="0"/>
              <a:t>linked list </a:t>
            </a:r>
            <a:r>
              <a:rPr lang="sk-SK" sz="2400" dirty="0"/>
              <a:t>is sorted in </a:t>
            </a:r>
            <a:r>
              <a:rPr lang="en-US" sz="2400" b="1" dirty="0"/>
              <a:t>decreasing</a:t>
            </a:r>
            <a:r>
              <a:rPr lang="en-US" sz="2400" dirty="0"/>
              <a:t> order of finishing times </a:t>
            </a:r>
            <a:r>
              <a:rPr lang="en-US" sz="2400" b="1" dirty="0"/>
              <a:t>f</a:t>
            </a:r>
            <a:r>
              <a:rPr lang="sk-SK" sz="2400" dirty="0"/>
              <a:t>[] </a:t>
            </a:r>
            <a:endParaRPr lang="en-CA" sz="2400" dirty="0"/>
          </a:p>
        </p:txBody>
      </p:sp>
      <p:sp>
        <p:nvSpPr>
          <p:cNvPr id="73" name="TextBox 72"/>
          <p:cNvSpPr txBox="1"/>
          <p:nvPr/>
        </p:nvSpPr>
        <p:spPr>
          <a:xfrm>
            <a:off x="5417344" y="3443288"/>
            <a:ext cx="4333875" cy="830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lvl="1" fontAlgn="auto">
              <a:spcBef>
                <a:spcPts val="0"/>
              </a:spcBef>
              <a:spcAft>
                <a:spcPts val="0"/>
              </a:spcAft>
              <a:defRPr/>
            </a:pPr>
            <a:r>
              <a:rPr lang="en-US" sz="2400" dirty="0"/>
              <a:t>Try yourself with different </a:t>
            </a:r>
            <a:r>
              <a:rPr lang="sk-SK" sz="2400" dirty="0"/>
              <a:t>vertex </a:t>
            </a:r>
            <a:r>
              <a:rPr lang="en-US" sz="2400" dirty="0"/>
              <a:t>order for DFS visit</a:t>
            </a:r>
          </a:p>
        </p:txBody>
      </p:sp>
      <p:sp>
        <p:nvSpPr>
          <p:cNvPr id="74" name="TextBox 73"/>
          <p:cNvSpPr txBox="1"/>
          <p:nvPr/>
        </p:nvSpPr>
        <p:spPr>
          <a:xfrm>
            <a:off x="5417344" y="4456114"/>
            <a:ext cx="4333875" cy="193833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lvl="1" fontAlgn="auto">
              <a:spcBef>
                <a:spcPts val="0"/>
              </a:spcBef>
              <a:spcAft>
                <a:spcPts val="0"/>
              </a:spcAft>
              <a:defRPr/>
            </a:pPr>
            <a:r>
              <a:rPr lang="sk-SK" sz="2400" dirty="0"/>
              <a:t>Note: If you redraw the graph so that all vertices are in a line ordered by a valid topological sort, then all edges point „</a:t>
            </a:r>
            <a:r>
              <a:rPr lang="sk-SK" sz="2400" b="1" dirty="0"/>
              <a:t>from</a:t>
            </a:r>
            <a:r>
              <a:rPr lang="sk-SK" sz="2400" dirty="0"/>
              <a:t> </a:t>
            </a:r>
            <a:r>
              <a:rPr lang="sk-SK" sz="2400" b="1" dirty="0"/>
              <a:t>left to right</a:t>
            </a:r>
            <a:r>
              <a:rPr lang="sk-SK" sz="2400" dirty="0"/>
              <a:t>“</a:t>
            </a:r>
            <a:endParaRPr lang="en-US" sz="2400" dirty="0"/>
          </a:p>
        </p:txBody>
      </p:sp>
    </p:spTree>
    <p:extLst>
      <p:ext uri="{BB962C8B-B14F-4D97-AF65-F5344CB8AC3E}">
        <p14:creationId xmlns:p14="http://schemas.microsoft.com/office/powerpoint/2010/main" val="810659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fade">
                                      <p:cBhvr>
                                        <p:cTn id="14" dur="1000"/>
                                        <p:tgtEl>
                                          <p:spTgt spid="74"/>
                                        </p:tgtEl>
                                      </p:cBhvr>
                                    </p:animEffect>
                                    <p:anim calcmode="lin" valueType="num">
                                      <p:cBhvr>
                                        <p:cTn id="15" dur="1000" fill="hold"/>
                                        <p:tgtEl>
                                          <p:spTgt spid="74"/>
                                        </p:tgtEl>
                                        <p:attrNameLst>
                                          <p:attrName>ppt_x</p:attrName>
                                        </p:attrNameLst>
                                      </p:cBhvr>
                                      <p:tavLst>
                                        <p:tav tm="0">
                                          <p:val>
                                            <p:strVal val="#ppt_x"/>
                                          </p:val>
                                        </p:tav>
                                        <p:tav tm="100000">
                                          <p:val>
                                            <p:strVal val="#ppt_x"/>
                                          </p:val>
                                        </p:tav>
                                      </p:tavLst>
                                    </p:anim>
                                    <p:anim calcmode="lin" valueType="num">
                                      <p:cBhvr>
                                        <p:cTn id="16"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Hamiltonian Path in a DAG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a:t>
            </a:r>
            <a:r>
              <a:rPr lang="en-US" dirty="0"/>
              <a:t>Hamiltonian path in a graph G=(V,E) is a simple path that includes every vertex in V. Design an algorithm to determine if a directed acyclic graph (DAG) G has a Hamiltonian path. </a:t>
            </a:r>
            <a:endParaRPr lang="en-US" dirty="0" smtClean="0"/>
          </a:p>
        </p:txBody>
      </p:sp>
    </p:spTree>
    <p:extLst>
      <p:ext uri="{BB962C8B-B14F-4D97-AF65-F5344CB8AC3E}">
        <p14:creationId xmlns:p14="http://schemas.microsoft.com/office/powerpoint/2010/main" val="405090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Hamiltonian Path in a DAG</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Idea </a:t>
            </a:r>
          </a:p>
          <a:p>
            <a:pPr marL="0" indent="0">
              <a:buNone/>
            </a:pPr>
            <a:endParaRPr lang="en-US" i="1" dirty="0"/>
          </a:p>
          <a:p>
            <a:pPr marL="0" indent="0">
              <a:buNone/>
            </a:pPr>
            <a:r>
              <a:rPr lang="en-US" i="1" dirty="0" smtClean="0"/>
              <a:t>Compute </a:t>
            </a:r>
            <a:r>
              <a:rPr lang="en-US" i="1" dirty="0"/>
              <a:t>a topological sort and check if there is an edge between each consecutive pair of vertices in the topological order.  If each consecutive pair of vertices are connected, then every vertex in the DAG is connected, which indicates a Hamiltonian path exists.  Running time for the topological sort is O(V+E), running time for the next step is O(V) so total running time is O(V+E).</a:t>
            </a:r>
            <a:endParaRPr lang="en-US" dirty="0"/>
          </a:p>
          <a:p>
            <a:endParaRPr lang="en-US" dirty="0"/>
          </a:p>
        </p:txBody>
      </p:sp>
    </p:spTree>
    <p:extLst>
      <p:ext uri="{BB962C8B-B14F-4D97-AF65-F5344CB8AC3E}">
        <p14:creationId xmlns:p14="http://schemas.microsoft.com/office/powerpoint/2010/main" val="117788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Hamiltonian Path in a DAG</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b="1" i="1" dirty="0"/>
              <a:t>PSEUDOCODE:</a:t>
            </a:r>
            <a:endParaRPr lang="en-US" dirty="0"/>
          </a:p>
          <a:p>
            <a:pPr marL="0" indent="0">
              <a:buNone/>
            </a:pPr>
            <a:r>
              <a:rPr lang="en-US" i="1" dirty="0"/>
              <a:t>HAS_HAM_PATH(G)</a:t>
            </a:r>
            <a:endParaRPr lang="en-US" dirty="0"/>
          </a:p>
          <a:p>
            <a:pPr marL="457200" lvl="1" indent="0">
              <a:buNone/>
            </a:pPr>
            <a:r>
              <a:rPr lang="en-US" sz="2000" i="1" dirty="0" smtClean="0"/>
              <a:t>1</a:t>
            </a:r>
            <a:r>
              <a:rPr lang="en-US" sz="2000" i="1" dirty="0"/>
              <a:t>. Call DFS(G) to computer finishing time </a:t>
            </a:r>
            <a:r>
              <a:rPr lang="en-US" sz="2000" i="1" dirty="0" err="1"/>
              <a:t>v.f</a:t>
            </a:r>
            <a:r>
              <a:rPr lang="en-US" sz="2000" i="1" dirty="0"/>
              <a:t> for each vertex v.</a:t>
            </a:r>
            <a:endParaRPr lang="en-US" sz="2000" dirty="0"/>
          </a:p>
          <a:p>
            <a:pPr marL="457200" lvl="1" indent="0">
              <a:buNone/>
            </a:pPr>
            <a:r>
              <a:rPr lang="en-US" sz="2000" i="1" dirty="0"/>
              <a:t>2. As each vertex is finished, insert it into the front of the list</a:t>
            </a:r>
            <a:endParaRPr lang="en-US" sz="2000" dirty="0"/>
          </a:p>
          <a:p>
            <a:pPr marL="457200" lvl="1" indent="0">
              <a:buNone/>
            </a:pPr>
            <a:r>
              <a:rPr lang="en-US" sz="2000" i="1" dirty="0" smtClean="0"/>
              <a:t>3</a:t>
            </a:r>
            <a:r>
              <a:rPr lang="en-US" sz="2000" i="1" dirty="0"/>
              <a:t>. Iterate each through the lists of vertices in the list</a:t>
            </a:r>
            <a:endParaRPr lang="en-US" sz="2000" dirty="0"/>
          </a:p>
          <a:p>
            <a:pPr marL="457200" lvl="1" indent="0">
              <a:buNone/>
            </a:pPr>
            <a:r>
              <a:rPr lang="en-US" sz="2000" i="1" dirty="0" smtClean="0"/>
              <a:t>4</a:t>
            </a:r>
            <a:r>
              <a:rPr lang="en-US" sz="2000" i="1" dirty="0"/>
              <a:t>. If any pairs of consecutive vertices are not connected RETURN FALSE</a:t>
            </a:r>
            <a:endParaRPr lang="en-US" sz="2000" dirty="0"/>
          </a:p>
          <a:p>
            <a:pPr marL="457200" lvl="1" indent="0">
              <a:buNone/>
            </a:pPr>
            <a:r>
              <a:rPr lang="en-US" sz="2000" i="1" dirty="0" smtClean="0"/>
              <a:t>5</a:t>
            </a:r>
            <a:r>
              <a:rPr lang="en-US" sz="2000" i="1" dirty="0"/>
              <a:t>. After all pairs of vertices are examined RETURN TRUE</a:t>
            </a:r>
            <a:endParaRPr lang="en-US" sz="2000" dirty="0"/>
          </a:p>
          <a:p>
            <a:pPr marL="457200" lvl="1" indent="0">
              <a:buNone/>
            </a:pPr>
            <a:r>
              <a:rPr lang="en-US" sz="2000" dirty="0"/>
              <a:t> </a:t>
            </a:r>
          </a:p>
          <a:p>
            <a:endParaRPr lang="en-US" dirty="0"/>
          </a:p>
        </p:txBody>
      </p:sp>
    </p:spTree>
    <p:extLst>
      <p:ext uri="{BB962C8B-B14F-4D97-AF65-F5344CB8AC3E}">
        <p14:creationId xmlns:p14="http://schemas.microsoft.com/office/powerpoint/2010/main" val="3827224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1659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p:txBody>
          <a:bodyPr/>
          <a:lstStyle/>
          <a:p>
            <a:r>
              <a:rPr lang="en-US" altLang="en-US"/>
              <a:t>DFS Example</a:t>
            </a:r>
          </a:p>
        </p:txBody>
      </p:sp>
      <p:sp>
        <p:nvSpPr>
          <p:cNvPr id="1211395" name="Oval 3"/>
          <p:cNvSpPr>
            <a:spLocks noChangeArrowheads="1"/>
          </p:cNvSpPr>
          <p:nvPr/>
        </p:nvSpPr>
        <p:spPr bwMode="auto">
          <a:xfrm>
            <a:off x="16510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b="1" i="0">
              <a:solidFill>
                <a:schemeClr val="accent1"/>
              </a:solidFill>
              <a:latin typeface="Times New Roman" pitchFamily="18" charset="0"/>
            </a:endParaRPr>
          </a:p>
        </p:txBody>
      </p:sp>
      <p:sp>
        <p:nvSpPr>
          <p:cNvPr id="1211396" name="Oval 4"/>
          <p:cNvSpPr>
            <a:spLocks noChangeArrowheads="1"/>
          </p:cNvSpPr>
          <p:nvPr/>
        </p:nvSpPr>
        <p:spPr bwMode="auto">
          <a:xfrm>
            <a:off x="454025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b="1" i="0">
              <a:solidFill>
                <a:schemeClr val="accent1"/>
              </a:solidFill>
              <a:latin typeface="Times New Roman" pitchFamily="18" charset="0"/>
            </a:endParaRPr>
          </a:p>
        </p:txBody>
      </p:sp>
      <p:sp>
        <p:nvSpPr>
          <p:cNvPr id="1211397"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b="1" i="0">
              <a:solidFill>
                <a:schemeClr val="accent1"/>
              </a:solidFill>
              <a:latin typeface="Times New Roman" pitchFamily="18" charset="0"/>
            </a:endParaRPr>
          </a:p>
        </p:txBody>
      </p:sp>
      <p:sp>
        <p:nvSpPr>
          <p:cNvPr id="1211398"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b="1" i="0">
              <a:solidFill>
                <a:schemeClr val="accent1"/>
              </a:solidFill>
              <a:latin typeface="Times New Roman" pitchFamily="18" charset="0"/>
            </a:endParaRPr>
          </a:p>
        </p:txBody>
      </p:sp>
      <p:sp>
        <p:nvSpPr>
          <p:cNvPr id="1211399" name="Oval 7"/>
          <p:cNvSpPr>
            <a:spLocks noChangeArrowheads="1"/>
          </p:cNvSpPr>
          <p:nvPr/>
        </p:nvSpPr>
        <p:spPr bwMode="auto">
          <a:xfrm>
            <a:off x="454025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b="1" i="0">
              <a:solidFill>
                <a:schemeClr val="accent1"/>
              </a:solidFill>
              <a:latin typeface="Times New Roman" pitchFamily="18" charset="0"/>
            </a:endParaRPr>
          </a:p>
        </p:txBody>
      </p:sp>
      <p:sp>
        <p:nvSpPr>
          <p:cNvPr id="1211400" name="Oval 8"/>
          <p:cNvSpPr>
            <a:spLocks noChangeArrowheads="1"/>
          </p:cNvSpPr>
          <p:nvPr/>
        </p:nvSpPr>
        <p:spPr bwMode="auto">
          <a:xfrm>
            <a:off x="16510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b="1" i="0">
              <a:solidFill>
                <a:schemeClr val="accent1"/>
              </a:solidFill>
              <a:latin typeface="Times New Roman" pitchFamily="18" charset="0"/>
            </a:endParaRPr>
          </a:p>
        </p:txBody>
      </p:sp>
      <p:sp>
        <p:nvSpPr>
          <p:cNvPr id="1211401" name="Oval 9"/>
          <p:cNvSpPr>
            <a:spLocks noChangeArrowheads="1"/>
          </p:cNvSpPr>
          <p:nvPr/>
        </p:nvSpPr>
        <p:spPr bwMode="auto">
          <a:xfrm>
            <a:off x="2476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b="1" i="0">
              <a:solidFill>
                <a:schemeClr val="accent1"/>
              </a:solidFill>
              <a:latin typeface="Times New Roman" pitchFamily="18" charset="0"/>
            </a:endParaRPr>
          </a:p>
        </p:txBody>
      </p:sp>
      <p:sp>
        <p:nvSpPr>
          <p:cNvPr id="1211402" name="Oval 10"/>
          <p:cNvSpPr>
            <a:spLocks noChangeArrowheads="1"/>
          </p:cNvSpPr>
          <p:nvPr/>
        </p:nvSpPr>
        <p:spPr bwMode="auto">
          <a:xfrm>
            <a:off x="60261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b="1" i="0">
              <a:solidFill>
                <a:schemeClr val="accent1"/>
              </a:solidFill>
              <a:latin typeface="Times New Roman" pitchFamily="18" charset="0"/>
            </a:endParaRPr>
          </a:p>
        </p:txBody>
      </p:sp>
      <p:cxnSp>
        <p:nvCxnSpPr>
          <p:cNvPr id="1211403" name="AutoShape 11"/>
          <p:cNvCxnSpPr>
            <a:cxnSpLocks noChangeShapeType="1"/>
            <a:stCxn id="1211395" idx="3"/>
            <a:endCxn id="1211401" idx="7"/>
          </p:cNvCxnSpPr>
          <p:nvPr/>
        </p:nvCxnSpPr>
        <p:spPr bwMode="auto">
          <a:xfrm flipH="1">
            <a:off x="12348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04" name="AutoShape 12"/>
          <p:cNvCxnSpPr>
            <a:cxnSpLocks noChangeShapeType="1"/>
            <a:stCxn id="1211401" idx="5"/>
            <a:endCxn id="1211400" idx="1"/>
          </p:cNvCxnSpPr>
          <p:nvPr/>
        </p:nvCxnSpPr>
        <p:spPr bwMode="auto">
          <a:xfrm>
            <a:off x="1234811" y="4105275"/>
            <a:ext cx="58472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05" name="AutoShape 13"/>
          <p:cNvCxnSpPr>
            <a:cxnSpLocks noChangeShapeType="1"/>
            <a:stCxn id="1211401" idx="6"/>
            <a:endCxn id="1211399" idx="1"/>
          </p:cNvCxnSpPr>
          <p:nvPr/>
        </p:nvCxnSpPr>
        <p:spPr bwMode="auto">
          <a:xfrm>
            <a:off x="1418829" y="3848102"/>
            <a:ext cx="3289961" cy="9620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06" name="AutoShape 14"/>
          <p:cNvCxnSpPr>
            <a:cxnSpLocks noChangeShapeType="1"/>
            <a:stCxn id="1211399" idx="2"/>
            <a:endCxn id="1211400"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07" name="AutoShape 15"/>
          <p:cNvCxnSpPr>
            <a:cxnSpLocks noChangeShapeType="1"/>
            <a:stCxn id="1211400" idx="0"/>
            <a:endCxn id="1211395" idx="4"/>
          </p:cNvCxnSpPr>
          <p:nvPr/>
        </p:nvCxnSpPr>
        <p:spPr bwMode="auto">
          <a:xfrm flipV="1">
            <a:off x="22288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08" name="AutoShape 16"/>
          <p:cNvCxnSpPr>
            <a:cxnSpLocks noChangeShapeType="1"/>
            <a:stCxn id="1211395" idx="5"/>
            <a:endCxn id="1211399"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09" name="AutoShape 17"/>
          <p:cNvCxnSpPr>
            <a:cxnSpLocks noChangeShapeType="1"/>
            <a:stCxn id="1211396" idx="4"/>
            <a:endCxn id="1211399"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10" name="AutoShape 18"/>
          <p:cNvCxnSpPr>
            <a:cxnSpLocks noChangeShapeType="1"/>
            <a:stCxn id="1211395" idx="6"/>
            <a:endCxn id="1211396" idx="2"/>
          </p:cNvCxnSpPr>
          <p:nvPr/>
        </p:nvCxnSpPr>
        <p:spPr bwMode="auto">
          <a:xfrm>
            <a:off x="282217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11" name="AutoShape 19"/>
          <p:cNvCxnSpPr>
            <a:cxnSpLocks noChangeShapeType="1"/>
            <a:stCxn id="1211397" idx="2"/>
            <a:endCxn id="1211396"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12" name="AutoShape 20"/>
          <p:cNvCxnSpPr>
            <a:cxnSpLocks noChangeShapeType="1"/>
            <a:stCxn id="1211396" idx="5"/>
            <a:endCxn id="1211402" idx="1"/>
          </p:cNvCxnSpPr>
          <p:nvPr/>
        </p:nvCxnSpPr>
        <p:spPr bwMode="auto">
          <a:xfrm>
            <a:off x="5527411" y="2962275"/>
            <a:ext cx="66727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13" name="AutoShape 21"/>
          <p:cNvCxnSpPr>
            <a:cxnSpLocks noChangeShapeType="1"/>
            <a:stCxn id="1211397" idx="3"/>
            <a:endCxn id="1211402"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14" name="AutoShape 22"/>
          <p:cNvCxnSpPr>
            <a:cxnSpLocks noChangeShapeType="1"/>
            <a:stCxn id="1211397" idx="4"/>
            <a:endCxn id="1211398"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15" name="AutoShape 23"/>
          <p:cNvCxnSpPr>
            <a:cxnSpLocks noChangeShapeType="1"/>
            <a:stCxn id="1211398" idx="2"/>
            <a:endCxn id="1211399"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1416" name="AutoShape 24"/>
          <p:cNvCxnSpPr>
            <a:cxnSpLocks noChangeShapeType="1"/>
            <a:stCxn id="1211402" idx="3"/>
            <a:endCxn id="1211399"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1417"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418"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Tree>
    <p:extLst>
      <p:ext uri="{BB962C8B-B14F-4D97-AF65-F5344CB8AC3E}">
        <p14:creationId xmlns:p14="http://schemas.microsoft.com/office/powerpoint/2010/main" val="3911226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r>
              <a:rPr lang="en-US" altLang="en-US"/>
              <a:t>DFS Example</a:t>
            </a:r>
          </a:p>
        </p:txBody>
      </p:sp>
      <p:sp>
        <p:nvSpPr>
          <p:cNvPr id="1212419"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 |  </a:t>
            </a:r>
          </a:p>
        </p:txBody>
      </p:sp>
      <p:sp>
        <p:nvSpPr>
          <p:cNvPr id="1212420" name="Oval 4"/>
          <p:cNvSpPr>
            <a:spLocks noChangeArrowheads="1"/>
          </p:cNvSpPr>
          <p:nvPr/>
        </p:nvSpPr>
        <p:spPr bwMode="auto">
          <a:xfrm>
            <a:off x="454025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2421"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2422"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2423" name="Oval 7"/>
          <p:cNvSpPr>
            <a:spLocks noChangeArrowheads="1"/>
          </p:cNvSpPr>
          <p:nvPr/>
        </p:nvSpPr>
        <p:spPr bwMode="auto">
          <a:xfrm>
            <a:off x="454025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2424" name="Oval 8"/>
          <p:cNvSpPr>
            <a:spLocks noChangeArrowheads="1"/>
          </p:cNvSpPr>
          <p:nvPr/>
        </p:nvSpPr>
        <p:spPr bwMode="auto">
          <a:xfrm>
            <a:off x="16510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2425" name="Oval 9"/>
          <p:cNvSpPr>
            <a:spLocks noChangeArrowheads="1"/>
          </p:cNvSpPr>
          <p:nvPr/>
        </p:nvSpPr>
        <p:spPr bwMode="auto">
          <a:xfrm>
            <a:off x="2476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2426" name="Oval 10"/>
          <p:cNvSpPr>
            <a:spLocks noChangeArrowheads="1"/>
          </p:cNvSpPr>
          <p:nvPr/>
        </p:nvSpPr>
        <p:spPr bwMode="auto">
          <a:xfrm>
            <a:off x="60261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cxnSp>
        <p:nvCxnSpPr>
          <p:cNvPr id="1212427" name="AutoShape 11"/>
          <p:cNvCxnSpPr>
            <a:cxnSpLocks noChangeShapeType="1"/>
            <a:stCxn id="1212419" idx="3"/>
            <a:endCxn id="1212425" idx="7"/>
          </p:cNvCxnSpPr>
          <p:nvPr/>
        </p:nvCxnSpPr>
        <p:spPr bwMode="auto">
          <a:xfrm flipH="1">
            <a:off x="12348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28" name="AutoShape 12"/>
          <p:cNvCxnSpPr>
            <a:cxnSpLocks noChangeShapeType="1"/>
            <a:stCxn id="1212425" idx="5"/>
            <a:endCxn id="1212424" idx="1"/>
          </p:cNvCxnSpPr>
          <p:nvPr/>
        </p:nvCxnSpPr>
        <p:spPr bwMode="auto">
          <a:xfrm>
            <a:off x="1234811" y="4105275"/>
            <a:ext cx="58472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29" name="AutoShape 13"/>
          <p:cNvCxnSpPr>
            <a:cxnSpLocks noChangeShapeType="1"/>
            <a:stCxn id="1212425" idx="6"/>
            <a:endCxn id="1212423" idx="1"/>
          </p:cNvCxnSpPr>
          <p:nvPr/>
        </p:nvCxnSpPr>
        <p:spPr bwMode="auto">
          <a:xfrm>
            <a:off x="1418829" y="3848102"/>
            <a:ext cx="3289961" cy="9620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0" name="AutoShape 14"/>
          <p:cNvCxnSpPr>
            <a:cxnSpLocks noChangeShapeType="1"/>
            <a:stCxn id="1212423" idx="2"/>
            <a:endCxn id="1212424"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1" name="AutoShape 15"/>
          <p:cNvCxnSpPr>
            <a:cxnSpLocks noChangeShapeType="1"/>
            <a:stCxn id="1212424" idx="0"/>
            <a:endCxn id="1212419" idx="4"/>
          </p:cNvCxnSpPr>
          <p:nvPr/>
        </p:nvCxnSpPr>
        <p:spPr bwMode="auto">
          <a:xfrm flipV="1">
            <a:off x="22288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2" name="AutoShape 16"/>
          <p:cNvCxnSpPr>
            <a:cxnSpLocks noChangeShapeType="1"/>
            <a:stCxn id="1212419" idx="5"/>
            <a:endCxn id="1212423"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3" name="AutoShape 17"/>
          <p:cNvCxnSpPr>
            <a:cxnSpLocks noChangeShapeType="1"/>
            <a:stCxn id="1212420" idx="4"/>
            <a:endCxn id="1212423"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4" name="AutoShape 18"/>
          <p:cNvCxnSpPr>
            <a:cxnSpLocks noChangeShapeType="1"/>
            <a:stCxn id="1212419" idx="6"/>
            <a:endCxn id="1212420" idx="2"/>
          </p:cNvCxnSpPr>
          <p:nvPr/>
        </p:nvCxnSpPr>
        <p:spPr bwMode="auto">
          <a:xfrm>
            <a:off x="282217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5" name="AutoShape 19"/>
          <p:cNvCxnSpPr>
            <a:cxnSpLocks noChangeShapeType="1"/>
            <a:stCxn id="1212421" idx="2"/>
            <a:endCxn id="1212420"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6" name="AutoShape 20"/>
          <p:cNvCxnSpPr>
            <a:cxnSpLocks noChangeShapeType="1"/>
            <a:stCxn id="1212420" idx="5"/>
            <a:endCxn id="1212426" idx="1"/>
          </p:cNvCxnSpPr>
          <p:nvPr/>
        </p:nvCxnSpPr>
        <p:spPr bwMode="auto">
          <a:xfrm>
            <a:off x="5527411" y="2962275"/>
            <a:ext cx="66727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7" name="AutoShape 21"/>
          <p:cNvCxnSpPr>
            <a:cxnSpLocks noChangeShapeType="1"/>
            <a:stCxn id="1212421" idx="3"/>
            <a:endCxn id="1212426"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8" name="AutoShape 22"/>
          <p:cNvCxnSpPr>
            <a:cxnSpLocks noChangeShapeType="1"/>
            <a:stCxn id="1212421" idx="4"/>
            <a:endCxn id="1212422"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39" name="AutoShape 23"/>
          <p:cNvCxnSpPr>
            <a:cxnSpLocks noChangeShapeType="1"/>
            <a:stCxn id="1212422" idx="2"/>
            <a:endCxn id="1212423"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2440" name="AutoShape 24"/>
          <p:cNvCxnSpPr>
            <a:cxnSpLocks noChangeShapeType="1"/>
            <a:stCxn id="1212426" idx="3"/>
            <a:endCxn id="1212423"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2441"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442"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12443"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3753675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2"/>
          <p:cNvSpPr>
            <a:spLocks noGrp="1" noChangeArrowheads="1"/>
          </p:cNvSpPr>
          <p:nvPr>
            <p:ph type="title"/>
          </p:nvPr>
        </p:nvSpPr>
        <p:spPr/>
        <p:txBody>
          <a:bodyPr/>
          <a:lstStyle/>
          <a:p>
            <a:r>
              <a:rPr lang="en-US" altLang="en-US"/>
              <a:t>DFS Example</a:t>
            </a:r>
          </a:p>
        </p:txBody>
      </p:sp>
      <p:sp>
        <p:nvSpPr>
          <p:cNvPr id="1213443"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1 |  </a:t>
            </a:r>
          </a:p>
        </p:txBody>
      </p:sp>
      <p:sp>
        <p:nvSpPr>
          <p:cNvPr id="1213444" name="Oval 4"/>
          <p:cNvSpPr>
            <a:spLocks noChangeArrowheads="1"/>
          </p:cNvSpPr>
          <p:nvPr/>
        </p:nvSpPr>
        <p:spPr bwMode="auto">
          <a:xfrm>
            <a:off x="454025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3445"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3446"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3447" name="Oval 7"/>
          <p:cNvSpPr>
            <a:spLocks noChangeArrowheads="1"/>
          </p:cNvSpPr>
          <p:nvPr/>
        </p:nvSpPr>
        <p:spPr bwMode="auto">
          <a:xfrm>
            <a:off x="454025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3448" name="Oval 8"/>
          <p:cNvSpPr>
            <a:spLocks noChangeArrowheads="1"/>
          </p:cNvSpPr>
          <p:nvPr/>
        </p:nvSpPr>
        <p:spPr bwMode="auto">
          <a:xfrm>
            <a:off x="16510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3449" name="Oval 9"/>
          <p:cNvSpPr>
            <a:spLocks noChangeArrowheads="1"/>
          </p:cNvSpPr>
          <p:nvPr/>
        </p:nvSpPr>
        <p:spPr bwMode="auto">
          <a:xfrm>
            <a:off x="247650" y="3505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2 |  </a:t>
            </a:r>
          </a:p>
        </p:txBody>
      </p:sp>
      <p:sp>
        <p:nvSpPr>
          <p:cNvPr id="1213450" name="Oval 10"/>
          <p:cNvSpPr>
            <a:spLocks noChangeArrowheads="1"/>
          </p:cNvSpPr>
          <p:nvPr/>
        </p:nvSpPr>
        <p:spPr bwMode="auto">
          <a:xfrm>
            <a:off x="60261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cxnSp>
        <p:nvCxnSpPr>
          <p:cNvPr id="1213451" name="AutoShape 11"/>
          <p:cNvCxnSpPr>
            <a:cxnSpLocks noChangeShapeType="1"/>
            <a:stCxn id="1213443" idx="3"/>
            <a:endCxn id="1213449"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52" name="AutoShape 12"/>
          <p:cNvCxnSpPr>
            <a:cxnSpLocks noChangeShapeType="1"/>
            <a:stCxn id="1213449" idx="5"/>
            <a:endCxn id="1213448" idx="1"/>
          </p:cNvCxnSpPr>
          <p:nvPr/>
        </p:nvCxnSpPr>
        <p:spPr bwMode="auto">
          <a:xfrm>
            <a:off x="1234811" y="4105275"/>
            <a:ext cx="58472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53" name="AutoShape 13"/>
          <p:cNvCxnSpPr>
            <a:cxnSpLocks noChangeShapeType="1"/>
            <a:stCxn id="1213449" idx="6"/>
            <a:endCxn id="1213447" idx="1"/>
          </p:cNvCxnSpPr>
          <p:nvPr/>
        </p:nvCxnSpPr>
        <p:spPr bwMode="auto">
          <a:xfrm>
            <a:off x="1418829" y="3848102"/>
            <a:ext cx="3289961" cy="9620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54" name="AutoShape 14"/>
          <p:cNvCxnSpPr>
            <a:cxnSpLocks noChangeShapeType="1"/>
            <a:stCxn id="1213447" idx="2"/>
            <a:endCxn id="1213448"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55" name="AutoShape 15"/>
          <p:cNvCxnSpPr>
            <a:cxnSpLocks noChangeShapeType="1"/>
            <a:stCxn id="1213448" idx="0"/>
            <a:endCxn id="1213443" idx="4"/>
          </p:cNvCxnSpPr>
          <p:nvPr/>
        </p:nvCxnSpPr>
        <p:spPr bwMode="auto">
          <a:xfrm flipV="1">
            <a:off x="22288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56" name="AutoShape 16"/>
          <p:cNvCxnSpPr>
            <a:cxnSpLocks noChangeShapeType="1"/>
            <a:stCxn id="1213443" idx="5"/>
            <a:endCxn id="1213447"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57" name="AutoShape 17"/>
          <p:cNvCxnSpPr>
            <a:cxnSpLocks noChangeShapeType="1"/>
            <a:stCxn id="1213444" idx="4"/>
            <a:endCxn id="1213447"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58" name="AutoShape 18"/>
          <p:cNvCxnSpPr>
            <a:cxnSpLocks noChangeShapeType="1"/>
            <a:stCxn id="1213443" idx="6"/>
            <a:endCxn id="1213444" idx="2"/>
          </p:cNvCxnSpPr>
          <p:nvPr/>
        </p:nvCxnSpPr>
        <p:spPr bwMode="auto">
          <a:xfrm>
            <a:off x="282217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59" name="AutoShape 19"/>
          <p:cNvCxnSpPr>
            <a:cxnSpLocks noChangeShapeType="1"/>
            <a:stCxn id="1213445" idx="2"/>
            <a:endCxn id="1213444"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60" name="AutoShape 20"/>
          <p:cNvCxnSpPr>
            <a:cxnSpLocks noChangeShapeType="1"/>
            <a:stCxn id="1213444" idx="5"/>
            <a:endCxn id="1213450" idx="1"/>
          </p:cNvCxnSpPr>
          <p:nvPr/>
        </p:nvCxnSpPr>
        <p:spPr bwMode="auto">
          <a:xfrm>
            <a:off x="5527411" y="2962275"/>
            <a:ext cx="66727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61" name="AutoShape 21"/>
          <p:cNvCxnSpPr>
            <a:cxnSpLocks noChangeShapeType="1"/>
            <a:stCxn id="1213445" idx="3"/>
            <a:endCxn id="1213450"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62" name="AutoShape 22"/>
          <p:cNvCxnSpPr>
            <a:cxnSpLocks noChangeShapeType="1"/>
            <a:stCxn id="1213445" idx="4"/>
            <a:endCxn id="1213446"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63" name="AutoShape 23"/>
          <p:cNvCxnSpPr>
            <a:cxnSpLocks noChangeShapeType="1"/>
            <a:stCxn id="1213446" idx="2"/>
            <a:endCxn id="1213447"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3464" name="AutoShape 24"/>
          <p:cNvCxnSpPr>
            <a:cxnSpLocks noChangeShapeType="1"/>
            <a:stCxn id="1213450" idx="3"/>
            <a:endCxn id="1213447"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3465"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466"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13467"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469037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title"/>
          </p:nvPr>
        </p:nvSpPr>
        <p:spPr/>
        <p:txBody>
          <a:bodyPr/>
          <a:lstStyle/>
          <a:p>
            <a:r>
              <a:rPr lang="en-US" altLang="en-US"/>
              <a:t>DFS Example</a:t>
            </a:r>
          </a:p>
        </p:txBody>
      </p:sp>
      <p:sp>
        <p:nvSpPr>
          <p:cNvPr id="1214467"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a:solidFill>
                  <a:schemeClr val="accent1"/>
                </a:solidFill>
                <a:latin typeface="Courier New" pitchFamily="49" charset="0"/>
              </a:rPr>
              <a:t>1 |  </a:t>
            </a:r>
          </a:p>
        </p:txBody>
      </p:sp>
      <p:sp>
        <p:nvSpPr>
          <p:cNvPr id="1214468" name="Oval 4"/>
          <p:cNvSpPr>
            <a:spLocks noChangeArrowheads="1"/>
          </p:cNvSpPr>
          <p:nvPr/>
        </p:nvSpPr>
        <p:spPr bwMode="auto">
          <a:xfrm>
            <a:off x="454025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4469"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4470"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4471" name="Oval 7"/>
          <p:cNvSpPr>
            <a:spLocks noChangeArrowheads="1"/>
          </p:cNvSpPr>
          <p:nvPr/>
        </p:nvSpPr>
        <p:spPr bwMode="auto">
          <a:xfrm>
            <a:off x="454025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4472" name="Oval 8"/>
          <p:cNvSpPr>
            <a:spLocks noChangeArrowheads="1"/>
          </p:cNvSpPr>
          <p:nvPr/>
        </p:nvSpPr>
        <p:spPr bwMode="auto">
          <a:xfrm>
            <a:off x="1651000" y="47244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3 |  </a:t>
            </a:r>
          </a:p>
        </p:txBody>
      </p:sp>
      <p:sp>
        <p:nvSpPr>
          <p:cNvPr id="1214473" name="Oval 9"/>
          <p:cNvSpPr>
            <a:spLocks noChangeArrowheads="1"/>
          </p:cNvSpPr>
          <p:nvPr/>
        </p:nvSpPr>
        <p:spPr bwMode="auto">
          <a:xfrm>
            <a:off x="247650" y="3505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2 |  </a:t>
            </a:r>
          </a:p>
        </p:txBody>
      </p:sp>
      <p:sp>
        <p:nvSpPr>
          <p:cNvPr id="1214474" name="Oval 10"/>
          <p:cNvSpPr>
            <a:spLocks noChangeArrowheads="1"/>
          </p:cNvSpPr>
          <p:nvPr/>
        </p:nvSpPr>
        <p:spPr bwMode="auto">
          <a:xfrm>
            <a:off x="60261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cxnSp>
        <p:nvCxnSpPr>
          <p:cNvPr id="1214475" name="AutoShape 11"/>
          <p:cNvCxnSpPr>
            <a:cxnSpLocks noChangeShapeType="1"/>
            <a:stCxn id="1214467" idx="3"/>
            <a:endCxn id="1214473"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76" name="AutoShape 12"/>
          <p:cNvCxnSpPr>
            <a:cxnSpLocks noChangeShapeType="1"/>
            <a:stCxn id="1214473" idx="5"/>
            <a:endCxn id="1214472"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77" name="AutoShape 13"/>
          <p:cNvCxnSpPr>
            <a:cxnSpLocks noChangeShapeType="1"/>
            <a:stCxn id="1214473" idx="6"/>
            <a:endCxn id="1214471" idx="1"/>
          </p:cNvCxnSpPr>
          <p:nvPr/>
        </p:nvCxnSpPr>
        <p:spPr bwMode="auto">
          <a:xfrm>
            <a:off x="1418829" y="3848102"/>
            <a:ext cx="3289961" cy="9620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78" name="AutoShape 14"/>
          <p:cNvCxnSpPr>
            <a:cxnSpLocks noChangeShapeType="1"/>
            <a:stCxn id="1214471" idx="2"/>
            <a:endCxn id="1214472"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79" name="AutoShape 15"/>
          <p:cNvCxnSpPr>
            <a:cxnSpLocks noChangeShapeType="1"/>
            <a:stCxn id="1214472" idx="0"/>
            <a:endCxn id="1214467" idx="4"/>
          </p:cNvCxnSpPr>
          <p:nvPr/>
        </p:nvCxnSpPr>
        <p:spPr bwMode="auto">
          <a:xfrm flipV="1">
            <a:off x="22288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80" name="AutoShape 16"/>
          <p:cNvCxnSpPr>
            <a:cxnSpLocks noChangeShapeType="1"/>
            <a:stCxn id="1214467" idx="5"/>
            <a:endCxn id="1214471"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81" name="AutoShape 17"/>
          <p:cNvCxnSpPr>
            <a:cxnSpLocks noChangeShapeType="1"/>
            <a:stCxn id="1214468" idx="4"/>
            <a:endCxn id="1214471"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82" name="AutoShape 18"/>
          <p:cNvCxnSpPr>
            <a:cxnSpLocks noChangeShapeType="1"/>
            <a:stCxn id="1214467" idx="6"/>
            <a:endCxn id="1214468" idx="2"/>
          </p:cNvCxnSpPr>
          <p:nvPr/>
        </p:nvCxnSpPr>
        <p:spPr bwMode="auto">
          <a:xfrm>
            <a:off x="282217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83" name="AutoShape 19"/>
          <p:cNvCxnSpPr>
            <a:cxnSpLocks noChangeShapeType="1"/>
            <a:stCxn id="1214469" idx="2"/>
            <a:endCxn id="1214468"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84" name="AutoShape 20"/>
          <p:cNvCxnSpPr>
            <a:cxnSpLocks noChangeShapeType="1"/>
            <a:stCxn id="1214468" idx="5"/>
            <a:endCxn id="1214474" idx="1"/>
          </p:cNvCxnSpPr>
          <p:nvPr/>
        </p:nvCxnSpPr>
        <p:spPr bwMode="auto">
          <a:xfrm>
            <a:off x="5527411" y="2962275"/>
            <a:ext cx="66727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85" name="AutoShape 21"/>
          <p:cNvCxnSpPr>
            <a:cxnSpLocks noChangeShapeType="1"/>
            <a:stCxn id="1214469" idx="3"/>
            <a:endCxn id="1214474"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86" name="AutoShape 22"/>
          <p:cNvCxnSpPr>
            <a:cxnSpLocks noChangeShapeType="1"/>
            <a:stCxn id="1214469" idx="4"/>
            <a:endCxn id="1214470"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87" name="AutoShape 23"/>
          <p:cNvCxnSpPr>
            <a:cxnSpLocks noChangeShapeType="1"/>
            <a:stCxn id="1214470" idx="2"/>
            <a:endCxn id="1214471"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4488" name="AutoShape 24"/>
          <p:cNvCxnSpPr>
            <a:cxnSpLocks noChangeShapeType="1"/>
            <a:stCxn id="1214474" idx="3"/>
            <a:endCxn id="1214471"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4489"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490"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14491"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4283847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Grp="1" noChangeArrowheads="1"/>
          </p:cNvSpPr>
          <p:nvPr>
            <p:ph type="title"/>
          </p:nvPr>
        </p:nvSpPr>
        <p:spPr/>
        <p:txBody>
          <a:bodyPr/>
          <a:lstStyle/>
          <a:p>
            <a:r>
              <a:rPr lang="en-US" altLang="en-US"/>
              <a:t>DFS Example</a:t>
            </a:r>
          </a:p>
        </p:txBody>
      </p:sp>
      <p:sp>
        <p:nvSpPr>
          <p:cNvPr id="1215491" name="Oval 3"/>
          <p:cNvSpPr>
            <a:spLocks noChangeArrowheads="1"/>
          </p:cNvSpPr>
          <p:nvPr/>
        </p:nvSpPr>
        <p:spPr bwMode="auto">
          <a:xfrm>
            <a:off x="1651000" y="2362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a:solidFill>
                  <a:schemeClr val="accent1"/>
                </a:solidFill>
                <a:latin typeface="Courier New" pitchFamily="49" charset="0"/>
              </a:rPr>
              <a:t>1 |  </a:t>
            </a:r>
          </a:p>
        </p:txBody>
      </p:sp>
      <p:sp>
        <p:nvSpPr>
          <p:cNvPr id="1215492" name="Oval 4"/>
          <p:cNvSpPr>
            <a:spLocks noChangeArrowheads="1"/>
          </p:cNvSpPr>
          <p:nvPr/>
        </p:nvSpPr>
        <p:spPr bwMode="auto">
          <a:xfrm>
            <a:off x="454025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5493" name="Oval 5"/>
          <p:cNvSpPr>
            <a:spLocks noChangeArrowheads="1"/>
          </p:cNvSpPr>
          <p:nvPr/>
        </p:nvSpPr>
        <p:spPr bwMode="auto">
          <a:xfrm>
            <a:off x="7429500" y="2362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5494" name="Oval 6"/>
          <p:cNvSpPr>
            <a:spLocks noChangeArrowheads="1"/>
          </p:cNvSpPr>
          <p:nvPr/>
        </p:nvSpPr>
        <p:spPr bwMode="auto">
          <a:xfrm>
            <a:off x="742950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5495" name="Oval 7"/>
          <p:cNvSpPr>
            <a:spLocks noChangeArrowheads="1"/>
          </p:cNvSpPr>
          <p:nvPr/>
        </p:nvSpPr>
        <p:spPr bwMode="auto">
          <a:xfrm>
            <a:off x="4540250" y="47244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sp>
        <p:nvSpPr>
          <p:cNvPr id="1215496" name="Oval 8"/>
          <p:cNvSpPr>
            <a:spLocks noChangeArrowheads="1"/>
          </p:cNvSpPr>
          <p:nvPr/>
        </p:nvSpPr>
        <p:spPr bwMode="auto">
          <a:xfrm>
            <a:off x="1651000" y="4724400"/>
            <a:ext cx="1155700" cy="6858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dirty="0">
                <a:solidFill>
                  <a:schemeClr val="accent1"/>
                </a:solidFill>
                <a:latin typeface="Courier New" pitchFamily="49" charset="0"/>
              </a:rPr>
              <a:t>3 | 4</a:t>
            </a:r>
          </a:p>
        </p:txBody>
      </p:sp>
      <p:sp>
        <p:nvSpPr>
          <p:cNvPr id="1215497" name="Oval 9"/>
          <p:cNvSpPr>
            <a:spLocks noChangeArrowheads="1"/>
          </p:cNvSpPr>
          <p:nvPr/>
        </p:nvSpPr>
        <p:spPr bwMode="auto">
          <a:xfrm>
            <a:off x="247650" y="3505200"/>
            <a:ext cx="1155700" cy="685800"/>
          </a:xfrm>
          <a:prstGeom prst="ellipse">
            <a:avLst/>
          </a:prstGeom>
          <a:solidFill>
            <a:schemeClr val="tx2">
              <a:lumMod val="60000"/>
              <a:lumOff val="40000"/>
            </a:schemeClr>
          </a:solidFill>
          <a:ln w="28575">
            <a:solidFill>
              <a:schemeClr val="tx1"/>
            </a:solidFill>
            <a:round/>
            <a:headEnd/>
            <a:tailEnd/>
          </a:ln>
          <a:effectLst/>
          <a:extLst/>
        </p:spPr>
        <p:txBody>
          <a:bodyPr wrap="none" anchor="ctr"/>
          <a:lstStyle/>
          <a:p>
            <a:pPr algn="ctr"/>
            <a:r>
              <a:rPr lang="en-US" altLang="en-US" sz="2400" b="1" i="0" dirty="0">
                <a:solidFill>
                  <a:schemeClr val="accent1"/>
                </a:solidFill>
                <a:latin typeface="Courier New" pitchFamily="49" charset="0"/>
              </a:rPr>
              <a:t>2 |  </a:t>
            </a:r>
          </a:p>
        </p:txBody>
      </p:sp>
      <p:sp>
        <p:nvSpPr>
          <p:cNvPr id="1215498" name="Oval 10"/>
          <p:cNvSpPr>
            <a:spLocks noChangeArrowheads="1"/>
          </p:cNvSpPr>
          <p:nvPr/>
        </p:nvSpPr>
        <p:spPr bwMode="auto">
          <a:xfrm>
            <a:off x="6026150" y="3505200"/>
            <a:ext cx="1155700" cy="685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0">
                <a:solidFill>
                  <a:schemeClr val="accent1"/>
                </a:solidFill>
                <a:latin typeface="Courier New" pitchFamily="49" charset="0"/>
              </a:rPr>
              <a:t>  |  </a:t>
            </a:r>
          </a:p>
        </p:txBody>
      </p:sp>
      <p:cxnSp>
        <p:nvCxnSpPr>
          <p:cNvPr id="1215499" name="AutoShape 11"/>
          <p:cNvCxnSpPr>
            <a:cxnSpLocks noChangeShapeType="1"/>
            <a:stCxn id="1215491" idx="3"/>
            <a:endCxn id="1215497" idx="7"/>
          </p:cNvCxnSpPr>
          <p:nvPr/>
        </p:nvCxnSpPr>
        <p:spPr bwMode="auto">
          <a:xfrm flipH="1">
            <a:off x="1234811" y="2962275"/>
            <a:ext cx="584729" cy="628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0" name="AutoShape 12"/>
          <p:cNvCxnSpPr>
            <a:cxnSpLocks noChangeShapeType="1"/>
            <a:stCxn id="1215497" idx="5"/>
            <a:endCxn id="1215496" idx="1"/>
          </p:cNvCxnSpPr>
          <p:nvPr/>
        </p:nvCxnSpPr>
        <p:spPr bwMode="auto">
          <a:xfrm>
            <a:off x="1234811" y="4105275"/>
            <a:ext cx="584729" cy="7048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1" name="AutoShape 13"/>
          <p:cNvCxnSpPr>
            <a:cxnSpLocks noChangeShapeType="1"/>
            <a:stCxn id="1215497" idx="6"/>
            <a:endCxn id="1215495" idx="1"/>
          </p:cNvCxnSpPr>
          <p:nvPr/>
        </p:nvCxnSpPr>
        <p:spPr bwMode="auto">
          <a:xfrm>
            <a:off x="1418829" y="3848102"/>
            <a:ext cx="3289961" cy="9620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2" name="AutoShape 14"/>
          <p:cNvCxnSpPr>
            <a:cxnSpLocks noChangeShapeType="1"/>
            <a:stCxn id="1215495" idx="2"/>
            <a:endCxn id="1215496" idx="6"/>
          </p:cNvCxnSpPr>
          <p:nvPr/>
        </p:nvCxnSpPr>
        <p:spPr bwMode="auto">
          <a:xfrm flipH="1">
            <a:off x="282217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3" name="AutoShape 15"/>
          <p:cNvCxnSpPr>
            <a:cxnSpLocks noChangeShapeType="1"/>
            <a:stCxn id="1215496" idx="0"/>
            <a:endCxn id="1215491" idx="4"/>
          </p:cNvCxnSpPr>
          <p:nvPr/>
        </p:nvCxnSpPr>
        <p:spPr bwMode="auto">
          <a:xfrm flipV="1">
            <a:off x="2228850" y="3062289"/>
            <a:ext cx="0" cy="1647825"/>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4" name="AutoShape 16"/>
          <p:cNvCxnSpPr>
            <a:cxnSpLocks noChangeShapeType="1"/>
            <a:stCxn id="1215491" idx="5"/>
            <a:endCxn id="1215495" idx="1"/>
          </p:cNvCxnSpPr>
          <p:nvPr/>
        </p:nvCxnSpPr>
        <p:spPr bwMode="auto">
          <a:xfrm>
            <a:off x="2638161" y="2962275"/>
            <a:ext cx="2070629" cy="1847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5" name="AutoShape 17"/>
          <p:cNvCxnSpPr>
            <a:cxnSpLocks noChangeShapeType="1"/>
            <a:stCxn id="1215492" idx="4"/>
            <a:endCxn id="1215495" idx="0"/>
          </p:cNvCxnSpPr>
          <p:nvPr/>
        </p:nvCxnSpPr>
        <p:spPr bwMode="auto">
          <a:xfrm>
            <a:off x="511810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6" name="AutoShape 18"/>
          <p:cNvCxnSpPr>
            <a:cxnSpLocks noChangeShapeType="1"/>
            <a:stCxn id="1215491" idx="6"/>
            <a:endCxn id="1215492" idx="2"/>
          </p:cNvCxnSpPr>
          <p:nvPr/>
        </p:nvCxnSpPr>
        <p:spPr bwMode="auto">
          <a:xfrm>
            <a:off x="282217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7" name="AutoShape 19"/>
          <p:cNvCxnSpPr>
            <a:cxnSpLocks noChangeShapeType="1"/>
            <a:stCxn id="1215493" idx="2"/>
            <a:endCxn id="1215492" idx="6"/>
          </p:cNvCxnSpPr>
          <p:nvPr/>
        </p:nvCxnSpPr>
        <p:spPr bwMode="auto">
          <a:xfrm flipH="1">
            <a:off x="5711429" y="27051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8" name="AutoShape 20"/>
          <p:cNvCxnSpPr>
            <a:cxnSpLocks noChangeShapeType="1"/>
            <a:stCxn id="1215492" idx="5"/>
            <a:endCxn id="1215498" idx="1"/>
          </p:cNvCxnSpPr>
          <p:nvPr/>
        </p:nvCxnSpPr>
        <p:spPr bwMode="auto">
          <a:xfrm>
            <a:off x="5527411" y="2962275"/>
            <a:ext cx="66727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09" name="AutoShape 21"/>
          <p:cNvCxnSpPr>
            <a:cxnSpLocks noChangeShapeType="1"/>
            <a:stCxn id="1215493" idx="3"/>
            <a:endCxn id="1215498" idx="7"/>
          </p:cNvCxnSpPr>
          <p:nvPr/>
        </p:nvCxnSpPr>
        <p:spPr bwMode="auto">
          <a:xfrm flipH="1">
            <a:off x="7013311" y="2962275"/>
            <a:ext cx="584729" cy="6286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10" name="AutoShape 22"/>
          <p:cNvCxnSpPr>
            <a:cxnSpLocks noChangeShapeType="1"/>
            <a:stCxn id="1215493" idx="4"/>
            <a:endCxn id="1215494" idx="0"/>
          </p:cNvCxnSpPr>
          <p:nvPr/>
        </p:nvCxnSpPr>
        <p:spPr bwMode="auto">
          <a:xfrm>
            <a:off x="8007350" y="3062289"/>
            <a:ext cx="0" cy="1647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11" name="AutoShape 23"/>
          <p:cNvCxnSpPr>
            <a:cxnSpLocks noChangeShapeType="1"/>
            <a:stCxn id="1215494" idx="2"/>
            <a:endCxn id="1215495" idx="6"/>
          </p:cNvCxnSpPr>
          <p:nvPr/>
        </p:nvCxnSpPr>
        <p:spPr bwMode="auto">
          <a:xfrm flipH="1">
            <a:off x="5711429" y="5067300"/>
            <a:ext cx="1702594"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5512" name="AutoShape 24"/>
          <p:cNvCxnSpPr>
            <a:cxnSpLocks noChangeShapeType="1"/>
            <a:stCxn id="1215498" idx="3"/>
            <a:endCxn id="1215495" idx="7"/>
          </p:cNvCxnSpPr>
          <p:nvPr/>
        </p:nvCxnSpPr>
        <p:spPr bwMode="auto">
          <a:xfrm flipH="1">
            <a:off x="5527411" y="4105275"/>
            <a:ext cx="667279" cy="7048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5513" name="Line 25"/>
          <p:cNvSpPr>
            <a:spLocks noChangeShapeType="1"/>
          </p:cNvSpPr>
          <p:nvPr/>
        </p:nvSpPr>
        <p:spPr bwMode="auto">
          <a:xfrm>
            <a:off x="495300" y="2133600"/>
            <a:ext cx="11557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5514" name="Text Box 26"/>
          <p:cNvSpPr txBox="1">
            <a:spLocks noChangeArrowheads="1"/>
          </p:cNvSpPr>
          <p:nvPr/>
        </p:nvSpPr>
        <p:spPr bwMode="auto">
          <a:xfrm>
            <a:off x="145504" y="1447802"/>
            <a:ext cx="82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accent1"/>
                </a:solidFill>
                <a:latin typeface="Times New Roman" pitchFamily="18" charset="0"/>
              </a:rPr>
              <a:t>source</a:t>
            </a:r>
            <a:br>
              <a:rPr lang="en-US" altLang="en-US" b="1">
                <a:solidFill>
                  <a:schemeClr val="accent1"/>
                </a:solidFill>
                <a:latin typeface="Times New Roman" pitchFamily="18" charset="0"/>
              </a:rPr>
            </a:br>
            <a:r>
              <a:rPr lang="en-US" altLang="en-US" b="1">
                <a:solidFill>
                  <a:schemeClr val="accent1"/>
                </a:solidFill>
                <a:latin typeface="Times New Roman" pitchFamily="18" charset="0"/>
              </a:rPr>
              <a:t>vertex</a:t>
            </a:r>
          </a:p>
        </p:txBody>
      </p:sp>
      <p:sp>
        <p:nvSpPr>
          <p:cNvPr id="1215515" name="Oval 27"/>
          <p:cNvSpPr>
            <a:spLocks noChangeArrowheads="1"/>
          </p:cNvSpPr>
          <p:nvPr/>
        </p:nvSpPr>
        <p:spPr bwMode="auto">
          <a:xfrm>
            <a:off x="1651000" y="1828800"/>
            <a:ext cx="11557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Times New Roman" pitchFamily="18" charset="0"/>
              </a:rPr>
              <a:t>d      f</a:t>
            </a:r>
          </a:p>
        </p:txBody>
      </p:sp>
    </p:spTree>
    <p:extLst>
      <p:ext uri="{BB962C8B-B14F-4D97-AF65-F5344CB8AC3E}">
        <p14:creationId xmlns:p14="http://schemas.microsoft.com/office/powerpoint/2010/main" val="692265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A5A5A5"/>
      </a:dk2>
      <a:lt2>
        <a:srgbClr val="E7E6E6"/>
      </a:lt2>
      <a:accent1>
        <a:srgbClr val="F1682B"/>
      </a:accent1>
      <a:accent2>
        <a:srgbClr val="ED7D31"/>
      </a:accent2>
      <a:accent3>
        <a:srgbClr val="525252"/>
      </a:accent3>
      <a:accent4>
        <a:srgbClr val="FFC000"/>
      </a:accent4>
      <a:accent5>
        <a:srgbClr val="0C0C0C"/>
      </a:accent5>
      <a:accent6>
        <a:srgbClr val="70AD47"/>
      </a:accent6>
      <a:hlink>
        <a:srgbClr val="525252"/>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OSU</Template>
  <TotalTime>15967</TotalTime>
  <Words>2691</Words>
  <Application>Microsoft Office PowerPoint</Application>
  <PresentationFormat>A4 Paper (210x297 mm)</PresentationFormat>
  <Paragraphs>748</Paragraphs>
  <Slides>48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vt:lpstr>
      <vt:lpstr>Calibri</vt:lpstr>
      <vt:lpstr>Calibri Light</vt:lpstr>
      <vt:lpstr>Cambria Math</vt:lpstr>
      <vt:lpstr>Courier New</vt:lpstr>
      <vt:lpstr>Symbol</vt:lpstr>
      <vt:lpstr>Times New Roman</vt:lpstr>
      <vt:lpstr>Office Theme</vt:lpstr>
      <vt:lpstr>Photo Editor Photo</vt:lpstr>
      <vt:lpstr>Graph Algorithms </vt:lpstr>
      <vt:lpstr>Depth-First Search</vt:lpstr>
      <vt:lpstr>Time stamps, color[u] and pred[u] as before</vt:lpstr>
      <vt:lpstr>Depth-First Search: The Code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Kinds of edges</vt:lpstr>
      <vt:lpstr>DFS Example</vt:lpstr>
      <vt:lpstr>DFS And Graph Cycles</vt:lpstr>
      <vt:lpstr>DFS And Cycles</vt:lpstr>
      <vt:lpstr>Directed Acyclic Graphs</vt:lpstr>
      <vt:lpstr>Topological Sort</vt:lpstr>
      <vt:lpstr>Topological Sort Example</vt:lpstr>
      <vt:lpstr>Topological Sort Algorithm</vt:lpstr>
      <vt:lpstr>Topological Example</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Hamiltonian Path in a DAG</vt:lpstr>
      <vt:lpstr>Hamiltonian Path in a DAG</vt:lpstr>
      <vt:lpstr>Hamiltonian Path in a DAG</vt:lpstr>
      <vt:lpstr>PowerPoint Presentation</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P1</dc:title>
  <dc:subject>CS 325</dc:subject>
  <dc:creator>Schutfort, Julianne Marie - ONID</dc:creator>
  <cp:lastModifiedBy>Julianne Schutfort</cp:lastModifiedBy>
  <cp:revision>188</cp:revision>
  <dcterms:created xsi:type="dcterms:W3CDTF">2015-02-11T03:58:45Z</dcterms:created>
  <dcterms:modified xsi:type="dcterms:W3CDTF">2020-02-17T17:01:02Z</dcterms:modified>
</cp:coreProperties>
</file>