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257" r:id="rId2"/>
    <p:sldId id="397" r:id="rId3"/>
    <p:sldId id="401" r:id="rId4"/>
    <p:sldId id="391" r:id="rId5"/>
    <p:sldId id="399" r:id="rId6"/>
    <p:sldId id="402" r:id="rId7"/>
    <p:sldId id="437" r:id="rId8"/>
    <p:sldId id="400" r:id="rId9"/>
    <p:sldId id="438" r:id="rId10"/>
    <p:sldId id="439" r:id="rId11"/>
    <p:sldId id="443" r:id="rId12"/>
    <p:sldId id="444" r:id="rId13"/>
    <p:sldId id="445" r:id="rId14"/>
    <p:sldId id="446" r:id="rId15"/>
    <p:sldId id="452" r:id="rId16"/>
    <p:sldId id="451" r:id="rId17"/>
    <p:sldId id="387" r:id="rId18"/>
    <p:sldId id="453" r:id="rId19"/>
    <p:sldId id="388" r:id="rId20"/>
    <p:sldId id="454" r:id="rId21"/>
    <p:sldId id="455" r:id="rId22"/>
    <p:sldId id="456" r:id="rId23"/>
    <p:sldId id="392" r:id="rId24"/>
    <p:sldId id="426" r:id="rId25"/>
    <p:sldId id="427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393" r:id="rId35"/>
    <p:sldId id="457" r:id="rId36"/>
    <p:sldId id="466" r:id="rId37"/>
    <p:sldId id="467" r:id="rId38"/>
    <p:sldId id="468" r:id="rId39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C61F6"/>
    <a:srgbClr val="5674F6"/>
    <a:srgbClr val="6289F8"/>
    <a:srgbClr val="8097F8"/>
    <a:srgbClr val="F8F0D0"/>
    <a:srgbClr val="F2E4AA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94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/>
            </a:lvl1pPr>
          </a:lstStyle>
          <a:p>
            <a:r>
              <a:rPr lang="en-US" altLang="en-US"/>
              <a:t>Merge Sort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/>
            </a:lvl1pPr>
          </a:lstStyle>
          <a:p>
            <a:fld id="{5C03F0A5-F4FA-4C5E-805A-F51151824B07}" type="datetime8">
              <a:rPr lang="en-US" altLang="en-US"/>
              <a:pPr/>
              <a:t>2/5/2020 8:16 AM</a:t>
            </a:fld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/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/>
            </a:lvl1pPr>
          </a:lstStyle>
          <a:p>
            <a:fld id="{71C1F0FA-FFF5-4CD6-B915-0C96C80D02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841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/>
            </a:lvl1pPr>
          </a:lstStyle>
          <a:p>
            <a:r>
              <a:rPr lang="en-US" altLang="en-US"/>
              <a:t>Merge Sort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/>
            </a:lvl1pPr>
          </a:lstStyle>
          <a:p>
            <a:fld id="{AE4A0638-5DDF-435D-ACC3-71187FA87F4B}" type="datetime8">
              <a:rPr lang="en-US" altLang="en-US"/>
              <a:pPr/>
              <a:t>2/5/2020 8:16 AM</a:t>
            </a:fld>
            <a:endParaRPr lang="en-US" alt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/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/>
            </a:lvl1pPr>
          </a:lstStyle>
          <a:p>
            <a:fld id="{F18EAEBB-7518-48E1-B5D7-8AB9300B66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64776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441614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441614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2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61916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A0271F-C8A5-4EE9-A3AA-19ADB5CB087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942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04CEC8-3411-4FF5-960D-9263185622F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461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3C80D-91B6-4F49-9723-91E4AB1C487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819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EBDC8-282D-4B46-B12B-70C550590A3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846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EBDC8-282D-4B46-B12B-70C550590A3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248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441614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441614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2772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441614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441614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1292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441614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441614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7952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441614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441614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041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441614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441614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178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263E40-1FB3-4574-ACBA-32CF396E2A7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214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441614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441614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1930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441614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441614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6055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441614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441614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216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441614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441614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7788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441614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441614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5845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441614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441614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4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4932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441614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441614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5404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441614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441614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1341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441614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441614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3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912114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3396827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661" tIns="48331" rIns="96661" bIns="48331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0313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CBA4E-FDB8-49EB-8C7B-E562E5701A5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7324" tIns="48662" rIns="97324" bIns="4866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996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AB346B-C13A-4C14-BF31-F36F981BA16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413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13F9B3-B18C-40E7-9A5B-6D81ECC4848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157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D2BEDF-D694-40D4-8790-BEB7F75C8AE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986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57DCD-79F0-47CA-9B3C-5D7A2CD9ED5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29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CC765A-5A0D-4E9E-A373-70497AF0771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996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1E7C2-391A-421E-8506-69E5DA0B230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82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338F-E71A-4384-9BF7-1CB9CFDCD0BB}" type="datetime8">
              <a:rPr lang="en-US" altLang="en-US" smtClean="0"/>
              <a:t>2/5/2020 8:16 AM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8C63-9E4A-4AEC-82EA-BF07F4FC2E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41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059C-193E-4867-90AA-C21A01D0BBE8}" type="datetime8">
              <a:rPr lang="en-US" altLang="en-US" smtClean="0"/>
              <a:t>2/5/2020 8:16 AM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765F3-FC01-4666-8719-694A5FD6DF3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56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AA51-775E-46C4-9D1F-7B6626871DFF}" type="datetime8">
              <a:rPr lang="en-US" altLang="en-US" smtClean="0"/>
              <a:t>2/5/2020 8:16 AM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FD10E-8464-4513-AE7C-1601CEB921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35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DD9B-96F0-4475-85FA-3700AACEACEF}" type="datetime8">
              <a:rPr lang="en-US" altLang="en-US" smtClean="0"/>
              <a:t>2/5/2020 8:16 AM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7DEE-D556-43F2-83C0-50C7FBB027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81B9-84EB-4C93-8CC4-9E221CC44231}" type="datetime8">
              <a:rPr lang="en-US" altLang="en-US" smtClean="0"/>
              <a:t>2/5/2020 8:16 AM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067F-3DF9-4A9D-A4E0-6D84AEB06E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58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AEFA-5056-448A-84E8-B140E9AA4C29}" type="datetime8">
              <a:rPr lang="en-US" altLang="en-US" smtClean="0"/>
              <a:t>2/5/2020 8:16 AM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1452-9D96-4155-9AE2-B1BECB7F54C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32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BD82D-16AC-4CE5-976B-AB2017261F2B}" type="datetime8">
              <a:rPr lang="en-US" altLang="en-US" smtClean="0"/>
              <a:t>2/5/2020 8:16 AM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7021-BFFA-4FAB-8F8E-4A0167C771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18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0109-9A4D-40EE-B853-E9DFEA4F878F}" type="datetime8">
              <a:rPr lang="en-US" altLang="en-US" smtClean="0"/>
              <a:t>2/5/2020 8:16 AM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311A-D931-410B-9649-2178F74A82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72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62A5-0B4C-4413-8A3F-C9F2FAA9BB53}" type="datetime8">
              <a:rPr lang="en-US" altLang="en-US" smtClean="0"/>
              <a:t>2/5/2020 8:16 AM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51E94-F934-4ED1-8D35-AA3D2D1E8F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79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ACFF-31FB-47C7-ABF1-84AC1D5183A7}" type="datetime8">
              <a:rPr lang="en-US" altLang="en-US" smtClean="0"/>
              <a:t>2/5/2020 8:16 AM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EAF0-94F7-4B0E-BA4F-4003B8E1B5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80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D0A2-8242-4544-8929-CC377B10D255}" type="datetime8">
              <a:rPr lang="en-US" altLang="en-US" smtClean="0"/>
              <a:t>2/5/2020 8:16 AM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83C6F-0CC6-4361-804A-3D77D3545C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12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4FFEB-C91D-4BA3-8188-8ECCACC10346}" type="datetime8">
              <a:rPr lang="en-US" altLang="en-US" smtClean="0"/>
              <a:t>2/5/2020 8:16 AM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 smtClean="0"/>
              <a:t>The Greedy Method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3FBF-0E65-4A85-8588-38D5C9C283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21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74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Greedy Algorithms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8256-7ECA-4E0C-A9AE-E49AD62CD02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Knapsack</a:t>
            </a:r>
          </a:p>
          <a:p>
            <a:r>
              <a:rPr lang="en-US" dirty="0" smtClean="0"/>
              <a:t>Coin Change</a:t>
            </a:r>
          </a:p>
          <a:p>
            <a:r>
              <a:rPr lang="en-US" dirty="0" smtClean="0"/>
              <a:t>Huffman Code</a:t>
            </a:r>
          </a:p>
          <a:p>
            <a:r>
              <a:rPr lang="en-US" dirty="0" smtClean="0"/>
              <a:t>Scheduling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en-US" sz="2400" dirty="0"/>
              <a:t>Determine a subset </a:t>
            </a:r>
            <a:r>
              <a:rPr lang="en-US" altLang="en-US" sz="2400" i="1" dirty="0"/>
              <a:t>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of { 1, 2, …,</a:t>
            </a:r>
            <a:r>
              <a:rPr lang="en-US" altLang="en-US" sz="2400" i="1" dirty="0"/>
              <a:t> n </a:t>
            </a:r>
            <a:r>
              <a:rPr lang="en-US" altLang="en-US" sz="2400" dirty="0"/>
              <a:t>} that satisfies the following: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In 0/1 knapsack a specific item is either selected or not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045387"/>
              </p:ext>
            </p:extLst>
          </p:nvPr>
        </p:nvGraphicFramePr>
        <p:xfrm>
          <a:off x="2286025" y="2220562"/>
          <a:ext cx="4389072" cy="1170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90" name="Equation" r:id="rId4" imgW="1663560" imgH="444240" progId="Equation.3">
                  <p:embed/>
                </p:oleObj>
              </mc:Choice>
              <mc:Fallback>
                <p:oleObj name="Equation" r:id="rId4" imgW="1663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25" y="2220562"/>
                        <a:ext cx="4389072" cy="11703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0/1 Knapsack problem</a:t>
            </a:r>
          </a:p>
        </p:txBody>
      </p:sp>
    </p:spTree>
    <p:extLst>
      <p:ext uri="{BB962C8B-B14F-4D97-AF65-F5344CB8AC3E}">
        <p14:creationId xmlns:p14="http://schemas.microsoft.com/office/powerpoint/2010/main" val="18863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762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en-US" sz="2400" b="1" dirty="0"/>
              <a:t>Greedy 1</a:t>
            </a:r>
            <a:r>
              <a:rPr lang="en-US" altLang="en-US" sz="2400" dirty="0"/>
              <a:t>: Selection criteria:   </a:t>
            </a:r>
            <a:r>
              <a:rPr lang="en-US" altLang="en-US" sz="2400" i="1" dirty="0"/>
              <a:t>Maximum beneficial</a:t>
            </a:r>
            <a:r>
              <a:rPr lang="en-US" altLang="en-US" sz="2400" dirty="0"/>
              <a:t> item. </a:t>
            </a:r>
            <a:br>
              <a:rPr lang="en-US" altLang="en-US" sz="2400" dirty="0"/>
            </a:br>
            <a:r>
              <a:rPr lang="en-US" altLang="en-US" sz="2400" dirty="0"/>
              <a:t>Counter Example: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609600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altLang="en-US" i="1"/>
              <a:t>S</a:t>
            </a:r>
            <a:r>
              <a:rPr lang="en-US" altLang="en-US"/>
              <a:t> = { ( </a:t>
            </a:r>
            <a:r>
              <a:rPr lang="en-US" altLang="en-US" i="1"/>
              <a:t>item</a:t>
            </a:r>
            <a:r>
              <a:rPr lang="en-US" altLang="en-US" i="1" baseline="-25000"/>
              <a:t>1</a:t>
            </a:r>
            <a:r>
              <a:rPr lang="en-US" altLang="en-US" i="1"/>
              <a:t> ,</a:t>
            </a:r>
            <a:r>
              <a:rPr lang="en-US" altLang="en-US"/>
              <a:t> 5, $70 ), (</a:t>
            </a:r>
            <a:r>
              <a:rPr lang="en-US" altLang="en-US" i="1"/>
              <a:t>item</a:t>
            </a:r>
            <a:r>
              <a:rPr lang="en-US" altLang="en-US" i="1" baseline="-25000"/>
              <a:t>2</a:t>
            </a:r>
            <a:r>
              <a:rPr lang="en-US" altLang="en-US"/>
              <a:t> ,10, $90 ), ( </a:t>
            </a:r>
            <a:r>
              <a:rPr lang="en-US" altLang="en-US" i="1"/>
              <a:t>item</a:t>
            </a:r>
            <a:r>
              <a:rPr lang="en-US" altLang="en-US" i="1" baseline="-25000"/>
              <a:t>3</a:t>
            </a:r>
            <a:r>
              <a:rPr lang="en-US" altLang="en-US"/>
              <a:t>, 25, $140 ) } </a:t>
            </a:r>
          </a:p>
          <a:p>
            <a:pPr>
              <a:buFontTx/>
              <a:buNone/>
            </a:pPr>
            <a:r>
              <a:rPr lang="en-US" altLang="en-US" i="1" baseline="-25000"/>
              <a:t>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5800" y="4648200"/>
            <a:ext cx="838200" cy="990600"/>
            <a:chOff x="762000" y="4648200"/>
            <a:chExt cx="762000" cy="990600"/>
          </a:xfrm>
        </p:grpSpPr>
        <p:sp>
          <p:nvSpPr>
            <p:cNvPr id="24580" name="Rectangle 4" descr="10%"/>
            <p:cNvSpPr>
              <a:spLocks noChangeArrowheads="1"/>
            </p:cNvSpPr>
            <p:nvPr/>
          </p:nvSpPr>
          <p:spPr bwMode="auto">
            <a:xfrm>
              <a:off x="762000" y="4648200"/>
              <a:ext cx="762000" cy="990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890343" y="5029200"/>
              <a:ext cx="51325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5 lb</a:t>
              </a:r>
            </a:p>
          </p:txBody>
        </p:sp>
      </p:grp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876586" y="4191000"/>
            <a:ext cx="5645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$70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76400" y="3962400"/>
            <a:ext cx="838200" cy="1676400"/>
            <a:chOff x="1676400" y="3733800"/>
            <a:chExt cx="838200" cy="1905000"/>
          </a:xfrm>
        </p:grpSpPr>
        <p:sp>
          <p:nvSpPr>
            <p:cNvPr id="24583" name="Rectangle 7" descr="10%"/>
            <p:cNvSpPr>
              <a:spLocks noChangeArrowheads="1"/>
            </p:cNvSpPr>
            <p:nvPr/>
          </p:nvSpPr>
          <p:spPr bwMode="auto">
            <a:xfrm>
              <a:off x="1676400" y="3733800"/>
              <a:ext cx="838200" cy="19050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1791961" y="4689475"/>
              <a:ext cx="691215" cy="4196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10 lb</a:t>
              </a:r>
            </a:p>
          </p:txBody>
        </p:sp>
      </p:grp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790986" y="3276600"/>
            <a:ext cx="5645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$90</a:t>
            </a:r>
          </a:p>
        </p:txBody>
      </p:sp>
      <p:sp>
        <p:nvSpPr>
          <p:cNvPr id="24586" name="Rectangle 10" descr="5%"/>
          <p:cNvSpPr>
            <a:spLocks noChangeArrowheads="1"/>
          </p:cNvSpPr>
          <p:nvPr/>
        </p:nvSpPr>
        <p:spPr bwMode="auto">
          <a:xfrm>
            <a:off x="2759075" y="2133600"/>
            <a:ext cx="838200" cy="3505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en-US" sz="1800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794467" y="1752600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$140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902075" y="2133600"/>
            <a:ext cx="8382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886200" y="2667000"/>
            <a:ext cx="838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i="1"/>
              <a:t>W = </a:t>
            </a:r>
            <a:r>
              <a:rPr lang="en-US" altLang="en-US" sz="1800"/>
              <a:t>25lb</a:t>
            </a:r>
            <a:br>
              <a:rPr lang="en-US" altLang="en-US" sz="1800"/>
            </a:br>
            <a:endParaRPr lang="en-US" altLang="en-US" sz="1800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2814311" y="4267200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25 lb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814522" y="5562600"/>
            <a:ext cx="7141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item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1728922" y="5576888"/>
            <a:ext cx="7141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item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795722" y="5562600"/>
            <a:ext cx="7141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item</a:t>
            </a:r>
            <a:r>
              <a:rPr lang="en-US" altLang="en-US" sz="1800" baseline="-25000"/>
              <a:t>3</a:t>
            </a:r>
            <a:endParaRPr lang="en-US" altLang="en-US" sz="1800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3704293" y="5562600"/>
            <a:ext cx="11448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Knapsack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5235902" y="5562600"/>
            <a:ext cx="10026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Greedy</a:t>
            </a:r>
            <a:br>
              <a:rPr lang="en-US" altLang="en-US" sz="1800"/>
            </a:br>
            <a:r>
              <a:rPr lang="en-US" altLang="en-US" sz="1800"/>
              <a:t>Solution</a:t>
            </a:r>
          </a:p>
        </p:txBody>
      </p:sp>
      <p:sp>
        <p:nvSpPr>
          <p:cNvPr id="24597" name="Rectangle 21" descr="20%"/>
          <p:cNvSpPr>
            <a:spLocks noChangeArrowheads="1"/>
          </p:cNvSpPr>
          <p:nvPr/>
        </p:nvSpPr>
        <p:spPr bwMode="auto">
          <a:xfrm>
            <a:off x="5378144" y="2133600"/>
            <a:ext cx="838200" cy="3505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5430548" y="50292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/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5373361" y="3733800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25 lb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6153617" y="3352800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$140</a:t>
            </a:r>
          </a:p>
        </p:txBody>
      </p:sp>
      <p:sp>
        <p:nvSpPr>
          <p:cNvPr id="24633" name="Text Box 57"/>
          <p:cNvSpPr txBox="1">
            <a:spLocks noChangeArrowheads="1"/>
          </p:cNvSpPr>
          <p:nvPr/>
        </p:nvSpPr>
        <p:spPr bwMode="auto">
          <a:xfrm>
            <a:off x="6007547" y="5688013"/>
            <a:ext cx="8595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=$140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944052" y="2057400"/>
            <a:ext cx="1831201" cy="4151531"/>
            <a:chOff x="6944052" y="2057400"/>
            <a:chExt cx="1831201" cy="4151531"/>
          </a:xfrm>
        </p:grpSpPr>
        <p:sp>
          <p:nvSpPr>
            <p:cNvPr id="24614" name="Text Box 38"/>
            <p:cNvSpPr txBox="1">
              <a:spLocks noChangeArrowheads="1"/>
            </p:cNvSpPr>
            <p:nvPr/>
          </p:nvSpPr>
          <p:spPr bwMode="auto">
            <a:xfrm>
              <a:off x="6944052" y="5562600"/>
              <a:ext cx="100264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>
                  <a:solidFill>
                    <a:srgbClr val="FF0000"/>
                  </a:solidFill>
                </a:rPr>
                <a:t>Optimal</a:t>
              </a:r>
              <a:br>
                <a:rPr lang="en-US" altLang="en-US" sz="1800" dirty="0">
                  <a:solidFill>
                    <a:srgbClr val="FF0000"/>
                  </a:solidFill>
                </a:rPr>
              </a:br>
              <a:r>
                <a:rPr lang="en-US" altLang="en-US" sz="1800" dirty="0">
                  <a:solidFill>
                    <a:srgbClr val="FF0000"/>
                  </a:solidFill>
                </a:rPr>
                <a:t>Solution</a:t>
              </a:r>
            </a:p>
          </p:txBody>
        </p: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>
              <a:off x="7086600" y="20574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4619" name="Text Box 43"/>
            <p:cNvSpPr txBox="1">
              <a:spLocks noChangeArrowheads="1"/>
            </p:cNvSpPr>
            <p:nvPr/>
          </p:nvSpPr>
          <p:spPr bwMode="auto">
            <a:xfrm>
              <a:off x="7199023" y="4953000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800"/>
            </a:p>
          </p:txBody>
        </p:sp>
        <p:sp>
          <p:nvSpPr>
            <p:cNvPr id="24620" name="Text Box 44"/>
            <p:cNvSpPr txBox="1">
              <a:spLocks noChangeArrowheads="1"/>
            </p:cNvSpPr>
            <p:nvPr/>
          </p:nvSpPr>
          <p:spPr bwMode="auto">
            <a:xfrm>
              <a:off x="7218036" y="2209800"/>
              <a:ext cx="69121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/>
                <a:t>10 </a:t>
              </a:r>
              <a:r>
                <a:rPr lang="en-US" altLang="en-US" sz="1800" dirty="0" err="1"/>
                <a:t>lb</a:t>
              </a:r>
              <a:endParaRPr lang="en-US" altLang="en-US" sz="1800" dirty="0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 flipV="1">
              <a:off x="7086600" y="2057400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4622" name="Line 46"/>
            <p:cNvSpPr>
              <a:spLocks noChangeShapeType="1"/>
            </p:cNvSpPr>
            <p:nvPr/>
          </p:nvSpPr>
          <p:spPr bwMode="auto">
            <a:xfrm flipV="1">
              <a:off x="7924800" y="2057400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4624" name="Text Box 48"/>
            <p:cNvSpPr txBox="1">
              <a:spLocks noChangeArrowheads="1"/>
            </p:cNvSpPr>
            <p:nvPr/>
          </p:nvSpPr>
          <p:spPr bwMode="auto">
            <a:xfrm>
              <a:off x="7963186" y="3352800"/>
              <a:ext cx="5645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$70</a:t>
              </a:r>
            </a:p>
          </p:txBody>
        </p:sp>
        <p:sp>
          <p:nvSpPr>
            <p:cNvPr id="24625" name="Text Box 49"/>
            <p:cNvSpPr txBox="1">
              <a:spLocks noChangeArrowheads="1"/>
            </p:cNvSpPr>
            <p:nvPr/>
          </p:nvSpPr>
          <p:spPr bwMode="auto">
            <a:xfrm>
              <a:off x="7218036" y="4953000"/>
              <a:ext cx="69121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10 lb</a:t>
              </a:r>
            </a:p>
          </p:txBody>
        </p:sp>
        <p:sp>
          <p:nvSpPr>
            <p:cNvPr id="24626" name="Text Box 50"/>
            <p:cNvSpPr txBox="1">
              <a:spLocks noChangeArrowheads="1"/>
            </p:cNvSpPr>
            <p:nvPr/>
          </p:nvSpPr>
          <p:spPr bwMode="auto">
            <a:xfrm>
              <a:off x="7963186" y="4648200"/>
              <a:ext cx="5645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$90</a:t>
              </a:r>
            </a:p>
          </p:txBody>
        </p:sp>
        <p:sp>
          <p:nvSpPr>
            <p:cNvPr id="24630" name="Line 54"/>
            <p:cNvSpPr>
              <a:spLocks noChangeShapeType="1"/>
            </p:cNvSpPr>
            <p:nvPr/>
          </p:nvSpPr>
          <p:spPr bwMode="auto">
            <a:xfrm>
              <a:off x="7086600" y="40386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4635" name="Text Box 59"/>
            <p:cNvSpPr txBox="1">
              <a:spLocks noChangeArrowheads="1"/>
            </p:cNvSpPr>
            <p:nvPr/>
          </p:nvSpPr>
          <p:spPr bwMode="auto">
            <a:xfrm>
              <a:off x="7915722" y="5699125"/>
              <a:ext cx="8595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=$160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086600" y="3962400"/>
              <a:ext cx="838200" cy="1614488"/>
              <a:chOff x="1676400" y="3733800"/>
              <a:chExt cx="838200" cy="1905000"/>
            </a:xfrm>
            <a:solidFill>
              <a:srgbClr val="00B0F0"/>
            </a:solidFill>
          </p:grpSpPr>
          <p:sp>
            <p:nvSpPr>
              <p:cNvPr id="42" name="Rectangle 7" descr="10%"/>
              <p:cNvSpPr>
                <a:spLocks noChangeArrowheads="1"/>
              </p:cNvSpPr>
              <p:nvPr/>
            </p:nvSpPr>
            <p:spPr bwMode="auto">
              <a:xfrm>
                <a:off x="1676400" y="3733800"/>
                <a:ext cx="838200" cy="1905000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3" name="Text Box 8"/>
              <p:cNvSpPr txBox="1">
                <a:spLocks noChangeArrowheads="1"/>
              </p:cNvSpPr>
              <p:nvPr/>
            </p:nvSpPr>
            <p:spPr bwMode="auto">
              <a:xfrm>
                <a:off x="1791961" y="4689475"/>
                <a:ext cx="691215" cy="43579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/>
                  <a:t>10 lb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086724" y="3111623"/>
              <a:ext cx="841375" cy="850777"/>
              <a:chOff x="762000" y="4648200"/>
              <a:chExt cx="762000" cy="990600"/>
            </a:xfrm>
          </p:grpSpPr>
          <p:sp>
            <p:nvSpPr>
              <p:cNvPr id="46" name="Rectangle 4" descr="10%"/>
              <p:cNvSpPr>
                <a:spLocks noChangeArrowheads="1"/>
              </p:cNvSpPr>
              <p:nvPr/>
            </p:nvSpPr>
            <p:spPr bwMode="auto">
              <a:xfrm>
                <a:off x="762000" y="4648200"/>
                <a:ext cx="762000" cy="9906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7" name="Text Box 5"/>
              <p:cNvSpPr txBox="1">
                <a:spLocks noChangeArrowheads="1"/>
              </p:cNvSpPr>
              <p:nvPr/>
            </p:nvSpPr>
            <p:spPr bwMode="auto">
              <a:xfrm>
                <a:off x="891311" y="5029200"/>
                <a:ext cx="511315" cy="4300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/>
                  <a:t>5 lb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317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1340" y="137196"/>
            <a:ext cx="7696200" cy="8921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altLang="en-US" sz="2400" b="1" dirty="0"/>
              <a:t>Greedy 2</a:t>
            </a:r>
            <a:r>
              <a:rPr lang="en-US" altLang="en-US" sz="2400" dirty="0"/>
              <a:t>: Selection criteria: </a:t>
            </a:r>
            <a:r>
              <a:rPr lang="en-US" altLang="en-US" sz="2400" i="1" dirty="0"/>
              <a:t>Minimum weight</a:t>
            </a:r>
            <a:r>
              <a:rPr lang="en-US" altLang="en-US" sz="2400" dirty="0"/>
              <a:t> item</a:t>
            </a:r>
            <a:br>
              <a:rPr lang="en-US" altLang="en-US" sz="2400" dirty="0"/>
            </a:br>
            <a:r>
              <a:rPr lang="en-US" altLang="en-US" sz="2400" dirty="0"/>
              <a:t>Counter Example: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1690" y="1143025"/>
            <a:ext cx="7772400" cy="762000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altLang="en-US" i="1" dirty="0"/>
              <a:t>S</a:t>
            </a:r>
            <a:r>
              <a:rPr lang="en-US" altLang="en-US" dirty="0"/>
              <a:t> = { ( </a:t>
            </a:r>
            <a:r>
              <a:rPr lang="en-US" altLang="en-US" i="1" dirty="0"/>
              <a:t>item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,</a:t>
            </a:r>
            <a:r>
              <a:rPr lang="en-US" altLang="en-US" dirty="0"/>
              <a:t> 5, $150 ), (</a:t>
            </a:r>
            <a:r>
              <a:rPr lang="en-US" altLang="en-US" i="1" dirty="0"/>
              <a:t>item</a:t>
            </a:r>
            <a:r>
              <a:rPr lang="en-US" altLang="en-US" i="1" baseline="-25000" dirty="0"/>
              <a:t>2</a:t>
            </a:r>
            <a:r>
              <a:rPr lang="en-US" altLang="en-US" dirty="0"/>
              <a:t> ,10, $60 ), ( </a:t>
            </a:r>
            <a:r>
              <a:rPr lang="en-US" altLang="en-US" i="1" dirty="0"/>
              <a:t>item</a:t>
            </a:r>
            <a:r>
              <a:rPr lang="en-US" altLang="en-US" i="1" baseline="-25000" dirty="0"/>
              <a:t>3</a:t>
            </a:r>
            <a:r>
              <a:rPr lang="en-US" altLang="en-US" dirty="0"/>
              <a:t>, 20, $140 ) } </a:t>
            </a:r>
          </a:p>
          <a:p>
            <a:pPr>
              <a:buFontTx/>
              <a:buNone/>
            </a:pPr>
            <a:r>
              <a:rPr lang="en-US" altLang="en-US" i="1" baseline="-25000" dirty="0"/>
              <a:t> </a:t>
            </a:r>
          </a:p>
        </p:txBody>
      </p:sp>
      <p:sp>
        <p:nvSpPr>
          <p:cNvPr id="12292" name="Rectangle 4" descr="10%"/>
          <p:cNvSpPr>
            <a:spLocks noChangeArrowheads="1"/>
          </p:cNvSpPr>
          <p:nvPr/>
        </p:nvSpPr>
        <p:spPr bwMode="auto">
          <a:xfrm>
            <a:off x="685800" y="5029200"/>
            <a:ext cx="838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864680" y="5029200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/>
              <a:t>5 </a:t>
            </a:r>
            <a:r>
              <a:rPr lang="en-US" altLang="en-US" sz="1800" dirty="0" err="1"/>
              <a:t>lb</a:t>
            </a:r>
            <a:endParaRPr lang="en-US" altLang="en-US" sz="1800" dirty="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73592" y="4648200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$150</a:t>
            </a:r>
          </a:p>
        </p:txBody>
      </p:sp>
      <p:sp>
        <p:nvSpPr>
          <p:cNvPr id="12295" name="Rectangle 7" descr="10%"/>
          <p:cNvSpPr>
            <a:spLocks noChangeArrowheads="1"/>
          </p:cNvSpPr>
          <p:nvPr/>
        </p:nvSpPr>
        <p:spPr bwMode="auto">
          <a:xfrm>
            <a:off x="1676400" y="4495800"/>
            <a:ext cx="838200" cy="1143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791961" y="4689475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10 lb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790986" y="4114800"/>
            <a:ext cx="5645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$60</a:t>
            </a:r>
          </a:p>
        </p:txBody>
      </p:sp>
      <p:sp>
        <p:nvSpPr>
          <p:cNvPr id="12298" name="Rectangle 10" descr="5%"/>
          <p:cNvSpPr>
            <a:spLocks noChangeArrowheads="1"/>
          </p:cNvSpPr>
          <p:nvPr/>
        </p:nvSpPr>
        <p:spPr bwMode="auto">
          <a:xfrm>
            <a:off x="2759075" y="3352800"/>
            <a:ext cx="838200" cy="2286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en-US" sz="1800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2794467" y="2971800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$140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3902075" y="2209800"/>
            <a:ext cx="838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4008390" y="3089275"/>
            <a:ext cx="63350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/>
              <a:t>W</a:t>
            </a:r>
            <a:r>
              <a:rPr lang="en-US" altLang="en-US" sz="1800"/>
              <a:t> =</a:t>
            </a:r>
          </a:p>
          <a:p>
            <a:r>
              <a:rPr lang="en-US" altLang="en-US" sz="1800"/>
              <a:t>30lb</a:t>
            </a:r>
            <a:br>
              <a:rPr lang="en-US" altLang="en-US" sz="1800"/>
            </a:br>
            <a:endParaRPr lang="en-US" altLang="en-US" sz="1800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2814311" y="4267200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20 lb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814522" y="5562600"/>
            <a:ext cx="7141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/>
              <a:t>item</a:t>
            </a:r>
            <a:r>
              <a:rPr lang="en-US" altLang="en-US" sz="1800" baseline="-25000" dirty="0"/>
              <a:t>1</a:t>
            </a:r>
            <a:endParaRPr lang="en-US" altLang="en-US" sz="1800" dirty="0"/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1728922" y="5576888"/>
            <a:ext cx="7141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item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2795722" y="5562600"/>
            <a:ext cx="7141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item</a:t>
            </a:r>
            <a:r>
              <a:rPr lang="en-US" altLang="en-US" sz="1800" baseline="-25000"/>
              <a:t>3</a:t>
            </a:r>
            <a:endParaRPr lang="en-US" altLang="en-US" sz="1800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704293" y="5562600"/>
            <a:ext cx="11448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Knapsack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5235902" y="5562600"/>
            <a:ext cx="10026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Greedy</a:t>
            </a:r>
            <a:br>
              <a:rPr lang="en-US" altLang="en-US" sz="1800"/>
            </a:br>
            <a:r>
              <a:rPr lang="en-US" altLang="en-US" sz="1800"/>
              <a:t>Solution</a:t>
            </a:r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6134386" y="4114800"/>
            <a:ext cx="5645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$60</a:t>
            </a: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6147267" y="5105400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$150</a:t>
            </a:r>
          </a:p>
        </p:txBody>
      </p:sp>
      <p:sp>
        <p:nvSpPr>
          <p:cNvPr id="12335" name="Rectangle 47"/>
          <p:cNvSpPr>
            <a:spLocks noChangeArrowheads="1"/>
          </p:cNvSpPr>
          <p:nvPr/>
        </p:nvSpPr>
        <p:spPr bwMode="auto">
          <a:xfrm>
            <a:off x="5257800" y="2209800"/>
            <a:ext cx="838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339" name="Text Box 51"/>
          <p:cNvSpPr txBox="1">
            <a:spLocks noChangeArrowheads="1"/>
          </p:cNvSpPr>
          <p:nvPr/>
        </p:nvSpPr>
        <p:spPr bwMode="auto">
          <a:xfrm>
            <a:off x="6007547" y="5688013"/>
            <a:ext cx="8595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=$210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944052" y="2133600"/>
            <a:ext cx="1755001" cy="4075331"/>
            <a:chOff x="6944052" y="2133600"/>
            <a:chExt cx="1755001" cy="4075331"/>
          </a:xfrm>
        </p:grpSpPr>
        <p:sp>
          <p:nvSpPr>
            <p:cNvPr id="48" name="Rectangle 4" descr="10%"/>
            <p:cNvSpPr>
              <a:spLocks noChangeArrowheads="1"/>
            </p:cNvSpPr>
            <p:nvPr/>
          </p:nvSpPr>
          <p:spPr bwMode="auto">
            <a:xfrm>
              <a:off x="7026275" y="5039557"/>
              <a:ext cx="822325" cy="609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7" name="Rectangle 10" descr="5%"/>
            <p:cNvSpPr>
              <a:spLocks noChangeArrowheads="1"/>
            </p:cNvSpPr>
            <p:nvPr/>
          </p:nvSpPr>
          <p:spPr bwMode="auto">
            <a:xfrm>
              <a:off x="7026275" y="2819400"/>
              <a:ext cx="838200" cy="22098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en-US" sz="1800"/>
            </a:p>
          </p:txBody>
        </p:sp>
        <p:grpSp>
          <p:nvGrpSpPr>
            <p:cNvPr id="12331" name="Group 43"/>
            <p:cNvGrpSpPr>
              <a:grpSpLocks/>
            </p:cNvGrpSpPr>
            <p:nvPr/>
          </p:nvGrpSpPr>
          <p:grpSpPr bwMode="auto">
            <a:xfrm>
              <a:off x="7010402" y="2133600"/>
              <a:ext cx="1563688" cy="3505200"/>
              <a:chOff x="3360" y="1344"/>
              <a:chExt cx="985" cy="2208"/>
            </a:xfrm>
          </p:grpSpPr>
          <p:sp>
            <p:nvSpPr>
              <p:cNvPr id="12302" name="Rectangle 14" descr="20%"/>
              <p:cNvSpPr>
                <a:spLocks noChangeArrowheads="1"/>
              </p:cNvSpPr>
              <p:nvPr/>
            </p:nvSpPr>
            <p:spPr bwMode="auto">
              <a:xfrm>
                <a:off x="3360" y="1776"/>
                <a:ext cx="528" cy="17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2307" name="Line 19"/>
              <p:cNvSpPr>
                <a:spLocks noChangeShapeType="1"/>
              </p:cNvSpPr>
              <p:nvPr/>
            </p:nvSpPr>
            <p:spPr bwMode="auto">
              <a:xfrm>
                <a:off x="3360" y="1344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2308" name="Text Box 20"/>
              <p:cNvSpPr txBox="1">
                <a:spLocks noChangeArrowheads="1"/>
              </p:cNvSpPr>
              <p:nvPr/>
            </p:nvSpPr>
            <p:spPr bwMode="auto">
              <a:xfrm>
                <a:off x="3458" y="3168"/>
                <a:ext cx="35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/>
                  <a:t>5 lb</a:t>
                </a:r>
              </a:p>
            </p:txBody>
          </p:sp>
          <p:sp>
            <p:nvSpPr>
              <p:cNvPr id="12309" name="Text Box 21"/>
              <p:cNvSpPr txBox="1">
                <a:spLocks noChangeArrowheads="1"/>
              </p:cNvSpPr>
              <p:nvPr/>
            </p:nvSpPr>
            <p:spPr bwMode="auto">
              <a:xfrm>
                <a:off x="3435" y="1440"/>
                <a:ext cx="35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/>
                  <a:t>5 lb</a:t>
                </a:r>
              </a:p>
            </p:txBody>
          </p:sp>
          <p:sp>
            <p:nvSpPr>
              <p:cNvPr id="12310" name="Line 22"/>
              <p:cNvSpPr>
                <a:spLocks noChangeShapeType="1"/>
              </p:cNvSpPr>
              <p:nvPr/>
            </p:nvSpPr>
            <p:spPr bwMode="auto">
              <a:xfrm flipV="1">
                <a:off x="3360" y="134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2311" name="Line 23"/>
              <p:cNvSpPr>
                <a:spLocks noChangeShapeType="1"/>
              </p:cNvSpPr>
              <p:nvPr/>
            </p:nvSpPr>
            <p:spPr bwMode="auto">
              <a:xfrm flipV="1">
                <a:off x="3888" y="134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2312" name="Text Box 24"/>
              <p:cNvSpPr txBox="1">
                <a:spLocks noChangeArrowheads="1"/>
              </p:cNvSpPr>
              <p:nvPr/>
            </p:nvSpPr>
            <p:spPr bwMode="auto">
              <a:xfrm>
                <a:off x="3395" y="2352"/>
                <a:ext cx="43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/>
                  <a:t>20 lb</a:t>
                </a:r>
              </a:p>
            </p:txBody>
          </p:sp>
          <p:sp>
            <p:nvSpPr>
              <p:cNvPr id="12321" name="Text Box 33"/>
              <p:cNvSpPr txBox="1">
                <a:spLocks noChangeArrowheads="1"/>
              </p:cNvSpPr>
              <p:nvPr/>
            </p:nvSpPr>
            <p:spPr bwMode="auto">
              <a:xfrm>
                <a:off x="3910" y="3050"/>
                <a:ext cx="43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/>
                  <a:t>$150</a:t>
                </a:r>
              </a:p>
            </p:txBody>
          </p:sp>
          <p:sp>
            <p:nvSpPr>
              <p:cNvPr id="12322" name="Text Box 34"/>
              <p:cNvSpPr txBox="1">
                <a:spLocks noChangeArrowheads="1"/>
              </p:cNvSpPr>
              <p:nvPr/>
            </p:nvSpPr>
            <p:spPr bwMode="auto">
              <a:xfrm>
                <a:off x="3910" y="2138"/>
                <a:ext cx="43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/>
                  <a:t>$140</a:t>
                </a:r>
              </a:p>
            </p:txBody>
          </p:sp>
        </p:grpSp>
        <p:sp>
          <p:nvSpPr>
            <p:cNvPr id="12326" name="Text Box 38"/>
            <p:cNvSpPr txBox="1">
              <a:spLocks noChangeArrowheads="1"/>
            </p:cNvSpPr>
            <p:nvPr/>
          </p:nvSpPr>
          <p:spPr bwMode="auto">
            <a:xfrm>
              <a:off x="6944052" y="5562600"/>
              <a:ext cx="100264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>
                  <a:solidFill>
                    <a:srgbClr val="FF0000"/>
                  </a:solidFill>
                </a:rPr>
                <a:t>Optimal</a:t>
              </a:r>
              <a:br>
                <a:rPr lang="en-US" altLang="en-US" sz="1800" dirty="0">
                  <a:solidFill>
                    <a:srgbClr val="FF0000"/>
                  </a:solidFill>
                </a:rPr>
              </a:br>
              <a:r>
                <a:rPr lang="en-US" altLang="en-US" sz="1800" dirty="0">
                  <a:solidFill>
                    <a:srgbClr val="FF0000"/>
                  </a:solidFill>
                </a:rPr>
                <a:t>Solution</a:t>
              </a:r>
            </a:p>
          </p:txBody>
        </p:sp>
        <p:sp>
          <p:nvSpPr>
            <p:cNvPr id="12340" name="Text Box 52"/>
            <p:cNvSpPr txBox="1">
              <a:spLocks noChangeArrowheads="1"/>
            </p:cNvSpPr>
            <p:nvPr/>
          </p:nvSpPr>
          <p:spPr bwMode="auto">
            <a:xfrm>
              <a:off x="7839522" y="5638800"/>
              <a:ext cx="8595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=$290</a:t>
              </a:r>
            </a:p>
          </p:txBody>
        </p:sp>
      </p:grpSp>
      <p:sp>
        <p:nvSpPr>
          <p:cNvPr id="43" name="Rectangle 4" descr="10%"/>
          <p:cNvSpPr>
            <a:spLocks noChangeArrowheads="1"/>
          </p:cNvSpPr>
          <p:nvPr/>
        </p:nvSpPr>
        <p:spPr bwMode="auto">
          <a:xfrm>
            <a:off x="5248644" y="5039557"/>
            <a:ext cx="847355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5308970" y="5039557"/>
            <a:ext cx="7220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dirty="0"/>
              <a:t>5 </a:t>
            </a:r>
            <a:r>
              <a:rPr lang="en-US" altLang="en-US" sz="1800" dirty="0" err="1"/>
              <a:t>lb</a:t>
            </a:r>
            <a:endParaRPr lang="en-US" altLang="en-US" sz="1800" dirty="0"/>
          </a:p>
        </p:txBody>
      </p:sp>
      <p:sp>
        <p:nvSpPr>
          <p:cNvPr id="45" name="Rectangle 7" descr="10%"/>
          <p:cNvSpPr>
            <a:spLocks noChangeArrowheads="1"/>
          </p:cNvSpPr>
          <p:nvPr/>
        </p:nvSpPr>
        <p:spPr bwMode="auto">
          <a:xfrm>
            <a:off x="5257799" y="3886200"/>
            <a:ext cx="838200" cy="1143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5373360" y="4079875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10 lb</a:t>
            </a:r>
          </a:p>
        </p:txBody>
      </p:sp>
    </p:spTree>
    <p:extLst>
      <p:ext uri="{BB962C8B-B14F-4D97-AF65-F5344CB8AC3E}">
        <p14:creationId xmlns:p14="http://schemas.microsoft.com/office/powerpoint/2010/main" val="307543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4" name="Rectangle 32" descr="25%"/>
          <p:cNvSpPr>
            <a:spLocks noChangeArrowheads="1"/>
          </p:cNvSpPr>
          <p:nvPr/>
        </p:nvSpPr>
        <p:spPr bwMode="auto">
          <a:xfrm>
            <a:off x="5149850" y="2133600"/>
            <a:ext cx="8382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3" name="Rectangle 7" descr="10%"/>
          <p:cNvSpPr>
            <a:spLocks noChangeArrowheads="1"/>
          </p:cNvSpPr>
          <p:nvPr/>
        </p:nvSpPr>
        <p:spPr bwMode="auto">
          <a:xfrm>
            <a:off x="5149850" y="2132552"/>
            <a:ext cx="838200" cy="1143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Rectangle 10" descr="5%"/>
          <p:cNvSpPr>
            <a:spLocks noChangeArrowheads="1"/>
          </p:cNvSpPr>
          <p:nvPr/>
        </p:nvSpPr>
        <p:spPr bwMode="auto">
          <a:xfrm>
            <a:off x="5149850" y="3275552"/>
            <a:ext cx="838200" cy="2286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en-US" sz="18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34358" y="137196"/>
            <a:ext cx="8229600" cy="914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altLang="en-US" sz="2400" b="1" dirty="0"/>
              <a:t>Greedy 3</a:t>
            </a:r>
            <a:r>
              <a:rPr lang="en-US" altLang="en-US" sz="2400" dirty="0"/>
              <a:t>: Selection criteria: </a:t>
            </a:r>
            <a:r>
              <a:rPr lang="en-US" altLang="en-US" sz="2400" i="1" dirty="0"/>
              <a:t>Maximum</a:t>
            </a:r>
            <a:r>
              <a:rPr lang="en-US" altLang="en-US" sz="2400" dirty="0"/>
              <a:t> </a:t>
            </a:r>
            <a:r>
              <a:rPr lang="en-US" altLang="en-US" sz="2400" i="1" dirty="0"/>
              <a:t>weight</a:t>
            </a:r>
            <a:r>
              <a:rPr lang="en-US" altLang="en-US" sz="2400" dirty="0"/>
              <a:t> item </a:t>
            </a:r>
            <a:br>
              <a:rPr lang="en-US" altLang="en-US" sz="2400" dirty="0"/>
            </a:br>
            <a:r>
              <a:rPr lang="en-US" altLang="en-US" sz="2400" dirty="0"/>
              <a:t>Counter Example: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34464"/>
            <a:ext cx="7772400" cy="762000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altLang="en-US" i="1" dirty="0"/>
              <a:t>S</a:t>
            </a:r>
            <a:r>
              <a:rPr lang="en-US" altLang="en-US" dirty="0"/>
              <a:t> = { ( </a:t>
            </a:r>
            <a:r>
              <a:rPr lang="en-US" altLang="en-US" i="1" dirty="0"/>
              <a:t>item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 ,</a:t>
            </a:r>
            <a:r>
              <a:rPr lang="en-US" altLang="en-US" dirty="0"/>
              <a:t> 5, $150 ), (</a:t>
            </a:r>
            <a:r>
              <a:rPr lang="en-US" altLang="en-US" i="1" dirty="0"/>
              <a:t>item</a:t>
            </a:r>
            <a:r>
              <a:rPr lang="en-US" altLang="en-US" i="1" baseline="-25000" dirty="0"/>
              <a:t>2</a:t>
            </a:r>
            <a:r>
              <a:rPr lang="en-US" altLang="en-US" dirty="0"/>
              <a:t> ,10, $60 ), ( </a:t>
            </a:r>
            <a:r>
              <a:rPr lang="en-US" altLang="en-US" i="1" dirty="0"/>
              <a:t>item</a:t>
            </a:r>
            <a:r>
              <a:rPr lang="en-US" altLang="en-US" i="1" baseline="-25000" dirty="0"/>
              <a:t>3</a:t>
            </a:r>
            <a:r>
              <a:rPr lang="en-US" altLang="en-US" dirty="0"/>
              <a:t>, 20, $140 ) } </a:t>
            </a:r>
          </a:p>
          <a:p>
            <a:pPr>
              <a:buFontTx/>
              <a:buNone/>
            </a:pPr>
            <a:r>
              <a:rPr lang="en-US" altLang="en-US" i="1" baseline="-25000" dirty="0"/>
              <a:t> </a:t>
            </a:r>
          </a:p>
        </p:txBody>
      </p:sp>
      <p:sp>
        <p:nvSpPr>
          <p:cNvPr id="28676" name="Rectangle 4" descr="10%"/>
          <p:cNvSpPr>
            <a:spLocks noChangeArrowheads="1"/>
          </p:cNvSpPr>
          <p:nvPr/>
        </p:nvSpPr>
        <p:spPr bwMode="auto">
          <a:xfrm>
            <a:off x="762000" y="5029200"/>
            <a:ext cx="762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864680" y="5029200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5 lb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873592" y="4648200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$150</a:t>
            </a:r>
          </a:p>
        </p:txBody>
      </p:sp>
      <p:sp>
        <p:nvSpPr>
          <p:cNvPr id="28679" name="Rectangle 7" descr="10%"/>
          <p:cNvSpPr>
            <a:spLocks noChangeArrowheads="1"/>
          </p:cNvSpPr>
          <p:nvPr/>
        </p:nvSpPr>
        <p:spPr bwMode="auto">
          <a:xfrm>
            <a:off x="1676400" y="4495800"/>
            <a:ext cx="838200" cy="1143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791961" y="4689475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10 lb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790986" y="4114800"/>
            <a:ext cx="5645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$60</a:t>
            </a:r>
          </a:p>
        </p:txBody>
      </p:sp>
      <p:sp>
        <p:nvSpPr>
          <p:cNvPr id="28682" name="Rectangle 10" descr="5%"/>
          <p:cNvSpPr>
            <a:spLocks noChangeArrowheads="1"/>
          </p:cNvSpPr>
          <p:nvPr/>
        </p:nvSpPr>
        <p:spPr bwMode="auto">
          <a:xfrm>
            <a:off x="2759075" y="3352800"/>
            <a:ext cx="838200" cy="2286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en-US" sz="1800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2794467" y="2971800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$140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3902075" y="2209800"/>
            <a:ext cx="838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4008390" y="3089275"/>
            <a:ext cx="63350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/>
              <a:t>W</a:t>
            </a:r>
            <a:r>
              <a:rPr lang="en-US" altLang="en-US" sz="1800"/>
              <a:t> =</a:t>
            </a:r>
          </a:p>
          <a:p>
            <a:r>
              <a:rPr lang="en-US" altLang="en-US" sz="1800"/>
              <a:t>30lb</a:t>
            </a:r>
            <a:br>
              <a:rPr lang="en-US" altLang="en-US" sz="1800"/>
            </a:br>
            <a:endParaRPr lang="en-US" altLang="en-US" sz="1800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2814311" y="4267200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20 lb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814522" y="5562600"/>
            <a:ext cx="7141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item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1728922" y="5576888"/>
            <a:ext cx="7141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item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2795722" y="5562600"/>
            <a:ext cx="7141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item</a:t>
            </a:r>
            <a:r>
              <a:rPr lang="en-US" altLang="en-US" sz="1800" baseline="-25000"/>
              <a:t>3</a:t>
            </a:r>
            <a:endParaRPr lang="en-US" altLang="en-US" sz="1800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3704293" y="5562600"/>
            <a:ext cx="11448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Knapsack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5127952" y="5530850"/>
            <a:ext cx="10026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Greedy</a:t>
            </a:r>
            <a:br>
              <a:rPr lang="en-US" altLang="en-US" sz="1800"/>
            </a:br>
            <a:r>
              <a:rPr lang="en-US" altLang="en-US" sz="1800"/>
              <a:t>Solution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5205086" y="4648200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20 lb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5205086" y="2438400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/>
              <a:t>10 </a:t>
            </a:r>
            <a:r>
              <a:rPr lang="en-US" altLang="en-US" sz="1800" dirty="0" err="1"/>
              <a:t>lb</a:t>
            </a:r>
            <a:endParaRPr lang="en-US" altLang="en-US" sz="1800" dirty="0"/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5981986" y="2590800"/>
            <a:ext cx="5645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$60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5994867" y="4800600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$140</a:t>
            </a: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6007547" y="5688013"/>
            <a:ext cx="8595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=$200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944052" y="2128113"/>
            <a:ext cx="1755001" cy="4080818"/>
            <a:chOff x="6944052" y="2128113"/>
            <a:chExt cx="1755001" cy="4080818"/>
          </a:xfrm>
        </p:grpSpPr>
        <p:sp>
          <p:nvSpPr>
            <p:cNvPr id="45" name="Rectangle 10" descr="5%"/>
            <p:cNvSpPr>
              <a:spLocks noChangeArrowheads="1"/>
            </p:cNvSpPr>
            <p:nvPr/>
          </p:nvSpPr>
          <p:spPr bwMode="auto">
            <a:xfrm>
              <a:off x="7004459" y="2652635"/>
              <a:ext cx="838200" cy="22860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en-US" sz="1800"/>
            </a:p>
          </p:txBody>
        </p:sp>
        <p:sp>
          <p:nvSpPr>
            <p:cNvPr id="44" name="Rectangle 4" descr="10%"/>
            <p:cNvSpPr>
              <a:spLocks noChangeArrowheads="1"/>
            </p:cNvSpPr>
            <p:nvPr/>
          </p:nvSpPr>
          <p:spPr bwMode="auto">
            <a:xfrm>
              <a:off x="6992144" y="4938635"/>
              <a:ext cx="841375" cy="609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693" name="Rectangle 21" descr="20%"/>
            <p:cNvSpPr>
              <a:spLocks noChangeArrowheads="1"/>
            </p:cNvSpPr>
            <p:nvPr/>
          </p:nvSpPr>
          <p:spPr bwMode="auto">
            <a:xfrm>
              <a:off x="6992144" y="2176724"/>
              <a:ext cx="838200" cy="33715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696" name="Text Box 24"/>
            <p:cNvSpPr txBox="1">
              <a:spLocks noChangeArrowheads="1"/>
            </p:cNvSpPr>
            <p:nvPr/>
          </p:nvSpPr>
          <p:spPr bwMode="auto">
            <a:xfrm>
              <a:off x="7165468" y="5029200"/>
              <a:ext cx="5645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/>
                <a:t>5 </a:t>
              </a:r>
              <a:r>
                <a:rPr lang="en-US" altLang="en-US" sz="1800" dirty="0" err="1"/>
                <a:t>lb</a:t>
              </a:r>
              <a:endParaRPr lang="en-US" altLang="en-US" sz="1800" dirty="0"/>
            </a:p>
          </p:txBody>
        </p:sp>
        <p:sp>
          <p:nvSpPr>
            <p:cNvPr id="28697" name="Text Box 25"/>
            <p:cNvSpPr txBox="1">
              <a:spLocks noChangeArrowheads="1"/>
            </p:cNvSpPr>
            <p:nvPr/>
          </p:nvSpPr>
          <p:spPr bwMode="auto">
            <a:xfrm>
              <a:off x="7147211" y="2128113"/>
              <a:ext cx="5645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/>
                <a:t>5 </a:t>
              </a:r>
              <a:r>
                <a:rPr lang="en-US" altLang="en-US" sz="1800" dirty="0" err="1"/>
                <a:t>lb</a:t>
              </a:r>
              <a:endParaRPr lang="en-US" altLang="en-US" sz="1800" dirty="0"/>
            </a:p>
          </p:txBody>
        </p:sp>
        <p:sp>
          <p:nvSpPr>
            <p:cNvPr id="28700" name="Text Box 28"/>
            <p:cNvSpPr txBox="1">
              <a:spLocks noChangeArrowheads="1"/>
            </p:cNvSpPr>
            <p:nvPr/>
          </p:nvSpPr>
          <p:spPr bwMode="auto">
            <a:xfrm>
              <a:off x="7065636" y="3733800"/>
              <a:ext cx="69121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20 lb</a:t>
              </a:r>
            </a:p>
          </p:txBody>
        </p:sp>
        <p:sp>
          <p:nvSpPr>
            <p:cNvPr id="28701" name="Text Box 29"/>
            <p:cNvSpPr txBox="1">
              <a:spLocks noChangeArrowheads="1"/>
            </p:cNvSpPr>
            <p:nvPr/>
          </p:nvSpPr>
          <p:spPr bwMode="auto">
            <a:xfrm>
              <a:off x="7883992" y="4841875"/>
              <a:ext cx="69121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$150</a:t>
              </a:r>
            </a:p>
          </p:txBody>
        </p:sp>
        <p:sp>
          <p:nvSpPr>
            <p:cNvPr id="28702" name="Text Box 30"/>
            <p:cNvSpPr txBox="1">
              <a:spLocks noChangeArrowheads="1"/>
            </p:cNvSpPr>
            <p:nvPr/>
          </p:nvSpPr>
          <p:spPr bwMode="auto">
            <a:xfrm>
              <a:off x="7883992" y="3394075"/>
              <a:ext cx="69121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$140</a:t>
              </a:r>
            </a:p>
          </p:txBody>
        </p:sp>
        <p:sp>
          <p:nvSpPr>
            <p:cNvPr id="28710" name="Text Box 38"/>
            <p:cNvSpPr txBox="1">
              <a:spLocks noChangeArrowheads="1"/>
            </p:cNvSpPr>
            <p:nvPr/>
          </p:nvSpPr>
          <p:spPr bwMode="auto">
            <a:xfrm>
              <a:off x="6944052" y="5562600"/>
              <a:ext cx="100264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>
                  <a:solidFill>
                    <a:srgbClr val="FF0000"/>
                  </a:solidFill>
                </a:rPr>
                <a:t>Optimal</a:t>
              </a:r>
              <a:br>
                <a:rPr lang="en-US" altLang="en-US" sz="1800" dirty="0">
                  <a:solidFill>
                    <a:srgbClr val="FF0000"/>
                  </a:solidFill>
                </a:rPr>
              </a:br>
              <a:r>
                <a:rPr lang="en-US" altLang="en-US" sz="1800" dirty="0">
                  <a:solidFill>
                    <a:srgbClr val="FF0000"/>
                  </a:solidFill>
                </a:rPr>
                <a:t>Solution</a:t>
              </a:r>
            </a:p>
          </p:txBody>
        </p:sp>
        <p:sp>
          <p:nvSpPr>
            <p:cNvPr id="28715" name="Text Box 43"/>
            <p:cNvSpPr txBox="1">
              <a:spLocks noChangeArrowheads="1"/>
            </p:cNvSpPr>
            <p:nvPr/>
          </p:nvSpPr>
          <p:spPr bwMode="auto">
            <a:xfrm>
              <a:off x="7839522" y="5699125"/>
              <a:ext cx="8595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=$290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960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0" descr="5%"/>
          <p:cNvSpPr>
            <a:spLocks noChangeArrowheads="1"/>
          </p:cNvSpPr>
          <p:nvPr/>
        </p:nvSpPr>
        <p:spPr bwMode="auto">
          <a:xfrm>
            <a:off x="5334000" y="2658323"/>
            <a:ext cx="838200" cy="2286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en-US" sz="1800"/>
          </a:p>
        </p:txBody>
      </p:sp>
      <p:sp>
        <p:nvSpPr>
          <p:cNvPr id="45" name="Rectangle 4" descr="10%"/>
          <p:cNvSpPr>
            <a:spLocks noChangeArrowheads="1"/>
          </p:cNvSpPr>
          <p:nvPr/>
        </p:nvSpPr>
        <p:spPr bwMode="auto">
          <a:xfrm>
            <a:off x="5333999" y="4953000"/>
            <a:ext cx="838201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97" y="228635"/>
            <a:ext cx="8001000" cy="99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en-US" altLang="en-US" sz="2400" b="1" dirty="0"/>
              <a:t>Greedy 4</a:t>
            </a:r>
            <a:r>
              <a:rPr lang="en-US" altLang="en-US" sz="2400" dirty="0"/>
              <a:t>: Selection criteria: </a:t>
            </a:r>
            <a:r>
              <a:rPr lang="en-US" altLang="en-US" sz="2400" i="1" dirty="0"/>
              <a:t>Maximum</a:t>
            </a:r>
            <a:r>
              <a:rPr lang="en-US" altLang="en-US" sz="2400" dirty="0"/>
              <a:t> </a:t>
            </a:r>
            <a:r>
              <a:rPr lang="en-US" altLang="en-US" sz="2400" i="1" dirty="0"/>
              <a:t>benefit per unit</a:t>
            </a:r>
            <a:r>
              <a:rPr lang="en-US" altLang="en-US" sz="2400" dirty="0"/>
              <a:t> item                   Counter Example</a:t>
            </a:r>
            <a:r>
              <a:rPr lang="en-US" altLang="en-US" sz="2400" b="1" dirty="0"/>
              <a:t>  </a:t>
            </a:r>
            <a:endParaRPr lang="en-US" altLang="en-US" sz="24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878" y="1234464"/>
            <a:ext cx="8001000" cy="609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200" i="1" dirty="0"/>
              <a:t>S</a:t>
            </a:r>
            <a:r>
              <a:rPr lang="en-US" altLang="en-US" sz="2200" dirty="0"/>
              <a:t> = { ( </a:t>
            </a:r>
            <a:r>
              <a:rPr lang="en-US" altLang="en-US" sz="2200" i="1" dirty="0"/>
              <a:t>item</a:t>
            </a:r>
            <a:r>
              <a:rPr lang="en-US" altLang="en-US" sz="2200" i="1" baseline="-25000" dirty="0"/>
              <a:t>1</a:t>
            </a:r>
            <a:r>
              <a:rPr lang="en-US" altLang="en-US" sz="2200" i="1" dirty="0"/>
              <a:t> ,</a:t>
            </a:r>
            <a:r>
              <a:rPr lang="en-US" altLang="en-US" sz="2200" dirty="0"/>
              <a:t> 5, $50 ), ( </a:t>
            </a:r>
            <a:r>
              <a:rPr lang="en-US" altLang="en-US" sz="2200" i="1" dirty="0"/>
              <a:t>item</a:t>
            </a:r>
            <a:r>
              <a:rPr lang="en-US" altLang="en-US" sz="2200" i="1" baseline="-25000" dirty="0"/>
              <a:t>2</a:t>
            </a:r>
            <a:r>
              <a:rPr lang="en-US" altLang="en-US" sz="2200" dirty="0"/>
              <a:t>, 20, $140 ) (</a:t>
            </a:r>
            <a:r>
              <a:rPr lang="en-US" altLang="en-US" sz="2200" i="1" dirty="0"/>
              <a:t>item</a:t>
            </a:r>
            <a:r>
              <a:rPr lang="en-US" altLang="en-US" sz="2200" i="1" baseline="-25000" dirty="0"/>
              <a:t>3</a:t>
            </a:r>
            <a:r>
              <a:rPr lang="en-US" altLang="en-US" sz="2200" dirty="0"/>
              <a:t> ,10, $60 ), </a:t>
            </a:r>
            <a:r>
              <a:rPr lang="en-US" altLang="en-US" dirty="0"/>
              <a:t>} </a:t>
            </a:r>
          </a:p>
        </p:txBody>
      </p:sp>
      <p:sp>
        <p:nvSpPr>
          <p:cNvPr id="22532" name="Rectangle 4" descr="10%"/>
          <p:cNvSpPr>
            <a:spLocks noChangeArrowheads="1"/>
          </p:cNvSpPr>
          <p:nvPr/>
        </p:nvSpPr>
        <p:spPr bwMode="auto">
          <a:xfrm>
            <a:off x="762000" y="5029200"/>
            <a:ext cx="762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864680" y="5029200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5 lb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860711" y="4648200"/>
            <a:ext cx="5645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$50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3902075" y="2209800"/>
            <a:ext cx="838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008390" y="3089275"/>
            <a:ext cx="6335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/>
              <a:t>W </a:t>
            </a:r>
            <a:r>
              <a:rPr lang="en-US" altLang="en-US" sz="1800"/>
              <a:t>=</a:t>
            </a:r>
          </a:p>
          <a:p>
            <a:r>
              <a:rPr lang="en-US" altLang="en-US" sz="1800"/>
              <a:t>30lb</a:t>
            </a:r>
          </a:p>
        </p:txBody>
      </p:sp>
      <p:sp>
        <p:nvSpPr>
          <p:cNvPr id="22542" name="Rectangle 14" descr="20%"/>
          <p:cNvSpPr>
            <a:spLocks noChangeArrowheads="1"/>
          </p:cNvSpPr>
          <p:nvPr/>
        </p:nvSpPr>
        <p:spPr bwMode="auto">
          <a:xfrm>
            <a:off x="5334000" y="2133600"/>
            <a:ext cx="8382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5334000" y="4953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5334000" y="2133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5489067" y="5029200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5 lb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5452555" y="2286000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5 lb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5334000" y="2133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 flipV="1">
            <a:off x="6172200" y="2133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5389236" y="3733800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20 lb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814522" y="5562600"/>
            <a:ext cx="7141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/>
              <a:t>item</a:t>
            </a:r>
            <a:r>
              <a:rPr lang="en-US" altLang="en-US" sz="1800" baseline="-25000" dirty="0"/>
              <a:t>1</a:t>
            </a:r>
            <a:endParaRPr lang="en-US" altLang="en-US" sz="1800" dirty="0"/>
          </a:p>
        </p:txBody>
      </p:sp>
      <p:grpSp>
        <p:nvGrpSpPr>
          <p:cNvPr id="22568" name="Group 40"/>
          <p:cNvGrpSpPr>
            <a:grpSpLocks/>
          </p:cNvGrpSpPr>
          <p:nvPr/>
        </p:nvGrpSpPr>
        <p:grpSpPr bwMode="auto">
          <a:xfrm>
            <a:off x="1692275" y="2971800"/>
            <a:ext cx="838200" cy="2960688"/>
            <a:chOff x="1738" y="1872"/>
            <a:chExt cx="528" cy="1865"/>
          </a:xfrm>
        </p:grpSpPr>
        <p:sp>
          <p:nvSpPr>
            <p:cNvPr id="22538" name="Rectangle 10" descr="5%"/>
            <p:cNvSpPr>
              <a:spLocks noChangeArrowheads="1"/>
            </p:cNvSpPr>
            <p:nvPr/>
          </p:nvSpPr>
          <p:spPr bwMode="auto">
            <a:xfrm>
              <a:off x="1738" y="2112"/>
              <a:ext cx="528" cy="144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800"/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1760" y="1872"/>
              <a:ext cx="4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$140</a:t>
              </a:r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1773" y="2688"/>
              <a:ext cx="4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20 lb</a:t>
              </a: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1761" y="3504"/>
              <a:ext cx="45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item</a:t>
              </a:r>
              <a:r>
                <a:rPr lang="en-US" altLang="en-US" sz="1800" baseline="-25000"/>
                <a:t>2</a:t>
              </a:r>
              <a:endParaRPr lang="en-US" altLang="en-US" sz="1800"/>
            </a:p>
          </p:txBody>
        </p:sp>
      </p:grp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3704293" y="5562600"/>
            <a:ext cx="11448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Knapsack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5257800" y="5562600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Greedy</a:t>
            </a:r>
            <a:br>
              <a:rPr lang="en-US" altLang="en-US" sz="1800"/>
            </a:br>
            <a:r>
              <a:rPr lang="en-US" altLang="en-US" sz="1800"/>
              <a:t>Solution</a:t>
            </a:r>
            <a:endParaRPr lang="en-US" altLang="en-US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6194711" y="4841875"/>
            <a:ext cx="5645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$50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6115517" y="3394075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$140</a:t>
            </a:r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296525" y="4129088"/>
            <a:ext cx="1350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/>
              <a:t>B/W </a:t>
            </a:r>
            <a:r>
              <a:rPr lang="en-US" altLang="en-US" sz="1800"/>
              <a:t>1: $10</a:t>
            </a:r>
            <a:endParaRPr lang="en-US" altLang="en-US" sz="1800" i="1" baseline="-25000"/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2496619" y="3595688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/>
              <a:t>B/W</a:t>
            </a:r>
            <a:r>
              <a:rPr lang="en-US" altLang="en-US" sz="1800"/>
              <a:t> 2: $6</a:t>
            </a:r>
            <a:endParaRPr lang="en-US" altLang="en-US" sz="1800" i="1" baseline="-25000"/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1467738" y="2452688"/>
            <a:ext cx="10967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/>
              <a:t>B/W</a:t>
            </a:r>
            <a:r>
              <a:rPr lang="en-US" altLang="en-US" sz="1800"/>
              <a:t>:  $7</a:t>
            </a:r>
            <a:endParaRPr lang="en-US" altLang="en-US" sz="1800" i="1" baseline="-25000"/>
          </a:p>
        </p:txBody>
      </p:sp>
      <p:sp>
        <p:nvSpPr>
          <p:cNvPr id="22569" name="Rectangle 41" descr="10%"/>
          <p:cNvSpPr>
            <a:spLocks noChangeArrowheads="1"/>
          </p:cNvSpPr>
          <p:nvPr/>
        </p:nvSpPr>
        <p:spPr bwMode="auto">
          <a:xfrm>
            <a:off x="2743200" y="4557713"/>
            <a:ext cx="838200" cy="1143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570" name="Text Box 42"/>
          <p:cNvSpPr txBox="1">
            <a:spLocks noChangeArrowheads="1"/>
          </p:cNvSpPr>
          <p:nvPr/>
        </p:nvSpPr>
        <p:spPr bwMode="auto">
          <a:xfrm>
            <a:off x="2858761" y="4751388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10 lb</a:t>
            </a:r>
          </a:p>
        </p:txBody>
      </p:sp>
      <p:sp>
        <p:nvSpPr>
          <p:cNvPr id="22571" name="Text Box 43"/>
          <p:cNvSpPr txBox="1">
            <a:spLocks noChangeArrowheads="1"/>
          </p:cNvSpPr>
          <p:nvPr/>
        </p:nvSpPr>
        <p:spPr bwMode="auto">
          <a:xfrm>
            <a:off x="2857786" y="4176713"/>
            <a:ext cx="5645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$60</a:t>
            </a:r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2795722" y="5638800"/>
            <a:ext cx="7141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item</a:t>
            </a:r>
            <a:r>
              <a:rPr lang="en-US" altLang="en-US" sz="1800" baseline="-25000"/>
              <a:t>3</a:t>
            </a:r>
            <a:endParaRPr lang="en-US" altLang="en-US" sz="1800"/>
          </a:p>
        </p:txBody>
      </p:sp>
      <p:sp>
        <p:nvSpPr>
          <p:cNvPr id="22575" name="Text Box 47"/>
          <p:cNvSpPr txBox="1">
            <a:spLocks noChangeArrowheads="1"/>
          </p:cNvSpPr>
          <p:nvPr/>
        </p:nvSpPr>
        <p:spPr bwMode="auto">
          <a:xfrm>
            <a:off x="6019800" y="5688013"/>
            <a:ext cx="835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=$190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944052" y="2209800"/>
            <a:ext cx="1751826" cy="3999131"/>
            <a:chOff x="6944052" y="2209800"/>
            <a:chExt cx="1751826" cy="3999131"/>
          </a:xfrm>
        </p:grpSpPr>
        <p:sp>
          <p:nvSpPr>
            <p:cNvPr id="48" name="Rectangle 10" descr="5%"/>
            <p:cNvSpPr>
              <a:spLocks noChangeArrowheads="1"/>
            </p:cNvSpPr>
            <p:nvPr/>
          </p:nvSpPr>
          <p:spPr bwMode="auto">
            <a:xfrm>
              <a:off x="6998147" y="2209800"/>
              <a:ext cx="838200" cy="22860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800"/>
            </a:p>
          </p:txBody>
        </p:sp>
        <p:sp>
          <p:nvSpPr>
            <p:cNvPr id="47" name="Rectangle 41" descr="10%"/>
            <p:cNvSpPr>
              <a:spLocks noChangeArrowheads="1"/>
            </p:cNvSpPr>
            <p:nvPr/>
          </p:nvSpPr>
          <p:spPr bwMode="auto">
            <a:xfrm>
              <a:off x="7010400" y="4498420"/>
              <a:ext cx="838200" cy="114300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543" name="Rectangle 15" descr="25%"/>
            <p:cNvSpPr>
              <a:spLocks noChangeArrowheads="1"/>
            </p:cNvSpPr>
            <p:nvPr/>
          </p:nvSpPr>
          <p:spPr bwMode="auto">
            <a:xfrm>
              <a:off x="7010400" y="2209800"/>
              <a:ext cx="838200" cy="3429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558" name="Text Box 30"/>
            <p:cNvSpPr txBox="1">
              <a:spLocks noChangeArrowheads="1"/>
            </p:cNvSpPr>
            <p:nvPr/>
          </p:nvSpPr>
          <p:spPr bwMode="auto">
            <a:xfrm>
              <a:off x="7102149" y="4724400"/>
              <a:ext cx="69121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10 lb</a:t>
              </a:r>
            </a:p>
          </p:txBody>
        </p:sp>
        <p:sp>
          <p:nvSpPr>
            <p:cNvPr id="22559" name="Text Box 31"/>
            <p:cNvSpPr txBox="1">
              <a:spLocks noChangeArrowheads="1"/>
            </p:cNvSpPr>
            <p:nvPr/>
          </p:nvSpPr>
          <p:spPr bwMode="auto">
            <a:xfrm>
              <a:off x="7102149" y="3276600"/>
              <a:ext cx="69121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20 lb</a:t>
              </a:r>
            </a:p>
          </p:txBody>
        </p:sp>
        <p:sp>
          <p:nvSpPr>
            <p:cNvPr id="22562" name="Text Box 34"/>
            <p:cNvSpPr txBox="1">
              <a:spLocks noChangeArrowheads="1"/>
            </p:cNvSpPr>
            <p:nvPr/>
          </p:nvSpPr>
          <p:spPr bwMode="auto">
            <a:xfrm>
              <a:off x="7823667" y="3276600"/>
              <a:ext cx="69121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$140</a:t>
              </a:r>
            </a:p>
          </p:txBody>
        </p:sp>
        <p:sp>
          <p:nvSpPr>
            <p:cNvPr id="22563" name="Text Box 35"/>
            <p:cNvSpPr txBox="1">
              <a:spLocks noChangeArrowheads="1"/>
            </p:cNvSpPr>
            <p:nvPr/>
          </p:nvSpPr>
          <p:spPr bwMode="auto">
            <a:xfrm>
              <a:off x="7947311" y="4613275"/>
              <a:ext cx="5645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$60</a:t>
              </a:r>
            </a:p>
          </p:txBody>
        </p:sp>
        <p:sp>
          <p:nvSpPr>
            <p:cNvPr id="22564" name="Text Box 36"/>
            <p:cNvSpPr txBox="1">
              <a:spLocks noChangeArrowheads="1"/>
            </p:cNvSpPr>
            <p:nvPr/>
          </p:nvSpPr>
          <p:spPr bwMode="auto">
            <a:xfrm>
              <a:off x="6944052" y="5562600"/>
              <a:ext cx="100264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dirty="0">
                  <a:solidFill>
                    <a:srgbClr val="FF0000"/>
                  </a:solidFill>
                </a:rPr>
                <a:t>Optimal</a:t>
              </a:r>
              <a:br>
                <a:rPr lang="en-US" altLang="en-US" sz="1800" dirty="0">
                  <a:solidFill>
                    <a:srgbClr val="FF0000"/>
                  </a:solidFill>
                </a:rPr>
              </a:br>
              <a:r>
                <a:rPr lang="en-US" altLang="en-US" sz="1800" dirty="0">
                  <a:solidFill>
                    <a:srgbClr val="FF0000"/>
                  </a:solidFill>
                </a:rPr>
                <a:t>Solution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576" name="Text Box 48"/>
            <p:cNvSpPr txBox="1">
              <a:spLocks noChangeArrowheads="1"/>
            </p:cNvSpPr>
            <p:nvPr/>
          </p:nvSpPr>
          <p:spPr bwMode="auto">
            <a:xfrm>
              <a:off x="7836347" y="5638800"/>
              <a:ext cx="8595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=$200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191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/>
              <a:t>Fractional Knapsack</a:t>
            </a:r>
            <a:endParaRPr lang="en-US" alt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400" dirty="0"/>
              <a:t>Let </a:t>
            </a:r>
            <a:r>
              <a:rPr lang="en-US" altLang="en-US" sz="2400" i="1" dirty="0"/>
              <a:t>k</a:t>
            </a:r>
            <a:r>
              <a:rPr lang="en-US" altLang="en-US" sz="2400" dirty="0"/>
              <a:t> be the index of the last item included in the knapsack. We may be able to include the whole or only a fraction of item </a:t>
            </a:r>
            <a:r>
              <a:rPr lang="en-US" altLang="en-US" sz="2400" i="1" dirty="0"/>
              <a:t>k</a:t>
            </a:r>
          </a:p>
          <a:p>
            <a:pPr marL="0" indent="0">
              <a:buNone/>
            </a:pPr>
            <a:endParaRPr lang="en-US" altLang="en-US" sz="2400" i="1" dirty="0" smtClean="0"/>
          </a:p>
          <a:p>
            <a:pPr marL="0" indent="0">
              <a:buNone/>
            </a:pPr>
            <a:r>
              <a:rPr lang="en-US" altLang="en-US" sz="2400" i="1" dirty="0" smtClean="0"/>
              <a:t>Without </a:t>
            </a:r>
            <a:r>
              <a:rPr lang="en-US" altLang="en-US" sz="2400" i="1" dirty="0"/>
              <a:t>item k </a:t>
            </a:r>
            <a:r>
              <a:rPr lang="en-US" altLang="en-US" sz="2400" i="1" dirty="0" err="1"/>
              <a:t>totweight</a:t>
            </a:r>
            <a:r>
              <a:rPr lang="en-US" altLang="en-US" sz="2400" dirty="0"/>
              <a:t> =</a:t>
            </a:r>
            <a:endParaRPr lang="en-US" altLang="en-US" sz="2400" dirty="0">
              <a:sym typeface="Symbol" pitchFamily="18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en-US" sz="2400" i="1" dirty="0" smtClean="0">
              <a:sym typeface="Symbol" pitchFamily="18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en-US" sz="2400" i="1" dirty="0">
              <a:sym typeface="Symbol" pitchFamily="18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400" i="1" dirty="0" smtClean="0">
                <a:sym typeface="Symbol" pitchFamily="18" charset="2"/>
              </a:rPr>
              <a:t>FWK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dirty="0">
                <a:sym typeface="Symbol" pitchFamily="18" charset="2"/>
              </a:rPr>
              <a:t>= </a:t>
            </a:r>
            <a:r>
              <a:rPr lang="en-US" altLang="en-US" sz="2400" i="1" dirty="0">
                <a:sym typeface="Symbol" pitchFamily="18" charset="2"/>
              </a:rPr>
              <a:t>   </a:t>
            </a:r>
            <a:r>
              <a:rPr lang="en-US" altLang="en-US" sz="2400" i="1" dirty="0" smtClean="0">
                <a:sym typeface="Symbol" pitchFamily="18" charset="2"/>
              </a:rPr>
              <a:t>                 +  </a:t>
            </a:r>
            <a:r>
              <a:rPr lang="en-US" altLang="en-US" sz="2400" dirty="0">
                <a:sym typeface="Symbol" pitchFamily="18" charset="2"/>
              </a:rPr>
              <a:t>min{(</a:t>
            </a:r>
            <a:r>
              <a:rPr lang="en-US" altLang="en-US" sz="2400" b="1" i="1" dirty="0">
                <a:sym typeface="Symbol" pitchFamily="18" charset="2"/>
              </a:rPr>
              <a:t>W </a:t>
            </a:r>
            <a:r>
              <a:rPr lang="en-US" altLang="en-US" sz="2400" i="1" dirty="0">
                <a:sym typeface="Symbol" pitchFamily="18" charset="2"/>
              </a:rPr>
              <a:t>- </a:t>
            </a:r>
            <a:r>
              <a:rPr lang="en-US" altLang="en-US" sz="2400" i="1" dirty="0" err="1">
                <a:sym typeface="Symbol" pitchFamily="18" charset="2"/>
              </a:rPr>
              <a:t>totweight</a:t>
            </a:r>
            <a:r>
              <a:rPr lang="en-US" altLang="en-US" sz="2400" i="1" dirty="0">
                <a:sym typeface="Symbol" pitchFamily="18" charset="2"/>
              </a:rPr>
              <a:t>),</a:t>
            </a:r>
            <a:r>
              <a:rPr lang="en-US" altLang="en-US" sz="2400" i="1" dirty="0" err="1">
                <a:sym typeface="Symbol" pitchFamily="18" charset="2"/>
              </a:rPr>
              <a:t>w</a:t>
            </a:r>
            <a:r>
              <a:rPr lang="en-US" altLang="en-US" sz="2400" i="1" baseline="-25000" dirty="0" err="1">
                <a:sym typeface="Symbol" pitchFamily="18" charset="2"/>
              </a:rPr>
              <a:t>k</a:t>
            </a:r>
            <a:r>
              <a:rPr lang="en-US" altLang="en-US" sz="2400" i="1" dirty="0">
                <a:sym typeface="Symbol" pitchFamily="18" charset="2"/>
              </a:rPr>
              <a:t> </a:t>
            </a:r>
            <a:r>
              <a:rPr lang="en-US" altLang="en-US" sz="2400" dirty="0">
                <a:sym typeface="Symbol" pitchFamily="18" charset="2"/>
              </a:rPr>
              <a:t>} X </a:t>
            </a:r>
            <a:r>
              <a:rPr lang="en-US" altLang="en-US" sz="2400" dirty="0" smtClean="0">
                <a:sym typeface="Symbol" pitchFamily="18" charset="2"/>
              </a:rPr>
              <a:t>(</a:t>
            </a:r>
            <a:r>
              <a:rPr lang="en-US" altLang="en-US" sz="2400" i="1" dirty="0" err="1" smtClean="0">
                <a:sym typeface="Symbol" pitchFamily="18" charset="2"/>
              </a:rPr>
              <a:t>b</a:t>
            </a:r>
            <a:r>
              <a:rPr lang="en-US" altLang="en-US" sz="2400" i="1" baseline="-25000" dirty="0" err="1" smtClean="0">
                <a:sym typeface="Symbol" pitchFamily="18" charset="2"/>
              </a:rPr>
              <a:t>k</a:t>
            </a:r>
            <a:r>
              <a:rPr lang="en-US" altLang="en-US" sz="2400" i="1" dirty="0" smtClean="0">
                <a:sym typeface="Symbol" pitchFamily="18" charset="2"/>
              </a:rPr>
              <a:t> </a:t>
            </a:r>
            <a:r>
              <a:rPr lang="en-US" altLang="en-US" sz="2400" i="1" dirty="0">
                <a:sym typeface="Symbol" pitchFamily="18" charset="2"/>
              </a:rPr>
              <a:t>/ </a:t>
            </a:r>
            <a:r>
              <a:rPr lang="en-US" altLang="en-US" sz="2400" i="1" dirty="0" err="1">
                <a:sym typeface="Symbol" pitchFamily="18" charset="2"/>
              </a:rPr>
              <a:t>w</a:t>
            </a:r>
            <a:r>
              <a:rPr lang="en-US" altLang="en-US" sz="2400" i="1" baseline="-25000" dirty="0" err="1">
                <a:sym typeface="Symbol" pitchFamily="18" charset="2"/>
              </a:rPr>
              <a:t>k</a:t>
            </a:r>
            <a:r>
              <a:rPr lang="en-US" altLang="en-US" sz="2400" baseline="-25000" dirty="0">
                <a:sym typeface="Symbol" pitchFamily="18" charset="2"/>
              </a:rPr>
              <a:t> </a:t>
            </a:r>
            <a:r>
              <a:rPr lang="en-US" altLang="en-US" sz="2400" dirty="0" smtClean="0">
                <a:sym typeface="Symbol" pitchFamily="18" charset="2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400" dirty="0">
              <a:sym typeface="Symbol" pitchFamily="18" charset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400" dirty="0">
                <a:sym typeface="Symbol" pitchFamily="18" charset="2"/>
              </a:rPr>
              <a:t>min{(</a:t>
            </a:r>
            <a:r>
              <a:rPr lang="en-US" altLang="en-US" sz="2400" b="1" i="1" dirty="0">
                <a:sym typeface="Symbol" pitchFamily="18" charset="2"/>
              </a:rPr>
              <a:t>W </a:t>
            </a:r>
            <a:r>
              <a:rPr lang="en-US" altLang="en-US" sz="2400" i="1" dirty="0">
                <a:sym typeface="Symbol" pitchFamily="18" charset="2"/>
              </a:rPr>
              <a:t>- </a:t>
            </a:r>
            <a:r>
              <a:rPr lang="en-US" altLang="en-US" sz="2400" i="1" dirty="0" err="1">
                <a:sym typeface="Symbol" pitchFamily="18" charset="2"/>
              </a:rPr>
              <a:t>totweight</a:t>
            </a:r>
            <a:r>
              <a:rPr lang="en-US" altLang="en-US" sz="2400" i="1" dirty="0">
                <a:sym typeface="Symbol" pitchFamily="18" charset="2"/>
              </a:rPr>
              <a:t>),</a:t>
            </a:r>
            <a:r>
              <a:rPr lang="en-US" altLang="en-US" sz="2400" i="1" dirty="0" err="1">
                <a:sym typeface="Symbol" pitchFamily="18" charset="2"/>
              </a:rPr>
              <a:t>w</a:t>
            </a:r>
            <a:r>
              <a:rPr lang="en-US" altLang="en-US" sz="2400" i="1" baseline="-25000" dirty="0" err="1">
                <a:sym typeface="Symbol" pitchFamily="18" charset="2"/>
              </a:rPr>
              <a:t>k</a:t>
            </a:r>
            <a:r>
              <a:rPr lang="en-US" altLang="en-US" sz="2400" i="1" dirty="0">
                <a:sym typeface="Symbol" pitchFamily="18" charset="2"/>
              </a:rPr>
              <a:t> </a:t>
            </a:r>
            <a:r>
              <a:rPr lang="en-US" altLang="en-US" sz="2400" dirty="0">
                <a:sym typeface="Symbol" pitchFamily="18" charset="2"/>
              </a:rPr>
              <a:t>}, means that we either take the whole of item k when the knapsack can include the item without violating the constraint, or we fill the knapsack by a fraction of item</a:t>
            </a:r>
          </a:p>
          <a:p>
            <a:endParaRPr lang="en-US" altLang="en-US" dirty="0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977940"/>
              </p:ext>
            </p:extLst>
          </p:nvPr>
        </p:nvGraphicFramePr>
        <p:xfrm>
          <a:off x="3724275" y="2331732"/>
          <a:ext cx="8477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10" name="Equation" r:id="rId4" imgW="368280" imgH="431640" progId="Equation.3">
                  <p:embed/>
                </p:oleObj>
              </mc:Choice>
              <mc:Fallback>
                <p:oleObj name="Equation" r:id="rId4" imgW="368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2331732"/>
                        <a:ext cx="8477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889211"/>
              </p:ext>
            </p:extLst>
          </p:nvPr>
        </p:nvGraphicFramePr>
        <p:xfrm>
          <a:off x="1763712" y="3611563"/>
          <a:ext cx="796629" cy="999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11" name="Equation" r:id="rId6" imgW="342720" imgH="431640" progId="Equation.3">
                  <p:embed/>
                </p:oleObj>
              </mc:Choice>
              <mc:Fallback>
                <p:oleObj name="Equation" r:id="rId6" imgW="342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2" y="3611563"/>
                        <a:ext cx="796629" cy="999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0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A Greedy </a:t>
            </a:r>
            <a:r>
              <a:rPr lang="en-US" altLang="en-US" sz="3200" dirty="0"/>
              <a:t>Algorithm for </a:t>
            </a:r>
            <a:r>
              <a:rPr lang="en-US" altLang="en-US" sz="3200" dirty="0" smtClean="0"/>
              <a:t>Fractional Knapsack</a:t>
            </a:r>
            <a:endParaRPr lang="en-US" altLang="en-US" sz="32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417342"/>
            <a:ext cx="8001000" cy="5029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400" dirty="0"/>
              <a:t>In this problem a fraction of any item may be chosen</a:t>
            </a:r>
          </a:p>
          <a:p>
            <a:pPr marL="0" indent="0">
              <a:lnSpc>
                <a:spcPct val="20000"/>
              </a:lnSpc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The greedy algorithm uses the </a:t>
            </a:r>
            <a:r>
              <a:rPr lang="en-US" altLang="en-US" sz="2400" i="1" dirty="0"/>
              <a:t>maximum benefit per unit</a:t>
            </a:r>
            <a:r>
              <a:rPr lang="en-US" altLang="en-US" sz="2400" dirty="0"/>
              <a:t> selection criteria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 smtClean="0"/>
              <a:t>Calculate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b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for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1≤i≤n	</a:t>
            </a:r>
            <a:r>
              <a:rPr lang="en-US" altLang="en-US" sz="2400" dirty="0" smtClean="0">
                <a:solidFill>
                  <a:srgbClr val="FF0000"/>
                </a:solidFill>
                <a:sym typeface="Symbol"/>
              </a:rPr>
              <a:t>(n)</a:t>
            </a:r>
            <a:endParaRPr lang="en-US" alt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 smtClean="0"/>
              <a:t>Sort </a:t>
            </a:r>
            <a:r>
              <a:rPr lang="en-US" altLang="en-US" sz="2400" dirty="0"/>
              <a:t>items in decreasing </a:t>
            </a:r>
            <a:r>
              <a:rPr lang="en-US" altLang="en-US" sz="2400" i="1" dirty="0"/>
              <a:t>b</a:t>
            </a:r>
            <a:r>
              <a:rPr lang="en-US" altLang="en-US" sz="2400" i="1" baseline="-25000" dirty="0"/>
              <a:t>i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/ </a:t>
            </a:r>
            <a:r>
              <a:rPr lang="en-US" altLang="en-US" sz="2400" i="1" dirty="0" err="1"/>
              <a:t>w</a:t>
            </a:r>
            <a:r>
              <a:rPr lang="en-US" altLang="en-US" sz="2400" i="1" baseline="-25000" dirty="0" err="1"/>
              <a:t>i</a:t>
            </a:r>
            <a:r>
              <a:rPr lang="en-US" altLang="en-US" sz="2400" i="1" dirty="0"/>
              <a:t>. </a:t>
            </a:r>
            <a:r>
              <a:rPr lang="en-US" altLang="en-US" sz="2400" i="1" dirty="0" smtClean="0"/>
              <a:t>          </a:t>
            </a:r>
            <a:r>
              <a:rPr lang="en-US" altLang="en-US" sz="2400" dirty="0" smtClean="0">
                <a:solidFill>
                  <a:srgbClr val="FF0000"/>
                </a:solidFill>
                <a:sym typeface="Symbol"/>
              </a:rPr>
              <a:t>(</a:t>
            </a:r>
            <a:r>
              <a:rPr lang="en-US" altLang="en-US" sz="2400" dirty="0" err="1" smtClean="0">
                <a:solidFill>
                  <a:srgbClr val="FF0000"/>
                </a:solidFill>
                <a:sym typeface="Symbol"/>
              </a:rPr>
              <a:t>nlgn</a:t>
            </a:r>
            <a:r>
              <a:rPr lang="en-US" altLang="en-US" sz="2400" dirty="0" smtClean="0">
                <a:solidFill>
                  <a:srgbClr val="FF0000"/>
                </a:solidFill>
                <a:sym typeface="Symbol"/>
              </a:rPr>
              <a:t>)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en-US" sz="2400" dirty="0" smtClean="0"/>
              <a:t>3.</a:t>
            </a:r>
            <a:r>
              <a:rPr lang="en-US" altLang="en-US" sz="2400" i="1" dirty="0" smtClean="0"/>
              <a:t>	  Add items to knapsack (starting at the first) until there are no more items</a:t>
            </a:r>
            <a:r>
              <a:rPr lang="en-US" altLang="en-US" sz="2400" dirty="0" smtClean="0"/>
              <a:t>, or until the capacity W is exceeded.</a:t>
            </a:r>
          </a:p>
          <a:p>
            <a:pPr lvl="2">
              <a:buFontTx/>
              <a:buNone/>
            </a:pPr>
            <a:r>
              <a:rPr lang="en-US" altLang="en-US" dirty="0"/>
              <a:t>	If knapsack is not yet full, fill knapsack with a fraction of next </a:t>
            </a:r>
            <a:r>
              <a:rPr lang="en-US" altLang="en-US" dirty="0" smtClean="0"/>
              <a:t>unselected </a:t>
            </a:r>
            <a:r>
              <a:rPr lang="en-US" altLang="en-US" dirty="0"/>
              <a:t>item</a:t>
            </a:r>
            <a:r>
              <a:rPr lang="en-US" altLang="en-US" dirty="0" smtClean="0"/>
              <a:t>.                     </a:t>
            </a:r>
            <a:r>
              <a:rPr lang="en-US" altLang="en-US" dirty="0" smtClean="0">
                <a:solidFill>
                  <a:srgbClr val="FF0000"/>
                </a:solidFill>
                <a:sym typeface="Symbol"/>
              </a:rPr>
              <a:t></a:t>
            </a:r>
            <a:r>
              <a:rPr lang="en-US" altLang="en-US" dirty="0">
                <a:solidFill>
                  <a:srgbClr val="FF0000"/>
                </a:solidFill>
                <a:sym typeface="Symbol"/>
              </a:rPr>
              <a:t>(n</a:t>
            </a:r>
            <a:r>
              <a:rPr lang="en-US" altLang="en-US" dirty="0" smtClean="0">
                <a:solidFill>
                  <a:srgbClr val="FF0000"/>
                </a:solidFill>
                <a:sym typeface="Symbol"/>
              </a:rPr>
              <a:t>)</a:t>
            </a:r>
          </a:p>
          <a:p>
            <a:pPr lvl="2">
              <a:buFontTx/>
              <a:buNone/>
            </a:pPr>
            <a:endParaRPr lang="en-US" altLang="en-US" dirty="0">
              <a:solidFill>
                <a:srgbClr val="FF0000"/>
              </a:solidFill>
              <a:sym typeface="Symbol"/>
            </a:endParaRPr>
          </a:p>
          <a:p>
            <a:pPr lvl="2">
              <a:buNone/>
            </a:pPr>
            <a:r>
              <a:rPr lang="en-US" altLang="en-US" b="1" dirty="0" smtClean="0">
                <a:solidFill>
                  <a:srgbClr val="00B050"/>
                </a:solidFill>
                <a:sym typeface="Symbol"/>
              </a:rPr>
              <a:t>Running time: </a:t>
            </a:r>
            <a:r>
              <a:rPr lang="en-US" altLang="en-US" b="1" dirty="0">
                <a:solidFill>
                  <a:srgbClr val="00B050"/>
                </a:solidFill>
                <a:sym typeface="Symbol"/>
              </a:rPr>
              <a:t>(</a:t>
            </a:r>
            <a:r>
              <a:rPr lang="en-US" altLang="en-US" b="1" dirty="0" err="1">
                <a:solidFill>
                  <a:srgbClr val="00B050"/>
                </a:solidFill>
                <a:sym typeface="Symbol"/>
              </a:rPr>
              <a:t>nlgn</a:t>
            </a:r>
            <a:r>
              <a:rPr lang="en-US" altLang="en-US" b="1" dirty="0" smtClean="0">
                <a:solidFill>
                  <a:srgbClr val="00B050"/>
                </a:solidFill>
                <a:sym typeface="Symbol"/>
              </a:rPr>
              <a:t>) </a:t>
            </a:r>
            <a:r>
              <a:rPr lang="en-US" altLang="en-US" b="1" dirty="0" smtClean="0">
                <a:solidFill>
                  <a:srgbClr val="00B050"/>
                </a:solidFill>
              </a:rPr>
              <a:t>  </a:t>
            </a:r>
            <a:endParaRPr lang="en-US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2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525" y="132952"/>
            <a:ext cx="8077200" cy="1143000"/>
          </a:xfrm>
        </p:spPr>
        <p:txBody>
          <a:bodyPr/>
          <a:lstStyle/>
          <a:p>
            <a:r>
              <a:rPr lang="en-US" altLang="en-US" dirty="0"/>
              <a:t>The Fractional Knapsack Algorithm</a:t>
            </a:r>
          </a:p>
        </p:txBody>
      </p:sp>
      <p:sp>
        <p:nvSpPr>
          <p:cNvPr id="167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94945" y="1508781"/>
            <a:ext cx="3462665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Greedy choice: Keep taking item with highest </a:t>
            </a:r>
            <a:r>
              <a:rPr lang="en-US" altLang="en-US" sz="2400" b="1" dirty="0"/>
              <a:t>value</a:t>
            </a:r>
            <a:r>
              <a:rPr lang="en-US" altLang="en-US" sz="2400" dirty="0"/>
              <a:t> (benefit to weight ratio)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charset="-122"/>
              </a:rPr>
              <a:t>Use a heap-based priority queue to store the items, then</a:t>
            </a:r>
            <a:r>
              <a:rPr lang="en-US" altLang="en-US" sz="2000" dirty="0"/>
              <a:t> </a:t>
            </a:r>
            <a:r>
              <a:rPr lang="en-US" altLang="zh-CN" sz="2000" dirty="0">
                <a:ea typeface="宋体" charset="-122"/>
              </a:rPr>
              <a:t>the </a:t>
            </a:r>
            <a:r>
              <a:rPr lang="en-US" altLang="en-US" sz="2000" dirty="0"/>
              <a:t>time</a:t>
            </a:r>
            <a:r>
              <a:rPr lang="en-US" altLang="zh-CN" sz="2000" dirty="0">
                <a:ea typeface="宋体" charset="-122"/>
              </a:rPr>
              <a:t> complexity is</a:t>
            </a:r>
            <a:r>
              <a:rPr lang="en-US" altLang="en-US" sz="2000" dirty="0"/>
              <a:t> O(n log n</a:t>
            </a:r>
            <a:r>
              <a:rPr lang="en-US" altLang="en-US" sz="2000" dirty="0" smtClean="0"/>
              <a:t>).</a:t>
            </a:r>
            <a:endParaRPr lang="en-US" altLang="en-US" sz="20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97B89-9EFC-4226-802C-068B8C17842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3840488" y="1234464"/>
            <a:ext cx="4754827" cy="5410712"/>
          </a:xfrm>
          <a:prstGeom prst="rect">
            <a:avLst/>
          </a:prstGeom>
          <a:solidFill>
            <a:srgbClr val="FFFF00">
              <a:alpha val="41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42900"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628650"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b="1" dirty="0"/>
              <a:t>Algorithm</a:t>
            </a:r>
            <a:r>
              <a:rPr lang="en-US" altLang="en-US" dirty="0"/>
              <a:t> </a:t>
            </a:r>
            <a:r>
              <a:rPr lang="en-US" altLang="en-US" b="1" i="1" dirty="0" err="1" smtClean="0"/>
              <a:t>FKnapsack</a:t>
            </a:r>
            <a:r>
              <a:rPr lang="en-US" altLang="en-US" dirty="0" smtClean="0"/>
              <a:t>(</a:t>
            </a:r>
            <a:r>
              <a:rPr lang="en-US" altLang="en-US" b="1" i="1" dirty="0" smtClean="0"/>
              <a:t>S</a:t>
            </a:r>
            <a:r>
              <a:rPr lang="en-US" altLang="en-US" b="1" i="1" dirty="0"/>
              <a:t>,</a:t>
            </a:r>
            <a:r>
              <a:rPr lang="en-US" altLang="en-US" dirty="0"/>
              <a:t> </a:t>
            </a:r>
            <a:r>
              <a:rPr lang="en-US" altLang="en-US" b="1" i="1" dirty="0"/>
              <a:t>W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Input:</a:t>
            </a:r>
            <a:r>
              <a:rPr lang="en-US" altLang="en-US" dirty="0"/>
              <a:t> set </a:t>
            </a:r>
            <a:r>
              <a:rPr lang="en-US" altLang="en-US" b="1" i="1" dirty="0"/>
              <a:t>S</a:t>
            </a:r>
            <a:r>
              <a:rPr lang="en-US" altLang="en-US" dirty="0"/>
              <a:t> of items w/ benefit </a:t>
            </a:r>
            <a:r>
              <a:rPr lang="en-US" altLang="en-US" i="1" dirty="0"/>
              <a:t>b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		</a:t>
            </a:r>
            <a:r>
              <a:rPr lang="en-US" altLang="en-US" dirty="0"/>
              <a:t>and weight </a:t>
            </a:r>
            <a:r>
              <a:rPr lang="en-US" altLang="en-US" i="1" dirty="0" err="1"/>
              <a:t>w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; max. weight </a:t>
            </a:r>
            <a:r>
              <a:rPr lang="en-US" altLang="en-US" i="1" dirty="0"/>
              <a:t>W</a:t>
            </a:r>
            <a:r>
              <a:rPr lang="en-US" altLang="en-US" dirty="0"/>
              <a:t>	</a:t>
            </a:r>
            <a:r>
              <a:rPr lang="en-US" altLang="en-US" b="1" dirty="0"/>
              <a:t>Output:</a:t>
            </a:r>
            <a:r>
              <a:rPr lang="en-US" altLang="en-US" dirty="0"/>
              <a:t> amount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dirty="0"/>
              <a:t> of each item </a:t>
            </a:r>
            <a:r>
              <a:rPr lang="en-US" altLang="en-US" i="1" dirty="0" err="1"/>
              <a:t>i</a:t>
            </a:r>
            <a:r>
              <a:rPr lang="en-US" altLang="en-US" i="1" dirty="0"/>
              <a:t> 		</a:t>
            </a:r>
            <a:r>
              <a:rPr lang="en-US" altLang="en-US" dirty="0"/>
              <a:t>to maximize benefit with 				weight at most </a:t>
            </a:r>
            <a:r>
              <a:rPr lang="en-US" altLang="en-US" i="1" dirty="0"/>
              <a:t>W</a:t>
            </a:r>
            <a:endParaRPr lang="en-US" altLang="en-US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for </a:t>
            </a:r>
            <a:r>
              <a:rPr lang="en-US" altLang="en-US" b="1" i="1" dirty="0"/>
              <a:t>each item </a:t>
            </a:r>
            <a:r>
              <a:rPr lang="en-US" altLang="en-US" b="1" i="1" dirty="0" err="1"/>
              <a:t>i</a:t>
            </a:r>
            <a:r>
              <a:rPr lang="en-US" altLang="en-US" b="1" i="1" dirty="0"/>
              <a:t> in S</a:t>
            </a:r>
            <a:endParaRPr lang="en-US" altLang="en-US" dirty="0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dirty="0"/>
              <a:t>	</a:t>
            </a:r>
            <a:r>
              <a:rPr lang="en-US" altLang="en-US" b="1" i="1" dirty="0"/>
              <a:t>x</a:t>
            </a:r>
            <a:r>
              <a:rPr lang="en-US" altLang="en-US" b="1" i="1" baseline="-25000" dirty="0"/>
              <a:t>i</a:t>
            </a:r>
            <a:r>
              <a:rPr lang="en-US" altLang="en-US" b="1" i="1" dirty="0"/>
              <a:t>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dirty="0"/>
              <a:t>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b="1" i="1" dirty="0"/>
              <a:t>	v</a:t>
            </a:r>
            <a:r>
              <a:rPr lang="en-US" altLang="en-US" b="1" i="1" baseline="-25000" dirty="0"/>
              <a:t>i</a:t>
            </a:r>
            <a:r>
              <a:rPr lang="en-US" altLang="en-US" b="1" i="1" dirty="0"/>
              <a:t>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b="1" i="1" dirty="0"/>
              <a:t>b</a:t>
            </a:r>
            <a:r>
              <a:rPr lang="en-US" altLang="en-US" b="1" i="1" baseline="-25000" dirty="0"/>
              <a:t>i  </a:t>
            </a:r>
            <a:r>
              <a:rPr lang="en-US" altLang="en-US" b="1" i="1" dirty="0"/>
              <a:t>/ </a:t>
            </a:r>
            <a:r>
              <a:rPr lang="en-US" altLang="en-US" b="1" i="1" dirty="0" err="1"/>
              <a:t>w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		</a:t>
            </a:r>
            <a:r>
              <a:rPr lang="en-US" altLang="en-US" dirty="0"/>
              <a:t>{value}</a:t>
            </a:r>
            <a:endParaRPr lang="en-US" altLang="en-US" baseline="-25000" dirty="0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b="1" i="1" dirty="0"/>
              <a:t>w</a:t>
            </a:r>
            <a:r>
              <a:rPr lang="en-US" altLang="en-US" i="1" dirty="0"/>
              <a:t>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dirty="0"/>
              <a:t>0</a:t>
            </a:r>
            <a:r>
              <a:rPr lang="en-US" altLang="en-US" b="1" i="1" dirty="0"/>
              <a:t>		</a:t>
            </a:r>
            <a:r>
              <a:rPr lang="en-US" altLang="en-US" dirty="0"/>
              <a:t>{</a:t>
            </a:r>
            <a:r>
              <a:rPr lang="en-US" altLang="zh-CN" dirty="0">
                <a:ea typeface="宋体" charset="-122"/>
              </a:rPr>
              <a:t>current </a:t>
            </a:r>
            <a:r>
              <a:rPr lang="en-US" altLang="en-US" dirty="0"/>
              <a:t>total weight}</a:t>
            </a:r>
            <a:endParaRPr lang="en-US" altLang="en-US" i="1" dirty="0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b="1" dirty="0"/>
              <a:t>while</a:t>
            </a:r>
            <a:r>
              <a:rPr lang="en-US" altLang="en-US" dirty="0"/>
              <a:t> </a:t>
            </a:r>
            <a:r>
              <a:rPr lang="en-US" altLang="en-US" b="1" i="1" dirty="0"/>
              <a:t>w &lt; W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b="1" i="1" dirty="0"/>
              <a:t>	</a:t>
            </a:r>
            <a:r>
              <a:rPr lang="en-US" altLang="en-US" dirty="0"/>
              <a:t>remove item </a:t>
            </a:r>
            <a:r>
              <a:rPr lang="en-US" altLang="en-US" b="1" i="1" dirty="0" err="1"/>
              <a:t>i</a:t>
            </a:r>
            <a:r>
              <a:rPr lang="en-US" altLang="en-US" b="1" i="1" dirty="0"/>
              <a:t> </a:t>
            </a:r>
            <a:r>
              <a:rPr lang="en-US" altLang="en-US" dirty="0"/>
              <a:t>with highest </a:t>
            </a:r>
            <a:r>
              <a:rPr lang="en-US" altLang="en-US" b="1" i="1" dirty="0"/>
              <a:t>v</a:t>
            </a:r>
            <a:r>
              <a:rPr lang="en-US" altLang="en-US" b="1" i="1" baseline="-25000" dirty="0"/>
              <a:t>i</a:t>
            </a:r>
            <a:endParaRPr lang="en-US" altLang="en-US" baseline="-25000" dirty="0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dirty="0"/>
              <a:t>	</a:t>
            </a:r>
            <a:r>
              <a:rPr lang="en-US" altLang="en-US" b="1" i="1" dirty="0"/>
              <a:t>x</a:t>
            </a:r>
            <a:r>
              <a:rPr lang="en-US" altLang="en-US" b="1" i="1" baseline="-25000" dirty="0"/>
              <a:t>i</a:t>
            </a:r>
            <a:r>
              <a:rPr lang="en-US" altLang="en-US" b="1" i="1" dirty="0"/>
              <a:t> </a:t>
            </a:r>
            <a:r>
              <a:rPr lang="en-US" altLang="en-US" dirty="0">
                <a:sym typeface="Symbol" pitchFamily="18" charset="2"/>
              </a:rPr>
              <a:t> min{</a:t>
            </a:r>
            <a:r>
              <a:rPr lang="en-US" altLang="en-US" b="1" i="1" dirty="0" err="1"/>
              <a:t>w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, W </a:t>
            </a:r>
            <a:r>
              <a:rPr lang="en-US" altLang="en-US" b="1" i="1" dirty="0">
                <a:latin typeface="Symbol" pitchFamily="18" charset="2"/>
              </a:rPr>
              <a:t>-</a:t>
            </a:r>
            <a:r>
              <a:rPr lang="en-US" altLang="en-US" b="1" i="1" dirty="0"/>
              <a:t> w</a:t>
            </a:r>
            <a:r>
              <a:rPr lang="en-US" altLang="en-US" dirty="0"/>
              <a:t>}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en-US" dirty="0"/>
              <a:t>	</a:t>
            </a:r>
            <a:r>
              <a:rPr lang="en-US" altLang="en-US" b="1" i="1" dirty="0"/>
              <a:t>w </a:t>
            </a:r>
            <a:r>
              <a:rPr lang="en-US" altLang="en-US" dirty="0">
                <a:sym typeface="Symbol" pitchFamily="18" charset="2"/>
              </a:rPr>
              <a:t> </a:t>
            </a:r>
            <a:r>
              <a:rPr lang="en-US" altLang="en-US" b="1" i="1" dirty="0"/>
              <a:t>w</a:t>
            </a:r>
            <a:r>
              <a:rPr lang="en-US" altLang="en-US" dirty="0">
                <a:sym typeface="Symbol" pitchFamily="18" charset="2"/>
              </a:rPr>
              <a:t>  + min{</a:t>
            </a:r>
            <a:r>
              <a:rPr lang="en-US" altLang="en-US" b="1" i="1" dirty="0" err="1"/>
              <a:t>w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, W </a:t>
            </a:r>
            <a:r>
              <a:rPr lang="en-US" altLang="en-US" b="1" i="1" dirty="0">
                <a:latin typeface="Symbol" pitchFamily="18" charset="2"/>
              </a:rPr>
              <a:t>-</a:t>
            </a:r>
            <a:r>
              <a:rPr lang="en-US" altLang="en-US" b="1" i="1" dirty="0"/>
              <a:t> w</a:t>
            </a:r>
            <a:r>
              <a:rPr lang="en-US" alt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0" descr="10%"/>
          <p:cNvSpPr>
            <a:spLocks noChangeArrowheads="1"/>
          </p:cNvSpPr>
          <p:nvPr/>
        </p:nvSpPr>
        <p:spPr bwMode="auto">
          <a:xfrm>
            <a:off x="5274337" y="2209799"/>
            <a:ext cx="838200" cy="522481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1" name="Rectangle 11" descr="5%"/>
          <p:cNvSpPr>
            <a:spLocks noChangeArrowheads="1"/>
          </p:cNvSpPr>
          <p:nvPr/>
        </p:nvSpPr>
        <p:spPr bwMode="auto">
          <a:xfrm>
            <a:off x="5271008" y="2731541"/>
            <a:ext cx="838200" cy="2286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en-US" sz="1800"/>
          </a:p>
        </p:txBody>
      </p:sp>
      <p:sp>
        <p:nvSpPr>
          <p:cNvPr id="40" name="Rectangle 4" descr="10%"/>
          <p:cNvSpPr>
            <a:spLocks noChangeArrowheads="1"/>
          </p:cNvSpPr>
          <p:nvPr/>
        </p:nvSpPr>
        <p:spPr bwMode="auto">
          <a:xfrm>
            <a:off x="5271008" y="5001210"/>
            <a:ext cx="824991" cy="6820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05800" cy="1143000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Example of applying the optimal greedy algorithm for Fractional Knapsack Problem</a:t>
            </a:r>
            <a:br>
              <a:rPr lang="en-US" altLang="en-US" sz="2400" dirty="0"/>
            </a:br>
            <a:r>
              <a:rPr lang="en-US" altLang="en-US" sz="2400" i="1" dirty="0"/>
              <a:t>S</a:t>
            </a:r>
            <a:r>
              <a:rPr lang="en-US" altLang="en-US" sz="2400" dirty="0"/>
              <a:t> = { ( </a:t>
            </a:r>
            <a:r>
              <a:rPr lang="en-US" altLang="en-US" sz="2400" i="1" dirty="0"/>
              <a:t>item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 ,</a:t>
            </a:r>
            <a:r>
              <a:rPr lang="en-US" altLang="en-US" sz="2400" dirty="0"/>
              <a:t> 5, $50 ), ( </a:t>
            </a:r>
            <a:r>
              <a:rPr lang="en-US" altLang="en-US" sz="2400" i="1" dirty="0"/>
              <a:t>item</a:t>
            </a:r>
            <a:r>
              <a:rPr lang="en-US" altLang="en-US" sz="2400" i="1" baseline="-25000" dirty="0"/>
              <a:t>2</a:t>
            </a:r>
            <a:r>
              <a:rPr lang="en-US" altLang="en-US" sz="2400" dirty="0"/>
              <a:t>, 20, $140 ) (</a:t>
            </a:r>
            <a:r>
              <a:rPr lang="en-US" altLang="en-US" sz="2400" i="1" dirty="0"/>
              <a:t>item</a:t>
            </a:r>
            <a:r>
              <a:rPr lang="en-US" altLang="en-US" sz="2400" i="1" baseline="-25000" dirty="0"/>
              <a:t>3</a:t>
            </a:r>
            <a:r>
              <a:rPr lang="en-US" altLang="en-US" sz="2400" dirty="0"/>
              <a:t> ,10, $60 ), }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i="1" baseline="-25000"/>
              <a:t> </a:t>
            </a:r>
          </a:p>
        </p:txBody>
      </p:sp>
      <p:sp>
        <p:nvSpPr>
          <p:cNvPr id="51204" name="Rectangle 4" descr="10%"/>
          <p:cNvSpPr>
            <a:spLocks noChangeArrowheads="1"/>
          </p:cNvSpPr>
          <p:nvPr/>
        </p:nvSpPr>
        <p:spPr bwMode="auto">
          <a:xfrm>
            <a:off x="762000" y="5029200"/>
            <a:ext cx="762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864680" y="5029200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5 lb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860711" y="4648200"/>
            <a:ext cx="5645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$50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902075" y="2209800"/>
            <a:ext cx="838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3948135" y="3089275"/>
            <a:ext cx="6190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30lb</a:t>
            </a:r>
            <a:br>
              <a:rPr lang="en-US" altLang="en-US" sz="1800"/>
            </a:br>
            <a:r>
              <a:rPr lang="en-US" altLang="en-US" sz="1800"/>
              <a:t>Max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814522" y="5562600"/>
            <a:ext cx="7141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item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grpSp>
        <p:nvGrpSpPr>
          <p:cNvPr id="51210" name="Group 10"/>
          <p:cNvGrpSpPr>
            <a:grpSpLocks/>
          </p:cNvGrpSpPr>
          <p:nvPr/>
        </p:nvGrpSpPr>
        <p:grpSpPr bwMode="auto">
          <a:xfrm>
            <a:off x="1692275" y="2971800"/>
            <a:ext cx="838200" cy="2960688"/>
            <a:chOff x="1738" y="1872"/>
            <a:chExt cx="528" cy="1865"/>
          </a:xfrm>
        </p:grpSpPr>
        <p:sp>
          <p:nvSpPr>
            <p:cNvPr id="51211" name="Rectangle 11" descr="5%"/>
            <p:cNvSpPr>
              <a:spLocks noChangeArrowheads="1"/>
            </p:cNvSpPr>
            <p:nvPr/>
          </p:nvSpPr>
          <p:spPr bwMode="auto">
            <a:xfrm>
              <a:off x="1738" y="2112"/>
              <a:ext cx="528" cy="144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800"/>
            </a:p>
          </p:txBody>
        </p:sp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1760" y="1872"/>
              <a:ext cx="4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$140</a:t>
              </a:r>
            </a:p>
          </p:txBody>
        </p:sp>
        <p:sp>
          <p:nvSpPr>
            <p:cNvPr id="51213" name="Text Box 13"/>
            <p:cNvSpPr txBox="1">
              <a:spLocks noChangeArrowheads="1"/>
            </p:cNvSpPr>
            <p:nvPr/>
          </p:nvSpPr>
          <p:spPr bwMode="auto">
            <a:xfrm>
              <a:off x="1773" y="2688"/>
              <a:ext cx="4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20 lb</a:t>
              </a:r>
            </a:p>
          </p:txBody>
        </p:sp>
        <p:sp>
          <p:nvSpPr>
            <p:cNvPr id="51214" name="Text Box 14"/>
            <p:cNvSpPr txBox="1">
              <a:spLocks noChangeArrowheads="1"/>
            </p:cNvSpPr>
            <p:nvPr/>
          </p:nvSpPr>
          <p:spPr bwMode="auto">
            <a:xfrm>
              <a:off x="1761" y="3504"/>
              <a:ext cx="45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item</a:t>
              </a:r>
              <a:r>
                <a:rPr lang="en-US" altLang="en-US" sz="1800" baseline="-25000"/>
                <a:t>2</a:t>
              </a:r>
              <a:endParaRPr lang="en-US" altLang="en-US" sz="1800"/>
            </a:p>
          </p:txBody>
        </p:sp>
      </p:grp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3704293" y="5562600"/>
            <a:ext cx="11448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Knapsack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6944052" y="5562600"/>
            <a:ext cx="10026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Optimal</a:t>
            </a:r>
            <a:br>
              <a:rPr lang="en-US" altLang="en-US" sz="1800"/>
            </a:br>
            <a:r>
              <a:rPr lang="en-US" altLang="en-US" sz="1800"/>
              <a:t>Solution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296525" y="4129088"/>
            <a:ext cx="1350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/>
              <a:t>B/W </a:t>
            </a:r>
            <a:r>
              <a:rPr lang="en-US" altLang="en-US" sz="1800"/>
              <a:t>1: $10</a:t>
            </a:r>
            <a:endParaRPr lang="en-US" altLang="en-US" sz="1800" i="1" baseline="-25000"/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2496619" y="3595688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/>
              <a:t>B/W</a:t>
            </a:r>
            <a:r>
              <a:rPr lang="en-US" altLang="en-US" sz="1800"/>
              <a:t> 2: $6</a:t>
            </a:r>
            <a:endParaRPr lang="en-US" altLang="en-US" sz="1800" i="1" baseline="-25000"/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1467738" y="2452688"/>
            <a:ext cx="10967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/>
              <a:t>B/W</a:t>
            </a:r>
            <a:r>
              <a:rPr lang="en-US" altLang="en-US" sz="1800"/>
              <a:t>:  $7</a:t>
            </a:r>
            <a:endParaRPr lang="en-US" altLang="en-US" sz="1800" i="1" baseline="-25000"/>
          </a:p>
        </p:txBody>
      </p:sp>
      <p:sp>
        <p:nvSpPr>
          <p:cNvPr id="51220" name="Rectangle 20" descr="10%"/>
          <p:cNvSpPr>
            <a:spLocks noChangeArrowheads="1"/>
          </p:cNvSpPr>
          <p:nvPr/>
        </p:nvSpPr>
        <p:spPr bwMode="auto">
          <a:xfrm>
            <a:off x="2743200" y="4557713"/>
            <a:ext cx="838200" cy="1143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858761" y="4751388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10 lb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857786" y="4176713"/>
            <a:ext cx="5645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$60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2795722" y="5638800"/>
            <a:ext cx="7141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item</a:t>
            </a:r>
            <a:r>
              <a:rPr lang="en-US" altLang="en-US" sz="1800" baseline="-25000"/>
              <a:t>3</a:t>
            </a:r>
            <a:endParaRPr lang="en-US" altLang="en-US" sz="1800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5257800" y="49974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5412867" y="5073650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/>
              <a:t>5 </a:t>
            </a:r>
            <a:r>
              <a:rPr lang="en-US" altLang="en-US" sz="1800" dirty="0" err="1"/>
              <a:t>lb</a:t>
            </a:r>
            <a:endParaRPr lang="en-US" altLang="en-US" sz="1800" dirty="0"/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5376355" y="2330450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/>
              <a:t>5 </a:t>
            </a:r>
            <a:r>
              <a:rPr lang="en-US" altLang="en-US" sz="1800" dirty="0" err="1"/>
              <a:t>lb</a:t>
            </a:r>
            <a:endParaRPr lang="en-US" altLang="en-US" sz="1800" dirty="0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5313036" y="3778250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20 lb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5159702" y="5607050"/>
            <a:ext cx="10026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Greedy</a:t>
            </a:r>
            <a:br>
              <a:rPr lang="en-US" altLang="en-US" sz="1800"/>
            </a:br>
            <a:r>
              <a:rPr lang="en-US" altLang="en-US" sz="1800"/>
              <a:t>Solution</a:t>
            </a: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6118511" y="4886325"/>
            <a:ext cx="5645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$50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6131392" y="3438525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$140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6173502" y="2330450"/>
            <a:ext cx="19960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5/10 * $60 = $30</a:t>
            </a:r>
          </a:p>
        </p:txBody>
      </p:sp>
      <p:sp>
        <p:nvSpPr>
          <p:cNvPr id="51236" name="Line 36"/>
          <p:cNvSpPr>
            <a:spLocks noChangeShapeType="1"/>
          </p:cNvSpPr>
          <p:nvPr/>
        </p:nvSpPr>
        <p:spPr bwMode="auto">
          <a:xfrm flipH="1">
            <a:off x="6324600" y="5181600"/>
            <a:ext cx="1524000" cy="501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6815137" y="3166408"/>
            <a:ext cx="2066925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800" dirty="0" smtClean="0">
                <a:latin typeface="Arial" pitchFamily="34" charset="0"/>
              </a:rPr>
              <a:t>Optimal benefit </a:t>
            </a:r>
            <a:r>
              <a:rPr lang="en-US" altLang="en-US" sz="1800" dirty="0">
                <a:latin typeface="Arial" pitchFamily="34" charset="0"/>
              </a:rPr>
              <a:t>$220</a:t>
            </a:r>
          </a:p>
          <a:p>
            <a:pPr algn="l"/>
            <a:r>
              <a:rPr lang="en-US" altLang="en-US" sz="1800" dirty="0" smtClean="0">
                <a:latin typeface="Arial" pitchFamily="34" charset="0"/>
              </a:rPr>
              <a:t>Solution: items </a:t>
            </a:r>
            <a:r>
              <a:rPr lang="en-US" altLang="en-US" sz="1800" dirty="0">
                <a:latin typeface="Arial" pitchFamily="34" charset="0"/>
              </a:rPr>
              <a:t>1and 2 </a:t>
            </a:r>
          </a:p>
          <a:p>
            <a:pPr algn="l"/>
            <a:r>
              <a:rPr lang="en-US" altLang="en-US" sz="1800" dirty="0">
                <a:latin typeface="Arial" pitchFamily="34" charset="0"/>
              </a:rPr>
              <a:t> and 1/2 of </a:t>
            </a:r>
            <a:r>
              <a:rPr lang="en-US" altLang="en-US" sz="1800" dirty="0" smtClean="0">
                <a:latin typeface="Arial" pitchFamily="34" charset="0"/>
              </a:rPr>
              <a:t> item 3</a:t>
            </a:r>
            <a:endParaRPr lang="en-US" altLang="en-US" sz="1800" dirty="0">
              <a:latin typeface="Arial" pitchFamily="34" charset="0"/>
            </a:endParaRPr>
          </a:p>
        </p:txBody>
      </p: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6462434" y="5603875"/>
            <a:ext cx="3529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55860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6373" y="-137121"/>
            <a:ext cx="8077200" cy="1143000"/>
          </a:xfrm>
        </p:spPr>
        <p:txBody>
          <a:bodyPr/>
          <a:lstStyle/>
          <a:p>
            <a:r>
              <a:rPr lang="en-US" altLang="en-US" dirty="0" smtClean="0"/>
              <a:t>Greedy Knapsack</a:t>
            </a:r>
            <a:endParaRPr lang="en-US" altLang="en-US" dirty="0"/>
          </a:p>
        </p:txBody>
      </p:sp>
      <p:sp>
        <p:nvSpPr>
          <p:cNvPr id="168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26386" y="963613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Given: A set S of n items, with each item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having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- a positive benefit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/>
              <a:t>w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- a positive weight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Goal: Choose items with maximum total benefit but with weight at most W.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45B0A-80C4-4D81-A555-2BA4DDCD5B97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168966" name="Picture 6" descr="HH010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4217988"/>
            <a:ext cx="495300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967" name="Picture 7" descr="HH010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3836988"/>
            <a:ext cx="708025" cy="126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968" name="Picture 8" descr="HH010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4522788"/>
            <a:ext cx="325438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969" name="Picture 9" descr="HH010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0" y="4038600"/>
            <a:ext cx="59531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970" name="Picture 10" descr="HH0100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4572000"/>
            <a:ext cx="282575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515938" y="5105400"/>
            <a:ext cx="1236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Weight:</a:t>
            </a:r>
          </a:p>
        </p:txBody>
      </p:sp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533400" y="5486400"/>
            <a:ext cx="123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Benefit:</a:t>
            </a:r>
          </a:p>
        </p:txBody>
      </p:sp>
      <p:sp>
        <p:nvSpPr>
          <p:cNvPr id="168973" name="Text Box 13"/>
          <p:cNvSpPr txBox="1">
            <a:spLocks noChangeArrowheads="1"/>
          </p:cNvSpPr>
          <p:nvPr/>
        </p:nvSpPr>
        <p:spPr bwMode="auto">
          <a:xfrm>
            <a:off x="1954213" y="4724400"/>
            <a:ext cx="296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2697163" y="4724400"/>
            <a:ext cx="296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68975" name="Text Box 15"/>
          <p:cNvSpPr txBox="1">
            <a:spLocks noChangeArrowheads="1"/>
          </p:cNvSpPr>
          <p:nvPr/>
        </p:nvSpPr>
        <p:spPr bwMode="auto">
          <a:xfrm>
            <a:off x="3387725" y="4724400"/>
            <a:ext cx="296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68976" name="Text Box 16"/>
          <p:cNvSpPr txBox="1">
            <a:spLocks noChangeArrowheads="1"/>
          </p:cNvSpPr>
          <p:nvPr/>
        </p:nvSpPr>
        <p:spPr bwMode="auto">
          <a:xfrm>
            <a:off x="4079875" y="4724400"/>
            <a:ext cx="296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68977" name="Text Box 17"/>
          <p:cNvSpPr txBox="1">
            <a:spLocks noChangeArrowheads="1"/>
          </p:cNvSpPr>
          <p:nvPr/>
        </p:nvSpPr>
        <p:spPr bwMode="auto">
          <a:xfrm>
            <a:off x="4754563" y="4724400"/>
            <a:ext cx="296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1790700" y="5181600"/>
            <a:ext cx="62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4 ml</a:t>
            </a:r>
          </a:p>
        </p:txBody>
      </p:sp>
      <p:sp>
        <p:nvSpPr>
          <p:cNvPr id="168979" name="Text Box 19"/>
          <p:cNvSpPr txBox="1">
            <a:spLocks noChangeArrowheads="1"/>
          </p:cNvSpPr>
          <p:nvPr/>
        </p:nvSpPr>
        <p:spPr bwMode="auto">
          <a:xfrm>
            <a:off x="2533650" y="5181600"/>
            <a:ext cx="62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8 ml</a:t>
            </a:r>
          </a:p>
        </p:txBody>
      </p:sp>
      <p:sp>
        <p:nvSpPr>
          <p:cNvPr id="168980" name="Text Box 20"/>
          <p:cNvSpPr txBox="1">
            <a:spLocks noChangeArrowheads="1"/>
          </p:cNvSpPr>
          <p:nvPr/>
        </p:nvSpPr>
        <p:spPr bwMode="auto">
          <a:xfrm>
            <a:off x="3224213" y="5181600"/>
            <a:ext cx="62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2 ml</a:t>
            </a:r>
          </a:p>
        </p:txBody>
      </p:sp>
      <p:sp>
        <p:nvSpPr>
          <p:cNvPr id="168981" name="Text Box 21"/>
          <p:cNvSpPr txBox="1">
            <a:spLocks noChangeArrowheads="1"/>
          </p:cNvSpPr>
          <p:nvPr/>
        </p:nvSpPr>
        <p:spPr bwMode="auto">
          <a:xfrm>
            <a:off x="3916363" y="5181600"/>
            <a:ext cx="62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6 ml</a:t>
            </a:r>
          </a:p>
        </p:txBody>
      </p:sp>
      <p:sp>
        <p:nvSpPr>
          <p:cNvPr id="168983" name="Text Box 23"/>
          <p:cNvSpPr txBox="1">
            <a:spLocks noChangeArrowheads="1"/>
          </p:cNvSpPr>
          <p:nvPr/>
        </p:nvSpPr>
        <p:spPr bwMode="auto">
          <a:xfrm>
            <a:off x="4591050" y="5181600"/>
            <a:ext cx="62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1 ml</a:t>
            </a:r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1824038" y="5562600"/>
            <a:ext cx="560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$12</a:t>
            </a:r>
          </a:p>
        </p:txBody>
      </p:sp>
      <p:sp>
        <p:nvSpPr>
          <p:cNvPr id="168985" name="Text Box 25"/>
          <p:cNvSpPr txBox="1">
            <a:spLocks noChangeArrowheads="1"/>
          </p:cNvSpPr>
          <p:nvPr/>
        </p:nvSpPr>
        <p:spPr bwMode="auto">
          <a:xfrm>
            <a:off x="2565400" y="55626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$32</a:t>
            </a:r>
          </a:p>
        </p:txBody>
      </p:sp>
      <p:sp>
        <p:nvSpPr>
          <p:cNvPr id="168986" name="Text Box 26"/>
          <p:cNvSpPr txBox="1">
            <a:spLocks noChangeArrowheads="1"/>
          </p:cNvSpPr>
          <p:nvPr/>
        </p:nvSpPr>
        <p:spPr bwMode="auto">
          <a:xfrm>
            <a:off x="3257550" y="55626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$40</a:t>
            </a:r>
          </a:p>
        </p:txBody>
      </p:sp>
      <p:sp>
        <p:nvSpPr>
          <p:cNvPr id="168987" name="Text Box 27"/>
          <p:cNvSpPr txBox="1">
            <a:spLocks noChangeArrowheads="1"/>
          </p:cNvSpPr>
          <p:nvPr/>
        </p:nvSpPr>
        <p:spPr bwMode="auto">
          <a:xfrm>
            <a:off x="3949700" y="55626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/>
              <a:t>$30</a:t>
            </a:r>
          </a:p>
        </p:txBody>
      </p:sp>
      <p:sp>
        <p:nvSpPr>
          <p:cNvPr id="168988" name="Text Box 28"/>
          <p:cNvSpPr txBox="1">
            <a:spLocks noChangeArrowheads="1"/>
          </p:cNvSpPr>
          <p:nvPr/>
        </p:nvSpPr>
        <p:spPr bwMode="auto">
          <a:xfrm>
            <a:off x="4622800" y="55626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$50</a:t>
            </a:r>
          </a:p>
        </p:txBody>
      </p:sp>
      <p:sp>
        <p:nvSpPr>
          <p:cNvPr id="168989" name="Text Box 29"/>
          <p:cNvSpPr txBox="1">
            <a:spLocks noChangeArrowheads="1"/>
          </p:cNvSpPr>
          <p:nvPr/>
        </p:nvSpPr>
        <p:spPr bwMode="auto">
          <a:xfrm>
            <a:off x="685800" y="4419600"/>
            <a:ext cx="106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Items:</a:t>
            </a:r>
          </a:p>
        </p:txBody>
      </p:sp>
      <p:sp>
        <p:nvSpPr>
          <p:cNvPr id="168990" name="Text Box 30"/>
          <p:cNvSpPr txBox="1">
            <a:spLocks noChangeArrowheads="1"/>
          </p:cNvSpPr>
          <p:nvPr/>
        </p:nvSpPr>
        <p:spPr bwMode="auto">
          <a:xfrm>
            <a:off x="717550" y="5867400"/>
            <a:ext cx="103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Value:</a:t>
            </a:r>
          </a:p>
        </p:txBody>
      </p:sp>
      <p:sp>
        <p:nvSpPr>
          <p:cNvPr id="168991" name="Text Box 31"/>
          <p:cNvSpPr txBox="1">
            <a:spLocks noChangeArrowheads="1"/>
          </p:cNvSpPr>
          <p:nvPr/>
        </p:nvSpPr>
        <p:spPr bwMode="auto">
          <a:xfrm>
            <a:off x="1947863" y="59436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3</a:t>
            </a:r>
          </a:p>
        </p:txBody>
      </p:sp>
      <p:sp>
        <p:nvSpPr>
          <p:cNvPr id="168992" name="Text Box 32"/>
          <p:cNvSpPr txBox="1">
            <a:spLocks noChangeArrowheads="1"/>
          </p:cNvSpPr>
          <p:nvPr/>
        </p:nvSpPr>
        <p:spPr bwMode="auto">
          <a:xfrm>
            <a:off x="533400" y="6172200"/>
            <a:ext cx="1201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($ per ml)</a:t>
            </a:r>
          </a:p>
        </p:txBody>
      </p:sp>
      <p:sp>
        <p:nvSpPr>
          <p:cNvPr id="168993" name="Text Box 33"/>
          <p:cNvSpPr txBox="1">
            <a:spLocks noChangeArrowheads="1"/>
          </p:cNvSpPr>
          <p:nvPr/>
        </p:nvSpPr>
        <p:spPr bwMode="auto">
          <a:xfrm>
            <a:off x="2690813" y="59436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4</a:t>
            </a:r>
          </a:p>
        </p:txBody>
      </p:sp>
      <p:sp>
        <p:nvSpPr>
          <p:cNvPr id="168994" name="Text Box 34"/>
          <p:cNvSpPr txBox="1">
            <a:spLocks noChangeArrowheads="1"/>
          </p:cNvSpPr>
          <p:nvPr/>
        </p:nvSpPr>
        <p:spPr bwMode="auto">
          <a:xfrm>
            <a:off x="3319463" y="59436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20</a:t>
            </a:r>
          </a:p>
        </p:txBody>
      </p:sp>
      <p:sp>
        <p:nvSpPr>
          <p:cNvPr id="168995" name="Text Box 35"/>
          <p:cNvSpPr txBox="1">
            <a:spLocks noChangeArrowheads="1"/>
          </p:cNvSpPr>
          <p:nvPr/>
        </p:nvSpPr>
        <p:spPr bwMode="auto">
          <a:xfrm>
            <a:off x="4075113" y="59436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5</a:t>
            </a:r>
          </a:p>
        </p:txBody>
      </p:sp>
      <p:sp>
        <p:nvSpPr>
          <p:cNvPr id="168996" name="Text Box 36"/>
          <p:cNvSpPr txBox="1">
            <a:spLocks noChangeArrowheads="1"/>
          </p:cNvSpPr>
          <p:nvPr/>
        </p:nvSpPr>
        <p:spPr bwMode="auto">
          <a:xfrm>
            <a:off x="4686300" y="59436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50</a:t>
            </a:r>
          </a:p>
        </p:txBody>
      </p:sp>
      <p:grpSp>
        <p:nvGrpSpPr>
          <p:cNvPr id="169007" name="Group 47"/>
          <p:cNvGrpSpPr>
            <a:grpSpLocks/>
          </p:cNvGrpSpPr>
          <p:nvPr/>
        </p:nvGrpSpPr>
        <p:grpSpPr bwMode="auto">
          <a:xfrm>
            <a:off x="5791200" y="3282950"/>
            <a:ext cx="1247775" cy="2722563"/>
            <a:chOff x="4180" y="2068"/>
            <a:chExt cx="786" cy="1715"/>
          </a:xfrm>
        </p:grpSpPr>
        <p:sp>
          <p:nvSpPr>
            <p:cNvPr id="168998" name="Freeform 38"/>
            <p:cNvSpPr>
              <a:spLocks/>
            </p:cNvSpPr>
            <p:nvPr/>
          </p:nvSpPr>
          <p:spPr bwMode="auto">
            <a:xfrm>
              <a:off x="4276" y="2068"/>
              <a:ext cx="594" cy="320"/>
            </a:xfrm>
            <a:custGeom>
              <a:avLst/>
              <a:gdLst>
                <a:gd name="T0" fmla="*/ 578 w 594"/>
                <a:gd name="T1" fmla="*/ 231 h 320"/>
                <a:gd name="T2" fmla="*/ 584 w 594"/>
                <a:gd name="T3" fmla="*/ 147 h 320"/>
                <a:gd name="T4" fmla="*/ 594 w 594"/>
                <a:gd name="T5" fmla="*/ 103 h 320"/>
                <a:gd name="T6" fmla="*/ 590 w 594"/>
                <a:gd name="T7" fmla="*/ 75 h 320"/>
                <a:gd name="T8" fmla="*/ 571 w 594"/>
                <a:gd name="T9" fmla="*/ 52 h 320"/>
                <a:gd name="T10" fmla="*/ 540 w 594"/>
                <a:gd name="T11" fmla="*/ 33 h 320"/>
                <a:gd name="T12" fmla="*/ 498 w 594"/>
                <a:gd name="T13" fmla="*/ 18 h 320"/>
                <a:gd name="T14" fmla="*/ 446 w 594"/>
                <a:gd name="T15" fmla="*/ 8 h 320"/>
                <a:gd name="T16" fmla="*/ 391 w 594"/>
                <a:gd name="T17" fmla="*/ 2 h 320"/>
                <a:gd name="T18" fmla="*/ 329 w 594"/>
                <a:gd name="T19" fmla="*/ 0 h 320"/>
                <a:gd name="T20" fmla="*/ 265 w 594"/>
                <a:gd name="T21" fmla="*/ 2 h 320"/>
                <a:gd name="T22" fmla="*/ 203 w 594"/>
                <a:gd name="T23" fmla="*/ 5 h 320"/>
                <a:gd name="T24" fmla="*/ 148 w 594"/>
                <a:gd name="T25" fmla="*/ 11 h 320"/>
                <a:gd name="T26" fmla="*/ 96 w 594"/>
                <a:gd name="T27" fmla="*/ 21 h 320"/>
                <a:gd name="T28" fmla="*/ 54 w 594"/>
                <a:gd name="T29" fmla="*/ 34 h 320"/>
                <a:gd name="T30" fmla="*/ 23 w 594"/>
                <a:gd name="T31" fmla="*/ 53 h 320"/>
                <a:gd name="T32" fmla="*/ 4 w 594"/>
                <a:gd name="T33" fmla="*/ 75 h 320"/>
                <a:gd name="T34" fmla="*/ 0 w 594"/>
                <a:gd name="T35" fmla="*/ 103 h 320"/>
                <a:gd name="T36" fmla="*/ 10 w 594"/>
                <a:gd name="T37" fmla="*/ 147 h 320"/>
                <a:gd name="T38" fmla="*/ 16 w 594"/>
                <a:gd name="T39" fmla="*/ 231 h 320"/>
                <a:gd name="T40" fmla="*/ 22 w 594"/>
                <a:gd name="T41" fmla="*/ 279 h 320"/>
                <a:gd name="T42" fmla="*/ 39 w 594"/>
                <a:gd name="T43" fmla="*/ 288 h 320"/>
                <a:gd name="T44" fmla="*/ 95 w 594"/>
                <a:gd name="T45" fmla="*/ 303 h 320"/>
                <a:gd name="T46" fmla="*/ 172 w 594"/>
                <a:gd name="T47" fmla="*/ 313 h 320"/>
                <a:gd name="T48" fmla="*/ 244 w 594"/>
                <a:gd name="T49" fmla="*/ 319 h 320"/>
                <a:gd name="T50" fmla="*/ 310 w 594"/>
                <a:gd name="T51" fmla="*/ 320 h 320"/>
                <a:gd name="T52" fmla="*/ 367 w 594"/>
                <a:gd name="T53" fmla="*/ 317 h 320"/>
                <a:gd name="T54" fmla="*/ 416 w 594"/>
                <a:gd name="T55" fmla="*/ 311 h 320"/>
                <a:gd name="T56" fmla="*/ 457 w 594"/>
                <a:gd name="T57" fmla="*/ 306 h 320"/>
                <a:gd name="T58" fmla="*/ 489 w 594"/>
                <a:gd name="T59" fmla="*/ 298 h 320"/>
                <a:gd name="T60" fmla="*/ 511 w 594"/>
                <a:gd name="T61" fmla="*/ 292 h 320"/>
                <a:gd name="T62" fmla="*/ 530 w 594"/>
                <a:gd name="T63" fmla="*/ 288 h 320"/>
                <a:gd name="T64" fmla="*/ 550 w 594"/>
                <a:gd name="T65" fmla="*/ 284 h 320"/>
                <a:gd name="T66" fmla="*/ 569 w 594"/>
                <a:gd name="T67" fmla="*/ 27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4" h="320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99" name="Freeform 39"/>
            <p:cNvSpPr>
              <a:spLocks/>
            </p:cNvSpPr>
            <p:nvPr/>
          </p:nvSpPr>
          <p:spPr bwMode="auto">
            <a:xfrm>
              <a:off x="4180" y="2340"/>
              <a:ext cx="786" cy="1147"/>
            </a:xfrm>
            <a:custGeom>
              <a:avLst/>
              <a:gdLst>
                <a:gd name="T0" fmla="*/ 665 w 786"/>
                <a:gd name="T1" fmla="*/ 4 h 1147"/>
                <a:gd name="T2" fmla="*/ 646 w 786"/>
                <a:gd name="T3" fmla="*/ 12 h 1147"/>
                <a:gd name="T4" fmla="*/ 626 w 786"/>
                <a:gd name="T5" fmla="*/ 16 h 1147"/>
                <a:gd name="T6" fmla="*/ 607 w 786"/>
                <a:gd name="T7" fmla="*/ 20 h 1147"/>
                <a:gd name="T8" fmla="*/ 585 w 786"/>
                <a:gd name="T9" fmla="*/ 26 h 1147"/>
                <a:gd name="T10" fmla="*/ 553 w 786"/>
                <a:gd name="T11" fmla="*/ 34 h 1147"/>
                <a:gd name="T12" fmla="*/ 512 w 786"/>
                <a:gd name="T13" fmla="*/ 39 h 1147"/>
                <a:gd name="T14" fmla="*/ 463 w 786"/>
                <a:gd name="T15" fmla="*/ 45 h 1147"/>
                <a:gd name="T16" fmla="*/ 406 w 786"/>
                <a:gd name="T17" fmla="*/ 48 h 1147"/>
                <a:gd name="T18" fmla="*/ 340 w 786"/>
                <a:gd name="T19" fmla="*/ 47 h 1147"/>
                <a:gd name="T20" fmla="*/ 268 w 786"/>
                <a:gd name="T21" fmla="*/ 41 h 1147"/>
                <a:gd name="T22" fmla="*/ 191 w 786"/>
                <a:gd name="T23" fmla="*/ 31 h 1147"/>
                <a:gd name="T24" fmla="*/ 135 w 786"/>
                <a:gd name="T25" fmla="*/ 16 h 1147"/>
                <a:gd name="T26" fmla="*/ 118 w 786"/>
                <a:gd name="T27" fmla="*/ 7 h 1147"/>
                <a:gd name="T28" fmla="*/ 82 w 786"/>
                <a:gd name="T29" fmla="*/ 13 h 1147"/>
                <a:gd name="T30" fmla="*/ 41 w 786"/>
                <a:gd name="T31" fmla="*/ 44 h 1147"/>
                <a:gd name="T32" fmla="*/ 17 w 786"/>
                <a:gd name="T33" fmla="*/ 78 h 1147"/>
                <a:gd name="T34" fmla="*/ 5 w 786"/>
                <a:gd name="T35" fmla="*/ 107 h 1147"/>
                <a:gd name="T36" fmla="*/ 2 w 786"/>
                <a:gd name="T37" fmla="*/ 295 h 1147"/>
                <a:gd name="T38" fmla="*/ 0 w 786"/>
                <a:gd name="T39" fmla="*/ 796 h 1147"/>
                <a:gd name="T40" fmla="*/ 6 w 786"/>
                <a:gd name="T41" fmla="*/ 980 h 1147"/>
                <a:gd name="T42" fmla="*/ 22 w 786"/>
                <a:gd name="T43" fmla="*/ 1012 h 1147"/>
                <a:gd name="T44" fmla="*/ 52 w 786"/>
                <a:gd name="T45" fmla="*/ 1044 h 1147"/>
                <a:gd name="T46" fmla="*/ 94 w 786"/>
                <a:gd name="T47" fmla="*/ 1074 h 1147"/>
                <a:gd name="T48" fmla="*/ 147 w 786"/>
                <a:gd name="T49" fmla="*/ 1100 h 1147"/>
                <a:gd name="T50" fmla="*/ 208 w 786"/>
                <a:gd name="T51" fmla="*/ 1122 h 1147"/>
                <a:gd name="T52" fmla="*/ 277 w 786"/>
                <a:gd name="T53" fmla="*/ 1138 h 1147"/>
                <a:gd name="T54" fmla="*/ 353 w 786"/>
                <a:gd name="T55" fmla="*/ 1146 h 1147"/>
                <a:gd name="T56" fmla="*/ 433 w 786"/>
                <a:gd name="T57" fmla="*/ 1146 h 1147"/>
                <a:gd name="T58" fmla="*/ 507 w 786"/>
                <a:gd name="T59" fmla="*/ 1138 h 1147"/>
                <a:gd name="T60" fmla="*/ 576 w 786"/>
                <a:gd name="T61" fmla="*/ 1122 h 1147"/>
                <a:gd name="T62" fmla="*/ 638 w 786"/>
                <a:gd name="T63" fmla="*/ 1100 h 1147"/>
                <a:gd name="T64" fmla="*/ 690 w 786"/>
                <a:gd name="T65" fmla="*/ 1074 h 1147"/>
                <a:gd name="T66" fmla="*/ 733 w 786"/>
                <a:gd name="T67" fmla="*/ 1044 h 1147"/>
                <a:gd name="T68" fmla="*/ 764 w 786"/>
                <a:gd name="T69" fmla="*/ 1012 h 1147"/>
                <a:gd name="T70" fmla="*/ 780 w 786"/>
                <a:gd name="T71" fmla="*/ 980 h 1147"/>
                <a:gd name="T72" fmla="*/ 786 w 786"/>
                <a:gd name="T73" fmla="*/ 796 h 1147"/>
                <a:gd name="T74" fmla="*/ 784 w 786"/>
                <a:gd name="T75" fmla="*/ 295 h 1147"/>
                <a:gd name="T76" fmla="*/ 781 w 786"/>
                <a:gd name="T77" fmla="*/ 107 h 1147"/>
                <a:gd name="T78" fmla="*/ 769 w 786"/>
                <a:gd name="T79" fmla="*/ 78 h 1147"/>
                <a:gd name="T80" fmla="*/ 745 w 786"/>
                <a:gd name="T81" fmla="*/ 44 h 1147"/>
                <a:gd name="T82" fmla="*/ 702 w 786"/>
                <a:gd name="T83" fmla="*/ 13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86" h="1147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0" name="Freeform 40"/>
            <p:cNvSpPr>
              <a:spLocks/>
            </p:cNvSpPr>
            <p:nvPr/>
          </p:nvSpPr>
          <p:spPr bwMode="auto">
            <a:xfrm>
              <a:off x="4314" y="2195"/>
              <a:ext cx="482" cy="164"/>
            </a:xfrm>
            <a:custGeom>
              <a:avLst/>
              <a:gdLst>
                <a:gd name="T0" fmla="*/ 447 w 482"/>
                <a:gd name="T1" fmla="*/ 149 h 164"/>
                <a:gd name="T2" fmla="*/ 370 w 482"/>
                <a:gd name="T3" fmla="*/ 159 h 164"/>
                <a:gd name="T4" fmla="*/ 274 w 482"/>
                <a:gd name="T5" fmla="*/ 164 h 164"/>
                <a:gd name="T6" fmla="*/ 168 w 482"/>
                <a:gd name="T7" fmla="*/ 161 h 164"/>
                <a:gd name="T8" fmla="*/ 66 w 482"/>
                <a:gd name="T9" fmla="*/ 145 h 164"/>
                <a:gd name="T10" fmla="*/ 7 w 482"/>
                <a:gd name="T11" fmla="*/ 104 h 164"/>
                <a:gd name="T12" fmla="*/ 0 w 482"/>
                <a:gd name="T13" fmla="*/ 0 h 164"/>
                <a:gd name="T14" fmla="*/ 48 w 482"/>
                <a:gd name="T15" fmla="*/ 10 h 164"/>
                <a:gd name="T16" fmla="*/ 115 w 482"/>
                <a:gd name="T17" fmla="*/ 23 h 164"/>
                <a:gd name="T18" fmla="*/ 203 w 482"/>
                <a:gd name="T19" fmla="*/ 32 h 164"/>
                <a:gd name="T20" fmla="*/ 307 w 482"/>
                <a:gd name="T21" fmla="*/ 32 h 164"/>
                <a:gd name="T22" fmla="*/ 427 w 482"/>
                <a:gd name="T23" fmla="*/ 16 h 164"/>
                <a:gd name="T24" fmla="*/ 445 w 482"/>
                <a:gd name="T25" fmla="*/ 16 h 164"/>
                <a:gd name="T26" fmla="*/ 388 w 482"/>
                <a:gd name="T27" fmla="*/ 29 h 164"/>
                <a:gd name="T28" fmla="*/ 312 w 482"/>
                <a:gd name="T29" fmla="*/ 39 h 164"/>
                <a:gd name="T30" fmla="*/ 221 w 482"/>
                <a:gd name="T31" fmla="*/ 48 h 164"/>
                <a:gd name="T32" fmla="*/ 123 w 482"/>
                <a:gd name="T33" fmla="*/ 49 h 164"/>
                <a:gd name="T34" fmla="*/ 74 w 482"/>
                <a:gd name="T35" fmla="*/ 51 h 164"/>
                <a:gd name="T36" fmla="*/ 143 w 482"/>
                <a:gd name="T37" fmla="*/ 61 h 164"/>
                <a:gd name="T38" fmla="*/ 225 w 482"/>
                <a:gd name="T39" fmla="*/ 67 h 164"/>
                <a:gd name="T40" fmla="*/ 313 w 482"/>
                <a:gd name="T41" fmla="*/ 66 h 164"/>
                <a:gd name="T42" fmla="*/ 398 w 482"/>
                <a:gd name="T43" fmla="*/ 58 h 164"/>
                <a:gd name="T44" fmla="*/ 474 w 482"/>
                <a:gd name="T45" fmla="*/ 45 h 164"/>
                <a:gd name="T46" fmla="*/ 429 w 482"/>
                <a:gd name="T47" fmla="*/ 61 h 164"/>
                <a:gd name="T48" fmla="*/ 353 w 482"/>
                <a:gd name="T49" fmla="*/ 76 h 164"/>
                <a:gd name="T50" fmla="*/ 262 w 482"/>
                <a:gd name="T51" fmla="*/ 86 h 164"/>
                <a:gd name="T52" fmla="*/ 170 w 482"/>
                <a:gd name="T53" fmla="*/ 89 h 164"/>
                <a:gd name="T54" fmla="*/ 89 w 482"/>
                <a:gd name="T55" fmla="*/ 85 h 164"/>
                <a:gd name="T56" fmla="*/ 108 w 482"/>
                <a:gd name="T57" fmla="*/ 92 h 164"/>
                <a:gd name="T58" fmla="*/ 175 w 482"/>
                <a:gd name="T59" fmla="*/ 104 h 164"/>
                <a:gd name="T60" fmla="*/ 253 w 482"/>
                <a:gd name="T61" fmla="*/ 108 h 164"/>
                <a:gd name="T62" fmla="*/ 334 w 482"/>
                <a:gd name="T63" fmla="*/ 108 h 164"/>
                <a:gd name="T64" fmla="*/ 417 w 482"/>
                <a:gd name="T65" fmla="*/ 101 h 164"/>
                <a:gd name="T66" fmla="*/ 458 w 482"/>
                <a:gd name="T67" fmla="*/ 96 h 164"/>
                <a:gd name="T68" fmla="*/ 410 w 482"/>
                <a:gd name="T69" fmla="*/ 110 h 164"/>
                <a:gd name="T70" fmla="*/ 345 w 482"/>
                <a:gd name="T71" fmla="*/ 121 h 164"/>
                <a:gd name="T72" fmla="*/ 271 w 482"/>
                <a:gd name="T73" fmla="*/ 130 h 164"/>
                <a:gd name="T74" fmla="*/ 183 w 482"/>
                <a:gd name="T75" fmla="*/ 130 h 164"/>
                <a:gd name="T76" fmla="*/ 86 w 482"/>
                <a:gd name="T77" fmla="*/ 118 h 164"/>
                <a:gd name="T78" fmla="*/ 126 w 482"/>
                <a:gd name="T79" fmla="*/ 127 h 164"/>
                <a:gd name="T80" fmla="*/ 187 w 482"/>
                <a:gd name="T81" fmla="*/ 137 h 164"/>
                <a:gd name="T82" fmla="*/ 265 w 482"/>
                <a:gd name="T83" fmla="*/ 146 h 164"/>
                <a:gd name="T84" fmla="*/ 354 w 482"/>
                <a:gd name="T85" fmla="*/ 148 h 164"/>
                <a:gd name="T86" fmla="*/ 449 w 482"/>
                <a:gd name="T87" fmla="*/ 14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2" h="164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1" name="Freeform 41"/>
            <p:cNvSpPr>
              <a:spLocks/>
            </p:cNvSpPr>
            <p:nvPr/>
          </p:nvSpPr>
          <p:spPr bwMode="auto">
            <a:xfrm>
              <a:off x="4331" y="2098"/>
              <a:ext cx="487" cy="101"/>
            </a:xfrm>
            <a:custGeom>
              <a:avLst/>
              <a:gdLst>
                <a:gd name="T0" fmla="*/ 0 w 487"/>
                <a:gd name="T1" fmla="*/ 53 h 101"/>
                <a:gd name="T2" fmla="*/ 5 w 487"/>
                <a:gd name="T3" fmla="*/ 42 h 101"/>
                <a:gd name="T4" fmla="*/ 19 w 487"/>
                <a:gd name="T5" fmla="*/ 32 h 101"/>
                <a:gd name="T6" fmla="*/ 43 w 487"/>
                <a:gd name="T7" fmla="*/ 23 h 101"/>
                <a:gd name="T8" fmla="*/ 74 w 487"/>
                <a:gd name="T9" fmla="*/ 16 h 101"/>
                <a:gd name="T10" fmla="*/ 110 w 487"/>
                <a:gd name="T11" fmla="*/ 10 h 101"/>
                <a:gd name="T12" fmla="*/ 153 w 487"/>
                <a:gd name="T13" fmla="*/ 6 h 101"/>
                <a:gd name="T14" fmla="*/ 197 w 487"/>
                <a:gd name="T15" fmla="*/ 1 h 101"/>
                <a:gd name="T16" fmla="*/ 242 w 487"/>
                <a:gd name="T17" fmla="*/ 0 h 101"/>
                <a:gd name="T18" fmla="*/ 289 w 487"/>
                <a:gd name="T19" fmla="*/ 0 h 101"/>
                <a:gd name="T20" fmla="*/ 333 w 487"/>
                <a:gd name="T21" fmla="*/ 1 h 101"/>
                <a:gd name="T22" fmla="*/ 374 w 487"/>
                <a:gd name="T23" fmla="*/ 4 h 101"/>
                <a:gd name="T24" fmla="*/ 412 w 487"/>
                <a:gd name="T25" fmla="*/ 9 h 101"/>
                <a:gd name="T26" fmla="*/ 443 w 487"/>
                <a:gd name="T27" fmla="*/ 16 h 101"/>
                <a:gd name="T28" fmla="*/ 466 w 487"/>
                <a:gd name="T29" fmla="*/ 25 h 101"/>
                <a:gd name="T30" fmla="*/ 482 w 487"/>
                <a:gd name="T31" fmla="*/ 35 h 101"/>
                <a:gd name="T32" fmla="*/ 487 w 487"/>
                <a:gd name="T33" fmla="*/ 48 h 101"/>
                <a:gd name="T34" fmla="*/ 481 w 487"/>
                <a:gd name="T35" fmla="*/ 61 h 101"/>
                <a:gd name="T36" fmla="*/ 465 w 487"/>
                <a:gd name="T37" fmla="*/ 72 h 101"/>
                <a:gd name="T38" fmla="*/ 441 w 487"/>
                <a:gd name="T39" fmla="*/ 82 h 101"/>
                <a:gd name="T40" fmla="*/ 410 w 487"/>
                <a:gd name="T41" fmla="*/ 89 h 101"/>
                <a:gd name="T42" fmla="*/ 374 w 487"/>
                <a:gd name="T43" fmla="*/ 95 h 101"/>
                <a:gd name="T44" fmla="*/ 334 w 487"/>
                <a:gd name="T45" fmla="*/ 98 h 101"/>
                <a:gd name="T46" fmla="*/ 290 w 487"/>
                <a:gd name="T47" fmla="*/ 101 h 101"/>
                <a:gd name="T48" fmla="*/ 246 w 487"/>
                <a:gd name="T49" fmla="*/ 101 h 101"/>
                <a:gd name="T50" fmla="*/ 201 w 487"/>
                <a:gd name="T51" fmla="*/ 101 h 101"/>
                <a:gd name="T52" fmla="*/ 157 w 487"/>
                <a:gd name="T53" fmla="*/ 98 h 101"/>
                <a:gd name="T54" fmla="*/ 116 w 487"/>
                <a:gd name="T55" fmla="*/ 94 h 101"/>
                <a:gd name="T56" fmla="*/ 79 w 487"/>
                <a:gd name="T57" fmla="*/ 88 h 101"/>
                <a:gd name="T58" fmla="*/ 49 w 487"/>
                <a:gd name="T59" fmla="*/ 82 h 101"/>
                <a:gd name="T60" fmla="*/ 24 w 487"/>
                <a:gd name="T61" fmla="*/ 73 h 101"/>
                <a:gd name="T62" fmla="*/ 8 w 487"/>
                <a:gd name="T63" fmla="*/ 63 h 101"/>
                <a:gd name="T64" fmla="*/ 0 w 487"/>
                <a:gd name="T65" fmla="*/ 5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7" h="101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2" name="Freeform 42"/>
            <p:cNvSpPr>
              <a:spLocks/>
            </p:cNvSpPr>
            <p:nvPr/>
          </p:nvSpPr>
          <p:spPr bwMode="auto">
            <a:xfrm>
              <a:off x="4211" y="2362"/>
              <a:ext cx="693" cy="1071"/>
            </a:xfrm>
            <a:custGeom>
              <a:avLst/>
              <a:gdLst>
                <a:gd name="T0" fmla="*/ 35 w 693"/>
                <a:gd name="T1" fmla="*/ 994 h 1071"/>
                <a:gd name="T2" fmla="*/ 302 w 693"/>
                <a:gd name="T3" fmla="*/ 1069 h 1071"/>
                <a:gd name="T4" fmla="*/ 567 w 693"/>
                <a:gd name="T5" fmla="*/ 1031 h 1071"/>
                <a:gd name="T6" fmla="*/ 377 w 693"/>
                <a:gd name="T7" fmla="*/ 1015 h 1071"/>
                <a:gd name="T8" fmla="*/ 513 w 693"/>
                <a:gd name="T9" fmla="*/ 1003 h 1071"/>
                <a:gd name="T10" fmla="*/ 626 w 693"/>
                <a:gd name="T11" fmla="*/ 965 h 1071"/>
                <a:gd name="T12" fmla="*/ 579 w 693"/>
                <a:gd name="T13" fmla="*/ 971 h 1071"/>
                <a:gd name="T14" fmla="*/ 451 w 693"/>
                <a:gd name="T15" fmla="*/ 962 h 1071"/>
                <a:gd name="T16" fmla="*/ 453 w 693"/>
                <a:gd name="T17" fmla="*/ 943 h 1071"/>
                <a:gd name="T18" fmla="*/ 610 w 693"/>
                <a:gd name="T19" fmla="*/ 909 h 1071"/>
                <a:gd name="T20" fmla="*/ 692 w 693"/>
                <a:gd name="T21" fmla="*/ 854 h 1071"/>
                <a:gd name="T22" fmla="*/ 561 w 693"/>
                <a:gd name="T23" fmla="*/ 893 h 1071"/>
                <a:gd name="T24" fmla="*/ 446 w 693"/>
                <a:gd name="T25" fmla="*/ 889 h 1071"/>
                <a:gd name="T26" fmla="*/ 528 w 693"/>
                <a:gd name="T27" fmla="*/ 877 h 1071"/>
                <a:gd name="T28" fmla="*/ 645 w 693"/>
                <a:gd name="T29" fmla="*/ 832 h 1071"/>
                <a:gd name="T30" fmla="*/ 596 w 693"/>
                <a:gd name="T31" fmla="*/ 820 h 1071"/>
                <a:gd name="T32" fmla="*/ 533 w 693"/>
                <a:gd name="T33" fmla="*/ 795 h 1071"/>
                <a:gd name="T34" fmla="*/ 664 w 693"/>
                <a:gd name="T35" fmla="*/ 747 h 1071"/>
                <a:gd name="T36" fmla="*/ 470 w 693"/>
                <a:gd name="T37" fmla="*/ 748 h 1071"/>
                <a:gd name="T38" fmla="*/ 675 w 693"/>
                <a:gd name="T39" fmla="*/ 695 h 1071"/>
                <a:gd name="T40" fmla="*/ 539 w 693"/>
                <a:gd name="T41" fmla="*/ 695 h 1071"/>
                <a:gd name="T42" fmla="*/ 637 w 693"/>
                <a:gd name="T43" fmla="*/ 656 h 1071"/>
                <a:gd name="T44" fmla="*/ 573 w 693"/>
                <a:gd name="T45" fmla="*/ 638 h 1071"/>
                <a:gd name="T46" fmla="*/ 595 w 693"/>
                <a:gd name="T47" fmla="*/ 609 h 1071"/>
                <a:gd name="T48" fmla="*/ 633 w 693"/>
                <a:gd name="T49" fmla="*/ 568 h 1071"/>
                <a:gd name="T50" fmla="*/ 519 w 693"/>
                <a:gd name="T51" fmla="*/ 562 h 1071"/>
                <a:gd name="T52" fmla="*/ 686 w 693"/>
                <a:gd name="T53" fmla="*/ 503 h 1071"/>
                <a:gd name="T54" fmla="*/ 508 w 693"/>
                <a:gd name="T55" fmla="*/ 509 h 1071"/>
                <a:gd name="T56" fmla="*/ 659 w 693"/>
                <a:gd name="T57" fmla="*/ 468 h 1071"/>
                <a:gd name="T58" fmla="*/ 554 w 693"/>
                <a:gd name="T59" fmla="*/ 462 h 1071"/>
                <a:gd name="T60" fmla="*/ 596 w 693"/>
                <a:gd name="T61" fmla="*/ 433 h 1071"/>
                <a:gd name="T62" fmla="*/ 608 w 693"/>
                <a:gd name="T63" fmla="*/ 402 h 1071"/>
                <a:gd name="T64" fmla="*/ 539 w 693"/>
                <a:gd name="T65" fmla="*/ 389 h 1071"/>
                <a:gd name="T66" fmla="*/ 646 w 693"/>
                <a:gd name="T67" fmla="*/ 346 h 1071"/>
                <a:gd name="T68" fmla="*/ 473 w 693"/>
                <a:gd name="T69" fmla="*/ 331 h 1071"/>
                <a:gd name="T70" fmla="*/ 658 w 693"/>
                <a:gd name="T71" fmla="*/ 302 h 1071"/>
                <a:gd name="T72" fmla="*/ 595 w 693"/>
                <a:gd name="T73" fmla="*/ 299 h 1071"/>
                <a:gd name="T74" fmla="*/ 482 w 693"/>
                <a:gd name="T75" fmla="*/ 290 h 1071"/>
                <a:gd name="T76" fmla="*/ 513 w 693"/>
                <a:gd name="T77" fmla="*/ 279 h 1071"/>
                <a:gd name="T78" fmla="*/ 637 w 693"/>
                <a:gd name="T79" fmla="*/ 251 h 1071"/>
                <a:gd name="T80" fmla="*/ 673 w 693"/>
                <a:gd name="T81" fmla="*/ 230 h 1071"/>
                <a:gd name="T82" fmla="*/ 563 w 693"/>
                <a:gd name="T83" fmla="*/ 245 h 1071"/>
                <a:gd name="T84" fmla="*/ 448 w 693"/>
                <a:gd name="T85" fmla="*/ 242 h 1071"/>
                <a:gd name="T86" fmla="*/ 478 w 693"/>
                <a:gd name="T87" fmla="*/ 233 h 1071"/>
                <a:gd name="T88" fmla="*/ 617 w 693"/>
                <a:gd name="T89" fmla="*/ 210 h 1071"/>
                <a:gd name="T90" fmla="*/ 680 w 693"/>
                <a:gd name="T91" fmla="*/ 183 h 1071"/>
                <a:gd name="T92" fmla="*/ 533 w 693"/>
                <a:gd name="T93" fmla="*/ 195 h 1071"/>
                <a:gd name="T94" fmla="*/ 388 w 693"/>
                <a:gd name="T95" fmla="*/ 185 h 1071"/>
                <a:gd name="T96" fmla="*/ 498 w 693"/>
                <a:gd name="T97" fmla="*/ 180 h 1071"/>
                <a:gd name="T98" fmla="*/ 662 w 693"/>
                <a:gd name="T99" fmla="*/ 160 h 1071"/>
                <a:gd name="T100" fmla="*/ 602 w 693"/>
                <a:gd name="T101" fmla="*/ 152 h 1071"/>
                <a:gd name="T102" fmla="*/ 333 w 693"/>
                <a:gd name="T103" fmla="*/ 148 h 1071"/>
                <a:gd name="T104" fmla="*/ 311 w 693"/>
                <a:gd name="T105" fmla="*/ 126 h 1071"/>
                <a:gd name="T106" fmla="*/ 582 w 693"/>
                <a:gd name="T107" fmla="*/ 110 h 1071"/>
                <a:gd name="T108" fmla="*/ 684 w 693"/>
                <a:gd name="T109" fmla="*/ 69 h 1071"/>
                <a:gd name="T110" fmla="*/ 591 w 693"/>
                <a:gd name="T111" fmla="*/ 1 h 1071"/>
                <a:gd name="T112" fmla="*/ 457 w 693"/>
                <a:gd name="T113" fmla="*/ 20 h 1071"/>
                <a:gd name="T114" fmla="*/ 237 w 693"/>
                <a:gd name="T115" fmla="*/ 19 h 1071"/>
                <a:gd name="T116" fmla="*/ 53 w 693"/>
                <a:gd name="T117" fmla="*/ 31 h 1071"/>
                <a:gd name="T118" fmla="*/ 6 w 693"/>
                <a:gd name="T119" fmla="*/ 177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3" h="1071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4" name="Freeform 44"/>
            <p:cNvSpPr>
              <a:spLocks/>
            </p:cNvSpPr>
            <p:nvPr/>
          </p:nvSpPr>
          <p:spPr bwMode="auto">
            <a:xfrm>
              <a:off x="4249" y="2415"/>
              <a:ext cx="72" cy="908"/>
            </a:xfrm>
            <a:custGeom>
              <a:avLst/>
              <a:gdLst>
                <a:gd name="T0" fmla="*/ 72 w 72"/>
                <a:gd name="T1" fmla="*/ 0 h 908"/>
                <a:gd name="T2" fmla="*/ 60 w 72"/>
                <a:gd name="T3" fmla="*/ 1 h 908"/>
                <a:gd name="T4" fmla="*/ 49 w 72"/>
                <a:gd name="T5" fmla="*/ 5 h 908"/>
                <a:gd name="T6" fmla="*/ 38 w 72"/>
                <a:gd name="T7" fmla="*/ 13 h 908"/>
                <a:gd name="T8" fmla="*/ 28 w 72"/>
                <a:gd name="T9" fmla="*/ 22 h 908"/>
                <a:gd name="T10" fmla="*/ 19 w 72"/>
                <a:gd name="T11" fmla="*/ 35 h 908"/>
                <a:gd name="T12" fmla="*/ 13 w 72"/>
                <a:gd name="T13" fmla="*/ 54 h 908"/>
                <a:gd name="T14" fmla="*/ 9 w 72"/>
                <a:gd name="T15" fmla="*/ 76 h 908"/>
                <a:gd name="T16" fmla="*/ 8 w 72"/>
                <a:gd name="T17" fmla="*/ 104 h 908"/>
                <a:gd name="T18" fmla="*/ 6 w 72"/>
                <a:gd name="T19" fmla="*/ 262 h 908"/>
                <a:gd name="T20" fmla="*/ 5 w 72"/>
                <a:gd name="T21" fmla="*/ 529 h 908"/>
                <a:gd name="T22" fmla="*/ 2 w 72"/>
                <a:gd name="T23" fmla="*/ 782 h 908"/>
                <a:gd name="T24" fmla="*/ 0 w 72"/>
                <a:gd name="T25" fmla="*/ 893 h 908"/>
                <a:gd name="T26" fmla="*/ 34 w 72"/>
                <a:gd name="T27" fmla="*/ 908 h 908"/>
                <a:gd name="T28" fmla="*/ 35 w 72"/>
                <a:gd name="T29" fmla="*/ 786 h 908"/>
                <a:gd name="T30" fmla="*/ 38 w 72"/>
                <a:gd name="T31" fmla="*/ 516 h 908"/>
                <a:gd name="T32" fmla="*/ 41 w 72"/>
                <a:gd name="T33" fmla="*/ 240 h 908"/>
                <a:gd name="T34" fmla="*/ 46 w 72"/>
                <a:gd name="T35" fmla="*/ 101 h 908"/>
                <a:gd name="T36" fmla="*/ 47 w 72"/>
                <a:gd name="T37" fmla="*/ 73 h 908"/>
                <a:gd name="T38" fmla="*/ 50 w 72"/>
                <a:gd name="T39" fmla="*/ 45 h 908"/>
                <a:gd name="T40" fmla="*/ 57 w 72"/>
                <a:gd name="T41" fmla="*/ 19 h 908"/>
                <a:gd name="T42" fmla="*/ 72 w 72"/>
                <a:gd name="T43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908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5" name="Text Box 45"/>
            <p:cNvSpPr txBox="1">
              <a:spLocks noChangeArrowheads="1"/>
            </p:cNvSpPr>
            <p:nvPr/>
          </p:nvSpPr>
          <p:spPr bwMode="auto">
            <a:xfrm>
              <a:off x="4320" y="3552"/>
              <a:ext cx="4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10 ml</a:t>
              </a:r>
            </a:p>
          </p:txBody>
        </p:sp>
      </p:grpSp>
      <p:sp>
        <p:nvSpPr>
          <p:cNvPr id="169006" name="Line 46"/>
          <p:cNvSpPr>
            <a:spLocks noChangeShapeType="1"/>
          </p:cNvSpPr>
          <p:nvPr/>
        </p:nvSpPr>
        <p:spPr bwMode="auto">
          <a:xfrm>
            <a:off x="5410200" y="3505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08" name="Text Box 48"/>
          <p:cNvSpPr txBox="1">
            <a:spLocks noChangeArrowheads="1"/>
          </p:cNvSpPr>
          <p:nvPr/>
        </p:nvSpPr>
        <p:spPr bwMode="auto">
          <a:xfrm>
            <a:off x="7239000" y="3962400"/>
            <a:ext cx="13843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Solution:</a:t>
            </a:r>
          </a:p>
          <a:p>
            <a:pPr algn="l">
              <a:buFontTx/>
              <a:buChar char="•"/>
            </a:pPr>
            <a:r>
              <a:rPr lang="en-US" altLang="en-US" sz="2000"/>
              <a:t> 1 ml of 5</a:t>
            </a:r>
          </a:p>
          <a:p>
            <a:pPr algn="l">
              <a:buFontTx/>
              <a:buChar char="•"/>
            </a:pPr>
            <a:r>
              <a:rPr lang="en-US" altLang="en-US" sz="2000"/>
              <a:t> 2 ml of 3</a:t>
            </a:r>
          </a:p>
          <a:p>
            <a:pPr algn="l">
              <a:buFontTx/>
              <a:buChar char="•"/>
            </a:pPr>
            <a:r>
              <a:rPr lang="en-US" altLang="en-US" sz="2000"/>
              <a:t> 6 ml of 4</a:t>
            </a:r>
          </a:p>
          <a:p>
            <a:pPr algn="l">
              <a:buFontTx/>
              <a:buChar char="•"/>
            </a:pPr>
            <a:r>
              <a:rPr lang="en-US" altLang="en-US" sz="2000"/>
              <a:t> 1 ml of 2</a:t>
            </a:r>
          </a:p>
        </p:txBody>
      </p:sp>
      <p:sp>
        <p:nvSpPr>
          <p:cNvPr id="169009" name="Text Box 49"/>
          <p:cNvSpPr txBox="1">
            <a:spLocks noChangeArrowheads="1"/>
          </p:cNvSpPr>
          <p:nvPr/>
        </p:nvSpPr>
        <p:spPr bwMode="auto">
          <a:xfrm>
            <a:off x="7010400" y="3276600"/>
            <a:ext cx="167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“knapsack”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0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-137121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Optimization Problems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2" y="1143025"/>
            <a:ext cx="8156575" cy="429418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Optimization problem: a problem of finding the best solution from all feasible solutions.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Two common techniques:</a:t>
            </a:r>
          </a:p>
          <a:p>
            <a:pPr lvl="1" eaLnBrk="1" hangingPunct="1"/>
            <a:r>
              <a:rPr lang="en-US" sz="2400" dirty="0" smtClean="0"/>
              <a:t>Greedy Algorithms </a:t>
            </a:r>
          </a:p>
          <a:p>
            <a:pPr lvl="1" eaLnBrk="1" hangingPunct="1"/>
            <a:r>
              <a:rPr lang="en-US" sz="2400" dirty="0" smtClean="0"/>
              <a:t>Dynamic Programming (global) </a:t>
            </a:r>
          </a:p>
          <a:p>
            <a:pPr lvl="1" eaLnBrk="1" hangingPunct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8986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9" name="Rectangle 4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dirty="0"/>
              <a:t>Example of applying the optimal greedy algorithm for Fractional Knapsack Problem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2810" name="Rectangle 4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altLang="en-US"/>
              <a:t>W=30</a:t>
            </a:r>
          </a:p>
          <a:p>
            <a:pPr>
              <a:buFontTx/>
              <a:buNone/>
            </a:pPr>
            <a:r>
              <a:rPr lang="en-US" altLang="en-US"/>
              <a:t>S = { ( item1 , 5, $50 ), (item2 ,20, $140 ), ( item3, 10, $60 ) } </a:t>
            </a:r>
          </a:p>
          <a:p>
            <a:pPr>
              <a:buFontTx/>
              <a:buNone/>
            </a:pPr>
            <a:r>
              <a:rPr lang="en-US" altLang="en-US"/>
              <a:t>Note: items are already sorted by benefit/weight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Applying the algorithm:</a:t>
            </a:r>
          </a:p>
          <a:p>
            <a:pPr>
              <a:buFontTx/>
              <a:buNone/>
            </a:pPr>
            <a:r>
              <a:rPr lang="en-US" altLang="en-US"/>
              <a:t>Current weight in knapsack=0, Current benefit=0.</a:t>
            </a:r>
          </a:p>
          <a:p>
            <a:pPr>
              <a:buFontTx/>
              <a:buNone/>
            </a:pPr>
            <a:r>
              <a:rPr lang="en-US" altLang="en-US"/>
              <a:t>Can item 1 fit?  0+5&lt;30 so select it. Current benefit=0+50</a:t>
            </a:r>
          </a:p>
          <a:p>
            <a:pPr>
              <a:buFontTx/>
              <a:buNone/>
            </a:pPr>
            <a:r>
              <a:rPr lang="en-US" altLang="en-US"/>
              <a:t>Can item 2 fit? 5+20&lt;30, so select. Current benefit =50+140=190</a:t>
            </a:r>
          </a:p>
          <a:p>
            <a:pPr>
              <a:buFontTx/>
              <a:buNone/>
            </a:pPr>
            <a:r>
              <a:rPr lang="en-US" altLang="en-US"/>
              <a:t>Can item 3 fit? 25+10&gt;30. No. </a:t>
            </a:r>
          </a:p>
          <a:p>
            <a:pPr>
              <a:buFontTx/>
              <a:buNone/>
            </a:pPr>
            <a:r>
              <a:rPr lang="en-US" altLang="en-US"/>
              <a:t>We can add 5 to knapsack (30-25). </a:t>
            </a:r>
          </a:p>
          <a:p>
            <a:pPr>
              <a:buFontTx/>
              <a:buNone/>
            </a:pPr>
            <a:r>
              <a:rPr lang="en-US" altLang="en-US"/>
              <a:t>	So select 5/10=0.5 of item 3. </a:t>
            </a:r>
          </a:p>
          <a:p>
            <a:pPr>
              <a:buFontTx/>
              <a:buNone/>
            </a:pPr>
            <a:r>
              <a:rPr lang="en-US" altLang="en-US"/>
              <a:t>	Current benefit=190+30=220</a:t>
            </a:r>
          </a:p>
        </p:txBody>
      </p:sp>
    </p:spTree>
    <p:extLst>
      <p:ext uri="{BB962C8B-B14F-4D97-AF65-F5344CB8AC3E}">
        <p14:creationId xmlns:p14="http://schemas.microsoft.com/office/powerpoint/2010/main" val="7427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61316" y="26616"/>
            <a:ext cx="8238489" cy="822951"/>
          </a:xfrm>
        </p:spPr>
        <p:txBody>
          <a:bodyPr>
            <a:noAutofit/>
          </a:bodyPr>
          <a:lstStyle/>
          <a:p>
            <a:r>
              <a:rPr lang="en-US" altLang="en-US" sz="3200" b="1" dirty="0">
                <a:ea typeface="ＭＳ Ｐゴシック" pitchFamily="34" charset="-128"/>
              </a:rPr>
              <a:t>Fractional Knapsack has greedy choice property</a:t>
            </a:r>
            <a:endParaRPr lang="en-US" altLang="en-US" sz="3200" b="1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346678" y="685830"/>
            <a:ext cx="8450644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 sz="2400" dirty="0">
                <a:latin typeface="+mn-lt"/>
              </a:rPr>
              <a:t>That is, if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b</a:t>
            </a:r>
            <a:r>
              <a:rPr lang="en-US" altLang="en-US" sz="2400" baseline="-25000" dirty="0" smtClean="0"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/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w</a:t>
            </a:r>
            <a:r>
              <a:rPr lang="en-US" altLang="en-US" sz="24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is </a:t>
            </a:r>
            <a:r>
              <a:rPr lang="en-US" altLang="en-US" sz="2400" dirty="0" smtClean="0">
                <a:latin typeface="+mn-lt"/>
              </a:rPr>
              <a:t>the maximum ratio, </a:t>
            </a:r>
            <a:r>
              <a:rPr lang="en-US" altLang="en-US" sz="2400" dirty="0">
                <a:latin typeface="+mn-lt"/>
              </a:rPr>
              <a:t>then there exists an optimal solution that contains item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 smtClean="0"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latin typeface="+mn-lt"/>
              </a:rPr>
              <a:t> up to </a:t>
            </a:r>
            <a:r>
              <a:rPr lang="en-US" altLang="en-US" sz="2400" dirty="0">
                <a:latin typeface="+mn-lt"/>
              </a:rPr>
              <a:t>the extent of </a:t>
            </a:r>
            <a:r>
              <a:rPr lang="en-US" altLang="en-US" sz="2400" dirty="0" smtClean="0">
                <a:latin typeface="+mn-lt"/>
              </a:rPr>
              <a:t>min{</a:t>
            </a:r>
            <a:r>
              <a:rPr lang="en-US" altLang="en-US" sz="2400" dirty="0" err="1">
                <a:cs typeface="Times New Roman" panose="02020603050405020304" pitchFamily="18" charset="0"/>
              </a:rPr>
              <a:t>w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latin typeface="+mn-lt"/>
              </a:rPr>
              <a:t>, </a:t>
            </a:r>
            <a:r>
              <a:rPr lang="en-US" altLang="en-US" sz="2400" dirty="0">
                <a:latin typeface="+mn-lt"/>
              </a:rPr>
              <a:t>W</a:t>
            </a:r>
            <a:r>
              <a:rPr lang="en-US" altLang="en-US" sz="2400" dirty="0" smtClean="0">
                <a:latin typeface="+mn-lt"/>
              </a:rPr>
              <a:t>}.</a:t>
            </a:r>
          </a:p>
          <a:p>
            <a:pPr algn="l"/>
            <a:endParaRPr lang="en-US" altLang="en-US" sz="2400" dirty="0">
              <a:latin typeface="+mn-lt"/>
            </a:endParaRPr>
          </a:p>
          <a:p>
            <a:pPr algn="l"/>
            <a:r>
              <a:rPr lang="en-US" altLang="en-US" sz="2400" b="1" dirty="0" smtClean="0">
                <a:latin typeface="+mn-lt"/>
              </a:rPr>
              <a:t>Proof (by contradiction):</a:t>
            </a:r>
            <a:r>
              <a:rPr lang="en-US" altLang="en-US" sz="2400" dirty="0" smtClean="0">
                <a:latin typeface="+mn-lt"/>
              </a:rPr>
              <a:t>  Assume that there does not exist an optimal solution that contains </a:t>
            </a:r>
            <a:r>
              <a:rPr lang="en-US" altLang="en-US" sz="2400" dirty="0"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i</a:t>
            </a:r>
            <a:r>
              <a:rPr lang="en-US" altLang="en-US" sz="2400" dirty="0"/>
              <a:t>.</a:t>
            </a:r>
            <a:r>
              <a:rPr lang="en-US" altLang="en-US" sz="2400" dirty="0" smtClean="0">
                <a:latin typeface="+mn-lt"/>
              </a:rPr>
              <a:t> Let </a:t>
            </a:r>
            <a:r>
              <a:rPr lang="en-US" altLang="en-US" sz="2400" dirty="0">
                <a:latin typeface="+mn-lt"/>
              </a:rPr>
              <a:t>O </a:t>
            </a:r>
            <a:r>
              <a:rPr lang="en-US" altLang="en-US" sz="2400" dirty="0" smtClean="0">
                <a:latin typeface="+mn-lt"/>
              </a:rPr>
              <a:t>= {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 err="1" smtClean="0">
                <a:cs typeface="Times New Roman" panose="02020603050405020304" pitchFamily="18" charset="0"/>
              </a:rPr>
              <a:t>j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+mn-lt"/>
              </a:rPr>
              <a:t>, ..,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 err="1" smtClean="0">
                <a:cs typeface="Times New Roman" panose="02020603050405020304" pitchFamily="18" charset="0"/>
              </a:rPr>
              <a:t>k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+mn-lt"/>
              </a:rPr>
              <a:t>} be </a:t>
            </a:r>
            <a:r>
              <a:rPr lang="en-US" altLang="en-US" sz="2400" dirty="0">
                <a:latin typeface="+mn-lt"/>
              </a:rPr>
              <a:t>an optimal solution that does not contain </a:t>
            </a:r>
            <a:r>
              <a:rPr lang="en-US" altLang="en-US" sz="2400" dirty="0"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latin typeface="+mn-lt"/>
              </a:rPr>
              <a:t>. Let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 err="1" smtClean="0">
                <a:cs typeface="Times New Roman" panose="02020603050405020304" pitchFamily="18" charset="0"/>
              </a:rPr>
              <a:t>t</a:t>
            </a:r>
            <a:r>
              <a:rPr lang="en-US" altLang="en-US" sz="2400" dirty="0" smtClean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be the item with maximum weight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w</a:t>
            </a:r>
            <a:r>
              <a:rPr lang="en-US" altLang="en-US" sz="2400" baseline="-25000" dirty="0" err="1" smtClean="0">
                <a:cs typeface="Times New Roman" panose="02020603050405020304" pitchFamily="18" charset="0"/>
              </a:rPr>
              <a:t>t</a:t>
            </a:r>
            <a:r>
              <a:rPr lang="en-US" altLang="en-US" sz="2400" dirty="0" smtClean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in O. </a:t>
            </a:r>
            <a:endParaRPr lang="en-US" altLang="en-US" sz="2400" dirty="0" smtClean="0">
              <a:latin typeface="+mn-lt"/>
            </a:endParaRPr>
          </a:p>
          <a:p>
            <a:pPr algn="l"/>
            <a:r>
              <a:rPr lang="en-US" altLang="en-US" sz="2400" dirty="0" smtClean="0">
                <a:latin typeface="+mn-lt"/>
              </a:rPr>
              <a:t>1) If </a:t>
            </a:r>
            <a:r>
              <a:rPr lang="en-US" altLang="en-US" sz="2400" dirty="0" err="1">
                <a:cs typeface="Times New Roman" panose="02020603050405020304" pitchFamily="18" charset="0"/>
              </a:rPr>
              <a:t>w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t</a:t>
            </a:r>
            <a:r>
              <a:rPr lang="en-US" altLang="en-US" sz="2400" dirty="0" smtClean="0">
                <a:latin typeface="+mn-lt"/>
              </a:rPr>
              <a:t> </a:t>
            </a:r>
            <a:r>
              <a:rPr lang="en-US" altLang="en-US" sz="2400" dirty="0" smtClean="0">
                <a:latin typeface="+mn-lt"/>
                <a:sym typeface="Symbol"/>
              </a:rPr>
              <a:t></a:t>
            </a:r>
            <a:r>
              <a:rPr lang="en-US" altLang="en-US" sz="2400" dirty="0" smtClean="0">
                <a:latin typeface="+mn-lt"/>
              </a:rPr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w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latin typeface="+mn-lt"/>
              </a:rPr>
              <a:t>, then replace </a:t>
            </a:r>
            <a:r>
              <a:rPr lang="en-US" altLang="en-US" sz="2400" dirty="0" err="1">
                <a:cs typeface="Times New Roman" panose="02020603050405020304" pitchFamily="18" charset="0"/>
              </a:rPr>
              <a:t>w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amount of </a:t>
            </a:r>
            <a:r>
              <a:rPr lang="en-US" altLang="en-US" sz="2400" dirty="0" err="1"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t</a:t>
            </a:r>
            <a:r>
              <a:rPr lang="en-US" altLang="en-US" sz="2400" dirty="0" smtClean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by </a:t>
            </a:r>
            <a:r>
              <a:rPr lang="en-US" altLang="en-US" sz="2400" dirty="0" err="1">
                <a:cs typeface="Times New Roman" panose="02020603050405020304" pitchFamily="18" charset="0"/>
              </a:rPr>
              <a:t>w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amount of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 smtClean="0"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latin typeface="+mn-lt"/>
              </a:rPr>
              <a:t>. This will either increase the value of the solution if 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b</a:t>
            </a:r>
            <a:r>
              <a:rPr lang="en-US" altLang="en-US" sz="2400" baseline="-25000" dirty="0" smtClean="0"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/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w</a:t>
            </a:r>
            <a:r>
              <a:rPr lang="en-US" altLang="en-US" sz="24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altLang="en-US" sz="2400" baseline="-250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+mn-lt"/>
                <a:sym typeface="Symbol"/>
              </a:rPr>
              <a:t>&gt;</a:t>
            </a:r>
            <a:r>
              <a:rPr lang="en-US" altLang="en-US" sz="2400" dirty="0" smtClean="0">
                <a:latin typeface="+mn-lt"/>
              </a:rPr>
              <a:t>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b</a:t>
            </a:r>
            <a:r>
              <a:rPr lang="en-US" altLang="en-US" sz="2400" baseline="-25000" dirty="0" err="1" smtClean="0">
                <a:cs typeface="Times New Roman" panose="02020603050405020304" pitchFamily="18" charset="0"/>
              </a:rPr>
              <a:t>t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/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w</a:t>
            </a:r>
            <a:r>
              <a:rPr lang="en-US" altLang="en-US" sz="2400" baseline="-25000" dirty="0" err="1" smtClean="0">
                <a:cs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dirty="0" smtClean="0">
                <a:latin typeface="+mn-lt"/>
              </a:rPr>
              <a:t>or be an alternative maximum solution if </a:t>
            </a:r>
            <a:r>
              <a:rPr lang="en-US" altLang="en-US" sz="2400" dirty="0">
                <a:cs typeface="Times New Roman" panose="02020603050405020304" pitchFamily="18" charset="0"/>
              </a:rPr>
              <a:t>b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cs typeface="Times New Roman" panose="02020603050405020304" pitchFamily="18" charset="0"/>
              </a:rPr>
              <a:t>/</a:t>
            </a:r>
            <a:r>
              <a:rPr lang="en-US" altLang="en-US" sz="2400" dirty="0" err="1">
                <a:cs typeface="Times New Roman" panose="02020603050405020304" pitchFamily="18" charset="0"/>
              </a:rPr>
              <a:t>w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ym typeface="Symbol"/>
              </a:rPr>
              <a:t>=</a:t>
            </a:r>
            <a:r>
              <a:rPr lang="en-US" altLang="en-US" sz="2400" dirty="0" smtClean="0"/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b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t</a:t>
            </a:r>
            <a:r>
              <a:rPr lang="en-US" altLang="en-US" sz="2400" dirty="0">
                <a:cs typeface="Times New Roman" panose="02020603050405020304" pitchFamily="18" charset="0"/>
              </a:rPr>
              <a:t>/</a:t>
            </a:r>
            <a:r>
              <a:rPr lang="en-US" altLang="en-US" sz="2400" dirty="0" err="1">
                <a:cs typeface="Times New Roman" panose="02020603050405020304" pitchFamily="18" charset="0"/>
              </a:rPr>
              <a:t>w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t</a:t>
            </a:r>
            <a:r>
              <a:rPr lang="en-US" altLang="en-US" sz="2400" dirty="0"/>
              <a:t> </a:t>
            </a:r>
            <a:endParaRPr lang="en-US" altLang="en-US" sz="2400" dirty="0">
              <a:latin typeface="+mn-lt"/>
            </a:endParaRPr>
          </a:p>
          <a:p>
            <a:pPr algn="l"/>
            <a:endParaRPr lang="en-US" altLang="en-US" sz="2400" dirty="0" smtClean="0">
              <a:latin typeface="+mn-lt"/>
            </a:endParaRPr>
          </a:p>
          <a:p>
            <a:pPr algn="l"/>
            <a:r>
              <a:rPr lang="en-US" altLang="en-US" sz="2400" dirty="0" smtClean="0">
                <a:latin typeface="+mn-lt"/>
              </a:rPr>
              <a:t>2) </a:t>
            </a:r>
            <a:r>
              <a:rPr lang="en-US" altLang="en-US" sz="2400" dirty="0"/>
              <a:t>If </a:t>
            </a:r>
            <a:r>
              <a:rPr lang="en-US" altLang="en-US" sz="2400" dirty="0" err="1">
                <a:cs typeface="Times New Roman" panose="02020603050405020304" pitchFamily="18" charset="0"/>
              </a:rPr>
              <a:t>w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t</a:t>
            </a:r>
            <a:r>
              <a:rPr lang="en-US" altLang="en-US" sz="2400" dirty="0"/>
              <a:t> </a:t>
            </a:r>
            <a:r>
              <a:rPr lang="en-US" altLang="en-US" sz="2400" dirty="0" smtClean="0">
                <a:sym typeface="Symbol"/>
              </a:rPr>
              <a:t>&lt;</a:t>
            </a:r>
            <a:r>
              <a:rPr lang="en-US" altLang="en-US" sz="2400" dirty="0" smtClean="0"/>
              <a:t> </a:t>
            </a:r>
            <a:r>
              <a:rPr lang="en-US" altLang="en-US" sz="2400" dirty="0" err="1">
                <a:cs typeface="Times New Roman" panose="02020603050405020304" pitchFamily="18" charset="0"/>
              </a:rPr>
              <a:t>w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400" dirty="0"/>
              <a:t>, then </a:t>
            </a:r>
            <a:endParaRPr lang="en-US" altLang="en-US" sz="2400" dirty="0" smtClean="0"/>
          </a:p>
          <a:p>
            <a:pPr lvl="1" algn="l"/>
            <a:r>
              <a:rPr lang="en-US" altLang="en-US" sz="2400" dirty="0" smtClean="0">
                <a:latin typeface="+mn-lt"/>
              </a:rPr>
              <a:t>a)  Let S</a:t>
            </a:r>
            <a:r>
              <a:rPr lang="en-US" altLang="ja-JP" sz="2400" dirty="0" smtClean="0">
                <a:latin typeface="+mn-lt"/>
              </a:rPr>
              <a:t> </a:t>
            </a:r>
            <a:r>
              <a:rPr lang="en-US" altLang="ja-JP" sz="2400" dirty="0">
                <a:latin typeface="+mn-lt"/>
              </a:rPr>
              <a:t>be a subset of items in O whose is </a:t>
            </a:r>
            <a:r>
              <a:rPr lang="en-US" altLang="ja-JP" sz="2400" dirty="0" smtClean="0">
                <a:latin typeface="+mn-lt"/>
              </a:rPr>
              <a:t>total weight is greater than  </a:t>
            </a:r>
            <a:r>
              <a:rPr lang="en-US" altLang="en-US" sz="2400" dirty="0" err="1">
                <a:cs typeface="Times New Roman" panose="02020603050405020304" pitchFamily="18" charset="0"/>
              </a:rPr>
              <a:t>w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i</a:t>
            </a:r>
            <a:r>
              <a:rPr lang="en-US" altLang="ja-JP" sz="2400" dirty="0" smtClean="0">
                <a:latin typeface="+mn-lt"/>
              </a:rPr>
              <a:t>. </a:t>
            </a:r>
            <a:r>
              <a:rPr lang="en-US" altLang="ja-JP" sz="2400" dirty="0">
                <a:latin typeface="+mn-lt"/>
              </a:rPr>
              <a:t>Replacing </a:t>
            </a:r>
            <a:r>
              <a:rPr lang="en-US" altLang="en-US" sz="2400" dirty="0" err="1">
                <a:cs typeface="Times New Roman" panose="02020603050405020304" pitchFamily="18" charset="0"/>
              </a:rPr>
              <a:t>w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i</a:t>
            </a:r>
            <a:r>
              <a:rPr lang="en-US" altLang="ja-JP" sz="2400" dirty="0" smtClean="0">
                <a:latin typeface="+mn-lt"/>
              </a:rPr>
              <a:t> </a:t>
            </a:r>
            <a:r>
              <a:rPr lang="en-US" altLang="ja-JP" sz="2400" dirty="0">
                <a:latin typeface="+mn-lt"/>
              </a:rPr>
              <a:t>of this total weight by </a:t>
            </a:r>
            <a:r>
              <a:rPr lang="en-US" altLang="en-US" sz="2400" dirty="0" err="1">
                <a:cs typeface="Times New Roman" panose="02020603050405020304" pitchFamily="18" charset="0"/>
              </a:rPr>
              <a:t>w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i</a:t>
            </a:r>
            <a:r>
              <a:rPr lang="en-US" altLang="ja-JP" sz="2400" dirty="0" smtClean="0">
                <a:latin typeface="+mn-lt"/>
              </a:rPr>
              <a:t> </a:t>
            </a:r>
            <a:r>
              <a:rPr lang="en-US" altLang="ja-JP" sz="2400" dirty="0">
                <a:latin typeface="+mn-lt"/>
              </a:rPr>
              <a:t>of </a:t>
            </a:r>
            <a:r>
              <a:rPr lang="en-US" altLang="en-US" sz="2400" dirty="0"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i</a:t>
            </a:r>
            <a:r>
              <a:rPr lang="en-US" altLang="ja-JP" sz="2400" dirty="0" smtClean="0">
                <a:latin typeface="+mn-lt"/>
              </a:rPr>
              <a:t> </a:t>
            </a:r>
            <a:r>
              <a:rPr lang="en-US" altLang="ja-JP" sz="2400" dirty="0">
                <a:latin typeface="+mn-lt"/>
              </a:rPr>
              <a:t>will improve the value of the solution.</a:t>
            </a:r>
          </a:p>
          <a:p>
            <a:pPr algn="l"/>
            <a:endParaRPr lang="en-US" altLang="en-US" sz="2400" dirty="0">
              <a:latin typeface="+mn-lt"/>
            </a:endParaRPr>
          </a:p>
          <a:p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49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61316" y="26616"/>
            <a:ext cx="8238489" cy="822951"/>
          </a:xfrm>
        </p:spPr>
        <p:txBody>
          <a:bodyPr>
            <a:noAutofit/>
          </a:bodyPr>
          <a:lstStyle/>
          <a:p>
            <a:r>
              <a:rPr lang="en-US" altLang="en-US" sz="3200" b="1" dirty="0">
                <a:ea typeface="ＭＳ Ｐゴシック" pitchFamily="34" charset="-128"/>
              </a:rPr>
              <a:t>Fractional Knapsack has greedy choice property</a:t>
            </a:r>
            <a:endParaRPr lang="en-US" altLang="en-US" sz="3200" b="1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346678" y="685830"/>
            <a:ext cx="845064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l"/>
            <a:endParaRPr lang="en-US" altLang="en-US" sz="2400" dirty="0">
              <a:latin typeface="+mn-lt"/>
            </a:endParaRPr>
          </a:p>
          <a:p>
            <a:pPr lvl="1" algn="l"/>
            <a:r>
              <a:rPr lang="en-US" altLang="en-US" sz="2400" dirty="0" smtClean="0">
                <a:latin typeface="+mn-lt"/>
              </a:rPr>
              <a:t>b) If no such set S</a:t>
            </a:r>
            <a:r>
              <a:rPr lang="en-US" altLang="ja-JP" sz="2400" dirty="0" smtClean="0">
                <a:latin typeface="+mn-lt"/>
              </a:rPr>
              <a:t> exists then the sum of the weights of all items in O = W ≤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w</a:t>
            </a:r>
            <a:r>
              <a:rPr lang="en-US" altLang="en-US" sz="2400" baseline="-25000" dirty="0" err="1" smtClean="0">
                <a:cs typeface="Times New Roman" panose="02020603050405020304" pitchFamily="18" charset="0"/>
              </a:rPr>
              <a:t>i</a:t>
            </a:r>
            <a:r>
              <a:rPr lang="en-US" altLang="ja-JP" sz="2400" dirty="0" smtClean="0">
                <a:latin typeface="+mn-lt"/>
              </a:rPr>
              <a:t>. Replace all the items in O by W units of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 smtClean="0">
                <a:cs typeface="Times New Roman" panose="02020603050405020304" pitchFamily="18" charset="0"/>
              </a:rPr>
              <a:t>i </a:t>
            </a:r>
            <a:r>
              <a:rPr lang="en-US" altLang="ja-JP" sz="2400" dirty="0" smtClean="0">
                <a:latin typeface="+mn-lt"/>
              </a:rPr>
              <a:t>and the solution will improve (or leading to an alternative solution containing </a:t>
            </a:r>
            <a:r>
              <a:rPr lang="en-US" altLang="en-US" sz="2400" dirty="0"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i </a:t>
            </a:r>
            <a:r>
              <a:rPr lang="en-US" altLang="en-US" sz="2400" dirty="0"/>
              <a:t>)</a:t>
            </a:r>
            <a:r>
              <a:rPr lang="en-US" altLang="ja-JP" sz="2400" dirty="0" smtClean="0">
                <a:latin typeface="+mn-lt"/>
              </a:rPr>
              <a:t>.</a:t>
            </a:r>
          </a:p>
          <a:p>
            <a:pPr algn="l"/>
            <a:endParaRPr lang="en-US" altLang="ja-JP" sz="2400" dirty="0">
              <a:latin typeface="+mn-lt"/>
            </a:endParaRPr>
          </a:p>
          <a:p>
            <a:pPr algn="l"/>
            <a:r>
              <a:rPr lang="en-US" altLang="ja-JP" sz="2400" dirty="0" smtClean="0">
                <a:latin typeface="+mn-lt"/>
              </a:rPr>
              <a:t>Therefore we have shown that adding item </a:t>
            </a:r>
            <a:r>
              <a:rPr lang="en-US" altLang="en-US" sz="2400" dirty="0"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cs typeface="Times New Roman" panose="02020603050405020304" pitchFamily="18" charset="0"/>
              </a:rPr>
              <a:t>i </a:t>
            </a:r>
            <a:r>
              <a:rPr lang="en-US" altLang="ja-JP" sz="2400" dirty="0" smtClean="0">
                <a:latin typeface="+mn-lt"/>
              </a:rPr>
              <a:t>to O will improve the solution or lead to an alternative maximum solution.</a:t>
            </a: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52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23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Coin changing problem (informal):</a:t>
            </a:r>
          </a:p>
          <a:p>
            <a:pPr lvl="1"/>
            <a:r>
              <a:rPr lang="en-US" dirty="0"/>
              <a:t>Given certain amount of change: </a:t>
            </a:r>
            <a:r>
              <a:rPr lang="en-US" dirty="0" smtClean="0"/>
              <a:t>A</a:t>
            </a:r>
            <a:endParaRPr lang="en-US" dirty="0"/>
          </a:p>
          <a:p>
            <a:pPr lvl="1"/>
            <a:r>
              <a:rPr lang="en-US" dirty="0"/>
              <a:t>The denominations of coins are: 25, 10, 5, 1</a:t>
            </a:r>
          </a:p>
          <a:p>
            <a:pPr lvl="1"/>
            <a:r>
              <a:rPr lang="en-US" dirty="0"/>
              <a:t>How to use the fewest coins to make this change?</a:t>
            </a:r>
          </a:p>
          <a:p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smtClean="0"/>
              <a:t>25q </a:t>
            </a:r>
            <a:r>
              <a:rPr lang="en-US" dirty="0"/>
              <a:t>+ </a:t>
            </a:r>
            <a:r>
              <a:rPr lang="en-US" dirty="0" smtClean="0"/>
              <a:t>10d </a:t>
            </a:r>
            <a:r>
              <a:rPr lang="en-US" dirty="0"/>
              <a:t>+ </a:t>
            </a:r>
            <a:r>
              <a:rPr lang="en-US" dirty="0" smtClean="0"/>
              <a:t>5n </a:t>
            </a:r>
            <a:r>
              <a:rPr lang="en-US" dirty="0"/>
              <a:t>+ </a:t>
            </a:r>
            <a:r>
              <a:rPr lang="en-US" dirty="0" smtClean="0"/>
              <a:t>p, </a:t>
            </a:r>
            <a:r>
              <a:rPr lang="en-US" dirty="0"/>
              <a:t>what are the </a:t>
            </a:r>
            <a:r>
              <a:rPr lang="en-US" dirty="0" smtClean="0"/>
              <a:t>q, d, n, </a:t>
            </a:r>
            <a:r>
              <a:rPr lang="en-US" dirty="0"/>
              <a:t>and </a:t>
            </a:r>
            <a:r>
              <a:rPr lang="en-US" dirty="0" smtClean="0"/>
              <a:t>p, </a:t>
            </a:r>
            <a:r>
              <a:rPr lang="en-US" dirty="0"/>
              <a:t>minimizing </a:t>
            </a:r>
            <a:r>
              <a:rPr lang="en-US" dirty="0" smtClean="0"/>
              <a:t>(</a:t>
            </a:r>
            <a:r>
              <a:rPr lang="en-US" dirty="0" err="1" smtClean="0"/>
              <a:t>q+d+n+p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Can you design an algorithm to solve this problem?</a:t>
            </a:r>
          </a:p>
        </p:txBody>
      </p:sp>
      <p:pic>
        <p:nvPicPr>
          <p:cNvPr id="7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53402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53" y="5362573"/>
            <a:ext cx="62029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 descr="File:2005 Dime Obv Unc 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084" y="5324473"/>
            <a:ext cx="514034" cy="5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File:Washington Quarter 7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517832"/>
            <a:ext cx="902578" cy="90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4605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7121"/>
            <a:ext cx="8229600" cy="1143000"/>
          </a:xfrm>
        </p:spPr>
        <p:txBody>
          <a:bodyPr/>
          <a:lstStyle/>
          <a:p>
            <a:r>
              <a:rPr lang="en-US" dirty="0"/>
              <a:t>Coin changing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Greedy choice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hoose as many of the largest coins available.</a:t>
            </a:r>
          </a:p>
          <a:p>
            <a:r>
              <a:rPr lang="en-US" dirty="0" smtClean="0"/>
              <a:t>Optimal substructure</a:t>
            </a:r>
            <a:endParaRPr lang="en-US" dirty="0"/>
          </a:p>
          <a:p>
            <a:pPr lvl="1"/>
            <a:r>
              <a:rPr lang="en-US" dirty="0" smtClean="0"/>
              <a:t>After the greedy choice, assuming the greedy choice is correct, can we get the optimal solution from a </a:t>
            </a:r>
            <a:r>
              <a:rPr lang="en-US" dirty="0" err="1" smtClean="0"/>
              <a:t>subproblem</a:t>
            </a:r>
            <a:r>
              <a:rPr lang="en-US" dirty="0" smtClean="0"/>
              <a:t>. </a:t>
            </a:r>
          </a:p>
          <a:p>
            <a:pPr marL="914400" lvl="1" indent="-457200"/>
            <a:r>
              <a:rPr lang="en-US" dirty="0" smtClean="0"/>
              <a:t>Given A = 63 cents </a:t>
            </a:r>
          </a:p>
          <a:p>
            <a:pPr lvl="2"/>
            <a:r>
              <a:rPr lang="en-US" dirty="0" smtClean="0"/>
              <a:t>Assuming we have chosen 2*25 = 50</a:t>
            </a:r>
          </a:p>
          <a:p>
            <a:pPr lvl="2"/>
            <a:r>
              <a:rPr lang="en-US" dirty="0" smtClean="0"/>
              <a:t>Is two quarters + optimal </a:t>
            </a:r>
            <a:r>
              <a:rPr lang="en-US" b="1" dirty="0" smtClean="0"/>
              <a:t>coin</a:t>
            </a:r>
            <a:r>
              <a:rPr lang="en-US" dirty="0" smtClean="0"/>
              <a:t>(63-50) the optimal solution of 63 cents?</a:t>
            </a:r>
          </a:p>
        </p:txBody>
      </p:sp>
    </p:spTree>
    <p:extLst>
      <p:ext uri="{BB962C8B-B14F-4D97-AF65-F5344CB8AC3E}">
        <p14:creationId xmlns:p14="http://schemas.microsoft.com/office/powerpoint/2010/main" val="25241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25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Step 1: A = 63</a:t>
            </a:r>
          </a:p>
        </p:txBody>
      </p:sp>
      <p:pic>
        <p:nvPicPr>
          <p:cNvPr id="7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04" y="597216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60" y="5029200"/>
            <a:ext cx="62029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 descr="File:2005 Dime Obv Unc 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60" y="4267200"/>
            <a:ext cx="514034" cy="5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File:Washington Quarter 7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224" y="3352800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7427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26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Step 1: A = 63,  q = 2</a:t>
            </a:r>
          </a:p>
        </p:txBody>
      </p:sp>
      <p:pic>
        <p:nvPicPr>
          <p:cNvPr id="7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04" y="597216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60" y="5029200"/>
            <a:ext cx="62029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 descr="File:2005 Dime Obv Unc 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60" y="4267200"/>
            <a:ext cx="514034" cy="5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File:Washington Quarter 7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4" y="1000125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File:Washington Quarter 7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2436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27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Step 1: A = 63,  q = 2</a:t>
            </a:r>
          </a:p>
          <a:p>
            <a:endParaRPr lang="en-US" dirty="0"/>
          </a:p>
          <a:p>
            <a:r>
              <a:rPr lang="en-US" dirty="0" smtClean="0"/>
              <a:t>Step 2: (63-50) = 13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04" y="597216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60" y="5029200"/>
            <a:ext cx="62029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 descr="File:2005 Dime Obv Unc 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60" y="4267200"/>
            <a:ext cx="514034" cy="5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File:Washington Quarter 7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4" y="1000125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File:Washington Quarter 7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3272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28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Step 1: A = 63,  q = 2</a:t>
            </a:r>
          </a:p>
          <a:p>
            <a:endParaRPr lang="en-US" dirty="0"/>
          </a:p>
          <a:p>
            <a:r>
              <a:rPr lang="en-US" dirty="0" smtClean="0"/>
              <a:t>Step 2: (63-50) = 13, d = 1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04" y="597216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60" y="5029200"/>
            <a:ext cx="62029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 descr="File:2005 Dime Obv Unc 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766" y="2209800"/>
            <a:ext cx="514034" cy="5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File:Washington Quarter 7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4" y="1000125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File:Washington Quarter 7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8935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29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Step 1: A = 63,  q = 2</a:t>
            </a:r>
          </a:p>
          <a:p>
            <a:endParaRPr lang="en-US" dirty="0"/>
          </a:p>
          <a:p>
            <a:r>
              <a:rPr lang="en-US" dirty="0" smtClean="0"/>
              <a:t>Step 2: (63-50) = 13, d = 1</a:t>
            </a:r>
          </a:p>
          <a:p>
            <a:endParaRPr lang="en-US" dirty="0"/>
          </a:p>
          <a:p>
            <a:r>
              <a:rPr lang="en-US" dirty="0" smtClean="0"/>
              <a:t>Step 3: (13-10) = 3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04" y="597216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260" y="5029200"/>
            <a:ext cx="62029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 descr="File:2005 Dime Obv Unc 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766" y="2209800"/>
            <a:ext cx="514034" cy="5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File:Washington Quarter 7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4" y="1000125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File:Washington Quarter 7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3224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-137121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Elements of Greedy Strategy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25903"/>
            <a:ext cx="8686800" cy="4343400"/>
          </a:xfrm>
        </p:spPr>
        <p:txBody>
          <a:bodyPr/>
          <a:lstStyle/>
          <a:p>
            <a:pPr eaLnBrk="1" hangingPunct="1"/>
            <a:r>
              <a:rPr lang="en-US" sz="2800" b="1" i="1" dirty="0" smtClean="0">
                <a:solidFill>
                  <a:schemeClr val="hlink"/>
                </a:solidFill>
              </a:rPr>
              <a:t>Greedy-choice property</a:t>
            </a:r>
            <a:r>
              <a:rPr lang="en-US" sz="2800" dirty="0" smtClean="0"/>
              <a:t>:  A global optimal solution can be arrived at by making locally optimal (greedy) choices</a:t>
            </a:r>
          </a:p>
          <a:p>
            <a:pPr eaLnBrk="1" hangingPunct="1"/>
            <a:endParaRPr lang="en-US" sz="1600" dirty="0" smtClean="0"/>
          </a:p>
          <a:p>
            <a:pPr eaLnBrk="1" hangingPunct="1"/>
            <a:r>
              <a:rPr lang="en-US" sz="2800" b="1" i="1" dirty="0" smtClean="0">
                <a:solidFill>
                  <a:schemeClr val="hlink"/>
                </a:solidFill>
              </a:rPr>
              <a:t>Optimal substructure</a:t>
            </a:r>
            <a:r>
              <a:rPr lang="en-US" sz="2800" dirty="0" smtClean="0"/>
              <a:t>: an optimal solution to the problem contains within it optimal solutions to sub-problems</a:t>
            </a:r>
          </a:p>
        </p:txBody>
      </p:sp>
    </p:spTree>
    <p:extLst>
      <p:ext uri="{BB962C8B-B14F-4D97-AF65-F5344CB8AC3E}">
        <p14:creationId xmlns:p14="http://schemas.microsoft.com/office/powerpoint/2010/main" val="2502354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30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Step 1: A = 63,  q = 2</a:t>
            </a:r>
          </a:p>
          <a:p>
            <a:endParaRPr lang="en-US" dirty="0"/>
          </a:p>
          <a:p>
            <a:r>
              <a:rPr lang="en-US" dirty="0" smtClean="0"/>
              <a:t>Step 2: (63-50) = 13, d = 1</a:t>
            </a:r>
          </a:p>
          <a:p>
            <a:endParaRPr lang="en-US" dirty="0"/>
          </a:p>
          <a:p>
            <a:r>
              <a:rPr lang="en-US" dirty="0" smtClean="0"/>
              <a:t>Step 3: (13-10) = 3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04" y="597216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File:2005 Dime Obv Unc 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766" y="2209800"/>
            <a:ext cx="514034" cy="5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File:Washington Quarter 7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4" y="1000125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File:Washington Quarter 7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8205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31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Step 1: A = 63,  q = 2</a:t>
            </a:r>
          </a:p>
          <a:p>
            <a:endParaRPr lang="en-US" dirty="0"/>
          </a:p>
          <a:p>
            <a:r>
              <a:rPr lang="en-US" dirty="0" smtClean="0"/>
              <a:t>Step 2: (63-50) = 13, d = 1</a:t>
            </a:r>
          </a:p>
          <a:p>
            <a:endParaRPr lang="en-US" dirty="0"/>
          </a:p>
          <a:p>
            <a:r>
              <a:rPr lang="en-US" dirty="0" smtClean="0"/>
              <a:t>Step 3: (13-10) = 3, p = 3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056" y="33623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File:2005 Dime Obv Unc 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766" y="2209800"/>
            <a:ext cx="514034" cy="5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File:Washington Quarter 7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4" y="1000125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File:Washington Quarter 7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12" y="3352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352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0731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32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Step 1: A = 63,  q = 2</a:t>
            </a:r>
          </a:p>
          <a:p>
            <a:endParaRPr lang="en-US" dirty="0"/>
          </a:p>
          <a:p>
            <a:r>
              <a:rPr lang="en-US" dirty="0" smtClean="0"/>
              <a:t>Step 2: (63-50) = 13, d = 1</a:t>
            </a:r>
          </a:p>
          <a:p>
            <a:endParaRPr lang="en-US" dirty="0"/>
          </a:p>
          <a:p>
            <a:r>
              <a:rPr lang="en-US" dirty="0" smtClean="0"/>
              <a:t>Step 3: (13-10) = 3, p = 3</a:t>
            </a:r>
          </a:p>
          <a:p>
            <a:endParaRPr lang="en-US" dirty="0"/>
          </a:p>
          <a:p>
            <a:r>
              <a:rPr lang="en-US" dirty="0" smtClean="0"/>
              <a:t>Number of coins = 6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056" y="33623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File:2005 Dime Obv Unc 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766" y="2209800"/>
            <a:ext cx="514034" cy="5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File:Washington Quarter 7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4" y="1000125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File:Washington Quarter 7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12" y="3352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352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5956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33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US" dirty="0" smtClean="0"/>
              <a:t>Step 1: A = 63,  q = 2</a:t>
            </a:r>
          </a:p>
          <a:p>
            <a:endParaRPr lang="en-US" dirty="0"/>
          </a:p>
          <a:p>
            <a:r>
              <a:rPr lang="en-US" dirty="0" smtClean="0"/>
              <a:t>Step 2: (63-50) = 13, d = 1</a:t>
            </a:r>
          </a:p>
          <a:p>
            <a:endParaRPr lang="en-US" dirty="0"/>
          </a:p>
          <a:p>
            <a:r>
              <a:rPr lang="en-US" dirty="0" smtClean="0"/>
              <a:t>Step 3: (13-10) = 3, p = 3</a:t>
            </a:r>
          </a:p>
          <a:p>
            <a:endParaRPr lang="en-US" dirty="0"/>
          </a:p>
          <a:p>
            <a:r>
              <a:rPr lang="en-US" dirty="0" smtClean="0"/>
              <a:t>Number of coins = 6</a:t>
            </a:r>
          </a:p>
          <a:p>
            <a:endParaRPr lang="en-US" dirty="0"/>
          </a:p>
          <a:p>
            <a:r>
              <a:rPr lang="en-US" dirty="0"/>
              <a:t>For coin denominations of 25, 10, 5, 1</a:t>
            </a:r>
          </a:p>
          <a:p>
            <a:pPr lvl="1"/>
            <a:r>
              <a:rPr lang="en-US" dirty="0"/>
              <a:t>The greedy choice property is not violated</a:t>
            </a:r>
          </a:p>
          <a:p>
            <a:endParaRPr lang="en-US" dirty="0" smtClean="0"/>
          </a:p>
        </p:txBody>
      </p:sp>
      <p:pic>
        <p:nvPicPr>
          <p:cNvPr id="7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056" y="33623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File:2005 Dime Obv Unc 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766" y="2209800"/>
            <a:ext cx="514034" cy="51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File:Washington Quarter 7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44" y="1000125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File:Washington Quarter 7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0"/>
            <a:ext cx="665712" cy="6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12" y="3352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File:2010 cent obver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352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2859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25365A0D-BEEC-42FA-B933-0057AA3B5FEA}" type="slidenum">
              <a:rPr lang="en-US" altLang="en-US" sz="1400">
                <a:latin typeface="Arial" charset="0"/>
              </a:rPr>
              <a:pPr/>
              <a:t>34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A failure of the Greedy Algorithm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924800" cy="5105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Suppose in a fictional monetary system, we have 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1</a:t>
            </a:r>
            <a:r>
              <a:rPr lang="en-US" altLang="en-US" dirty="0" smtClean="0"/>
              <a:t> cent, 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7</a:t>
            </a:r>
            <a:r>
              <a:rPr lang="en-US" altLang="en-US" dirty="0" smtClean="0"/>
              <a:t> cent, and 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10</a:t>
            </a:r>
            <a:r>
              <a:rPr lang="en-US" altLang="en-US" dirty="0" smtClean="0"/>
              <a:t> cent coins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 greedy algorithm results in a solution, but not in an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1320921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35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 Fail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Step 1: A = 15</a:t>
            </a:r>
          </a:p>
        </p:txBody>
      </p:sp>
      <p:sp>
        <p:nvSpPr>
          <p:cNvPr id="2" name="Oval 1"/>
          <p:cNvSpPr/>
          <p:nvPr/>
        </p:nvSpPr>
        <p:spPr>
          <a:xfrm>
            <a:off x="7955243" y="3977634"/>
            <a:ext cx="914390" cy="822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229560" y="5074902"/>
            <a:ext cx="640073" cy="64007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72365" y="5989292"/>
            <a:ext cx="457195" cy="457195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178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36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 Fail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Step 1: A = 15</a:t>
            </a:r>
          </a:p>
          <a:p>
            <a:endParaRPr lang="en-US" dirty="0"/>
          </a:p>
          <a:p>
            <a:r>
              <a:rPr lang="en-US" dirty="0" smtClean="0"/>
              <a:t>Step2: (15-10) = 5</a:t>
            </a:r>
          </a:p>
        </p:txBody>
      </p:sp>
      <p:sp>
        <p:nvSpPr>
          <p:cNvPr id="2" name="Oval 1"/>
          <p:cNvSpPr/>
          <p:nvPr/>
        </p:nvSpPr>
        <p:spPr>
          <a:xfrm>
            <a:off x="7955243" y="3977634"/>
            <a:ext cx="914390" cy="822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229560" y="5074902"/>
            <a:ext cx="640073" cy="64007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72365" y="5989292"/>
            <a:ext cx="457195" cy="457195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805" y="1051586"/>
            <a:ext cx="914390" cy="822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507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E6310B6-822B-4214-A621-80C911039A53}" type="slidenum">
              <a:rPr lang="en-US" altLang="en-US" sz="1400">
                <a:latin typeface="Arial" charset="0"/>
              </a:rPr>
              <a:pPr/>
              <a:t>37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Coin Change Fail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80010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Step 1: A = 15</a:t>
            </a:r>
          </a:p>
          <a:p>
            <a:endParaRPr lang="en-US" dirty="0"/>
          </a:p>
          <a:p>
            <a:r>
              <a:rPr lang="en-US" dirty="0" smtClean="0"/>
              <a:t>Step2: (15-10) = 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This is six coins</a:t>
            </a:r>
          </a:p>
          <a:p>
            <a:pPr marL="0" indent="0">
              <a:buNone/>
            </a:pPr>
            <a:r>
              <a:rPr lang="en-US" dirty="0" smtClean="0"/>
              <a:t>The optimal solution is three coins</a:t>
            </a:r>
          </a:p>
        </p:txBody>
      </p:sp>
      <p:sp>
        <p:nvSpPr>
          <p:cNvPr id="2" name="Oval 1"/>
          <p:cNvSpPr/>
          <p:nvPr/>
        </p:nvSpPr>
        <p:spPr>
          <a:xfrm>
            <a:off x="7955243" y="3977634"/>
            <a:ext cx="914390" cy="822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229560" y="5074902"/>
            <a:ext cx="640073" cy="64007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72365" y="5989292"/>
            <a:ext cx="457195" cy="457195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114805" y="1051586"/>
            <a:ext cx="914390" cy="822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43402" y="2240293"/>
            <a:ext cx="457195" cy="457195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492219" y="2245224"/>
            <a:ext cx="457195" cy="457195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791202" y="2245224"/>
            <a:ext cx="457195" cy="457195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092950" y="2240292"/>
            <a:ext cx="457195" cy="457195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223731" y="2240291"/>
            <a:ext cx="457195" cy="457195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194586" y="4626902"/>
            <a:ext cx="640073" cy="64007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182986" y="4626901"/>
            <a:ext cx="640073" cy="64007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72234" y="4786408"/>
            <a:ext cx="457195" cy="457195"/>
          </a:xfrm>
          <a:prstGeom prst="ellipse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020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and Coin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Only optimal under certain conditions.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The problem has the optimal substructure property</a:t>
            </a:r>
          </a:p>
          <a:p>
            <a:pPr lvl="1"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The algorithm satisfies the greedy-choice </a:t>
            </a:r>
            <a:r>
              <a:rPr lang="en-US" altLang="en-US" dirty="0" smtClean="0">
                <a:latin typeface="Calibri" panose="020F0502020204030204" pitchFamily="34" charset="0"/>
              </a:rPr>
              <a:t>property</a:t>
            </a:r>
          </a:p>
          <a:p>
            <a:pPr lvl="1">
              <a:buFontTx/>
              <a:buChar char="•"/>
            </a:pPr>
            <a:r>
              <a:rPr lang="en-US" altLang="en-US" dirty="0" smtClean="0">
                <a:latin typeface="Calibri" panose="020F0502020204030204" pitchFamily="34" charset="0"/>
              </a:rPr>
              <a:t>You will explore this more </a:t>
            </a:r>
            <a:r>
              <a:rPr lang="en-US" altLang="en-US" smtClean="0">
                <a:latin typeface="Calibri" panose="020F0502020204030204" pitchFamily="34" charset="0"/>
              </a:rPr>
              <a:t>in Project 2</a:t>
            </a:r>
            <a:endParaRPr lang="en-US" altLang="en-US" dirty="0">
              <a:latin typeface="Calibri" panose="020F050202020403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7DEE-D556-43F2-83C0-50C7FBB02780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6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D698C244-CD76-47B5-A86C-AADAF7D4885F}" type="slidenum">
              <a:rPr lang="en-US" altLang="en-US" sz="1400">
                <a:latin typeface="Arial" charset="0"/>
              </a:rPr>
              <a:pPr/>
              <a:t>4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701024" y="0"/>
            <a:ext cx="7793038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 smtClean="0"/>
              <a:t>Greedy Algorithms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9712" y="777269"/>
            <a:ext cx="7772400" cy="246885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800" dirty="0" smtClean="0"/>
              <a:t>A greedy algorithm works in phases. At each phase:</a:t>
            </a:r>
          </a:p>
          <a:p>
            <a:pPr lvl="1" eaLnBrk="1" hangingPunct="1"/>
            <a:r>
              <a:rPr lang="en-US" altLang="en-US" dirty="0" smtClean="0"/>
              <a:t>You take the best you can get right now, without regard for future consequences</a:t>
            </a:r>
          </a:p>
          <a:p>
            <a:pPr lvl="1" eaLnBrk="1" hangingPunct="1"/>
            <a:r>
              <a:rPr lang="en-US" altLang="en-US" dirty="0" smtClean="0"/>
              <a:t>You hope that by choosing a </a:t>
            </a:r>
            <a:r>
              <a:rPr lang="en-US" altLang="en-US" i="1" dirty="0" smtClean="0"/>
              <a:t>local</a:t>
            </a:r>
            <a:r>
              <a:rPr lang="en-US" altLang="en-US" dirty="0" smtClean="0"/>
              <a:t> optimum at each step, you will end up at a </a:t>
            </a:r>
            <a:r>
              <a:rPr lang="en-US" altLang="en-US" i="1" dirty="0" smtClean="0"/>
              <a:t>global</a:t>
            </a:r>
            <a:r>
              <a:rPr lang="en-US" altLang="en-US" dirty="0" smtClean="0"/>
              <a:t> optimum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9712" y="3337561"/>
            <a:ext cx="8475663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800" dirty="0" smtClean="0"/>
              <a:t>Greedy algorithms typically consist of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dirty="0" smtClean="0"/>
              <a:t>A set of </a:t>
            </a:r>
            <a:r>
              <a:rPr lang="en-US" b="1" i="1" dirty="0" smtClean="0"/>
              <a:t>candidate solutions</a:t>
            </a:r>
            <a:r>
              <a:rPr lang="en-US" i="1" dirty="0" smtClean="0"/>
              <a:t> </a:t>
            </a:r>
            <a:endParaRPr lang="en-US" dirty="0" smtClean="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b="1" i="1" dirty="0" smtClean="0"/>
              <a:t>Function</a:t>
            </a:r>
            <a:r>
              <a:rPr lang="en-US" dirty="0" smtClean="0"/>
              <a:t> that checks if the candidates are </a:t>
            </a:r>
            <a:r>
              <a:rPr lang="en-US" b="1" i="1" dirty="0" smtClean="0"/>
              <a:t>feasible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b="1" i="1" dirty="0" smtClean="0"/>
              <a:t>Selection function</a:t>
            </a:r>
            <a:r>
              <a:rPr lang="en-US" dirty="0" smtClean="0"/>
              <a:t> indicating at a given time which is the most </a:t>
            </a:r>
            <a:r>
              <a:rPr lang="en-US" b="1" dirty="0" smtClean="0"/>
              <a:t>promising candidate</a:t>
            </a:r>
            <a:r>
              <a:rPr lang="en-US" dirty="0" smtClean="0"/>
              <a:t> not yet used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b="1" i="1" dirty="0" smtClean="0"/>
              <a:t>Objective function</a:t>
            </a:r>
            <a:r>
              <a:rPr lang="en-US" b="1" dirty="0" smtClean="0"/>
              <a:t> </a:t>
            </a:r>
            <a:r>
              <a:rPr lang="en-US" dirty="0" smtClean="0"/>
              <a:t>giving the value of a solution; this is the function we are trying to optimize</a:t>
            </a:r>
          </a:p>
        </p:txBody>
      </p:sp>
    </p:spTree>
    <p:extLst>
      <p:ext uri="{BB962C8B-B14F-4D97-AF65-F5344CB8AC3E}">
        <p14:creationId xmlns:p14="http://schemas.microsoft.com/office/powerpoint/2010/main" val="31935926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-137121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Step by Step Approach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84" y="1143025"/>
            <a:ext cx="8305800" cy="497998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Initially, the set of chosen candidates is empty</a:t>
            </a:r>
          </a:p>
          <a:p>
            <a:pPr eaLnBrk="1" hangingPunct="1"/>
            <a:r>
              <a:rPr lang="en-US" sz="2800" dirty="0" smtClean="0"/>
              <a:t>At each step, add to this set the best remaining candidate; this is guided by </a:t>
            </a:r>
            <a:r>
              <a:rPr lang="en-US" sz="2800" dirty="0" smtClean="0">
                <a:solidFill>
                  <a:schemeClr val="hlink"/>
                </a:solidFill>
              </a:rPr>
              <a:t>selection function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If increased set is no longer feasible, then remove the candidate </a:t>
            </a:r>
            <a:r>
              <a:rPr lang="en-US" sz="2800" dirty="0" smtClean="0">
                <a:solidFill>
                  <a:schemeClr val="hlink"/>
                </a:solidFill>
              </a:rPr>
              <a:t>just added</a:t>
            </a:r>
            <a:r>
              <a:rPr lang="en-US" sz="2800" dirty="0" smtClean="0"/>
              <a:t>; else it stays.</a:t>
            </a:r>
          </a:p>
          <a:p>
            <a:pPr eaLnBrk="1" hangingPunct="1"/>
            <a:r>
              <a:rPr lang="en-US" sz="2800" dirty="0" smtClean="0"/>
              <a:t>Each time the set of chosen candidates is increased, check whether the current set now constitutes a solution to the problem.</a:t>
            </a:r>
          </a:p>
          <a:p>
            <a:pPr eaLnBrk="1" hangingPunct="1">
              <a:buFont typeface="Wingdings" pitchFamily="2" charset="2"/>
              <a:buNone/>
            </a:pPr>
            <a:endParaRPr lang="en-US" sz="1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800" b="1" i="1" dirty="0" smtClean="0">
                <a:solidFill>
                  <a:schemeClr val="hlink"/>
                </a:solidFill>
              </a:rPr>
              <a:t>When a greedy algorithm works correctly, the first solution found in this way is always optimal.</a:t>
            </a:r>
          </a:p>
        </p:txBody>
      </p:sp>
    </p:spTree>
    <p:extLst>
      <p:ext uri="{BB962C8B-B14F-4D97-AF65-F5344CB8AC3E}">
        <p14:creationId xmlns:p14="http://schemas.microsoft.com/office/powerpoint/2010/main" val="471778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3719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Analysis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344" y="1234464"/>
            <a:ext cx="8723312" cy="497363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800" dirty="0" smtClean="0">
                <a:sym typeface="Symbol" pitchFamily="18" charset="2"/>
              </a:rPr>
              <a:t>The selection function is usually based on the objective function; they may be identical.  But, often there are several plausible ones.</a:t>
            </a:r>
          </a:p>
          <a:p>
            <a:pPr eaLnBrk="1" hangingPunct="1">
              <a:spcBef>
                <a:spcPct val="0"/>
              </a:spcBef>
            </a:pPr>
            <a:endParaRPr lang="en-US" sz="1000" dirty="0" smtClean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sz="2800" dirty="0" smtClean="0">
                <a:sym typeface="Symbol" pitchFamily="18" charset="2"/>
              </a:rPr>
              <a:t>At every step, the procedure chooses the best </a:t>
            </a:r>
            <a:r>
              <a:rPr lang="en-US" sz="2800" b="1" dirty="0" smtClean="0">
                <a:solidFill>
                  <a:schemeClr val="hlink"/>
                </a:solidFill>
                <a:sym typeface="Symbol" pitchFamily="18" charset="2"/>
              </a:rPr>
              <a:t>candidate</a:t>
            </a:r>
            <a:r>
              <a:rPr lang="en-US" sz="2800" dirty="0" smtClean="0">
                <a:sym typeface="Symbol" pitchFamily="18" charset="2"/>
              </a:rPr>
              <a:t>, without worrying about the future.  It never changes its mind:  </a:t>
            </a:r>
            <a:r>
              <a:rPr lang="en-US" sz="2800" b="1" dirty="0" smtClean="0">
                <a:solidFill>
                  <a:schemeClr val="hlink"/>
                </a:solidFill>
                <a:sym typeface="Symbol" pitchFamily="18" charset="2"/>
              </a:rPr>
              <a:t>once a candidate is included in the solution, it is there for good; once a candidate is excluded, it’s never considered again.</a:t>
            </a:r>
          </a:p>
          <a:p>
            <a:pPr eaLnBrk="1" hangingPunct="1">
              <a:spcBef>
                <a:spcPct val="0"/>
              </a:spcBef>
            </a:pPr>
            <a:endParaRPr lang="en-US" sz="1000" b="1" dirty="0" smtClean="0">
              <a:solidFill>
                <a:schemeClr val="hlink"/>
              </a:solidFill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sz="2800" dirty="0" smtClean="0">
                <a:sym typeface="Symbol" pitchFamily="18" charset="2"/>
              </a:rPr>
              <a:t>Greedy algorithms do NOT always yield optimal solutions, but for many problems they do.</a:t>
            </a:r>
          </a:p>
        </p:txBody>
      </p:sp>
    </p:spTree>
    <p:extLst>
      <p:ext uri="{BB962C8B-B14F-4D97-AF65-F5344CB8AC3E}">
        <p14:creationId xmlns:p14="http://schemas.microsoft.com/office/powerpoint/2010/main" val="2178132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>
            <a:normAutofit/>
          </a:bodyPr>
          <a:lstStyle/>
          <a:p>
            <a:r>
              <a:rPr lang="en-US" altLang="en-US" dirty="0"/>
              <a:t>Greedy </a:t>
            </a:r>
            <a:r>
              <a:rPr lang="en-US" altLang="en-US" dirty="0" smtClean="0"/>
              <a:t>vs DP</a:t>
            </a:r>
            <a:endParaRPr lang="en-US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53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Greedy and Dynamic Programming are methods for solving optimization problems.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Greedy algorithms are usually more efficient than DP solutions. </a:t>
            </a:r>
            <a:endParaRPr lang="en-US" altLang="en-US" sz="2400" dirty="0" smtClean="0"/>
          </a:p>
          <a:p>
            <a:pPr>
              <a:spcBef>
                <a:spcPct val="50000"/>
              </a:spcBef>
            </a:pPr>
            <a:r>
              <a:rPr lang="en-US" altLang="en-US" sz="2400" dirty="0" smtClean="0"/>
              <a:t>However</a:t>
            </a:r>
            <a:r>
              <a:rPr lang="en-US" altLang="en-US" sz="2400" dirty="0"/>
              <a:t>, often you need to use dynamic programming since the optimal solution cannot be guaranteed by a greedy algorithm.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DP provides efficient solutions for some problems for which a brute force approach would be very slow.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To use Dynamic Programming we need only show that the principle of optimality applies to the problem.</a:t>
            </a:r>
          </a:p>
        </p:txBody>
      </p:sp>
    </p:spTree>
    <p:extLst>
      <p:ext uri="{BB962C8B-B14F-4D97-AF65-F5344CB8AC3E}">
        <p14:creationId xmlns:p14="http://schemas.microsoft.com/office/powerpoint/2010/main" val="95772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Examples of Greedy Algorithms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113" y="1143000"/>
            <a:ext cx="7685087" cy="51816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dirty="0" smtClean="0"/>
              <a:t>Knapsack</a:t>
            </a:r>
          </a:p>
          <a:p>
            <a:pPr>
              <a:spcBef>
                <a:spcPct val="0"/>
              </a:spcBef>
            </a:pPr>
            <a:r>
              <a:rPr lang="en-US" sz="2800" dirty="0"/>
              <a:t>Coin </a:t>
            </a:r>
            <a:r>
              <a:rPr lang="en-US" sz="2800" dirty="0" smtClean="0"/>
              <a:t>Change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 smtClean="0"/>
              <a:t>Data compression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Huffman coding</a:t>
            </a:r>
            <a:endParaRPr lang="en-US" sz="2800" dirty="0" smtClean="0"/>
          </a:p>
          <a:p>
            <a:pPr eaLnBrk="1" hangingPunct="1">
              <a:spcBef>
                <a:spcPct val="0"/>
              </a:spcBef>
            </a:pPr>
            <a:r>
              <a:rPr lang="en-US" sz="2800" dirty="0" smtClean="0"/>
              <a:t>Scheduling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Activity Selection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Task Scheduling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Minimizing time in system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Deadline scheduling</a:t>
            </a:r>
          </a:p>
          <a:p>
            <a:pPr>
              <a:spcBef>
                <a:spcPct val="0"/>
              </a:spcBef>
            </a:pPr>
            <a:r>
              <a:rPr lang="en-US" sz="2800" dirty="0" smtClean="0"/>
              <a:t>Graph Algorithms</a:t>
            </a:r>
          </a:p>
          <a:p>
            <a:pPr lvl="1">
              <a:spcBef>
                <a:spcPct val="0"/>
              </a:spcBef>
            </a:pPr>
            <a:r>
              <a:rPr lang="en-US" sz="2400" dirty="0" smtClean="0"/>
              <a:t>Breath First Search (shortest path 4 un-weighted graph)</a:t>
            </a:r>
          </a:p>
          <a:p>
            <a:pPr lvl="1">
              <a:spcBef>
                <a:spcPct val="0"/>
              </a:spcBef>
            </a:pPr>
            <a:r>
              <a:rPr lang="en-US" sz="2400" dirty="0" err="1" smtClean="0"/>
              <a:t>Dijkstra’s</a:t>
            </a:r>
            <a:r>
              <a:rPr lang="en-US" sz="2400" dirty="0" smtClean="0"/>
              <a:t> (shortest path) Algorithm</a:t>
            </a:r>
          </a:p>
          <a:p>
            <a:pPr lvl="1">
              <a:spcBef>
                <a:spcPct val="0"/>
              </a:spcBef>
            </a:pPr>
            <a:r>
              <a:rPr lang="en-US" sz="2400" dirty="0" smtClean="0"/>
              <a:t>Minimum Spanning Trees</a:t>
            </a:r>
          </a:p>
          <a:p>
            <a:pPr eaLnBrk="1" hangingPunct="1">
              <a:spcBef>
                <a:spcPct val="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36703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en-US" dirty="0"/>
              <a:t>The 0/1 Knapsack problem</a:t>
            </a:r>
            <a:endParaRPr lang="en-US" altLang="en-US" b="1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648200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 sz="2400" dirty="0"/>
              <a:t>Given a knapsack with weight </a:t>
            </a:r>
            <a:r>
              <a:rPr lang="en-US" altLang="en-US" sz="2400" i="1" dirty="0"/>
              <a:t>W &gt; </a:t>
            </a:r>
            <a:r>
              <a:rPr lang="en-US" altLang="en-US" sz="2400" dirty="0"/>
              <a:t>0</a:t>
            </a:r>
            <a:r>
              <a:rPr lang="en-US" altLang="en-US" sz="2400" i="1" dirty="0"/>
              <a:t>.</a:t>
            </a:r>
            <a:r>
              <a:rPr lang="en-US" altLang="en-US" sz="2400" dirty="0"/>
              <a:t> 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i="1" dirty="0"/>
              <a:t>A </a:t>
            </a:r>
            <a:r>
              <a:rPr lang="en-US" altLang="en-US" sz="2400" dirty="0"/>
              <a:t>set</a:t>
            </a:r>
            <a:r>
              <a:rPr lang="en-US" altLang="en-US" sz="2400" i="1" dirty="0"/>
              <a:t> S</a:t>
            </a:r>
            <a:r>
              <a:rPr lang="en-US" altLang="en-US" sz="2400" dirty="0"/>
              <a:t> of</a:t>
            </a:r>
            <a:r>
              <a:rPr lang="en-US" altLang="en-US" sz="2400" i="1" dirty="0"/>
              <a:t> n</a:t>
            </a:r>
            <a:r>
              <a:rPr lang="en-US" altLang="en-US" sz="2400" dirty="0"/>
              <a:t> items with weights </a:t>
            </a:r>
            <a:r>
              <a:rPr lang="en-US" altLang="en-US" sz="2400" i="1" dirty="0" err="1"/>
              <a:t>w</a:t>
            </a:r>
            <a:r>
              <a:rPr lang="en-US" altLang="en-US" sz="2400" i="1" baseline="-25000" dirty="0" err="1"/>
              <a:t>i</a:t>
            </a:r>
            <a:r>
              <a:rPr lang="en-US" altLang="en-US" sz="2400" i="1" baseline="-25000" dirty="0"/>
              <a:t> </a:t>
            </a:r>
            <a:r>
              <a:rPr lang="en-US" altLang="en-US" sz="2400" i="1" dirty="0"/>
              <a:t>&gt;</a:t>
            </a:r>
            <a:r>
              <a:rPr lang="en-US" altLang="en-US" sz="2400" dirty="0"/>
              <a:t>0 and </a:t>
            </a:r>
            <a:br>
              <a:rPr lang="en-US" altLang="en-US" sz="2400" dirty="0"/>
            </a:br>
            <a:r>
              <a:rPr lang="en-US" altLang="en-US" sz="2400" dirty="0"/>
              <a:t>	benefits </a:t>
            </a:r>
            <a:r>
              <a:rPr lang="en-US" altLang="en-US" sz="2400" i="1" dirty="0"/>
              <a:t>b</a:t>
            </a:r>
            <a:r>
              <a:rPr lang="en-US" altLang="en-US" sz="2400" i="1" baseline="-25000" dirty="0"/>
              <a:t>i</a:t>
            </a:r>
            <a:r>
              <a:rPr lang="en-US" altLang="en-US" sz="2400" i="1" dirty="0"/>
              <a:t>&gt; 0</a:t>
            </a:r>
            <a:r>
              <a:rPr lang="en-US" altLang="en-US" sz="2400" dirty="0"/>
              <a:t> for 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= 1,…,</a:t>
            </a:r>
            <a:r>
              <a:rPr lang="en-US" altLang="en-US" sz="2400" i="1" dirty="0"/>
              <a:t>n</a:t>
            </a:r>
            <a:r>
              <a:rPr lang="en-US" altLang="en-US" sz="2400" dirty="0"/>
              <a:t>. 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i="1" dirty="0"/>
              <a:t>S</a:t>
            </a:r>
            <a:r>
              <a:rPr lang="en-US" altLang="en-US" sz="2400" dirty="0"/>
              <a:t> = { (</a:t>
            </a:r>
            <a:r>
              <a:rPr lang="en-US" altLang="en-US" sz="2400" i="1" dirty="0"/>
              <a:t>item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w</a:t>
            </a:r>
            <a:r>
              <a:rPr lang="en-US" altLang="en-US" sz="2400" i="1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b</a:t>
            </a:r>
            <a:r>
              <a:rPr lang="en-US" altLang="en-US" sz="2400" baseline="-25000" dirty="0"/>
              <a:t>1</a:t>
            </a:r>
            <a:r>
              <a:rPr lang="en-US" altLang="en-US" sz="2400" i="1" baseline="-25000" dirty="0"/>
              <a:t> </a:t>
            </a:r>
            <a:r>
              <a:rPr lang="en-US" altLang="en-US" sz="2400" dirty="0"/>
              <a:t>),  (</a:t>
            </a:r>
            <a:r>
              <a:rPr lang="en-US" altLang="en-US" sz="2400" i="1" dirty="0"/>
              <a:t>item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</a:t>
            </a:r>
            <a:r>
              <a:rPr lang="en-US" altLang="en-US" sz="2400" i="1" dirty="0"/>
              <a:t>w</a:t>
            </a:r>
            <a:r>
              <a:rPr lang="en-US" altLang="en-US" sz="2400" i="1" baseline="-25000" dirty="0"/>
              <a:t>2</a:t>
            </a:r>
            <a:r>
              <a:rPr lang="en-US" altLang="en-US" sz="2400" dirty="0"/>
              <a:t>, </a:t>
            </a:r>
            <a:r>
              <a:rPr lang="en-US" altLang="en-US" sz="2400" i="1" dirty="0"/>
              <a:t>b</a:t>
            </a:r>
            <a:r>
              <a:rPr lang="en-US" altLang="en-US" sz="2400" baseline="-25000" dirty="0"/>
              <a:t>2 </a:t>
            </a:r>
            <a:r>
              <a:rPr lang="en-US" altLang="en-US" sz="2400" dirty="0"/>
              <a:t>) ,</a:t>
            </a:r>
            <a:br>
              <a:rPr lang="en-US" altLang="en-US" sz="2400" dirty="0"/>
            </a:br>
            <a:r>
              <a:rPr lang="en-US" altLang="en-US" sz="2400" dirty="0"/>
              <a:t>	 . . . , ( </a:t>
            </a:r>
            <a:r>
              <a:rPr lang="en-US" altLang="en-US" sz="2400" i="1" dirty="0" err="1"/>
              <a:t>item</a:t>
            </a:r>
            <a:r>
              <a:rPr lang="en-US" altLang="en-US" sz="2400" i="1" baseline="-25000" dirty="0" err="1"/>
              <a:t>n</a:t>
            </a:r>
            <a:r>
              <a:rPr lang="en-US" altLang="en-US" sz="2400" i="1" baseline="-25000" dirty="0"/>
              <a:t>,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w</a:t>
            </a:r>
            <a:r>
              <a:rPr lang="en-US" altLang="en-US" sz="2400" i="1" baseline="-25000" dirty="0" err="1"/>
              <a:t>n</a:t>
            </a:r>
            <a:r>
              <a:rPr lang="en-US" altLang="en-US" sz="2400" i="1" dirty="0"/>
              <a:t>, </a:t>
            </a:r>
            <a:r>
              <a:rPr lang="en-US" altLang="en-US" sz="2400" i="1" dirty="0" err="1"/>
              <a:t>b</a:t>
            </a:r>
            <a:r>
              <a:rPr lang="en-US" altLang="en-US" sz="2400" i="1" baseline="-25000" dirty="0" err="1"/>
              <a:t>n</a:t>
            </a:r>
            <a:r>
              <a:rPr lang="en-US" altLang="en-US" sz="2400" i="1" baseline="-25000" dirty="0"/>
              <a:t> </a:t>
            </a:r>
            <a:r>
              <a:rPr lang="en-US" altLang="en-US" sz="2400" dirty="0"/>
              <a:t>)</a:t>
            </a:r>
            <a:r>
              <a:rPr lang="en-US" altLang="en-US" sz="2400" i="1" baseline="-25000" dirty="0"/>
              <a:t> </a:t>
            </a:r>
            <a:r>
              <a:rPr lang="en-US" altLang="en-US" sz="2400" dirty="0"/>
              <a:t>}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Find a subset of the items which does not exceed the weight  </a:t>
            </a:r>
            <a:r>
              <a:rPr lang="en-US" altLang="en-US" sz="2400" i="1" dirty="0"/>
              <a:t>W</a:t>
            </a:r>
            <a:r>
              <a:rPr lang="en-US" altLang="en-US" sz="2400" dirty="0"/>
              <a:t> of the knapsack and maximizes the benefit.</a:t>
            </a:r>
          </a:p>
          <a:p>
            <a:pPr>
              <a:buFontTx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1097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9759</TotalTime>
  <Words>2176</Words>
  <Application>Microsoft Office PowerPoint</Application>
  <PresentationFormat>On-screen Show (4:3)</PresentationFormat>
  <Paragraphs>459</Paragraphs>
  <Slides>38</Slides>
  <Notes>28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MS PGothic</vt:lpstr>
      <vt:lpstr>SimSun</vt:lpstr>
      <vt:lpstr>Arial</vt:lpstr>
      <vt:lpstr>Calibri</vt:lpstr>
      <vt:lpstr>Symbol</vt:lpstr>
      <vt:lpstr>Tahoma</vt:lpstr>
      <vt:lpstr>Times</vt:lpstr>
      <vt:lpstr>Times New Roman</vt:lpstr>
      <vt:lpstr>Trebuchet MS</vt:lpstr>
      <vt:lpstr>Wingdings</vt:lpstr>
      <vt:lpstr>Office Theme</vt:lpstr>
      <vt:lpstr>Equation</vt:lpstr>
      <vt:lpstr>Greedy Algorithms</vt:lpstr>
      <vt:lpstr>Optimization Problems</vt:lpstr>
      <vt:lpstr>Elements of Greedy Strategy</vt:lpstr>
      <vt:lpstr>Greedy Algorithms</vt:lpstr>
      <vt:lpstr>Step by Step Approach</vt:lpstr>
      <vt:lpstr>Analysis</vt:lpstr>
      <vt:lpstr>Greedy vs DP</vt:lpstr>
      <vt:lpstr>Examples of Greedy Algorithms</vt:lpstr>
      <vt:lpstr>The 0/1 Knapsack problem</vt:lpstr>
      <vt:lpstr>0/1 Knapsack problem</vt:lpstr>
      <vt:lpstr>Greedy 1: Selection criteria:   Maximum beneficial item.  Counter Example: </vt:lpstr>
      <vt:lpstr>Greedy 2: Selection criteria: Minimum weight item Counter Example:</vt:lpstr>
      <vt:lpstr>Greedy 3: Selection criteria: Maximum weight item  Counter Example:</vt:lpstr>
      <vt:lpstr>Greedy 4: Selection criteria: Maximum benefit per unit item                   Counter Example  </vt:lpstr>
      <vt:lpstr>Fractional Knapsack</vt:lpstr>
      <vt:lpstr>A Greedy Algorithm for Fractional Knapsack</vt:lpstr>
      <vt:lpstr>The Fractional Knapsack Algorithm</vt:lpstr>
      <vt:lpstr>Example of applying the optimal greedy algorithm for Fractional Knapsack Problem S = { ( item1 , 5, $50 ), ( item2, 20, $140 ) (item3 ,10, $60 ), } </vt:lpstr>
      <vt:lpstr>Greedy Knapsack</vt:lpstr>
      <vt:lpstr>Example of applying the optimal greedy algorithm for Fractional Knapsack Problem </vt:lpstr>
      <vt:lpstr>Fractional Knapsack has greedy choice property</vt:lpstr>
      <vt:lpstr>Fractional Knapsack has greedy choice property</vt:lpstr>
      <vt:lpstr>Coin Change</vt:lpstr>
      <vt:lpstr>Coin changing problem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Coin Change</vt:lpstr>
      <vt:lpstr>A failure of the Greedy Algorithm</vt:lpstr>
      <vt:lpstr>Coin Change Fail</vt:lpstr>
      <vt:lpstr>Coin Change Fail</vt:lpstr>
      <vt:lpstr>Coin Change Fail</vt:lpstr>
      <vt:lpstr>Greedy and Coin Change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dc:subject>CS 325</dc:subject>
  <dc:creator>Juli Schutfort</dc:creator>
  <cp:lastModifiedBy>Julianne Schutfort</cp:lastModifiedBy>
  <cp:revision>1219</cp:revision>
  <cp:lastPrinted>2002-04-09T17:11:12Z</cp:lastPrinted>
  <dcterms:created xsi:type="dcterms:W3CDTF">2002-01-21T02:22:10Z</dcterms:created>
  <dcterms:modified xsi:type="dcterms:W3CDTF">2020-02-05T16:16:41Z</dcterms:modified>
</cp:coreProperties>
</file>