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07" r:id="rId2"/>
    <p:sldId id="408" r:id="rId3"/>
    <p:sldId id="410" r:id="rId4"/>
    <p:sldId id="413" r:id="rId5"/>
    <p:sldId id="412" r:id="rId6"/>
    <p:sldId id="437" r:id="rId7"/>
    <p:sldId id="439" r:id="rId8"/>
    <p:sldId id="438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8080"/>
    <a:srgbClr val="CC0000"/>
    <a:srgbClr val="006699"/>
    <a:srgbClr val="0066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32" autoAdjust="0"/>
  </p:normalViewPr>
  <p:slideViewPr>
    <p:cSldViewPr snapToGrid="0">
      <p:cViewPr varScale="1">
        <p:scale>
          <a:sx n="100" d="100"/>
          <a:sy n="100" d="100"/>
        </p:scale>
        <p:origin x="97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46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BAD4493-9EFC-4E72-A6E2-3E11F6D7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82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1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F3DF93-E66D-4C60-AD6A-8AB439BB5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766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CS 477/677 -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537443-60AD-4F1C-97D5-F6C1E2357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7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B197-FB18-4417-A949-5A743905B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3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BE91-B455-4287-B470-45D849E25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81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A4BE-992F-4859-804E-A650BBB68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65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84A1-691D-4379-9CDC-2E239C4A8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2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0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7EB61-624B-49A6-A83A-DF2D332B6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6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DDD04-4426-4FD1-A9F0-8CDC2EAD4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98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2D76-D809-4B2F-AE59-190EB23E4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39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3968-80FC-4285-8A4D-3DED43553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20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B46E-8C59-4BE2-BF41-C9AB2D45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2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2062D-24EE-4F00-9D98-01D3673A5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66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DD836-95D4-40CC-9AE9-BD2A2FD2F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14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3DBAC-E4DB-4DE9-A340-E327AB8666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8453AF2-3CAC-4919-AEAF-DCEB5D89B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88106"/>
          </a:xfrm>
          <a:prstGeom prst="roundRect">
            <a:avLst>
              <a:gd name="adj" fmla="val 16667"/>
            </a:avLst>
          </a:prstGeom>
          <a:gradFill rotWithShape="1">
            <a:gsLst>
              <a:gs pos="42000">
                <a:srgbClr val="FF3300"/>
              </a:gs>
              <a:gs pos="0">
                <a:schemeClr val="bg1"/>
              </a:gs>
              <a:gs pos="16000">
                <a:srgbClr val="FF33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rgbClr val="FF3300"/>
                </a:solidFill>
              </a:ln>
              <a:solidFill>
                <a:srgbClr val="FF33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>
              <a:lumMod val="50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1725F3F5-E9CA-4C63-A6D8-55AF414D167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Vertex-cover problem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Vertex cover: </a:t>
            </a:r>
            <a:r>
              <a:rPr lang="en-US" altLang="en-US" sz="2400" dirty="0" smtClean="0"/>
              <a:t>Given </a:t>
            </a:r>
            <a:r>
              <a:rPr lang="en-US" altLang="en-US" sz="2400" dirty="0"/>
              <a:t>an undirected graph G=(V,E), then a subset </a:t>
            </a:r>
            <a:r>
              <a:rPr lang="en-US" altLang="en-US" sz="2400" dirty="0" smtClean="0"/>
              <a:t>C </a:t>
            </a:r>
            <a:r>
              <a:rPr lang="en-US" altLang="en-US" sz="2400" dirty="0" smtClean="0">
                <a:cs typeface="Arial" pitchFamily="34" charset="0"/>
                <a:sym typeface="Symbol" pitchFamily="18" charset="2"/>
              </a:rPr>
              <a:t> V is a vertex cover if for all (</a:t>
            </a:r>
            <a:r>
              <a:rPr lang="en-US" altLang="en-US" sz="2400" i="1" dirty="0" err="1" smtClean="0">
                <a:cs typeface="Arial" pitchFamily="34" charset="0"/>
                <a:sym typeface="Symbol" pitchFamily="18" charset="2"/>
              </a:rPr>
              <a:t>u</a:t>
            </a:r>
            <a:r>
              <a:rPr lang="en-US" altLang="en-US" sz="2400" dirty="0" err="1" smtClean="0">
                <a:cs typeface="Arial" pitchFamily="34" charset="0"/>
                <a:sym typeface="Symbol" pitchFamily="18" charset="2"/>
              </a:rPr>
              <a:t>,</a:t>
            </a:r>
            <a:r>
              <a:rPr lang="en-US" altLang="en-US" sz="2400" i="1" dirty="0" err="1" smtClean="0">
                <a:cs typeface="Arial" pitchFamily="34" charset="0"/>
                <a:sym typeface="Symbol" pitchFamily="18" charset="2"/>
              </a:rPr>
              <a:t>v</a:t>
            </a:r>
            <a:r>
              <a:rPr lang="en-US" altLang="en-US" sz="2400" dirty="0">
                <a:cs typeface="Arial" pitchFamily="34" charset="0"/>
                <a:sym typeface="Symbol" pitchFamily="18" charset="2"/>
              </a:rPr>
              <a:t>)E, then </a:t>
            </a:r>
            <a:r>
              <a:rPr lang="en-US" altLang="en-US" sz="2400" i="1" dirty="0" err="1">
                <a:cs typeface="Arial" pitchFamily="34" charset="0"/>
                <a:sym typeface="Symbol" pitchFamily="18" charset="2"/>
              </a:rPr>
              <a:t>u</a:t>
            </a:r>
            <a:r>
              <a:rPr lang="en-US" altLang="en-US" sz="2400" dirty="0" err="1" smtClean="0">
                <a:cs typeface="Arial" pitchFamily="34" charset="0"/>
                <a:sym typeface="Symbol" pitchFamily="18" charset="2"/>
              </a:rPr>
              <a:t>C</a:t>
            </a:r>
            <a:r>
              <a:rPr lang="en-US" altLang="en-US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en-US" altLang="en-US" sz="2400" dirty="0">
                <a:cs typeface="Arial" pitchFamily="34" charset="0"/>
                <a:sym typeface="Symbol" pitchFamily="18" charset="2"/>
              </a:rPr>
              <a:t>or </a:t>
            </a:r>
            <a:r>
              <a:rPr lang="en-US" altLang="en-US" sz="2400" i="1" dirty="0">
                <a:cs typeface="Arial" pitchFamily="34" charset="0"/>
                <a:sym typeface="Symbol" pitchFamily="18" charset="2"/>
              </a:rPr>
              <a:t>v</a:t>
            </a:r>
            <a:r>
              <a:rPr lang="en-US" altLang="en-US" sz="2400" dirty="0">
                <a:cs typeface="Arial" pitchFamily="34" charset="0"/>
                <a:sym typeface="Symbol" pitchFamily="18" charset="2"/>
              </a:rPr>
              <a:t> </a:t>
            </a:r>
            <a:r>
              <a:rPr lang="en-US" altLang="en-US" sz="2400" dirty="0" smtClean="0">
                <a:cs typeface="Arial" pitchFamily="34" charset="0"/>
                <a:sym typeface="Symbol" pitchFamily="18" charset="2"/>
              </a:rPr>
              <a:t>C </a:t>
            </a:r>
            <a:r>
              <a:rPr lang="en-US" altLang="en-US" sz="2400" dirty="0">
                <a:cs typeface="Arial" pitchFamily="34" charset="0"/>
                <a:sym typeface="Symbol" pitchFamily="18" charset="2"/>
              </a:rPr>
              <a:t>(or both).</a:t>
            </a:r>
          </a:p>
          <a:p>
            <a:r>
              <a:rPr lang="en-US" altLang="en-US" sz="2400" dirty="0">
                <a:cs typeface="Arial" pitchFamily="34" charset="0"/>
                <a:sym typeface="Symbol" pitchFamily="18" charset="2"/>
              </a:rPr>
              <a:t>Size of a vertex </a:t>
            </a:r>
            <a:r>
              <a:rPr lang="en-US" altLang="en-US" sz="2400" dirty="0" smtClean="0">
                <a:cs typeface="Arial" pitchFamily="34" charset="0"/>
                <a:sym typeface="Symbol" pitchFamily="18" charset="2"/>
              </a:rPr>
              <a:t>cover C: is the </a:t>
            </a:r>
            <a:r>
              <a:rPr lang="en-US" altLang="en-US" sz="2400" dirty="0">
                <a:cs typeface="Arial" pitchFamily="34" charset="0"/>
                <a:sym typeface="Symbol" pitchFamily="18" charset="2"/>
              </a:rPr>
              <a:t>number of vertices in it.</a:t>
            </a:r>
          </a:p>
          <a:p>
            <a:r>
              <a:rPr lang="en-US" altLang="en-US" sz="2400" dirty="0">
                <a:cs typeface="Arial" pitchFamily="34" charset="0"/>
                <a:sym typeface="Symbol" pitchFamily="18" charset="2"/>
              </a:rPr>
              <a:t>Vertex-cover </a:t>
            </a:r>
            <a:r>
              <a:rPr lang="en-US" altLang="en-US" sz="2400" dirty="0" smtClean="0">
                <a:cs typeface="Arial" pitchFamily="34" charset="0"/>
                <a:sym typeface="Symbol" pitchFamily="18" charset="2"/>
              </a:rPr>
              <a:t>Optimization Problem</a:t>
            </a:r>
            <a:r>
              <a:rPr lang="en-US" altLang="en-US" sz="2400" dirty="0">
                <a:cs typeface="Arial" pitchFamily="34" charset="0"/>
                <a:sym typeface="Symbol" pitchFamily="18" charset="2"/>
              </a:rPr>
              <a:t>: </a:t>
            </a:r>
            <a:r>
              <a:rPr lang="en-US" altLang="en-US" sz="2400" dirty="0" smtClean="0">
                <a:cs typeface="Arial" pitchFamily="34" charset="0"/>
                <a:sym typeface="Symbol" pitchFamily="18" charset="2"/>
              </a:rPr>
              <a:t>Find </a:t>
            </a:r>
            <a:r>
              <a:rPr lang="en-US" altLang="en-US" sz="2400" dirty="0">
                <a:cs typeface="Arial" pitchFamily="34" charset="0"/>
                <a:sym typeface="Symbol" pitchFamily="18" charset="2"/>
              </a:rPr>
              <a:t>a vertex-cover of </a:t>
            </a:r>
            <a:r>
              <a:rPr lang="en-US" altLang="en-US" sz="2400" dirty="0" smtClean="0">
                <a:cs typeface="Arial" pitchFamily="34" charset="0"/>
                <a:sym typeface="Symbol" pitchFamily="18" charset="2"/>
              </a:rPr>
              <a:t>minimum </a:t>
            </a:r>
            <a:r>
              <a:rPr lang="en-US" altLang="en-US" sz="2400" dirty="0">
                <a:cs typeface="Arial" pitchFamily="34" charset="0"/>
                <a:sym typeface="Symbol" pitchFamily="18" charset="2"/>
              </a:rPr>
              <a:t>size.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" y="4503739"/>
            <a:ext cx="2838450" cy="209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142" y="4355466"/>
            <a:ext cx="2505075" cy="2028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7993" y="463296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2559" y="437249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09FEC92D-FD84-4260-B6B7-F239274AA20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Vertex-cover problem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4678363"/>
          </a:xfrm>
        </p:spPr>
        <p:txBody>
          <a:bodyPr/>
          <a:lstStyle/>
          <a:p>
            <a:r>
              <a:rPr lang="en-US" altLang="en-US" dirty="0" smtClean="0"/>
              <a:t>Decision Vertex-cover </a:t>
            </a:r>
            <a:r>
              <a:rPr lang="en-US" altLang="en-US" dirty="0"/>
              <a:t>problem is NP-complete. </a:t>
            </a:r>
            <a:r>
              <a:rPr lang="en-US" altLang="en-US" dirty="0" smtClean="0"/>
              <a:t>Does there exist a vertex cover for graph G with size ≤ K.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Vertex-cover </a:t>
            </a:r>
            <a:r>
              <a:rPr lang="en-US" altLang="en-US" dirty="0"/>
              <a:t>belongs to NP.</a:t>
            </a:r>
          </a:p>
          <a:p>
            <a:pPr lvl="1"/>
            <a:r>
              <a:rPr lang="en-US" altLang="en-US" dirty="0"/>
              <a:t>Vertex-cover is </a:t>
            </a:r>
            <a:r>
              <a:rPr lang="en-US" altLang="en-US" dirty="0" smtClean="0"/>
              <a:t>NP-Complete </a:t>
            </a:r>
            <a:r>
              <a:rPr lang="en-US" altLang="en-US" dirty="0"/>
              <a:t>(</a:t>
            </a:r>
            <a:r>
              <a:rPr lang="en-US" altLang="en-US" dirty="0" smtClean="0"/>
              <a:t>CLIQUE </a:t>
            </a:r>
            <a:r>
              <a:rPr lang="en-US" altLang="en-US" dirty="0" smtClean="0">
                <a:sym typeface="Symbol" pitchFamily="18" charset="2"/>
              </a:rPr>
              <a:t></a:t>
            </a:r>
            <a:r>
              <a:rPr lang="en-US" altLang="en-US" baseline="-25000" dirty="0" smtClean="0">
                <a:sym typeface="Symbol" pitchFamily="18" charset="2"/>
              </a:rPr>
              <a:t>P </a:t>
            </a:r>
            <a:r>
              <a:rPr lang="en-US" altLang="en-US" dirty="0" smtClean="0"/>
              <a:t>Vertex-cover</a:t>
            </a:r>
            <a:r>
              <a:rPr lang="en-US" altLang="en-US" dirty="0"/>
              <a:t>.)</a:t>
            </a:r>
          </a:p>
          <a:p>
            <a:pPr lvl="2"/>
            <a:r>
              <a:rPr lang="en-US" altLang="en-US" dirty="0"/>
              <a:t>Reduce &lt;</a:t>
            </a:r>
            <a:r>
              <a:rPr lang="en-US" altLang="en-US" dirty="0" err="1"/>
              <a:t>G,</a:t>
            </a:r>
            <a:r>
              <a:rPr lang="en-US" altLang="en-US" i="1" dirty="0" err="1"/>
              <a:t>k</a:t>
            </a:r>
            <a:r>
              <a:rPr lang="en-US" altLang="en-US" dirty="0"/>
              <a:t>&gt; where G=&lt;V,E&gt; of a CLIQUE instance to &lt;G</a:t>
            </a:r>
            <a:r>
              <a:rPr lang="en-US" altLang="en-US" dirty="0">
                <a:cs typeface="Arial" pitchFamily="34" charset="0"/>
              </a:rPr>
              <a:t>'</a:t>
            </a:r>
            <a:r>
              <a:rPr lang="en-US" altLang="en-US" dirty="0"/>
              <a:t>,|V|-</a:t>
            </a:r>
            <a:r>
              <a:rPr lang="en-US" altLang="en-US" i="1" dirty="0"/>
              <a:t>k</a:t>
            </a:r>
            <a:r>
              <a:rPr lang="en-US" altLang="en-US" dirty="0"/>
              <a:t>&gt; where G</a:t>
            </a:r>
            <a:r>
              <a:rPr lang="en-US" altLang="en-US" dirty="0">
                <a:cs typeface="Arial" pitchFamily="34" charset="0"/>
              </a:rPr>
              <a:t>'</a:t>
            </a:r>
            <a:r>
              <a:rPr lang="en-US" altLang="en-US" dirty="0"/>
              <a:t>=&lt;V,E</a:t>
            </a:r>
            <a:r>
              <a:rPr lang="en-US" altLang="en-US" dirty="0">
                <a:cs typeface="Arial" pitchFamily="34" charset="0"/>
              </a:rPr>
              <a:t>'</a:t>
            </a:r>
            <a:r>
              <a:rPr lang="en-US" altLang="en-US" dirty="0"/>
              <a:t>&gt; where E</a:t>
            </a:r>
            <a:r>
              <a:rPr lang="en-US" altLang="en-US" dirty="0">
                <a:cs typeface="Arial" pitchFamily="34" charset="0"/>
              </a:rPr>
              <a:t>'</a:t>
            </a:r>
            <a:r>
              <a:rPr lang="en-US" altLang="en-US" dirty="0"/>
              <a:t>={(</a:t>
            </a:r>
            <a:r>
              <a:rPr lang="en-US" altLang="en-US" i="1" dirty="0" err="1"/>
              <a:t>u</a:t>
            </a:r>
            <a:r>
              <a:rPr lang="en-US" altLang="en-US" dirty="0" err="1"/>
              <a:t>,</a:t>
            </a:r>
            <a:r>
              <a:rPr lang="en-US" altLang="en-US" i="1" dirty="0" err="1"/>
              <a:t>v</a:t>
            </a:r>
            <a:r>
              <a:rPr lang="en-US" altLang="en-US" dirty="0"/>
              <a:t>): </a:t>
            </a:r>
            <a:r>
              <a:rPr lang="en-US" altLang="en-US" i="1" dirty="0" err="1"/>
              <a:t>u</a:t>
            </a:r>
            <a:r>
              <a:rPr lang="en-US" altLang="en-US" dirty="0" err="1"/>
              <a:t>,</a:t>
            </a:r>
            <a:r>
              <a:rPr lang="en-US" altLang="en-US" i="1" dirty="0" err="1"/>
              <a:t>v</a:t>
            </a:r>
            <a:r>
              <a:rPr lang="en-US" altLang="en-US" dirty="0" err="1">
                <a:sym typeface="Symbol" pitchFamily="18" charset="2"/>
              </a:rPr>
              <a:t>V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 err="1"/>
              <a:t>u</a:t>
            </a:r>
            <a:r>
              <a:rPr lang="en-US" altLang="en-US" dirty="0" err="1">
                <a:sym typeface="Symbol" pitchFamily="18" charset="2"/>
              </a:rPr>
              <a:t></a:t>
            </a:r>
            <a:r>
              <a:rPr lang="en-US" altLang="en-US" i="1" dirty="0" err="1"/>
              <a:t>v</a:t>
            </a:r>
            <a:r>
              <a:rPr lang="en-US" altLang="en-US" i="1" dirty="0"/>
              <a:t> </a:t>
            </a:r>
            <a:r>
              <a:rPr lang="en-US" altLang="en-US" dirty="0">
                <a:sym typeface="Symbol" pitchFamily="18" charset="2"/>
              </a:rPr>
              <a:t>and &lt;</a:t>
            </a:r>
            <a:r>
              <a:rPr lang="en-US" altLang="en-US" i="1" dirty="0" err="1"/>
              <a:t>u</a:t>
            </a:r>
            <a:r>
              <a:rPr lang="en-US" altLang="en-US" dirty="0" err="1"/>
              <a:t>,</a:t>
            </a:r>
            <a:r>
              <a:rPr lang="en-US" altLang="en-US" i="1" dirty="0" err="1"/>
              <a:t>v</a:t>
            </a:r>
            <a:r>
              <a:rPr lang="en-US" altLang="en-US" dirty="0">
                <a:sym typeface="Symbol" pitchFamily="18" charset="2"/>
              </a:rPr>
              <a:t>&gt;E</a:t>
            </a:r>
            <a:r>
              <a:rPr lang="en-US" altLang="en-US" dirty="0"/>
              <a:t>} of a vertex-cover instance.</a:t>
            </a:r>
          </a:p>
          <a:p>
            <a:r>
              <a:rPr lang="en-US" altLang="en-US" dirty="0"/>
              <a:t>So find an approximate </a:t>
            </a:r>
            <a:r>
              <a:rPr lang="en-US" altLang="en-US" dirty="0" smtClean="0"/>
              <a:t>algorithm for vertex-cover.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06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F023BD11-6A34-4F6D-ACC8-CDDE62FB9AD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978" y="192437"/>
            <a:ext cx="8229600" cy="906462"/>
          </a:xfrm>
        </p:spPr>
        <p:txBody>
          <a:bodyPr/>
          <a:lstStyle/>
          <a:p>
            <a:r>
              <a:rPr lang="en-US" altLang="en-US" sz="3200" dirty="0" smtClean="0"/>
              <a:t>Greedy Approximate Vertex-Cover </a:t>
            </a:r>
            <a:r>
              <a:rPr lang="en-US" altLang="en-US" sz="3200" dirty="0"/>
              <a:t>algorithm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3255" y="1441025"/>
            <a:ext cx="7713421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8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2400" b="1" dirty="0">
                <a:solidFill>
                  <a:schemeClr val="tx1">
                    <a:lumMod val="10000"/>
                  </a:schemeClr>
                </a:solidFill>
              </a:rPr>
              <a:t>APPROX-VERTEX-COVER(G)</a:t>
            </a:r>
          </a:p>
          <a:p>
            <a:pPr defTabSz="457200"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altLang="en-US" sz="2400" b="1" dirty="0">
              <a:solidFill>
                <a:schemeClr val="tx1">
                  <a:lumMod val="10000"/>
                </a:schemeClr>
              </a:solidFill>
            </a:endParaRPr>
          </a:p>
          <a:p>
            <a:pPr defTabSz="457200">
              <a:lnSpc>
                <a:spcPct val="8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2400" b="1" dirty="0">
                <a:solidFill>
                  <a:schemeClr val="tx1">
                    <a:lumMod val="10000"/>
                  </a:schemeClr>
                </a:solidFill>
              </a:rPr>
              <a:t>1 	C ← Ø</a:t>
            </a:r>
          </a:p>
          <a:p>
            <a:pPr defTabSz="457200">
              <a:lnSpc>
                <a:spcPct val="8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2400" b="1" dirty="0">
                <a:solidFill>
                  <a:schemeClr val="tx1">
                    <a:lumMod val="10000"/>
                  </a:schemeClr>
                </a:solidFill>
              </a:rPr>
              <a:t>2 	E′ ← E[G]</a:t>
            </a:r>
          </a:p>
          <a:p>
            <a:pPr defTabSz="457200">
              <a:lnSpc>
                <a:spcPct val="8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2400" b="1" dirty="0">
                <a:solidFill>
                  <a:schemeClr val="tx1">
                    <a:lumMod val="10000"/>
                  </a:schemeClr>
                </a:solidFill>
              </a:rPr>
              <a:t>3 	while E′ ≠ Ø</a:t>
            </a:r>
          </a:p>
          <a:p>
            <a:pPr defTabSz="457200">
              <a:lnSpc>
                <a:spcPct val="8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2400" b="1" dirty="0">
                <a:solidFill>
                  <a:schemeClr val="tx1">
                    <a:lumMod val="10000"/>
                  </a:schemeClr>
                </a:solidFill>
              </a:rPr>
              <a:t>4 	</a:t>
            </a:r>
            <a:r>
              <a:rPr lang="en-US" altLang="en-US" sz="2400" b="1" dirty="0" smtClean="0">
                <a:solidFill>
                  <a:schemeClr val="tx1">
                    <a:lumMod val="10000"/>
                  </a:schemeClr>
                </a:solidFill>
              </a:rPr>
              <a:t>     		let </a:t>
            </a:r>
            <a:r>
              <a:rPr lang="en-US" altLang="en-US" sz="2400" b="1" dirty="0">
                <a:solidFill>
                  <a:schemeClr val="tx1">
                    <a:lumMod val="10000"/>
                  </a:schemeClr>
                </a:solidFill>
              </a:rPr>
              <a:t>(u, v) be an arbitrary edge of E′</a:t>
            </a:r>
          </a:p>
          <a:p>
            <a:pPr defTabSz="457200">
              <a:lnSpc>
                <a:spcPct val="8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2400" b="1" dirty="0">
                <a:solidFill>
                  <a:schemeClr val="tx1">
                    <a:lumMod val="10000"/>
                  </a:schemeClr>
                </a:solidFill>
              </a:rPr>
              <a:t>5 		</a:t>
            </a:r>
            <a:r>
              <a:rPr lang="en-US" altLang="en-US" sz="2400" b="1" dirty="0" smtClean="0">
                <a:solidFill>
                  <a:schemeClr val="tx1">
                    <a:lumMod val="10000"/>
                  </a:schemeClr>
                </a:solidFill>
              </a:rPr>
              <a:t>	C </a:t>
            </a:r>
            <a:r>
              <a:rPr lang="en-US" altLang="en-US" sz="2400" b="1" dirty="0">
                <a:solidFill>
                  <a:schemeClr val="tx1">
                    <a:lumMod val="10000"/>
                  </a:schemeClr>
                </a:solidFill>
              </a:rPr>
              <a:t>← C U {u, v}</a:t>
            </a:r>
          </a:p>
          <a:p>
            <a:pPr defTabSz="457200">
              <a:lnSpc>
                <a:spcPct val="8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2400" b="1" dirty="0">
                <a:solidFill>
                  <a:schemeClr val="tx1">
                    <a:lumMod val="10000"/>
                  </a:schemeClr>
                </a:solidFill>
              </a:rPr>
              <a:t>6 			remove every edge in E′ incident on u or v</a:t>
            </a:r>
          </a:p>
          <a:p>
            <a:pPr defTabSz="457200">
              <a:lnSpc>
                <a:spcPct val="8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2400" b="1" dirty="0">
                <a:solidFill>
                  <a:schemeClr val="tx1">
                    <a:lumMod val="10000"/>
                  </a:schemeClr>
                </a:solidFill>
              </a:rPr>
              <a:t>7 </a:t>
            </a:r>
            <a:r>
              <a:rPr lang="en-US" altLang="en-US" sz="2400" b="1" dirty="0" smtClean="0">
                <a:solidFill>
                  <a:schemeClr val="tx1">
                    <a:lumMod val="10000"/>
                  </a:schemeClr>
                </a:solidFill>
              </a:rPr>
              <a:t>	return </a:t>
            </a:r>
            <a:r>
              <a:rPr lang="en-US" altLang="en-US" sz="2400" b="1" dirty="0">
                <a:solidFill>
                  <a:schemeClr val="tx1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46" y="4876800"/>
            <a:ext cx="5606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Running time using an adjacency list is O(V+E).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65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 dirty="0" smtClean="0"/>
              <a:t>Greedy Approximation for Vertex Cover</a:t>
            </a:r>
            <a:endParaRPr lang="en-US" altLang="en-US" dirty="0"/>
          </a:p>
        </p:txBody>
      </p:sp>
      <p:grpSp>
        <p:nvGrpSpPr>
          <p:cNvPr id="43048" name="Group 40"/>
          <p:cNvGrpSpPr>
            <a:grpSpLocks/>
          </p:cNvGrpSpPr>
          <p:nvPr/>
        </p:nvGrpSpPr>
        <p:grpSpPr bwMode="auto">
          <a:xfrm>
            <a:off x="762000" y="2133600"/>
            <a:ext cx="2286000" cy="1066800"/>
            <a:chOff x="768" y="1344"/>
            <a:chExt cx="1440" cy="672"/>
          </a:xfrm>
        </p:grpSpPr>
        <p:sp>
          <p:nvSpPr>
            <p:cNvPr id="43025" name="AutoShape 17"/>
            <p:cNvSpPr>
              <a:spLocks noChangeArrowheads="1"/>
            </p:cNvSpPr>
            <p:nvPr/>
          </p:nvSpPr>
          <p:spPr bwMode="auto">
            <a:xfrm>
              <a:off x="768" y="1344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31" name="AutoShape 23"/>
            <p:cNvSpPr>
              <a:spLocks noChangeArrowheads="1"/>
            </p:cNvSpPr>
            <p:nvPr/>
          </p:nvSpPr>
          <p:spPr bwMode="auto">
            <a:xfrm>
              <a:off x="1200" y="1344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35" name="AutoShape 27"/>
            <p:cNvSpPr>
              <a:spLocks noChangeArrowheads="1"/>
            </p:cNvSpPr>
            <p:nvPr/>
          </p:nvSpPr>
          <p:spPr bwMode="auto">
            <a:xfrm>
              <a:off x="1632" y="1344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36" name="AutoShape 28"/>
            <p:cNvSpPr>
              <a:spLocks noChangeArrowheads="1"/>
            </p:cNvSpPr>
            <p:nvPr/>
          </p:nvSpPr>
          <p:spPr bwMode="auto">
            <a:xfrm>
              <a:off x="2016" y="1584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37" name="AutoShape 29"/>
            <p:cNvSpPr>
              <a:spLocks noChangeArrowheads="1"/>
            </p:cNvSpPr>
            <p:nvPr/>
          </p:nvSpPr>
          <p:spPr bwMode="auto">
            <a:xfrm>
              <a:off x="768" y="1824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38" name="AutoShape 30"/>
            <p:cNvSpPr>
              <a:spLocks noChangeArrowheads="1"/>
            </p:cNvSpPr>
            <p:nvPr/>
          </p:nvSpPr>
          <p:spPr bwMode="auto">
            <a:xfrm>
              <a:off x="1200" y="1824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39" name="AutoShape 31"/>
            <p:cNvSpPr>
              <a:spLocks noChangeArrowheads="1"/>
            </p:cNvSpPr>
            <p:nvPr/>
          </p:nvSpPr>
          <p:spPr bwMode="auto">
            <a:xfrm>
              <a:off x="1632" y="1824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>
              <a:off x="960" y="1440"/>
              <a:ext cx="240" cy="0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>
              <a:off x="1392" y="1440"/>
              <a:ext cx="240" cy="0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>
              <a:off x="1392" y="1920"/>
              <a:ext cx="240" cy="0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>
              <a:off x="864" y="1536"/>
              <a:ext cx="0" cy="288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>
              <a:off x="1296" y="1536"/>
              <a:ext cx="0" cy="288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>
              <a:off x="1728" y="1536"/>
              <a:ext cx="0" cy="288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flipH="1">
              <a:off x="1344" y="1488"/>
              <a:ext cx="336" cy="384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>
              <a:off x="1824" y="1488"/>
              <a:ext cx="192" cy="144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129" name="Group 121"/>
          <p:cNvGrpSpPr>
            <a:grpSpLocks/>
          </p:cNvGrpSpPr>
          <p:nvPr/>
        </p:nvGrpSpPr>
        <p:grpSpPr bwMode="auto">
          <a:xfrm>
            <a:off x="3581400" y="2133600"/>
            <a:ext cx="2286000" cy="1066800"/>
            <a:chOff x="2256" y="1344"/>
            <a:chExt cx="1440" cy="672"/>
          </a:xfrm>
        </p:grpSpPr>
        <p:sp>
          <p:nvSpPr>
            <p:cNvPr id="43050" name="AutoShape 42"/>
            <p:cNvSpPr>
              <a:spLocks noChangeArrowheads="1"/>
            </p:cNvSpPr>
            <p:nvPr/>
          </p:nvSpPr>
          <p:spPr bwMode="auto">
            <a:xfrm>
              <a:off x="2256" y="1344"/>
              <a:ext cx="192" cy="192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51" name="AutoShape 43"/>
            <p:cNvSpPr>
              <a:spLocks noChangeArrowheads="1"/>
            </p:cNvSpPr>
            <p:nvPr/>
          </p:nvSpPr>
          <p:spPr bwMode="auto">
            <a:xfrm>
              <a:off x="2688" y="1344"/>
              <a:ext cx="192" cy="192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52" name="AutoShape 44"/>
            <p:cNvSpPr>
              <a:spLocks noChangeArrowheads="1"/>
            </p:cNvSpPr>
            <p:nvPr/>
          </p:nvSpPr>
          <p:spPr bwMode="auto">
            <a:xfrm>
              <a:off x="3120" y="1344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53" name="AutoShape 45"/>
            <p:cNvSpPr>
              <a:spLocks noChangeArrowheads="1"/>
            </p:cNvSpPr>
            <p:nvPr/>
          </p:nvSpPr>
          <p:spPr bwMode="auto">
            <a:xfrm>
              <a:off x="3504" y="1584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54" name="AutoShape 46"/>
            <p:cNvSpPr>
              <a:spLocks noChangeArrowheads="1"/>
            </p:cNvSpPr>
            <p:nvPr/>
          </p:nvSpPr>
          <p:spPr bwMode="auto">
            <a:xfrm>
              <a:off x="2256" y="1824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55" name="AutoShape 47"/>
            <p:cNvSpPr>
              <a:spLocks noChangeArrowheads="1"/>
            </p:cNvSpPr>
            <p:nvPr/>
          </p:nvSpPr>
          <p:spPr bwMode="auto">
            <a:xfrm>
              <a:off x="2688" y="1824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56" name="AutoShape 48"/>
            <p:cNvSpPr>
              <a:spLocks noChangeArrowheads="1"/>
            </p:cNvSpPr>
            <p:nvPr/>
          </p:nvSpPr>
          <p:spPr bwMode="auto">
            <a:xfrm>
              <a:off x="3120" y="1824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>
              <a:off x="2448" y="1440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>
              <a:off x="2880" y="1440"/>
              <a:ext cx="240" cy="0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>
              <a:off x="2880" y="1920"/>
              <a:ext cx="240" cy="0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>
              <a:off x="2352" y="1536"/>
              <a:ext cx="0" cy="288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>
              <a:off x="2784" y="1536"/>
              <a:ext cx="0" cy="288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>
              <a:off x="3216" y="1536"/>
              <a:ext cx="0" cy="288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flipH="1">
              <a:off x="2832" y="1488"/>
              <a:ext cx="336" cy="384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>
              <a:off x="3312" y="1488"/>
              <a:ext cx="192" cy="144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134" name="Group 126"/>
          <p:cNvGrpSpPr>
            <a:grpSpLocks/>
          </p:cNvGrpSpPr>
          <p:nvPr/>
        </p:nvGrpSpPr>
        <p:grpSpPr bwMode="auto">
          <a:xfrm>
            <a:off x="762000" y="4038600"/>
            <a:ext cx="2286000" cy="1066800"/>
            <a:chOff x="480" y="2544"/>
            <a:chExt cx="1440" cy="672"/>
          </a:xfrm>
        </p:grpSpPr>
        <p:sp>
          <p:nvSpPr>
            <p:cNvPr id="43066" name="AutoShape 58"/>
            <p:cNvSpPr>
              <a:spLocks noChangeArrowheads="1"/>
            </p:cNvSpPr>
            <p:nvPr/>
          </p:nvSpPr>
          <p:spPr bwMode="auto">
            <a:xfrm>
              <a:off x="480" y="2544"/>
              <a:ext cx="192" cy="192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67" name="AutoShape 59"/>
            <p:cNvSpPr>
              <a:spLocks noChangeArrowheads="1"/>
            </p:cNvSpPr>
            <p:nvPr/>
          </p:nvSpPr>
          <p:spPr bwMode="auto">
            <a:xfrm>
              <a:off x="912" y="2544"/>
              <a:ext cx="192" cy="192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68" name="AutoShape 60"/>
            <p:cNvSpPr>
              <a:spLocks noChangeArrowheads="1"/>
            </p:cNvSpPr>
            <p:nvPr/>
          </p:nvSpPr>
          <p:spPr bwMode="auto">
            <a:xfrm>
              <a:off x="1344" y="2544"/>
              <a:ext cx="192" cy="192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69" name="AutoShape 61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70" name="AutoShape 62"/>
            <p:cNvSpPr>
              <a:spLocks noChangeArrowheads="1"/>
            </p:cNvSpPr>
            <p:nvPr/>
          </p:nvSpPr>
          <p:spPr bwMode="auto">
            <a:xfrm>
              <a:off x="480" y="3024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71" name="AutoShape 63"/>
            <p:cNvSpPr>
              <a:spLocks noChangeArrowheads="1"/>
            </p:cNvSpPr>
            <p:nvPr/>
          </p:nvSpPr>
          <p:spPr bwMode="auto">
            <a:xfrm>
              <a:off x="912" y="3024"/>
              <a:ext cx="192" cy="192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72" name="AutoShape 64"/>
            <p:cNvSpPr>
              <a:spLocks noChangeArrowheads="1"/>
            </p:cNvSpPr>
            <p:nvPr/>
          </p:nvSpPr>
          <p:spPr bwMode="auto">
            <a:xfrm>
              <a:off x="1344" y="3024"/>
              <a:ext cx="192" cy="192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>
              <a:off x="672" y="2640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>
              <a:off x="1104" y="2640"/>
              <a:ext cx="240" cy="0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>
              <a:off x="1104" y="3120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>
              <a:off x="576" y="2736"/>
              <a:ext cx="0" cy="288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>
              <a:off x="1008" y="2736"/>
              <a:ext cx="0" cy="288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>
              <a:off x="1440" y="2736"/>
              <a:ext cx="0" cy="288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flipH="1">
              <a:off x="1056" y="2688"/>
              <a:ext cx="336" cy="384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>
              <a:off x="1536" y="2688"/>
              <a:ext cx="192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133" name="Group 125"/>
          <p:cNvGrpSpPr>
            <a:grpSpLocks/>
          </p:cNvGrpSpPr>
          <p:nvPr/>
        </p:nvGrpSpPr>
        <p:grpSpPr bwMode="auto">
          <a:xfrm>
            <a:off x="6400800" y="2209800"/>
            <a:ext cx="2286000" cy="1066800"/>
            <a:chOff x="4032" y="1392"/>
            <a:chExt cx="1440" cy="672"/>
          </a:xfrm>
        </p:grpSpPr>
        <p:sp>
          <p:nvSpPr>
            <p:cNvPr id="43082" name="AutoShape 74"/>
            <p:cNvSpPr>
              <a:spLocks noChangeArrowheads="1"/>
            </p:cNvSpPr>
            <p:nvPr/>
          </p:nvSpPr>
          <p:spPr bwMode="auto">
            <a:xfrm>
              <a:off x="4032" y="1392"/>
              <a:ext cx="192" cy="192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83" name="AutoShape 75"/>
            <p:cNvSpPr>
              <a:spLocks noChangeArrowheads="1"/>
            </p:cNvSpPr>
            <p:nvPr/>
          </p:nvSpPr>
          <p:spPr bwMode="auto">
            <a:xfrm>
              <a:off x="4464" y="1392"/>
              <a:ext cx="192" cy="192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84" name="AutoShape 76"/>
            <p:cNvSpPr>
              <a:spLocks noChangeArrowheads="1"/>
            </p:cNvSpPr>
            <p:nvPr/>
          </p:nvSpPr>
          <p:spPr bwMode="auto">
            <a:xfrm>
              <a:off x="4896" y="1392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85" name="AutoShape 77"/>
            <p:cNvSpPr>
              <a:spLocks noChangeArrowheads="1"/>
            </p:cNvSpPr>
            <p:nvPr/>
          </p:nvSpPr>
          <p:spPr bwMode="auto">
            <a:xfrm>
              <a:off x="5280" y="1632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86" name="AutoShape 78"/>
            <p:cNvSpPr>
              <a:spLocks noChangeArrowheads="1"/>
            </p:cNvSpPr>
            <p:nvPr/>
          </p:nvSpPr>
          <p:spPr bwMode="auto">
            <a:xfrm>
              <a:off x="4032" y="1872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87" name="AutoShape 79"/>
            <p:cNvSpPr>
              <a:spLocks noChangeArrowheads="1"/>
            </p:cNvSpPr>
            <p:nvPr/>
          </p:nvSpPr>
          <p:spPr bwMode="auto">
            <a:xfrm>
              <a:off x="4464" y="1872"/>
              <a:ext cx="192" cy="192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88" name="AutoShape 80"/>
            <p:cNvSpPr>
              <a:spLocks noChangeArrowheads="1"/>
            </p:cNvSpPr>
            <p:nvPr/>
          </p:nvSpPr>
          <p:spPr bwMode="auto">
            <a:xfrm>
              <a:off x="4896" y="1872"/>
              <a:ext cx="192" cy="192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>
              <a:off x="4224" y="1488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>
              <a:off x="4656" y="1488"/>
              <a:ext cx="240" cy="0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>
              <a:off x="4656" y="1968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>
              <a:off x="4128" y="1584"/>
              <a:ext cx="0" cy="288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>
              <a:off x="4560" y="1584"/>
              <a:ext cx="0" cy="288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>
              <a:off x="4992" y="1584"/>
              <a:ext cx="0" cy="288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flipH="1">
              <a:off x="4608" y="1536"/>
              <a:ext cx="336" cy="384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>
              <a:off x="5088" y="1536"/>
              <a:ext cx="192" cy="144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132" name="Group 124"/>
          <p:cNvGrpSpPr>
            <a:grpSpLocks/>
          </p:cNvGrpSpPr>
          <p:nvPr/>
        </p:nvGrpSpPr>
        <p:grpSpPr bwMode="auto">
          <a:xfrm>
            <a:off x="5791200" y="4038600"/>
            <a:ext cx="2895600" cy="2057400"/>
            <a:chOff x="3648" y="2544"/>
            <a:chExt cx="1824" cy="1296"/>
          </a:xfrm>
        </p:grpSpPr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flipH="1">
              <a:off x="4608" y="2688"/>
              <a:ext cx="336" cy="384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4" name="AutoShape 106"/>
            <p:cNvSpPr>
              <a:spLocks noChangeArrowheads="1"/>
            </p:cNvSpPr>
            <p:nvPr/>
          </p:nvSpPr>
          <p:spPr bwMode="auto">
            <a:xfrm>
              <a:off x="4032" y="2544"/>
              <a:ext cx="192" cy="192"/>
            </a:xfrm>
            <a:prstGeom prst="flowChartConnector">
              <a:avLst/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115" name="AutoShape 107"/>
            <p:cNvSpPr>
              <a:spLocks noChangeArrowheads="1"/>
            </p:cNvSpPr>
            <p:nvPr/>
          </p:nvSpPr>
          <p:spPr bwMode="auto">
            <a:xfrm>
              <a:off x="4464" y="2544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116" name="AutoShape 108"/>
            <p:cNvSpPr>
              <a:spLocks noChangeArrowheads="1"/>
            </p:cNvSpPr>
            <p:nvPr/>
          </p:nvSpPr>
          <p:spPr bwMode="auto">
            <a:xfrm>
              <a:off x="4896" y="2544"/>
              <a:ext cx="192" cy="192"/>
            </a:xfrm>
            <a:prstGeom prst="flowChartConnector">
              <a:avLst/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117" name="AutoShape 109"/>
            <p:cNvSpPr>
              <a:spLocks noChangeArrowheads="1"/>
            </p:cNvSpPr>
            <p:nvPr/>
          </p:nvSpPr>
          <p:spPr bwMode="auto">
            <a:xfrm>
              <a:off x="5280" y="2784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118" name="AutoShape 110"/>
            <p:cNvSpPr>
              <a:spLocks noChangeArrowheads="1"/>
            </p:cNvSpPr>
            <p:nvPr/>
          </p:nvSpPr>
          <p:spPr bwMode="auto">
            <a:xfrm>
              <a:off x="4032" y="3024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119" name="AutoShape 111"/>
            <p:cNvSpPr>
              <a:spLocks noChangeArrowheads="1"/>
            </p:cNvSpPr>
            <p:nvPr/>
          </p:nvSpPr>
          <p:spPr bwMode="auto">
            <a:xfrm>
              <a:off x="4464" y="3024"/>
              <a:ext cx="192" cy="192"/>
            </a:xfrm>
            <a:prstGeom prst="flowChartConnector">
              <a:avLst/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120" name="AutoShape 112"/>
            <p:cNvSpPr>
              <a:spLocks noChangeArrowheads="1"/>
            </p:cNvSpPr>
            <p:nvPr/>
          </p:nvSpPr>
          <p:spPr bwMode="auto">
            <a:xfrm>
              <a:off x="4896" y="3024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>
              <a:off x="4224" y="2640"/>
              <a:ext cx="240" cy="0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>
              <a:off x="4656" y="2640"/>
              <a:ext cx="240" cy="0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>
              <a:off x="4656" y="3120"/>
              <a:ext cx="240" cy="0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>
              <a:off x="4128" y="2736"/>
              <a:ext cx="0" cy="288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>
              <a:off x="4560" y="2736"/>
              <a:ext cx="0" cy="288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>
              <a:off x="4992" y="2736"/>
              <a:ext cx="0" cy="288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8" name="Line 120"/>
            <p:cNvSpPr>
              <a:spLocks noChangeShapeType="1"/>
            </p:cNvSpPr>
            <p:nvPr/>
          </p:nvSpPr>
          <p:spPr bwMode="auto">
            <a:xfrm>
              <a:off x="5088" y="2688"/>
              <a:ext cx="192" cy="144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0" name="AutoShape 122"/>
            <p:cNvSpPr>
              <a:spLocks noChangeArrowheads="1"/>
            </p:cNvSpPr>
            <p:nvPr/>
          </p:nvSpPr>
          <p:spPr bwMode="auto">
            <a:xfrm>
              <a:off x="3648" y="3360"/>
              <a:ext cx="816" cy="480"/>
            </a:xfrm>
            <a:prstGeom prst="wedgeRectCallout">
              <a:avLst>
                <a:gd name="adj1" fmla="val 49264"/>
                <a:gd name="adj2" fmla="val -70000"/>
              </a:avLst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 b="1">
                  <a:solidFill>
                    <a:schemeClr val="bg1"/>
                  </a:solidFill>
                </a:rPr>
                <a:t>Optimal</a:t>
              </a:r>
            </a:p>
            <a:p>
              <a:pPr algn="ctr"/>
              <a:r>
                <a:rPr lang="en-US" altLang="en-US" b="1">
                  <a:solidFill>
                    <a:schemeClr val="bg1"/>
                  </a:solidFill>
                </a:rPr>
                <a:t>Size=3</a:t>
              </a:r>
            </a:p>
          </p:txBody>
        </p:sp>
      </p:grpSp>
      <p:grpSp>
        <p:nvGrpSpPr>
          <p:cNvPr id="43135" name="Group 127"/>
          <p:cNvGrpSpPr>
            <a:grpSpLocks/>
          </p:cNvGrpSpPr>
          <p:nvPr/>
        </p:nvGrpSpPr>
        <p:grpSpPr bwMode="auto">
          <a:xfrm>
            <a:off x="2667000" y="4038600"/>
            <a:ext cx="3200400" cy="2057400"/>
            <a:chOff x="1680" y="2544"/>
            <a:chExt cx="2016" cy="1296"/>
          </a:xfrm>
        </p:grpSpPr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flipH="1">
              <a:off x="2832" y="2688"/>
              <a:ext cx="336" cy="384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8" name="AutoShape 90"/>
            <p:cNvSpPr>
              <a:spLocks noChangeArrowheads="1"/>
            </p:cNvSpPr>
            <p:nvPr/>
          </p:nvSpPr>
          <p:spPr bwMode="auto">
            <a:xfrm>
              <a:off x="2256" y="2544"/>
              <a:ext cx="192" cy="192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099" name="AutoShape 91"/>
            <p:cNvSpPr>
              <a:spLocks noChangeArrowheads="1"/>
            </p:cNvSpPr>
            <p:nvPr/>
          </p:nvSpPr>
          <p:spPr bwMode="auto">
            <a:xfrm>
              <a:off x="2688" y="2544"/>
              <a:ext cx="192" cy="192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100" name="AutoShape 92"/>
            <p:cNvSpPr>
              <a:spLocks noChangeArrowheads="1"/>
            </p:cNvSpPr>
            <p:nvPr/>
          </p:nvSpPr>
          <p:spPr bwMode="auto">
            <a:xfrm>
              <a:off x="3120" y="2544"/>
              <a:ext cx="192" cy="192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101" name="AutoShape 93"/>
            <p:cNvSpPr>
              <a:spLocks noChangeArrowheads="1"/>
            </p:cNvSpPr>
            <p:nvPr/>
          </p:nvSpPr>
          <p:spPr bwMode="auto">
            <a:xfrm>
              <a:off x="3504" y="2784"/>
              <a:ext cx="192" cy="192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102" name="AutoShape 94"/>
            <p:cNvSpPr>
              <a:spLocks noChangeArrowheads="1"/>
            </p:cNvSpPr>
            <p:nvPr/>
          </p:nvSpPr>
          <p:spPr bwMode="auto">
            <a:xfrm>
              <a:off x="2256" y="3024"/>
              <a:ext cx="192" cy="192"/>
            </a:xfrm>
            <a:prstGeom prst="flowChartConnector">
              <a:avLst/>
            </a:prstGeom>
            <a:solidFill>
              <a:srgbClr val="2ED479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103" name="AutoShape 95"/>
            <p:cNvSpPr>
              <a:spLocks noChangeArrowheads="1"/>
            </p:cNvSpPr>
            <p:nvPr/>
          </p:nvSpPr>
          <p:spPr bwMode="auto">
            <a:xfrm>
              <a:off x="2688" y="3024"/>
              <a:ext cx="192" cy="192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104" name="AutoShape 96"/>
            <p:cNvSpPr>
              <a:spLocks noChangeArrowheads="1"/>
            </p:cNvSpPr>
            <p:nvPr/>
          </p:nvSpPr>
          <p:spPr bwMode="auto">
            <a:xfrm>
              <a:off x="3120" y="3024"/>
              <a:ext cx="192" cy="192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>
              <a:off x="2448" y="2640"/>
              <a:ext cx="240" cy="0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>
              <a:off x="2880" y="2640"/>
              <a:ext cx="240" cy="0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>
              <a:off x="2880" y="3120"/>
              <a:ext cx="240" cy="0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>
              <a:off x="2352" y="2736"/>
              <a:ext cx="0" cy="288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>
              <a:off x="2784" y="2736"/>
              <a:ext cx="0" cy="288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>
              <a:off x="3216" y="2736"/>
              <a:ext cx="0" cy="288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>
              <a:off x="3312" y="2688"/>
              <a:ext cx="192" cy="144"/>
            </a:xfrm>
            <a:prstGeom prst="line">
              <a:avLst/>
            </a:prstGeom>
            <a:noFill/>
            <a:ln w="28575">
              <a:solidFill>
                <a:srgbClr val="2ED47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1" name="AutoShape 123"/>
            <p:cNvSpPr>
              <a:spLocks noChangeArrowheads="1"/>
            </p:cNvSpPr>
            <p:nvPr/>
          </p:nvSpPr>
          <p:spPr bwMode="auto">
            <a:xfrm>
              <a:off x="1680" y="3408"/>
              <a:ext cx="1344" cy="432"/>
            </a:xfrm>
            <a:prstGeom prst="wedgeRectCallout">
              <a:avLst>
                <a:gd name="adj1" fmla="val 29315"/>
                <a:gd name="adj2" fmla="val -94907"/>
              </a:avLst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 b="1">
                  <a:solidFill>
                    <a:schemeClr val="bg1"/>
                  </a:solidFill>
                </a:rPr>
                <a:t>Near Optimal</a:t>
              </a:r>
            </a:p>
            <a:p>
              <a:pPr algn="ctr"/>
              <a:r>
                <a:rPr lang="en-US" altLang="en-US" b="1">
                  <a:solidFill>
                    <a:schemeClr val="bg1"/>
                  </a:solidFill>
                </a:rPr>
                <a:t>size=6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60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B20F6E6B-07FB-436B-9CCE-A222BC77A06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2-approximate </a:t>
            </a:r>
            <a:r>
              <a:rPr lang="en-US" altLang="en-US" dirty="0" smtClean="0"/>
              <a:t>Vertex-Cover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4873625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400" dirty="0" smtClean="0">
                    <a:solidFill>
                      <a:schemeClr val="tx1">
                        <a:lumMod val="10000"/>
                      </a:schemeClr>
                    </a:solidFill>
                  </a:rPr>
                  <a:t>The Greedy APPROXIMATE-VERTEX-COVER </a:t>
                </a:r>
                <a:r>
                  <a:rPr lang="en-US" altLang="en-US" sz="2400" dirty="0">
                    <a:solidFill>
                      <a:schemeClr val="tx1">
                        <a:lumMod val="10000"/>
                      </a:schemeClr>
                    </a:solidFill>
                  </a:rPr>
                  <a:t>is </a:t>
                </a:r>
                <a:r>
                  <a:rPr lang="en-US" altLang="en-US" sz="2400" dirty="0" smtClean="0">
                    <a:solidFill>
                      <a:schemeClr val="tx1">
                        <a:lumMod val="10000"/>
                      </a:schemeClr>
                    </a:solidFill>
                  </a:rPr>
                  <a:t>a 2-approximate </a:t>
                </a:r>
                <a:r>
                  <a:rPr lang="en-US" altLang="en-US" sz="2400" dirty="0">
                    <a:solidFill>
                      <a:schemeClr val="tx1">
                        <a:lumMod val="10000"/>
                      </a:schemeClr>
                    </a:solidFill>
                  </a:rPr>
                  <a:t>algorithm, i.e., the size of returned vertex cover set is at most twice of the size of optimal vertex-cover.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400" dirty="0">
                    <a:solidFill>
                      <a:schemeClr val="tx1">
                        <a:lumMod val="10000"/>
                      </a:schemeClr>
                    </a:solidFill>
                  </a:rPr>
                  <a:t>Proof: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dirty="0" smtClean="0">
                    <a:solidFill>
                      <a:schemeClr val="tx1">
                        <a:lumMod val="10000"/>
                      </a:schemeClr>
                    </a:solidFill>
                  </a:rPr>
                  <a:t>Let </a:t>
                </a:r>
                <a:r>
                  <a:rPr lang="en-US" altLang="en-US" dirty="0">
                    <a:solidFill>
                      <a:schemeClr val="tx1">
                        <a:lumMod val="10000"/>
                      </a:schemeClr>
                    </a:solidFill>
                  </a:rPr>
                  <a:t>A be the set of edges picked in line 4 and C* be the optimal vertex-cover.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chemeClr val="tx1">
                        <a:lumMod val="10000"/>
                      </a:schemeClr>
                    </a:solidFill>
                  </a:rPr>
                  <a:t>Then C* must include at least one end of each edge in A and no two edges in A </a:t>
                </a:r>
                <a:r>
                  <a:rPr lang="en-US" altLang="en-US" dirty="0" smtClean="0">
                    <a:solidFill>
                      <a:schemeClr val="tx1">
                        <a:lumMod val="10000"/>
                      </a:schemeClr>
                    </a:solidFill>
                  </a:rPr>
                  <a:t>share an end point so no two edges in A are </a:t>
                </a:r>
                <a:r>
                  <a:rPr lang="en-US" altLang="en-US" dirty="0">
                    <a:solidFill>
                      <a:schemeClr val="tx1">
                        <a:lumMod val="10000"/>
                      </a:schemeClr>
                    </a:solidFill>
                  </a:rPr>
                  <a:t>covered by the same vertex in C*, so |C*|</a:t>
                </a:r>
                <a:r>
                  <a:rPr lang="en-US" altLang="en-US" dirty="0">
                    <a:solidFill>
                      <a:schemeClr val="tx1">
                        <a:lumMod val="10000"/>
                      </a:schemeClr>
                    </a:solidFill>
                    <a:sym typeface="Symbol" pitchFamily="18" charset="2"/>
                  </a:rPr>
                  <a:t></a:t>
                </a:r>
                <a:r>
                  <a:rPr lang="en-US" altLang="en-US" dirty="0">
                    <a:solidFill>
                      <a:schemeClr val="tx1">
                        <a:lumMod val="10000"/>
                      </a:schemeClr>
                    </a:solidFill>
                  </a:rPr>
                  <a:t>|A|.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chemeClr val="tx1">
                        <a:lumMod val="10000"/>
                      </a:schemeClr>
                    </a:solidFill>
                  </a:rPr>
                  <a:t>Moreover, |C|=2|A|, so |C|</a:t>
                </a:r>
                <a:r>
                  <a:rPr lang="en-US" altLang="en-US" dirty="0">
                    <a:solidFill>
                      <a:schemeClr val="tx1">
                        <a:lumMod val="10000"/>
                      </a:schemeClr>
                    </a:solidFill>
                    <a:sym typeface="Symbol" pitchFamily="18" charset="2"/>
                  </a:rPr>
                  <a:t>2|C</a:t>
                </a:r>
                <a:r>
                  <a:rPr lang="en-US" altLang="en-US" dirty="0" smtClean="0">
                    <a:solidFill>
                      <a:schemeClr val="tx1">
                        <a:lumMod val="10000"/>
                      </a:schemeClr>
                    </a:solidFill>
                    <a:sym typeface="Symbol" pitchFamily="18" charset="2"/>
                  </a:rPr>
                  <a:t>*|.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cs typeface="Tahoma" pitchFamily="34" charset="0"/>
                        <a:sym typeface="Symbol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ahoma" pitchFamily="34" charset="0"/>
                            <a:sym typeface="Symbol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cs typeface="Tahoma" pitchFamily="34" charset="0"/>
                                <a:sym typeface="Symbol"/>
                              </a:rPr>
                              <m:t>𝑂𝑃𝑇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cs typeface="Tahoma" pitchFamily="34" charset="0"/>
                                <a:sym typeface="Symbol"/>
                              </a:rPr>
                              <m:t>𝐺𝑟𝑒𝑒𝑑𝑦</m:t>
                            </m:r>
                          </m:den>
                        </m:f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Tahoma" pitchFamily="34" charset="0"/>
                            <a:sym typeface="Symbol"/>
                          </a:rPr>
                          <m:t>,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cs typeface="Tahoma" pitchFamily="34" charset="0"/>
                                <a:sym typeface="Symbol"/>
                              </a:rPr>
                              <m:t>𝐺𝑟𝑒𝑒𝑑𝑦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cs typeface="Tahoma" pitchFamily="34" charset="0"/>
                                <a:sym typeface="Symbol"/>
                              </a:rPr>
                              <m:t>𝑂𝑃𝑇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cs typeface="Tahoma" pitchFamily="34" charset="0"/>
                  </a:rPr>
                  <a:t> = 2</a:t>
                </a:r>
                <a:br>
                  <a:rPr lang="en-US" dirty="0">
                    <a:solidFill>
                      <a:schemeClr val="tx1"/>
                    </a:solidFill>
                    <a:cs typeface="Tahoma" pitchFamily="34" charset="0"/>
                  </a:rPr>
                </a:br>
                <a:endParaRPr lang="en-US" altLang="en-US" dirty="0">
                  <a:solidFill>
                    <a:schemeClr val="tx1"/>
                  </a:solidFill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4873625"/>
              </a:xfrm>
              <a:blipFill rotWithShape="0">
                <a:blip r:embed="rId2"/>
                <a:stretch>
                  <a:fillRect l="-1111" t="-1627" r="-667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8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Cover Selecting Vertices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7" y="1246371"/>
            <a:ext cx="8410046" cy="479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Greedy2 is bad for some graphs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98978" y="1264920"/>
            <a:ext cx="7971935" cy="4191000"/>
            <a:chOff x="1017793" y="1475210"/>
            <a:chExt cx="7525642" cy="40035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793" y="1475210"/>
              <a:ext cx="7525642" cy="400357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684265" y="2093807"/>
              <a:ext cx="19269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luck Graph for Greedy2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3" y="1162007"/>
            <a:ext cx="7874000" cy="53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16552</TotalTime>
  <Words>330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Cambria Math</vt:lpstr>
      <vt:lpstr>Symbol</vt:lpstr>
      <vt:lpstr>Tahoma</vt:lpstr>
      <vt:lpstr>Times New Roman</vt:lpstr>
      <vt:lpstr>Wingdings</vt:lpstr>
      <vt:lpstr>Default Design</vt:lpstr>
      <vt:lpstr>Vertex-cover problem</vt:lpstr>
      <vt:lpstr>Vertex-cover problem</vt:lpstr>
      <vt:lpstr>Greedy Approximate Vertex-Cover algorithm</vt:lpstr>
      <vt:lpstr>Greedy Approximation for Vertex Cover</vt:lpstr>
      <vt:lpstr>2-approximate Vertex-Cover</vt:lpstr>
      <vt:lpstr>Vertex Cover Selecting Vertices</vt:lpstr>
      <vt:lpstr>Greedy2 is bad for some graphs</vt:lpstr>
      <vt:lpstr>Bad luck Graph for Greedy2</vt:lpstr>
    </vt:vector>
  </TitlesOfParts>
  <Company>University of Nevada, Reno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CS325</dc:title>
  <dc:subject>CS325 Ecampus</dc:subject>
  <dc:creator>Juli Schutfort</dc:creator>
  <cp:lastModifiedBy>Julianne Schutfort</cp:lastModifiedBy>
  <cp:revision>878</cp:revision>
  <cp:lastPrinted>2020-03-10T23:36:39Z</cp:lastPrinted>
  <dcterms:created xsi:type="dcterms:W3CDTF">2003-07-26T00:47:08Z</dcterms:created>
  <dcterms:modified xsi:type="dcterms:W3CDTF">2020-03-11T08:21:05Z</dcterms:modified>
</cp:coreProperties>
</file>