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401" r:id="rId2"/>
    <p:sldId id="405" r:id="rId3"/>
    <p:sldId id="416" r:id="rId4"/>
    <p:sldId id="392" r:id="rId5"/>
    <p:sldId id="376" r:id="rId6"/>
    <p:sldId id="409" r:id="rId7"/>
    <p:sldId id="440" r:id="rId8"/>
    <p:sldId id="441" r:id="rId9"/>
    <p:sldId id="442" r:id="rId10"/>
    <p:sldId id="444" r:id="rId11"/>
    <p:sldId id="443" r:id="rId12"/>
    <p:sldId id="378" r:id="rId13"/>
    <p:sldId id="420" r:id="rId14"/>
    <p:sldId id="421" r:id="rId15"/>
    <p:sldId id="424" r:id="rId16"/>
    <p:sldId id="435" r:id="rId17"/>
    <p:sldId id="448" r:id="rId18"/>
    <p:sldId id="436" r:id="rId19"/>
    <p:sldId id="449" r:id="rId20"/>
    <p:sldId id="426" r:id="rId21"/>
    <p:sldId id="381" r:id="rId22"/>
    <p:sldId id="417" r:id="rId23"/>
    <p:sldId id="447" r:id="rId24"/>
    <p:sldId id="393" r:id="rId25"/>
    <p:sldId id="394" r:id="rId26"/>
    <p:sldId id="395" r:id="rId27"/>
    <p:sldId id="396" r:id="rId2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0000FF"/>
    <a:srgbClr val="FF3300"/>
    <a:srgbClr val="008080"/>
    <a:srgbClr val="CC0000"/>
    <a:srgbClr val="006699"/>
    <a:srgbClr val="0066FF"/>
    <a:srgbClr val="DD0111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31" autoAdjust="0"/>
    <p:restoredTop sz="94632" autoAdjust="0"/>
  </p:normalViewPr>
  <p:slideViewPr>
    <p:cSldViewPr snapToGrid="0">
      <p:cViewPr varScale="1">
        <p:scale>
          <a:sx n="100" d="100"/>
          <a:sy n="100" d="100"/>
        </p:scale>
        <p:origin x="979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46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1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6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0BAD4493-9EFC-4E72-A6E2-3E11F6D746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4382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1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1"/>
            <a:ext cx="5608320" cy="418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C8F3DF93-E66D-4C60-AD6A-8AB439BB53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7667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869C117-9792-446F-9FE9-D0F33225B3FB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168401" y="697229"/>
            <a:ext cx="4673600" cy="348615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3172" tIns="46586" rIns="93172" bIns="46586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01040" y="4415791"/>
            <a:ext cx="5598584" cy="41753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4571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869C117-9792-446F-9FE9-D0F33225B3F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168401" y="697229"/>
            <a:ext cx="4673600" cy="348615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3172" tIns="46586" rIns="93172" bIns="46586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01040" y="4415791"/>
            <a:ext cx="5598584" cy="41753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37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CS 477/677 - Lecture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537443-60AD-4F1C-97D5-F6C1E2357A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673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7B197-FB18-4417-A949-5A743905B5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1730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FBE91-B455-4287-B470-45D849E25D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4812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69A4BE-992F-4859-804E-A650BBB68D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5165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C84A1-691D-4379-9CDC-2E239C4A8B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462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838" y="0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7EB61-624B-49A6-A83A-DF2D332B6C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436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DDD04-4426-4FD1-A9F0-8CDC2EAD4A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398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92D76-D809-4B2F-AE59-190EB23E4D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139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43968-80FC-4285-8A4D-3DED43553E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020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8B46E-8C59-4BE2-BF41-C9AB2D4527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22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2062D-24EE-4F00-9D98-01D3673A5E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66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DD836-95D4-40CC-9AE9-BD2A2FD2F9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014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3DBAC-E4DB-4DE9-A340-E327AB8666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6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fld id="{28453AF2-3CAC-4919-AEAF-DCEB5D89BB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88106"/>
          </a:xfrm>
          <a:prstGeom prst="roundRect">
            <a:avLst>
              <a:gd name="adj" fmla="val 16667"/>
            </a:avLst>
          </a:prstGeom>
          <a:gradFill rotWithShape="1">
            <a:gsLst>
              <a:gs pos="42000">
                <a:srgbClr val="FF3300"/>
              </a:gs>
              <a:gs pos="0">
                <a:schemeClr val="bg1"/>
              </a:gs>
              <a:gs pos="16000">
                <a:srgbClr val="FF33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ln>
                <a:solidFill>
                  <a:srgbClr val="FF3300"/>
                </a:solidFill>
              </a:ln>
              <a:solidFill>
                <a:srgbClr val="FF3300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FF33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>
              <a:lumMod val="50000"/>
            </a:schemeClr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Approximation Algorithms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723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The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Find </a:t>
            </a:r>
            <a:r>
              <a:rPr lang="en-US" dirty="0"/>
              <a:t>a minimum spanning tree of G 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Duplicate </a:t>
            </a:r>
            <a:r>
              <a:rPr lang="en-US" dirty="0"/>
              <a:t>each edge in the minimum spanning tree to obtain a Eulerian graph </a:t>
            </a:r>
          </a:p>
          <a:p>
            <a:pPr marL="514350" indent="-514350">
              <a:buAutoNum type="arabicPeriod"/>
            </a:pPr>
            <a:r>
              <a:rPr lang="en-US" dirty="0" smtClean="0"/>
              <a:t>Find </a:t>
            </a:r>
            <a:r>
              <a:rPr lang="en-US" dirty="0"/>
              <a:t>a Eulerian tour E</a:t>
            </a:r>
            <a:r>
              <a:rPr lang="en-US" dirty="0" smtClean="0"/>
              <a:t> </a:t>
            </a:r>
            <a:r>
              <a:rPr lang="en-US" dirty="0"/>
              <a:t>of the Eulerian graph 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Convert E </a:t>
            </a:r>
            <a:r>
              <a:rPr lang="en-US" dirty="0"/>
              <a:t>to a tour T by going through the vertices in the same order of </a:t>
            </a:r>
            <a:r>
              <a:rPr lang="en-US" dirty="0" smtClean="0"/>
              <a:t>E </a:t>
            </a:r>
            <a:r>
              <a:rPr lang="en-US" dirty="0"/>
              <a:t>, skipping vertices that were already visited </a:t>
            </a: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Claim: The </a:t>
            </a:r>
            <a:r>
              <a:rPr lang="en-US" dirty="0"/>
              <a:t>above algorithm is a 2-approximation algorithm </a:t>
            </a:r>
            <a:r>
              <a:rPr lang="en-US" dirty="0" smtClean="0"/>
              <a:t>for TSP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69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Proof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Claim: The </a:t>
            </a:r>
            <a:r>
              <a:rPr lang="en-US" dirty="0"/>
              <a:t>above algorithm is a 2-approximation algorithm </a:t>
            </a:r>
            <a:r>
              <a:rPr lang="en-US" dirty="0" smtClean="0"/>
              <a:t>for Metric TSP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Proof</a:t>
            </a:r>
            <a:r>
              <a:rPr lang="en-US" dirty="0"/>
              <a:t>: As noted above, cost(MST) ≤ </a:t>
            </a:r>
            <a:r>
              <a:rPr lang="en-US" dirty="0" smtClean="0"/>
              <a:t>OPT</a:t>
            </a:r>
            <a:r>
              <a:rPr lang="en-US" dirty="0"/>
              <a:t>. Since </a:t>
            </a:r>
            <a:r>
              <a:rPr lang="en-US" dirty="0" smtClean="0"/>
              <a:t>E </a:t>
            </a:r>
            <a:r>
              <a:rPr lang="en-US" dirty="0"/>
              <a:t>contains two copies of each edge in MST,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cost(E </a:t>
            </a:r>
            <a:r>
              <a:rPr lang="en-US" dirty="0"/>
              <a:t>)= </a:t>
            </a:r>
            <a:r>
              <a:rPr lang="en-US" dirty="0" smtClean="0"/>
              <a:t>2cost(MST</a:t>
            </a:r>
            <a:r>
              <a:rPr lang="en-US" dirty="0"/>
              <a:t>).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Finally</a:t>
            </a:r>
            <a:r>
              <a:rPr lang="en-US" dirty="0"/>
              <a:t>, by triangle inequality, shortcutting previously visited vertices does not increase the cost. Hence we have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cost(T </a:t>
            </a:r>
            <a:r>
              <a:rPr lang="en-US" dirty="0"/>
              <a:t>) ≤ </a:t>
            </a:r>
            <a:r>
              <a:rPr lang="en-US" dirty="0" smtClean="0"/>
              <a:t>2cost(MST</a:t>
            </a:r>
            <a:r>
              <a:rPr lang="en-US" dirty="0"/>
              <a:t>) ≤ </a:t>
            </a:r>
            <a:r>
              <a:rPr lang="en-US" dirty="0" smtClean="0"/>
              <a:t>2OPT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50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-85061" y="148856"/>
            <a:ext cx="9133368" cy="906462"/>
          </a:xfrm>
        </p:spPr>
        <p:txBody>
          <a:bodyPr/>
          <a:lstStyle/>
          <a:p>
            <a:r>
              <a:rPr lang="en-US" altLang="en-US" dirty="0" smtClean="0"/>
              <a:t>Greedy </a:t>
            </a:r>
            <a:r>
              <a:rPr lang="en-US" altLang="en-US" dirty="0"/>
              <a:t>Approximations</a:t>
            </a:r>
          </a:p>
        </p:txBody>
      </p:sp>
      <p:sp>
        <p:nvSpPr>
          <p:cNvPr id="160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8172" y="1106340"/>
            <a:ext cx="8326438" cy="4384675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altLang="en-US" dirty="0"/>
              <a:t>Use a greedy algorithm to solve the given problem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altLang="en-US" sz="2000" dirty="0"/>
              <a:t>Repeat until a solution is found:</a:t>
            </a:r>
          </a:p>
          <a:p>
            <a:pPr marL="661988" lvl="1" indent="-204788">
              <a:lnSpc>
                <a:spcPct val="90000"/>
              </a:lnSpc>
            </a:pPr>
            <a:r>
              <a:rPr lang="en-US" altLang="en-US" sz="2000" dirty="0"/>
              <a:t>Among the set of possible next steps:</a:t>
            </a:r>
          </a:p>
          <a:p>
            <a:pPr marL="661988" lvl="1" indent="-204788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dirty="0"/>
              <a:t>	Choose the current best-looking alternative and commit to it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sz="2600" dirty="0"/>
              <a:t>Usually fast and simple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sz="2600" dirty="0"/>
              <a:t>Works in some cases…(always finds optimal solutions)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altLang="en-US" sz="2200" dirty="0" err="1"/>
              <a:t>Dijsktra’s</a:t>
            </a:r>
            <a:r>
              <a:rPr lang="en-US" altLang="en-US" sz="2200" dirty="0"/>
              <a:t> single-source shortest path algorithm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altLang="en-US" sz="2200" dirty="0"/>
              <a:t>Prim’s and </a:t>
            </a:r>
            <a:r>
              <a:rPr lang="en-US" altLang="en-US" sz="2200" dirty="0" err="1"/>
              <a:t>Kruskal’s</a:t>
            </a:r>
            <a:r>
              <a:rPr lang="en-US" altLang="en-US" sz="2200" dirty="0"/>
              <a:t> algorithm for finding MSTs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sz="2600" dirty="0"/>
              <a:t>but not in others…(may find an approximate solution)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altLang="en-US" sz="2200" dirty="0"/>
              <a:t>TSP – always choosing current least edge-cost node to visit </a:t>
            </a:r>
            <a:r>
              <a:rPr lang="en-US" altLang="en-US" sz="2200" dirty="0" smtClean="0"/>
              <a:t>next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57189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0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0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0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0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0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0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0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07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07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07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68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80218" y="0"/>
            <a:ext cx="8183563" cy="1050925"/>
          </a:xfrm>
        </p:spPr>
        <p:txBody>
          <a:bodyPr/>
          <a:lstStyle/>
          <a:p>
            <a:pPr algn="ctr" rtl="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Knapsack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593002" y="1441009"/>
            <a:ext cx="8183563" cy="4187825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</a:pPr>
            <a:r>
              <a:rPr lang="en-US" dirty="0" smtClean="0">
                <a:cs typeface="Tahoma" pitchFamily="34" charset="0"/>
              </a:rPr>
              <a:t>Given: a set S of n objects with weights and values, and a weight bound: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dirty="0" smtClean="0">
                <a:cs typeface="Tahoma" pitchFamily="34" charset="0"/>
              </a:rPr>
              <a:t>w</a:t>
            </a:r>
            <a:r>
              <a:rPr lang="en-US" baseline="-25000" dirty="0" smtClean="0">
                <a:cs typeface="Tahoma" pitchFamily="34" charset="0"/>
              </a:rPr>
              <a:t>1</a:t>
            </a:r>
            <a:r>
              <a:rPr lang="en-US" dirty="0" smtClean="0">
                <a:cs typeface="Tahoma" pitchFamily="34" charset="0"/>
              </a:rPr>
              <a:t>, w</a:t>
            </a:r>
            <a:r>
              <a:rPr lang="en-US" baseline="-25000" dirty="0" smtClean="0">
                <a:cs typeface="Tahoma" pitchFamily="34" charset="0"/>
              </a:rPr>
              <a:t>2</a:t>
            </a:r>
            <a:r>
              <a:rPr lang="en-US" dirty="0" smtClean="0">
                <a:cs typeface="Tahoma" pitchFamily="34" charset="0"/>
              </a:rPr>
              <a:t>, …, </a:t>
            </a:r>
            <a:r>
              <a:rPr lang="en-US" dirty="0" err="1" smtClean="0">
                <a:cs typeface="Tahoma" pitchFamily="34" charset="0"/>
              </a:rPr>
              <a:t>w</a:t>
            </a:r>
            <a:r>
              <a:rPr lang="en-US" baseline="-25000" dirty="0" err="1" smtClean="0">
                <a:cs typeface="Tahoma" pitchFamily="34" charset="0"/>
              </a:rPr>
              <a:t>n</a:t>
            </a:r>
            <a:r>
              <a:rPr lang="en-US" dirty="0" smtClean="0">
                <a:cs typeface="Tahoma" pitchFamily="34" charset="0"/>
              </a:rPr>
              <a:t>, W (weights, weight bound).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dirty="0" smtClean="0">
                <a:cs typeface="Tahoma" pitchFamily="34" charset="0"/>
              </a:rPr>
              <a:t>b</a:t>
            </a:r>
            <a:r>
              <a:rPr lang="en-US" baseline="-25000" dirty="0" smtClean="0">
                <a:cs typeface="Tahoma" pitchFamily="34" charset="0"/>
              </a:rPr>
              <a:t>1</a:t>
            </a:r>
            <a:r>
              <a:rPr lang="en-US" dirty="0" smtClean="0">
                <a:cs typeface="Tahoma" pitchFamily="34" charset="0"/>
              </a:rPr>
              <a:t>, b</a:t>
            </a:r>
            <a:r>
              <a:rPr lang="en-US" baseline="-25000" dirty="0" smtClean="0">
                <a:cs typeface="Tahoma" pitchFamily="34" charset="0"/>
              </a:rPr>
              <a:t>2</a:t>
            </a:r>
            <a:r>
              <a:rPr lang="en-US" dirty="0" smtClean="0">
                <a:cs typeface="Tahoma" pitchFamily="34" charset="0"/>
              </a:rPr>
              <a:t>,  …, </a:t>
            </a:r>
            <a:r>
              <a:rPr lang="en-US" dirty="0" err="1" smtClean="0">
                <a:cs typeface="Tahoma" pitchFamily="34" charset="0"/>
              </a:rPr>
              <a:t>b</a:t>
            </a:r>
            <a:r>
              <a:rPr lang="en-US" baseline="-25000" dirty="0" err="1" smtClean="0">
                <a:cs typeface="Tahoma" pitchFamily="34" charset="0"/>
              </a:rPr>
              <a:t>n</a:t>
            </a:r>
            <a:r>
              <a:rPr lang="en-US" dirty="0" smtClean="0">
                <a:cs typeface="Tahoma" pitchFamily="34" charset="0"/>
              </a:rPr>
              <a:t> (benefit).</a:t>
            </a:r>
            <a:br>
              <a:rPr lang="en-US" dirty="0" smtClean="0">
                <a:cs typeface="Tahoma" pitchFamily="34" charset="0"/>
              </a:rPr>
            </a:br>
            <a:endParaRPr lang="en-US" dirty="0" smtClean="0">
              <a:cs typeface="Tahoma" pitchFamily="34" charset="0"/>
            </a:endParaRPr>
          </a:p>
          <a:p>
            <a:pPr algn="l" rtl="0" eaLnBrk="1" hangingPunct="1">
              <a:lnSpc>
                <a:spcPct val="90000"/>
              </a:lnSpc>
            </a:pPr>
            <a:r>
              <a:rPr lang="en-US" dirty="0" smtClean="0">
                <a:cs typeface="Tahoma" pitchFamily="34" charset="0"/>
              </a:rPr>
              <a:t>Find: subset of S with total weight at most B, and maximum total value.</a:t>
            </a:r>
          </a:p>
          <a:p>
            <a:pPr lvl="1" algn="l" rtl="0" eaLnBrk="1" hangingPunct="1">
              <a:lnSpc>
                <a:spcPct val="90000"/>
              </a:lnSpc>
              <a:buFont typeface="Verdana" pitchFamily="34" charset="0"/>
              <a:buNone/>
            </a:pPr>
            <a:r>
              <a:rPr lang="en-US" dirty="0" smtClean="0">
                <a:cs typeface="Tahoma" pitchFamily="34" charset="0"/>
              </a:rPr>
              <a:t/>
            </a:r>
            <a:br>
              <a:rPr lang="en-US" dirty="0" smtClean="0">
                <a:cs typeface="Tahoma" pitchFamily="34" charset="0"/>
              </a:rPr>
            </a:br>
            <a:r>
              <a:rPr lang="en-US" dirty="0" smtClean="0">
                <a:cs typeface="Tahoma" pitchFamily="34" charset="0"/>
              </a:rPr>
              <a:t>Formally: </a:t>
            </a:r>
          </a:p>
          <a:p>
            <a:pPr algn="l" rtl="0" eaLnBrk="1" hangingPunct="1">
              <a:lnSpc>
                <a:spcPct val="90000"/>
              </a:lnSpc>
            </a:pPr>
            <a:endParaRPr lang="en-US" dirty="0" smtClean="0">
              <a:cs typeface="Tahoma" pitchFamily="34" charset="0"/>
            </a:endParaRPr>
          </a:p>
          <a:p>
            <a:pPr algn="l" rtl="0" eaLnBrk="1" hangingPunct="1">
              <a:lnSpc>
                <a:spcPct val="90000"/>
              </a:lnSpc>
            </a:pPr>
            <a:r>
              <a:rPr lang="en-US" dirty="0" smtClean="0">
                <a:cs typeface="Tahoma" pitchFamily="34" charset="0"/>
              </a:rPr>
              <a:t>Problem is known to be NP-hard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E6DFBAC-D8F3-4B09-9048-A35456FFAAEF}" type="slidenum">
              <a:rPr lang="he-IL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675931"/>
              </p:ext>
            </p:extLst>
          </p:nvPr>
        </p:nvGraphicFramePr>
        <p:xfrm>
          <a:off x="2840038" y="4572000"/>
          <a:ext cx="548640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" name="Equation" r:id="rId3" imgW="1879560" imgH="342720" progId="Equation.3">
                  <p:embed/>
                </p:oleObj>
              </mc:Choice>
              <mc:Fallback>
                <p:oleObj name="Equation" r:id="rId3" imgW="187956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038" y="4572000"/>
                        <a:ext cx="5486400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67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16689" y="-85061"/>
            <a:ext cx="8183563" cy="1050925"/>
          </a:xfrm>
        </p:spPr>
        <p:txBody>
          <a:bodyPr/>
          <a:lstStyle/>
          <a:p>
            <a:pPr algn="ctr" rtl="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Assumptions 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183563" cy="4187825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</a:pPr>
            <a:r>
              <a:rPr lang="en-US" dirty="0" smtClean="0">
                <a:cs typeface="Tahoma" pitchFamily="34" charset="0"/>
                <a:sym typeface="Symbol" pitchFamily="18" charset="2"/>
              </a:rPr>
              <a:t>            .    (every item can be added to T)</a:t>
            </a:r>
            <a:br>
              <a:rPr lang="en-US" dirty="0" smtClean="0">
                <a:cs typeface="Tahoma" pitchFamily="34" charset="0"/>
                <a:sym typeface="Symbol" pitchFamily="18" charset="2"/>
              </a:rPr>
            </a:br>
            <a:endParaRPr lang="en-US" sz="1000" dirty="0" smtClean="0">
              <a:cs typeface="Tahoma" pitchFamily="34" charset="0"/>
            </a:endParaRPr>
          </a:p>
          <a:p>
            <a:pPr algn="l" rtl="0" eaLnBrk="1" hangingPunct="1">
              <a:lnSpc>
                <a:spcPct val="90000"/>
              </a:lnSpc>
            </a:pPr>
            <a:r>
              <a:rPr lang="en-US" dirty="0" smtClean="0">
                <a:cs typeface="Tahoma" pitchFamily="34" charset="0"/>
                <a:sym typeface="Symbol" pitchFamily="18" charset="2"/>
              </a:rPr>
              <a:t>            . (non-negative benefits)</a:t>
            </a:r>
            <a:br>
              <a:rPr lang="en-US" dirty="0" smtClean="0">
                <a:cs typeface="Tahoma" pitchFamily="34" charset="0"/>
                <a:sym typeface="Symbol" pitchFamily="18" charset="2"/>
              </a:rPr>
            </a:br>
            <a:endParaRPr lang="en-US" sz="900" dirty="0" smtClean="0">
              <a:cs typeface="Tahoma" pitchFamily="34" charset="0"/>
              <a:sym typeface="Symbol" pitchFamily="18" charset="2"/>
            </a:endParaRPr>
          </a:p>
          <a:p>
            <a:pPr algn="l" rtl="0" eaLnBrk="1" hangingPunct="1">
              <a:lnSpc>
                <a:spcPct val="90000"/>
              </a:lnSpc>
            </a:pPr>
            <a:r>
              <a:rPr lang="en-US" sz="2400" dirty="0" smtClean="0">
                <a:cs typeface="Tahoma" pitchFamily="34" charset="0"/>
              </a:rPr>
              <a:t>benefits, weights, and bound are all integers.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endParaRPr lang="en-US" dirty="0" smtClean="0">
              <a:cs typeface="Tahoma" pitchFamily="34" charset="0"/>
            </a:endParaRP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cs typeface="Tahoma" pitchFamily="34" charset="0"/>
              </a:rPr>
              <a:t>Note: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sz="2400" dirty="0" smtClean="0">
                <a:cs typeface="Tahoma" pitchFamily="34" charset="0"/>
              </a:rPr>
              <a:t>This is a maximum problem.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sz="2400" dirty="0" smtClean="0">
                <a:cs typeface="Tahoma" pitchFamily="34" charset="0"/>
              </a:rPr>
              <a:t>Define</a:t>
            </a:r>
            <a:r>
              <a:rPr lang="en-US" sz="2400" b="1" dirty="0" smtClean="0">
                <a:cs typeface="Tahoma" pitchFamily="34" charset="0"/>
              </a:rPr>
              <a:t>: </a:t>
            </a:r>
            <a:r>
              <a:rPr lang="en-US" sz="2400" dirty="0" smtClean="0">
                <a:cs typeface="Tahoma" pitchFamily="34" charset="0"/>
              </a:rPr>
              <a:t>OPT = The optimal solution.</a:t>
            </a:r>
            <a:br>
              <a:rPr lang="en-US" sz="2400" dirty="0" smtClean="0">
                <a:cs typeface="Tahoma" pitchFamily="34" charset="0"/>
              </a:rPr>
            </a:br>
            <a:endParaRPr lang="en-US" sz="2400" dirty="0" smtClean="0">
              <a:cs typeface="Tahoma" pitchFamily="34" charset="0"/>
            </a:endParaRP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589C950-93D1-4E42-9BA6-C1BD1C646DAD}" type="slidenum">
              <a:rPr lang="he-IL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360491"/>
              </p:ext>
            </p:extLst>
          </p:nvPr>
        </p:nvGraphicFramePr>
        <p:xfrm>
          <a:off x="874713" y="1752600"/>
          <a:ext cx="15271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" name="Equation" r:id="rId3" imgW="736560" imgH="228600" progId="Equation.3">
                  <p:embed/>
                </p:oleObj>
              </mc:Choice>
              <mc:Fallback>
                <p:oleObj name="Equation" r:id="rId3" imgW="736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1752600"/>
                        <a:ext cx="1527175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768011"/>
              </p:ext>
            </p:extLst>
          </p:nvPr>
        </p:nvGraphicFramePr>
        <p:xfrm>
          <a:off x="914400" y="2286000"/>
          <a:ext cx="1295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" name="Equation" r:id="rId5" imgW="647640" imgH="228600" progId="Equation.3">
                  <p:embed/>
                </p:oleObj>
              </mc:Choice>
              <mc:Fallback>
                <p:oleObj name="Equation" r:id="rId5" imgW="647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86000"/>
                        <a:ext cx="1295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762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-10320"/>
            <a:ext cx="8183563" cy="10509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Knapsack Approximation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0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80218" y="1335087"/>
                <a:ext cx="8183563" cy="4187825"/>
              </a:xfrm>
            </p:spPr>
            <p:txBody>
              <a:bodyPr/>
              <a:lstStyle/>
              <a:p>
                <a:pPr marL="0" indent="0" algn="l" rtl="0" eaLnBrk="1" hangingPunct="1">
                  <a:buNone/>
                </a:pPr>
                <a:r>
                  <a:rPr lang="en-US" dirty="0" smtClean="0">
                    <a:cs typeface="Tahoma" pitchFamily="34" charset="0"/>
                  </a:rPr>
                  <a:t>Greedy1 Algorithm</a:t>
                </a:r>
              </a:p>
              <a:p>
                <a:pPr algn="l" rtl="0" eaLnBrk="1" hangingPunct="1"/>
                <a:r>
                  <a:rPr lang="en-US" dirty="0" smtClean="0">
                    <a:cs typeface="Tahoma" pitchFamily="34" charset="0"/>
                  </a:rPr>
                  <a:t>Define the density ratio: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ahoma" pitchFamily="34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ahoma" pitchFamily="34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cs typeface="Tahoma" pitchFamily="34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>
                    <a:cs typeface="Tahoma" pitchFamily="34" charset="0"/>
                  </a:rPr>
                  <a:t>  for item </a:t>
                </a:r>
                <a:r>
                  <a:rPr lang="en-US" dirty="0" err="1" smtClean="0">
                    <a:cs typeface="Tahoma" pitchFamily="34" charset="0"/>
                  </a:rPr>
                  <a:t>i</a:t>
                </a:r>
                <a:r>
                  <a:rPr lang="en-US" baseline="-25000" dirty="0" smtClean="0">
                    <a:cs typeface="Tahoma" pitchFamily="34" charset="0"/>
                  </a:rPr>
                  <a:t/>
                </a:r>
                <a:br>
                  <a:rPr lang="en-US" baseline="-25000" dirty="0" smtClean="0">
                    <a:cs typeface="Tahoma" pitchFamily="34" charset="0"/>
                  </a:rPr>
                </a:br>
                <a:endParaRPr lang="en-US" dirty="0" smtClean="0">
                  <a:cs typeface="Tahoma" pitchFamily="34" charset="0"/>
                </a:endParaRPr>
              </a:p>
              <a:p>
                <a:pPr algn="l" rtl="0" eaLnBrk="1" hangingPunct="1"/>
                <a:r>
                  <a:rPr lang="en-US" dirty="0" smtClean="0">
                    <a:cs typeface="Tahoma" pitchFamily="34" charset="0"/>
                  </a:rPr>
                  <a:t>Sort items in non-increasing order such that </a:t>
                </a:r>
              </a:p>
              <a:p>
                <a:pPr marL="457200" lvl="1" indent="0" eaLnBrk="1" hangingPunct="1">
                  <a:buNone/>
                </a:pPr>
                <a:r>
                  <a:rPr lang="en-US" dirty="0" smtClean="0">
                    <a:cs typeface="Tahoma" pitchFamily="34" charset="0"/>
                  </a:rPr>
                  <a:t>d</a:t>
                </a:r>
                <a:r>
                  <a:rPr lang="en-US" baseline="-25000" dirty="0" smtClean="0">
                    <a:cs typeface="Tahoma" pitchFamily="34" charset="0"/>
                  </a:rPr>
                  <a:t>(1) </a:t>
                </a:r>
                <a:r>
                  <a:rPr lang="en-US" dirty="0">
                    <a:cs typeface="Tahoma" pitchFamily="34" charset="0"/>
                  </a:rPr>
                  <a:t>≥ </a:t>
                </a:r>
                <a:r>
                  <a:rPr lang="en-US" dirty="0" smtClean="0">
                    <a:cs typeface="Tahoma" pitchFamily="34" charset="0"/>
                  </a:rPr>
                  <a:t>d</a:t>
                </a:r>
                <a:r>
                  <a:rPr lang="en-US" baseline="-25000" dirty="0" smtClean="0">
                    <a:cs typeface="Tahoma" pitchFamily="34" charset="0"/>
                  </a:rPr>
                  <a:t>(2) </a:t>
                </a:r>
                <a:r>
                  <a:rPr lang="en-US" dirty="0" smtClean="0">
                    <a:cs typeface="Tahoma" pitchFamily="34" charset="0"/>
                  </a:rPr>
                  <a:t>≥ … </a:t>
                </a:r>
                <a:r>
                  <a:rPr lang="en-US" dirty="0">
                    <a:cs typeface="Tahoma" pitchFamily="34" charset="0"/>
                  </a:rPr>
                  <a:t>≥ </a:t>
                </a:r>
                <a:r>
                  <a:rPr lang="en-US" dirty="0" smtClean="0">
                    <a:cs typeface="Tahoma" pitchFamily="34" charset="0"/>
                  </a:rPr>
                  <a:t>d</a:t>
                </a:r>
                <a:r>
                  <a:rPr lang="en-US" baseline="-25000" dirty="0" smtClean="0">
                    <a:cs typeface="Tahoma" pitchFamily="34" charset="0"/>
                  </a:rPr>
                  <a:t>(n)</a:t>
                </a:r>
                <a:r>
                  <a:rPr lang="en-US" dirty="0" smtClean="0">
                    <a:cs typeface="Tahoma" pitchFamily="34" charset="0"/>
                  </a:rPr>
                  <a:t>.</a:t>
                </a:r>
              </a:p>
              <a:p>
                <a:pPr marL="265113" lvl="1" indent="-265113" algn="l" rtl="0" eaLnBrk="1" hangingPunct="1">
                  <a:buSzPct val="80000"/>
                  <a:buFont typeface="Wingdings 2" pitchFamily="18" charset="2"/>
                  <a:buChar char=""/>
                </a:pPr>
                <a:r>
                  <a:rPr lang="en-US" dirty="0" smtClean="0">
                    <a:solidFill>
                      <a:schemeClr val="tx1"/>
                    </a:solidFill>
                    <a:cs typeface="Tahoma" pitchFamily="34" charset="0"/>
                  </a:rPr>
                  <a:t> </a:t>
                </a:r>
                <a:r>
                  <a:rPr lang="en-US" sz="2800" dirty="0" smtClean="0">
                    <a:solidFill>
                      <a:schemeClr val="tx1"/>
                    </a:solidFill>
                    <a:cs typeface="Tahoma" pitchFamily="34" charset="0"/>
                  </a:rPr>
                  <a:t>Greedily pick items in above order until</a:t>
                </a:r>
                <a:r>
                  <a:rPr lang="en-US" dirty="0" smtClean="0">
                    <a:solidFill>
                      <a:schemeClr val="tx1"/>
                    </a:solidFill>
                    <a:cs typeface="Tahoma" pitchFamily="34" charset="0"/>
                  </a:rPr>
                  <a:t>     </a:t>
                </a:r>
              </a:p>
              <a:p>
                <a:pPr marL="400050" lvl="2" indent="0" eaLnBrk="1" hangingPunct="1">
                  <a:buSzPct val="80000"/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cs typeface="Tahoma" pitchFamily="34" charset="0"/>
                  </a:rPr>
                  <a:t>A = {item(1)</a:t>
                </a:r>
                <a:r>
                  <a:rPr lang="en-US" baseline="-25000" dirty="0" smtClean="0">
                    <a:solidFill>
                      <a:schemeClr val="tx1"/>
                    </a:solidFill>
                    <a:cs typeface="Tahoma" pitchFamily="34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cs typeface="Tahoma" pitchFamily="34" charset="0"/>
                  </a:rPr>
                  <a:t>, item(2)</a:t>
                </a:r>
                <a:r>
                  <a:rPr lang="en-US" baseline="-25000" dirty="0" smtClean="0">
                    <a:solidFill>
                      <a:schemeClr val="tx1"/>
                    </a:solidFill>
                    <a:cs typeface="Tahoma" pitchFamily="34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cs typeface="Tahoma" pitchFamily="34" charset="0"/>
                  </a:rPr>
                  <a:t>, …,  item(j)  } with  weight(A) ≤ W </a:t>
                </a:r>
                <a:r>
                  <a:rPr lang="en-US" dirty="0">
                    <a:solidFill>
                      <a:schemeClr val="tx1"/>
                    </a:solidFill>
                    <a:cs typeface="Tahoma" pitchFamily="34" charset="0"/>
                  </a:rPr>
                  <a:t>and </a:t>
                </a:r>
                <a:endParaRPr lang="en-US" dirty="0" smtClean="0">
                  <a:solidFill>
                    <a:schemeClr val="tx1"/>
                  </a:solidFill>
                  <a:cs typeface="Tahoma" pitchFamily="34" charset="0"/>
                </a:endParaRPr>
              </a:p>
              <a:p>
                <a:pPr marL="400050" lvl="2" indent="0" eaLnBrk="1" hangingPunct="1">
                  <a:buSzPct val="80000"/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cs typeface="Tahoma" pitchFamily="34" charset="0"/>
                  </a:rPr>
                  <a:t>weight(A) + w</a:t>
                </a:r>
                <a:r>
                  <a:rPr lang="en-US" baseline="-25000" dirty="0" smtClean="0">
                    <a:solidFill>
                      <a:schemeClr val="tx1"/>
                    </a:solidFill>
                    <a:cs typeface="Tahoma" pitchFamily="34" charset="0"/>
                  </a:rPr>
                  <a:t>(j+1)</a:t>
                </a:r>
                <a:r>
                  <a:rPr lang="en-US" dirty="0" smtClean="0">
                    <a:solidFill>
                      <a:schemeClr val="tx1"/>
                    </a:solidFill>
                    <a:cs typeface="Tahoma" pitchFamily="34" charset="0"/>
                  </a:rPr>
                  <a:t> &gt; </a:t>
                </a:r>
                <a:r>
                  <a:rPr lang="en-US" dirty="0">
                    <a:solidFill>
                      <a:schemeClr val="tx1"/>
                    </a:solidFill>
                    <a:cs typeface="Tahoma" pitchFamily="34" charset="0"/>
                  </a:rPr>
                  <a:t>W         </a:t>
                </a:r>
                <a:endParaRPr lang="en-US" sz="1600" dirty="0"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131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0218" y="1335087"/>
                <a:ext cx="8183563" cy="4187825"/>
              </a:xfrm>
              <a:blipFill rotWithShape="0">
                <a:blip r:embed="rId2"/>
                <a:stretch>
                  <a:fillRect l="-1565" t="-1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A95A12B-E4AD-49F0-A055-7201B1F98870}" type="slidenum">
              <a:rPr lang="he-IL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0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Seems like a quick approximation algorithm but it can be very “bad”</a:t>
            </a:r>
          </a:p>
          <a:p>
            <a:r>
              <a:rPr lang="en-US" dirty="0" smtClean="0"/>
              <a:t>Consider </a:t>
            </a:r>
            <a:r>
              <a:rPr lang="en-US" dirty="0" smtClean="0"/>
              <a:t>the small </a:t>
            </a:r>
            <a:r>
              <a:rPr lang="en-US" dirty="0" smtClean="0"/>
              <a:t>example: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Knapsack Approximation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23752" y="3752850"/>
            <a:ext cx="8166290" cy="2600524"/>
            <a:chOff x="723752" y="3752850"/>
            <a:chExt cx="8166290" cy="2600524"/>
          </a:xfrm>
        </p:grpSpPr>
        <p:sp>
          <p:nvSpPr>
            <p:cNvPr id="2" name="Rectangle 1"/>
            <p:cNvSpPr/>
            <p:nvPr/>
          </p:nvSpPr>
          <p:spPr>
            <a:xfrm>
              <a:off x="802894" y="5044440"/>
              <a:ext cx="975360" cy="1371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40280" y="3794760"/>
              <a:ext cx="975360" cy="138684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343082" y="3794760"/>
              <a:ext cx="975360" cy="1386840"/>
            </a:xfrm>
            <a:prstGeom prst="rect">
              <a:avLst/>
            </a:prstGeom>
            <a:noFill/>
            <a:ln>
              <a:solidFill>
                <a:srgbClr val="9900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29722" y="5430044"/>
              <a:ext cx="19992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Knapsack W = 10</a:t>
              </a:r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3752" y="5397778"/>
              <a:ext cx="113364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Item 1 </a:t>
              </a:r>
            </a:p>
            <a:p>
              <a:r>
                <a:rPr lang="en-US" dirty="0" smtClean="0"/>
                <a:t>w=1, b=2</a:t>
              </a:r>
            </a:p>
            <a:p>
              <a:r>
                <a:rPr lang="en-US" dirty="0" smtClean="0"/>
                <a:t>d=2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61138" y="5382856"/>
              <a:ext cx="13901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Item 2 </a:t>
              </a:r>
            </a:p>
            <a:p>
              <a:r>
                <a:rPr lang="en-US" dirty="0" smtClean="0"/>
                <a:t>w=10, b=10</a:t>
              </a:r>
            </a:p>
            <a:p>
              <a:r>
                <a:rPr lang="en-US" dirty="0" smtClean="0"/>
                <a:t>d=1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69902" y="3752850"/>
              <a:ext cx="332014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Greedy picks Item 1 with B = 2</a:t>
              </a:r>
            </a:p>
            <a:p>
              <a:r>
                <a:rPr lang="en-US" dirty="0" smtClean="0"/>
                <a:t>Optimal Item 2 with B = 10</a:t>
              </a:r>
            </a:p>
            <a:p>
              <a:endParaRPr lang="en-US" dirty="0"/>
            </a:p>
            <a:p>
              <a:pPr marL="285750" indent="-285750">
                <a:buFont typeface="Symbol" panose="05050102010706020507" pitchFamily="18" charset="2"/>
                <a:buChar char="r"/>
              </a:pPr>
              <a:r>
                <a:rPr lang="en-US" dirty="0" smtClean="0">
                  <a:sym typeface="Symbol" panose="05050102010706020507" pitchFamily="18" charset="2"/>
                </a:rPr>
                <a:t>= 10/2 = 5 = W/2</a:t>
              </a:r>
            </a:p>
            <a:p>
              <a:r>
                <a:rPr lang="en-US" dirty="0" smtClean="0">
                  <a:sym typeface="Symbol" panose="05050102010706020507" pitchFamily="18" charset="2"/>
                </a:rPr>
                <a:t>Error grows with W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1952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Seems like a quick approximation algorithm but it can be very “bad”</a:t>
            </a:r>
          </a:p>
          <a:p>
            <a:r>
              <a:rPr lang="en-US" dirty="0" smtClean="0"/>
              <a:t>Consider the small example</a:t>
            </a:r>
          </a:p>
          <a:p>
            <a:pPr lvl="1"/>
            <a:r>
              <a:rPr lang="en-US" dirty="0" smtClean="0"/>
              <a:t>Item 1: weight 1 and benefit 2, density d = 2/1 = 2</a:t>
            </a:r>
          </a:p>
          <a:p>
            <a:pPr lvl="1"/>
            <a:r>
              <a:rPr lang="en-US" dirty="0" smtClean="0"/>
              <a:t>Item 2: weight W and benefit W, density d = W/W = 1</a:t>
            </a:r>
          </a:p>
          <a:p>
            <a:pPr marL="57150" indent="0">
              <a:buNone/>
            </a:pPr>
            <a:r>
              <a:rPr lang="en-US" sz="2400" dirty="0" smtClean="0"/>
              <a:t>The greedy algorithm picks the small Item 1with benefit 2 since it has the larger density ratio. </a:t>
            </a:r>
          </a:p>
          <a:p>
            <a:pPr marL="57150" indent="0">
              <a:buNone/>
            </a:pPr>
            <a:r>
              <a:rPr lang="en-US" sz="2400" dirty="0" smtClean="0"/>
              <a:t>This leaves W-1 empty space in the backpack.</a:t>
            </a:r>
          </a:p>
          <a:p>
            <a:pPr marL="57150" indent="0">
              <a:buNone/>
            </a:pPr>
            <a:r>
              <a:rPr lang="en-US" sz="2400" dirty="0" smtClean="0"/>
              <a:t>However there is no room for the large item which would have filled the entire backpack and given us total benefit W.</a:t>
            </a:r>
          </a:p>
          <a:p>
            <a:pPr marL="57150" indent="0">
              <a:buNone/>
            </a:pPr>
            <a:r>
              <a:rPr lang="en-US" sz="2400" dirty="0" smtClean="0"/>
              <a:t>This is W/2 off from optimal</a:t>
            </a:r>
            <a:r>
              <a:rPr lang="en-US" sz="2400" dirty="0" smtClean="0"/>
              <a:t>. </a:t>
            </a:r>
            <a:r>
              <a:rPr lang="en-US" sz="2400" dirty="0" smtClean="0"/>
              <a:t>W/2 is not a constant.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Knapsack Approximation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18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-10320"/>
            <a:ext cx="8183563" cy="10509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Knapsack </a:t>
            </a:r>
            <a:r>
              <a:rPr lang="en-US" dirty="0" smtClean="0">
                <a:solidFill>
                  <a:schemeClr val="tx1"/>
                </a:solidFill>
              </a:rPr>
              <a:t>2-Approximation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165100" y="1040605"/>
            <a:ext cx="8183563" cy="4187825"/>
          </a:xfrm>
        </p:spPr>
        <p:txBody>
          <a:bodyPr/>
          <a:lstStyle/>
          <a:p>
            <a:pPr marL="0" indent="0" algn="l" rtl="0" eaLnBrk="1" hangingPunct="1">
              <a:buNone/>
            </a:pPr>
            <a:r>
              <a:rPr lang="en-US" dirty="0" smtClean="0">
                <a:cs typeface="Tahoma" pitchFamily="34" charset="0"/>
              </a:rPr>
              <a:t>Greedy2 Algorithm</a:t>
            </a:r>
          </a:p>
          <a:p>
            <a:pPr algn="l" rtl="0" eaLnBrk="1" hangingPunct="1"/>
            <a:r>
              <a:rPr lang="en-US" dirty="0" smtClean="0">
                <a:cs typeface="Tahoma" pitchFamily="34" charset="0"/>
              </a:rPr>
              <a:t>Sort items in non-increasing order such that </a:t>
            </a:r>
          </a:p>
          <a:p>
            <a:pPr marL="457200" lvl="1" indent="0" eaLnBrk="1" hangingPunct="1">
              <a:buNone/>
            </a:pPr>
            <a:r>
              <a:rPr lang="en-US" dirty="0" smtClean="0">
                <a:cs typeface="Tahoma" pitchFamily="34" charset="0"/>
              </a:rPr>
              <a:t>d</a:t>
            </a:r>
            <a:r>
              <a:rPr lang="en-US" baseline="-25000" dirty="0" smtClean="0">
                <a:cs typeface="Tahoma" pitchFamily="34" charset="0"/>
              </a:rPr>
              <a:t>(1) </a:t>
            </a:r>
            <a:r>
              <a:rPr lang="en-US" dirty="0">
                <a:cs typeface="Tahoma" pitchFamily="34" charset="0"/>
              </a:rPr>
              <a:t>≥ </a:t>
            </a:r>
            <a:r>
              <a:rPr lang="en-US" dirty="0" smtClean="0">
                <a:cs typeface="Tahoma" pitchFamily="34" charset="0"/>
              </a:rPr>
              <a:t>d</a:t>
            </a:r>
            <a:r>
              <a:rPr lang="en-US" baseline="-25000" dirty="0" smtClean="0">
                <a:cs typeface="Tahoma" pitchFamily="34" charset="0"/>
              </a:rPr>
              <a:t>(2) </a:t>
            </a:r>
            <a:r>
              <a:rPr lang="en-US" dirty="0" smtClean="0">
                <a:cs typeface="Tahoma" pitchFamily="34" charset="0"/>
              </a:rPr>
              <a:t>≥ … </a:t>
            </a:r>
            <a:r>
              <a:rPr lang="en-US" dirty="0">
                <a:cs typeface="Tahoma" pitchFamily="34" charset="0"/>
              </a:rPr>
              <a:t>≥ </a:t>
            </a:r>
            <a:r>
              <a:rPr lang="en-US" dirty="0" smtClean="0">
                <a:cs typeface="Tahoma" pitchFamily="34" charset="0"/>
              </a:rPr>
              <a:t>d</a:t>
            </a:r>
            <a:r>
              <a:rPr lang="en-US" baseline="-25000" dirty="0" smtClean="0">
                <a:cs typeface="Tahoma" pitchFamily="34" charset="0"/>
              </a:rPr>
              <a:t>(n)</a:t>
            </a:r>
            <a:r>
              <a:rPr lang="en-US" dirty="0" smtClean="0">
                <a:cs typeface="Tahoma" pitchFamily="34" charset="0"/>
              </a:rPr>
              <a:t>.</a:t>
            </a:r>
          </a:p>
          <a:p>
            <a:pPr marL="265113" lvl="1" indent="-265113" algn="l" rtl="0" eaLnBrk="1" hangingPunct="1">
              <a:buSzPct val="80000"/>
              <a:buFont typeface="Wingdings 2" pitchFamily="18" charset="2"/>
              <a:buChar char=""/>
            </a:pPr>
            <a:r>
              <a:rPr lang="en-US" dirty="0" smtClean="0">
                <a:solidFill>
                  <a:schemeClr val="tx1"/>
                </a:solidFill>
                <a:cs typeface="Tahoma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cs typeface="Tahoma" pitchFamily="34" charset="0"/>
              </a:rPr>
              <a:t>Greedily pick items in above order until</a:t>
            </a:r>
            <a:r>
              <a:rPr lang="en-US" dirty="0" smtClean="0">
                <a:solidFill>
                  <a:schemeClr val="tx1"/>
                </a:solidFill>
                <a:cs typeface="Tahoma" pitchFamily="34" charset="0"/>
              </a:rPr>
              <a:t>     </a:t>
            </a:r>
          </a:p>
          <a:p>
            <a:pPr marL="400050" lvl="2" indent="0" eaLnBrk="1" hangingPunct="1">
              <a:buSzPct val="80000"/>
              <a:buNone/>
            </a:pPr>
            <a:r>
              <a:rPr lang="en-US" dirty="0" smtClean="0">
                <a:solidFill>
                  <a:schemeClr val="tx1"/>
                </a:solidFill>
                <a:cs typeface="Tahoma" pitchFamily="34" charset="0"/>
              </a:rPr>
              <a:t>A = {item(1)</a:t>
            </a:r>
            <a:r>
              <a:rPr lang="en-US" baseline="-25000" dirty="0" smtClean="0">
                <a:solidFill>
                  <a:schemeClr val="tx1"/>
                </a:solidFill>
                <a:cs typeface="Tahoma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cs typeface="Tahoma" pitchFamily="34" charset="0"/>
              </a:rPr>
              <a:t>, item(2)</a:t>
            </a:r>
            <a:r>
              <a:rPr lang="en-US" baseline="-25000" dirty="0" smtClean="0">
                <a:solidFill>
                  <a:schemeClr val="tx1"/>
                </a:solidFill>
                <a:cs typeface="Tahoma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cs typeface="Tahoma" pitchFamily="34" charset="0"/>
              </a:rPr>
              <a:t>, …,  item(j)  } with  weight(A) </a:t>
            </a:r>
            <a:r>
              <a:rPr lang="en-US" dirty="0" smtClean="0">
                <a:solidFill>
                  <a:schemeClr val="tx1"/>
                </a:solidFill>
                <a:cs typeface="Tahoma" pitchFamily="34" charset="0"/>
              </a:rPr>
              <a:t>≤ </a:t>
            </a:r>
            <a:r>
              <a:rPr lang="en-US" dirty="0" smtClean="0">
                <a:solidFill>
                  <a:schemeClr val="tx1"/>
                </a:solidFill>
                <a:cs typeface="Tahoma" pitchFamily="34" charset="0"/>
              </a:rPr>
              <a:t>W </a:t>
            </a:r>
            <a:r>
              <a:rPr lang="en-US" dirty="0">
                <a:solidFill>
                  <a:schemeClr val="tx1"/>
                </a:solidFill>
                <a:cs typeface="Tahoma" pitchFamily="34" charset="0"/>
              </a:rPr>
              <a:t>and </a:t>
            </a:r>
            <a:endParaRPr lang="en-US" dirty="0" smtClean="0">
              <a:solidFill>
                <a:schemeClr val="tx1"/>
              </a:solidFill>
              <a:cs typeface="Tahoma" pitchFamily="34" charset="0"/>
            </a:endParaRPr>
          </a:p>
          <a:p>
            <a:pPr marL="400050" lvl="2" indent="0" eaLnBrk="1" hangingPunct="1">
              <a:buSzPct val="80000"/>
              <a:buNone/>
            </a:pPr>
            <a:r>
              <a:rPr lang="en-US" dirty="0" smtClean="0">
                <a:solidFill>
                  <a:schemeClr val="tx1"/>
                </a:solidFill>
                <a:cs typeface="Tahoma" pitchFamily="34" charset="0"/>
              </a:rPr>
              <a:t>weight(A) + w</a:t>
            </a:r>
            <a:r>
              <a:rPr lang="en-US" baseline="-25000" dirty="0" smtClean="0">
                <a:solidFill>
                  <a:schemeClr val="tx1"/>
                </a:solidFill>
                <a:cs typeface="Tahoma" pitchFamily="34" charset="0"/>
              </a:rPr>
              <a:t>(j+1)</a:t>
            </a:r>
            <a:r>
              <a:rPr lang="en-US" dirty="0" smtClean="0">
                <a:solidFill>
                  <a:schemeClr val="tx1"/>
                </a:solidFill>
                <a:cs typeface="Tahoma" pitchFamily="34" charset="0"/>
              </a:rPr>
              <a:t> &gt; </a:t>
            </a:r>
            <a:r>
              <a:rPr lang="en-US" dirty="0">
                <a:solidFill>
                  <a:schemeClr val="tx1"/>
                </a:solidFill>
                <a:cs typeface="Tahoma" pitchFamily="34" charset="0"/>
              </a:rPr>
              <a:t>W      </a:t>
            </a:r>
          </a:p>
          <a:p>
            <a:pPr marL="0" indent="-400050" eaLnBrk="1" hangingPunct="1">
              <a:buSzPct val="80000"/>
            </a:pPr>
            <a:r>
              <a:rPr lang="en-US" dirty="0">
                <a:solidFill>
                  <a:schemeClr val="tx1"/>
                </a:solidFill>
                <a:cs typeface="Tahoma" pitchFamily="34" charset="0"/>
              </a:rPr>
              <a:t>Pick the better of </a:t>
            </a:r>
          </a:p>
          <a:p>
            <a:pPr marL="400050" lvl="2" indent="0" eaLnBrk="1" hangingPunct="1">
              <a:buSzPct val="80000"/>
              <a:buNone/>
            </a:pPr>
            <a:r>
              <a:rPr lang="en-US" dirty="0">
                <a:solidFill>
                  <a:schemeClr val="tx1"/>
                </a:solidFill>
                <a:cs typeface="Tahoma" pitchFamily="34" charset="0"/>
              </a:rPr>
              <a:t>A = {item(1)</a:t>
            </a:r>
            <a:r>
              <a:rPr lang="en-US" baseline="-25000" dirty="0">
                <a:solidFill>
                  <a:schemeClr val="tx1"/>
                </a:solidFill>
                <a:cs typeface="Tahoma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cs typeface="Tahoma" pitchFamily="34" charset="0"/>
              </a:rPr>
              <a:t>, item(2)</a:t>
            </a:r>
            <a:r>
              <a:rPr lang="en-US" baseline="-25000" dirty="0">
                <a:solidFill>
                  <a:schemeClr val="tx1"/>
                </a:solidFill>
                <a:cs typeface="Tahoma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cs typeface="Tahoma" pitchFamily="34" charset="0"/>
              </a:rPr>
              <a:t>, …,  </a:t>
            </a:r>
            <a:r>
              <a:rPr lang="en-US" dirty="0" smtClean="0">
                <a:solidFill>
                  <a:schemeClr val="tx1"/>
                </a:solidFill>
                <a:cs typeface="Tahoma" pitchFamily="34" charset="0"/>
              </a:rPr>
              <a:t>item(j ) </a:t>
            </a:r>
            <a:r>
              <a:rPr lang="en-US" dirty="0">
                <a:solidFill>
                  <a:schemeClr val="tx1"/>
                </a:solidFill>
                <a:cs typeface="Tahoma" pitchFamily="34" charset="0"/>
              </a:rPr>
              <a:t>}  and {item(j+1)}</a:t>
            </a:r>
          </a:p>
          <a:p>
            <a:pPr marL="0" indent="0" eaLnBrk="1" hangingPunct="1">
              <a:buSzPct val="80000"/>
              <a:buNone/>
            </a:pPr>
            <a:r>
              <a:rPr lang="en-US" sz="2400" dirty="0" smtClean="0">
                <a:solidFill>
                  <a:schemeClr val="tx1"/>
                </a:solidFill>
                <a:cs typeface="Tahoma" pitchFamily="34" charset="0"/>
              </a:rPr>
              <a:t>   	if </a:t>
            </a:r>
            <a:r>
              <a:rPr lang="en-US" sz="2400" dirty="0" err="1" smtClean="0">
                <a:solidFill>
                  <a:schemeClr val="tx1"/>
                </a:solidFill>
                <a:cs typeface="Tahoma" pitchFamily="34" charset="0"/>
              </a:rPr>
              <a:t>TotalBenefits</a:t>
            </a:r>
            <a:r>
              <a:rPr lang="en-US" sz="2400" dirty="0" smtClean="0">
                <a:solidFill>
                  <a:schemeClr val="tx1"/>
                </a:solidFill>
                <a:cs typeface="Tahoma" pitchFamily="34" charset="0"/>
              </a:rPr>
              <a:t>(A) &gt; b</a:t>
            </a:r>
            <a:r>
              <a:rPr lang="en-US" sz="2400" baseline="-25000" dirty="0" smtClean="0">
                <a:solidFill>
                  <a:schemeClr val="tx1"/>
                </a:solidFill>
                <a:cs typeface="Tahoma" pitchFamily="34" charset="0"/>
              </a:rPr>
              <a:t>(j+1) </a:t>
            </a:r>
            <a:r>
              <a:rPr lang="en-US" sz="2400" dirty="0" smtClean="0">
                <a:solidFill>
                  <a:schemeClr val="tx1"/>
                </a:solidFill>
                <a:cs typeface="Tahoma" pitchFamily="34" charset="0"/>
              </a:rPr>
              <a:t>return A</a:t>
            </a:r>
          </a:p>
          <a:p>
            <a:pPr marL="0" indent="0" eaLnBrk="1" hangingPunct="1">
              <a:buSzPct val="80000"/>
              <a:buNone/>
            </a:pPr>
            <a:r>
              <a:rPr lang="en-US" sz="2400" dirty="0">
                <a:solidFill>
                  <a:schemeClr val="tx1"/>
                </a:solidFill>
                <a:cs typeface="Tahoma" pitchFamily="34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cs typeface="Tahoma" pitchFamily="34" charset="0"/>
              </a:rPr>
              <a:t>else return item(j+1</a:t>
            </a:r>
            <a:r>
              <a:rPr lang="en-US" sz="2400" dirty="0" smtClean="0">
                <a:solidFill>
                  <a:schemeClr val="tx1"/>
                </a:solidFill>
                <a:cs typeface="Tahoma" pitchFamily="34" charset="0"/>
              </a:rPr>
              <a:t>)</a:t>
            </a:r>
          </a:p>
          <a:p>
            <a:pPr marL="0" indent="0" eaLnBrk="1" hangingPunct="1">
              <a:buSzPct val="80000"/>
              <a:buNone/>
            </a:pPr>
            <a:endParaRPr lang="en-US" sz="2400" dirty="0">
              <a:solidFill>
                <a:schemeClr val="tx1"/>
              </a:solidFill>
              <a:cs typeface="Tahoma" pitchFamily="34" charset="0"/>
            </a:endParaRPr>
          </a:p>
          <a:p>
            <a:pPr marL="0" indent="0" eaLnBrk="1" hangingPunct="1">
              <a:buSzPct val="80000"/>
              <a:buNone/>
            </a:pPr>
            <a:r>
              <a:rPr lang="en-US" sz="2000" i="1" dirty="0" smtClean="0">
                <a:solidFill>
                  <a:schemeClr val="tx1"/>
                </a:solidFill>
                <a:cs typeface="Tahoma" pitchFamily="34" charset="0"/>
              </a:rPr>
              <a:t>** Note: </a:t>
            </a:r>
            <a:r>
              <a:rPr lang="en-US" sz="2000" i="1" dirty="0" smtClean="0">
                <a:solidFill>
                  <a:schemeClr val="tx1"/>
                </a:solidFill>
                <a:cs typeface="Tahoma" pitchFamily="34" charset="0"/>
              </a:rPr>
              <a:t>If </a:t>
            </a:r>
            <a:r>
              <a:rPr lang="en-US" sz="2000" i="1" dirty="0">
                <a:solidFill>
                  <a:schemeClr val="tx1"/>
                </a:solidFill>
                <a:cs typeface="Tahoma" pitchFamily="34" charset="0"/>
              </a:rPr>
              <a:t>weight(A) </a:t>
            </a:r>
            <a:r>
              <a:rPr lang="en-US" sz="2000" i="1" dirty="0" smtClean="0">
                <a:solidFill>
                  <a:schemeClr val="tx1"/>
                </a:solidFill>
                <a:cs typeface="Tahoma" pitchFamily="34" charset="0"/>
              </a:rPr>
              <a:t>= </a:t>
            </a:r>
            <a:r>
              <a:rPr lang="en-US" sz="2000" i="1" dirty="0">
                <a:solidFill>
                  <a:schemeClr val="tx1"/>
                </a:solidFill>
                <a:cs typeface="Tahoma" pitchFamily="34" charset="0"/>
              </a:rPr>
              <a:t>W </a:t>
            </a:r>
            <a:r>
              <a:rPr lang="en-US" sz="2000" i="1" dirty="0" smtClean="0">
                <a:solidFill>
                  <a:schemeClr val="tx1"/>
                </a:solidFill>
                <a:cs typeface="Tahoma" pitchFamily="34" charset="0"/>
              </a:rPr>
              <a:t>then optimal.</a:t>
            </a:r>
            <a:endParaRPr lang="en-US" sz="2000" i="1" dirty="0" smtClean="0">
              <a:cs typeface="Tahoma" pitchFamily="34" charset="0"/>
            </a:endParaRP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A95A12B-E4AD-49F0-A055-7201B1F98870}" type="slidenum">
              <a:rPr lang="he-IL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0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1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1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1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1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1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1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-10320"/>
            <a:ext cx="8183563" cy="10509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Knapsack </a:t>
            </a:r>
            <a:r>
              <a:rPr lang="en-US" dirty="0" smtClean="0">
                <a:solidFill>
                  <a:schemeClr val="tx1"/>
                </a:solidFill>
              </a:rPr>
              <a:t>2-Approximation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165100" y="1040605"/>
            <a:ext cx="8183563" cy="4187825"/>
          </a:xfrm>
        </p:spPr>
        <p:txBody>
          <a:bodyPr/>
          <a:lstStyle/>
          <a:p>
            <a:pPr marL="0" indent="0" algn="l" rtl="0" eaLnBrk="1" hangingPunct="1">
              <a:buNone/>
            </a:pPr>
            <a:r>
              <a:rPr lang="en-US" dirty="0" smtClean="0">
                <a:cs typeface="Tahoma" pitchFamily="34" charset="0"/>
              </a:rPr>
              <a:t>Greedy2 </a:t>
            </a:r>
            <a:r>
              <a:rPr lang="en-US" dirty="0" smtClean="0">
                <a:cs typeface="Tahoma" pitchFamily="34" charset="0"/>
              </a:rPr>
              <a:t>Algorithm</a:t>
            </a:r>
            <a:endParaRPr lang="en-US" dirty="0">
              <a:solidFill>
                <a:schemeClr val="tx1"/>
              </a:solidFill>
              <a:cs typeface="Tahoma" pitchFamily="34" charset="0"/>
            </a:endParaRPr>
          </a:p>
          <a:p>
            <a:pPr marL="0" indent="-400050" eaLnBrk="1" hangingPunct="1">
              <a:buSzPct val="80000"/>
            </a:pPr>
            <a:r>
              <a:rPr lang="en-US" dirty="0">
                <a:solidFill>
                  <a:schemeClr val="tx1"/>
                </a:solidFill>
                <a:cs typeface="Tahoma" pitchFamily="34" charset="0"/>
              </a:rPr>
              <a:t>Pick the better of </a:t>
            </a:r>
          </a:p>
          <a:p>
            <a:pPr marL="400050" lvl="2" indent="0" eaLnBrk="1" hangingPunct="1">
              <a:buSzPct val="80000"/>
              <a:buNone/>
            </a:pPr>
            <a:r>
              <a:rPr lang="en-US" dirty="0">
                <a:solidFill>
                  <a:schemeClr val="tx1"/>
                </a:solidFill>
                <a:cs typeface="Tahoma" pitchFamily="34" charset="0"/>
              </a:rPr>
              <a:t>A = {item(1)</a:t>
            </a:r>
            <a:r>
              <a:rPr lang="en-US" baseline="-25000" dirty="0">
                <a:solidFill>
                  <a:schemeClr val="tx1"/>
                </a:solidFill>
                <a:cs typeface="Tahoma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cs typeface="Tahoma" pitchFamily="34" charset="0"/>
              </a:rPr>
              <a:t>, item(2)</a:t>
            </a:r>
            <a:r>
              <a:rPr lang="en-US" baseline="-25000" dirty="0">
                <a:solidFill>
                  <a:schemeClr val="tx1"/>
                </a:solidFill>
                <a:cs typeface="Tahoma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cs typeface="Tahoma" pitchFamily="34" charset="0"/>
              </a:rPr>
              <a:t>, …,  </a:t>
            </a:r>
            <a:r>
              <a:rPr lang="en-US" dirty="0" smtClean="0">
                <a:solidFill>
                  <a:schemeClr val="tx1"/>
                </a:solidFill>
                <a:cs typeface="Tahoma" pitchFamily="34" charset="0"/>
              </a:rPr>
              <a:t>item(j ) </a:t>
            </a:r>
            <a:r>
              <a:rPr lang="en-US" dirty="0">
                <a:solidFill>
                  <a:schemeClr val="tx1"/>
                </a:solidFill>
                <a:cs typeface="Tahoma" pitchFamily="34" charset="0"/>
              </a:rPr>
              <a:t>}  and {item(j+1)}</a:t>
            </a:r>
          </a:p>
          <a:p>
            <a:pPr marL="0" indent="0" eaLnBrk="1" hangingPunct="1">
              <a:buSzPct val="80000"/>
              <a:buNone/>
            </a:pPr>
            <a:r>
              <a:rPr lang="en-US" sz="2400" dirty="0" smtClean="0">
                <a:solidFill>
                  <a:schemeClr val="tx1"/>
                </a:solidFill>
                <a:cs typeface="Tahoma" pitchFamily="34" charset="0"/>
              </a:rPr>
              <a:t>   	if </a:t>
            </a:r>
            <a:r>
              <a:rPr lang="en-US" sz="2400" dirty="0" err="1" smtClean="0">
                <a:solidFill>
                  <a:schemeClr val="tx1"/>
                </a:solidFill>
                <a:cs typeface="Tahoma" pitchFamily="34" charset="0"/>
              </a:rPr>
              <a:t>TotalBenefits</a:t>
            </a:r>
            <a:r>
              <a:rPr lang="en-US" sz="2400" dirty="0" smtClean="0">
                <a:solidFill>
                  <a:schemeClr val="tx1"/>
                </a:solidFill>
                <a:cs typeface="Tahoma" pitchFamily="34" charset="0"/>
              </a:rPr>
              <a:t>(A) &gt; b</a:t>
            </a:r>
            <a:r>
              <a:rPr lang="en-US" sz="2400" baseline="-25000" dirty="0" smtClean="0">
                <a:solidFill>
                  <a:schemeClr val="tx1"/>
                </a:solidFill>
                <a:cs typeface="Tahoma" pitchFamily="34" charset="0"/>
              </a:rPr>
              <a:t>(j+1) </a:t>
            </a:r>
            <a:r>
              <a:rPr lang="en-US" sz="2400" dirty="0" smtClean="0">
                <a:solidFill>
                  <a:schemeClr val="tx1"/>
                </a:solidFill>
                <a:cs typeface="Tahoma" pitchFamily="34" charset="0"/>
              </a:rPr>
              <a:t>return A</a:t>
            </a:r>
          </a:p>
          <a:p>
            <a:pPr marL="0" indent="0" eaLnBrk="1" hangingPunct="1">
              <a:buSzPct val="80000"/>
              <a:buNone/>
            </a:pPr>
            <a:r>
              <a:rPr lang="en-US" sz="2400" dirty="0">
                <a:solidFill>
                  <a:schemeClr val="tx1"/>
                </a:solidFill>
                <a:cs typeface="Tahoma" pitchFamily="34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cs typeface="Tahoma" pitchFamily="34" charset="0"/>
              </a:rPr>
              <a:t>else return item(j+1)</a:t>
            </a:r>
            <a:endParaRPr lang="en-US" sz="2400" dirty="0" smtClean="0">
              <a:cs typeface="Tahoma" pitchFamily="34" charset="0"/>
            </a:endParaRP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A95A12B-E4AD-49F0-A055-7201B1F98870}" type="slidenum">
              <a:rPr lang="he-IL"/>
              <a:pPr>
                <a:defRPr/>
              </a:pPr>
              <a:t>19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10973" y="3678831"/>
            <a:ext cx="8397122" cy="2600524"/>
            <a:chOff x="723752" y="3752850"/>
            <a:chExt cx="8397122" cy="2600524"/>
          </a:xfrm>
        </p:grpSpPr>
        <p:sp>
          <p:nvSpPr>
            <p:cNvPr id="6" name="Rectangle 5"/>
            <p:cNvSpPr/>
            <p:nvPr/>
          </p:nvSpPr>
          <p:spPr>
            <a:xfrm>
              <a:off x="802894" y="5044440"/>
              <a:ext cx="975360" cy="1371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40280" y="3794760"/>
              <a:ext cx="975360" cy="138684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343082" y="3794760"/>
              <a:ext cx="975360" cy="1386840"/>
            </a:xfrm>
            <a:prstGeom prst="rect">
              <a:avLst/>
            </a:prstGeom>
            <a:noFill/>
            <a:ln>
              <a:solidFill>
                <a:srgbClr val="9900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29722" y="5430044"/>
              <a:ext cx="19992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Knapsack W = 10</a:t>
              </a:r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3752" y="5397778"/>
              <a:ext cx="113364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Item 1 </a:t>
              </a:r>
            </a:p>
            <a:p>
              <a:r>
                <a:rPr lang="en-US" dirty="0" smtClean="0"/>
                <a:t>w=1, b=2</a:t>
              </a:r>
            </a:p>
            <a:p>
              <a:r>
                <a:rPr lang="en-US" dirty="0" smtClean="0"/>
                <a:t>d=2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61138" y="5382856"/>
              <a:ext cx="13901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Item 2 </a:t>
              </a:r>
            </a:p>
            <a:p>
              <a:r>
                <a:rPr lang="en-US" dirty="0" smtClean="0"/>
                <a:t>w=10, b=10</a:t>
              </a:r>
            </a:p>
            <a:p>
              <a:r>
                <a:rPr lang="en-US" dirty="0" smtClean="0"/>
                <a:t>d=1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69902" y="3752850"/>
              <a:ext cx="355097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Greedy2 picks Item 2 with b = 10</a:t>
              </a:r>
            </a:p>
            <a:p>
              <a:endParaRPr lang="en-US" dirty="0" smtClean="0"/>
            </a:p>
            <a:p>
              <a:r>
                <a:rPr lang="en-US" dirty="0" smtClean="0"/>
                <a:t>Optimal Item 2 with b = 10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059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4294967295"/>
          </p:nvPr>
        </p:nvSpPr>
        <p:spPr>
          <a:xfrm>
            <a:off x="6553200" y="6245225"/>
            <a:ext cx="2122488" cy="465138"/>
          </a:xfrm>
          <a:prstGeom prst="rect">
            <a:avLst/>
          </a:prstGeom>
        </p:spPr>
        <p:txBody>
          <a:bodyPr/>
          <a:lstStyle/>
          <a:p>
            <a:fld id="{5717BEA2-509C-47ED-B94E-30596817A18B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Coping With </a:t>
            </a:r>
            <a:r>
              <a:rPr lang="en-US" altLang="en-US" dirty="0" smtClean="0"/>
              <a:t>NP-</a:t>
            </a:r>
            <a:r>
              <a:rPr lang="en-US" altLang="en-US" dirty="0" err="1" smtClean="0"/>
              <a:t>Compleness</a:t>
            </a:r>
            <a:endParaRPr lang="en-US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2772" y="1112874"/>
            <a:ext cx="8229600" cy="5410200"/>
          </a:xfrm>
          <a:ln/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500"/>
              </a:spcBef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400" b="1" dirty="0" smtClean="0"/>
              <a:t>Stick with small problems 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000" dirty="0" smtClean="0"/>
              <a:t>Develop </a:t>
            </a:r>
            <a:r>
              <a:rPr lang="en-US" altLang="en-US" sz="2000" dirty="0"/>
              <a:t>clever enumeration strategies.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000" dirty="0"/>
              <a:t>Guaranteed to find optimal solution.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000" dirty="0"/>
              <a:t>No guarantees on running </a:t>
            </a:r>
            <a:r>
              <a:rPr lang="en-US" altLang="en-US" sz="2000" dirty="0" smtClean="0"/>
              <a:t>time, but problem is small.</a:t>
            </a:r>
            <a:endParaRPr lang="en-US" altLang="en-US" sz="2400" b="1" dirty="0" smtClean="0"/>
          </a:p>
          <a:p>
            <a:pPr marL="0" indent="0">
              <a:lnSpc>
                <a:spcPct val="80000"/>
              </a:lnSpc>
              <a:spcBef>
                <a:spcPts val="500"/>
              </a:spcBef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US" altLang="en-US" sz="2400" b="1" dirty="0" smtClean="0"/>
          </a:p>
          <a:p>
            <a:pPr marL="0" indent="0">
              <a:lnSpc>
                <a:spcPct val="80000"/>
              </a:lnSpc>
              <a:spcBef>
                <a:spcPts val="500"/>
              </a:spcBef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400" b="1" dirty="0" smtClean="0"/>
              <a:t>Special Cases</a:t>
            </a:r>
            <a:endParaRPr lang="en-US" altLang="en-US" sz="2400" b="1" dirty="0"/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000" dirty="0" smtClean="0"/>
              <a:t>Look at specific types of input 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000" dirty="0" smtClean="0"/>
              <a:t>Find an algorithm that runs in polynomial time </a:t>
            </a:r>
            <a:endParaRPr lang="en-US" altLang="en-US" sz="2000" dirty="0"/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000" dirty="0" smtClean="0"/>
              <a:t>Gives correct solution.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1600" dirty="0" smtClean="0"/>
              <a:t>Example: vertex </a:t>
            </a:r>
            <a:r>
              <a:rPr lang="en-US" altLang="en-US" sz="1600" dirty="0"/>
              <a:t>cover in bipartite graphs, perfect graphs.</a:t>
            </a:r>
            <a:endParaRPr lang="en-US" altLang="en-US" sz="1600" dirty="0" smtClean="0"/>
          </a:p>
          <a:p>
            <a:pPr marL="0" indent="0">
              <a:lnSpc>
                <a:spcPct val="80000"/>
              </a:lnSpc>
              <a:spcBef>
                <a:spcPts val="500"/>
              </a:spcBef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US" altLang="en-US" sz="2000" dirty="0"/>
          </a:p>
          <a:p>
            <a:pPr marL="331788" indent="-331788">
              <a:lnSpc>
                <a:spcPct val="80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400" b="1" dirty="0"/>
              <a:t>Heuristics.</a:t>
            </a:r>
          </a:p>
          <a:p>
            <a:pPr marL="331788" indent="-331788">
              <a:lnSpc>
                <a:spcPct val="80000"/>
              </a:lnSpc>
              <a:spcBef>
                <a:spcPts val="200"/>
              </a:spcBef>
              <a:buClrTx/>
              <a:buSzTx/>
              <a:buFontTx/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US" altLang="en-US" sz="800" dirty="0"/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000" dirty="0"/>
              <a:t>Develop intuitive algorithms.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000" dirty="0"/>
              <a:t>Guaranteed to run in polynomial time.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000" dirty="0"/>
              <a:t>No guarantees on quality of solution.</a:t>
            </a:r>
          </a:p>
          <a:p>
            <a:pPr marL="331788" indent="-331788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942736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31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28834" y="1155265"/>
                <a:ext cx="8183563" cy="4187825"/>
              </a:xfrm>
            </p:spPr>
            <p:txBody>
              <a:bodyPr/>
              <a:lstStyle/>
              <a:p>
                <a:pPr algn="l" rtl="0" eaLnBrk="1" hangingPunct="1">
                  <a:lnSpc>
                    <a:spcPct val="90000"/>
                  </a:lnSpc>
                  <a:buFont typeface="Wingdings 2" pitchFamily="18" charset="2"/>
                  <a:buNone/>
                </a:pPr>
                <a:r>
                  <a:rPr lang="en-US" sz="2400" dirty="0" smtClean="0">
                    <a:cs typeface="Tahoma" pitchFamily="34" charset="0"/>
                  </a:rPr>
                  <a:t>Proof:  </a:t>
                </a:r>
                <a:r>
                  <a:rPr lang="en-US" sz="2000" dirty="0" smtClean="0">
                    <a:cs typeface="Tahoma" pitchFamily="34" charset="0"/>
                  </a:rPr>
                  <a:t>We used a greedy algorithm so if the solution is suboptimal then we must have some leftover space at the end.  Let S be the total weight of the solution A, then the left over space is W – S.</a:t>
                </a:r>
                <a:r>
                  <a:rPr lang="en-US" sz="2400" dirty="0">
                    <a:cs typeface="Tahoma" pitchFamily="34" charset="0"/>
                  </a:rPr>
                  <a:t> </a:t>
                </a:r>
                <a:r>
                  <a:rPr lang="en-US" sz="2400" dirty="0" smtClean="0">
                    <a:cs typeface="Tahoma" pitchFamily="34" charset="0"/>
                  </a:rPr>
                  <a:t> </a:t>
                </a:r>
                <a:r>
                  <a:rPr lang="en-US" sz="2000" dirty="0" smtClean="0">
                    <a:cs typeface="Tahoma" pitchFamily="34" charset="0"/>
                  </a:rPr>
                  <a:t> Imagine we were able to take a fraction of an item.  Then by adding</a:t>
                </a:r>
              </a:p>
              <a:p>
                <a:pPr algn="l" rtl="0" eaLnBrk="1" hangingPunct="1">
                  <a:lnSpc>
                    <a:spcPct val="90000"/>
                  </a:lnSpc>
                  <a:buFont typeface="Wingdings 2" pitchFamily="18" charset="2"/>
                  <a:buNone/>
                </a:pPr>
                <a:r>
                  <a:rPr lang="en-US" sz="2000" dirty="0">
                    <a:cs typeface="Tahoma" pitchFamily="34" charset="0"/>
                  </a:rPr>
                  <a:t> </a:t>
                </a:r>
                <a:r>
                  <a:rPr lang="en-US" sz="2000" dirty="0" smtClean="0">
                    <a:cs typeface="Tahoma" pitchFamily="34" charset="0"/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ahoma" pitchFamily="34" charset="0"/>
                          </a:rPr>
                          <m:t>𝑊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ahoma" pitchFamily="34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ahoma" pitchFamily="34" charset="0"/>
                          </a:rPr>
                          <m:t>𝑆</m:t>
                        </m:r>
                      </m:num>
                      <m:den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ahoma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ahoma" pitchFamily="34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ahoma" pitchFamily="34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ahoma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cs typeface="Tahoma" pitchFamily="34" charset="0"/>
                  </a:rPr>
                  <a:t> to our knapsack’s total benefit, we would either match or exceed OPT (remember OPT is unable to use fractions).</a:t>
                </a:r>
              </a:p>
              <a:p>
                <a:pPr algn="l" rtl="0" eaLnBrk="1" hangingPunct="1">
                  <a:lnSpc>
                    <a:spcPct val="90000"/>
                  </a:lnSpc>
                  <a:buFont typeface="Wingdings 2" pitchFamily="18" charset="2"/>
                  <a:buNone/>
                </a:pPr>
                <a:endParaRPr lang="en-US" sz="2000" dirty="0">
                  <a:cs typeface="Tahoma" pitchFamily="34" charset="0"/>
                </a:endParaRPr>
              </a:p>
              <a:p>
                <a:pPr eaLnBrk="1" hangingPunct="1">
                  <a:lnSpc>
                    <a:spcPct val="90000"/>
                  </a:lnSpc>
                  <a:buNone/>
                </a:pPr>
                <a:r>
                  <a:rPr lang="en-US" sz="2000" dirty="0" smtClean="0">
                    <a:cs typeface="Tahoma" pitchFamily="34" charset="0"/>
                  </a:rPr>
                  <a:t>So    OPT </a:t>
                </a:r>
                <a:r>
                  <a:rPr lang="en-US" sz="2000" dirty="0" smtClean="0">
                    <a:cs typeface="Tahoma" pitchFamily="34" charset="0"/>
                    <a:sym typeface="Symbol"/>
                  </a:rPr>
                  <a:t>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/>
                            <a:cs typeface="Tahoma" pitchFamily="34" charset="0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  <a:cs typeface="Tahoma" pitchFamily="34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2000" i="1">
                            <a:latin typeface="Cambria Math"/>
                            <a:cs typeface="Tahoma" pitchFamily="34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cs typeface="Tahoma" pitchFamily="34" charset="0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cs typeface="Tahoma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cs typeface="Tahoma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cs typeface="Tahoma" pitchFamily="34" charset="0"/>
                          </a:rPr>
                          <m:t>+ </m:t>
                        </m:r>
                      </m:e>
                    </m:nary>
                  </m:oMath>
                </a14:m>
                <a:r>
                  <a:rPr lang="en-US" sz="2000" dirty="0">
                    <a:cs typeface="Tahoma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Tahoma" pitchFamily="34" charset="0"/>
                          </a:rPr>
                          <m:t>𝑊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ahoma" pitchFamily="34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ahoma" pitchFamily="34" charset="0"/>
                          </a:rPr>
                          <m:t>𝑆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ahoma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ahoma" pitchFamily="34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ahoma" pitchFamily="34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ahoma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cs typeface="Tahoma" pitchFamily="34" charset="0"/>
                    <a:sym typeface="Symbol"/>
                  </a:rPr>
                  <a:t> </a:t>
                </a:r>
                <a:r>
                  <a:rPr lang="en-US" sz="2000" dirty="0">
                    <a:cs typeface="Tahoma" pitchFamily="34" charset="0"/>
                    <a:sym typeface="Symbol"/>
                  </a:rPr>
                  <a:t>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/>
                            <a:cs typeface="Tahoma" pitchFamily="34" charset="0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  <a:cs typeface="Tahoma" pitchFamily="34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2000" i="1">
                            <a:latin typeface="Cambria Math"/>
                            <a:cs typeface="Tahoma" pitchFamily="34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cs typeface="Tahoma" pitchFamily="34" charset="0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cs typeface="Tahoma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cs typeface="Tahoma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cs typeface="Tahoma" pitchFamily="34" charset="0"/>
                          </a:rPr>
                          <m:t>+ </m:t>
                        </m:r>
                      </m:e>
                    </m:nary>
                  </m:oMath>
                </a14:m>
                <a:r>
                  <a:rPr lang="en-US" sz="2000" dirty="0">
                    <a:cs typeface="Tahoma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ahoma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ahoma" pitchFamily="34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ahoma" pitchFamily="34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ahoma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cs typeface="Tahoma" pitchFamily="34" charset="0"/>
                    <a:sym typeface="Symbol"/>
                  </a:rPr>
                  <a:t> </a:t>
                </a:r>
                <a:r>
                  <a:rPr lang="en-US" sz="1600" dirty="0" smtClean="0">
                    <a:cs typeface="Tahoma" pitchFamily="34" charset="0"/>
                    <a:sym typeface="Symbol"/>
                  </a:rPr>
                  <a:t>since we couldn’t fit the entire (j+1)</a:t>
                </a:r>
                <a:r>
                  <a:rPr lang="en-US" sz="1600" dirty="0" err="1" smtClean="0">
                    <a:cs typeface="Tahoma" pitchFamily="34" charset="0"/>
                    <a:sym typeface="Symbol"/>
                  </a:rPr>
                  <a:t>st</a:t>
                </a:r>
                <a:r>
                  <a:rPr lang="en-US" sz="1600" dirty="0" smtClean="0">
                    <a:cs typeface="Tahoma" pitchFamily="34" charset="0"/>
                    <a:sym typeface="Symbol"/>
                  </a:rPr>
                  <a:t> item in the knapsack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cs typeface="Tahoma" pitchFamily="34" charset="0"/>
                          </a:rPr>
                          <m:t>𝑊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Tahoma" pitchFamily="34" charset="0"/>
                          </a:rPr>
                          <m:t>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Tahoma" pitchFamily="34" charset="0"/>
                          </a:rPr>
                          <m:t>𝑆</m:t>
                        </m:r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  <m:t>𝑗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dirty="0" smtClean="0">
                    <a:cs typeface="Tahoma" pitchFamily="34" charset="0"/>
                    <a:sym typeface="Symbol"/>
                  </a:rPr>
                  <a:t> &lt; 1</a:t>
                </a:r>
                <a:r>
                  <a:rPr lang="en-US" sz="1600" dirty="0" smtClean="0">
                    <a:cs typeface="Tahoma" pitchFamily="34" charset="0"/>
                    <a:sym typeface="Symbol"/>
                  </a:rPr>
                  <a:t>.</a:t>
                </a:r>
                <a:endParaRPr lang="en-US" sz="2000" dirty="0" smtClean="0">
                  <a:cs typeface="Tahoma" pitchFamily="34" charset="0"/>
                </a:endParaRPr>
              </a:p>
              <a:p>
                <a:pPr eaLnBrk="1" hangingPunct="1">
                  <a:lnSpc>
                    <a:spcPct val="90000"/>
                  </a:lnSpc>
                  <a:buNone/>
                </a:pPr>
                <a:r>
                  <a:rPr lang="en-US" sz="2000" dirty="0" smtClean="0">
                    <a:cs typeface="Tahoma" pitchFamily="34" charset="0"/>
                  </a:rPr>
                  <a:t>	OPT </a:t>
                </a:r>
                <a:r>
                  <a:rPr lang="en-US" sz="2000" dirty="0">
                    <a:cs typeface="Tahoma" pitchFamily="34" charset="0"/>
                    <a:sym typeface="Symbol"/>
                  </a:rPr>
                  <a:t>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/>
                            <a:cs typeface="Tahoma" pitchFamily="34" charset="0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  <a:cs typeface="Tahoma" pitchFamily="34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2000" i="1">
                            <a:latin typeface="Cambria Math"/>
                            <a:cs typeface="Tahoma" pitchFamily="34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cs typeface="Tahoma" pitchFamily="34" charset="0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cs typeface="Tahoma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cs typeface="Tahoma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cs typeface="Tahoma" pitchFamily="34" charset="0"/>
                          </a:rPr>
                          <m:t>+ </m:t>
                        </m:r>
                      </m:e>
                    </m:nary>
                  </m:oMath>
                </a14:m>
                <a:r>
                  <a:rPr lang="en-US" sz="2000" dirty="0">
                    <a:cs typeface="Tahoma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ahoma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ahoma" pitchFamily="34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ahoma" pitchFamily="34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ahoma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cs typeface="Tahoma" pitchFamily="34" charset="0"/>
                  </a:rPr>
                  <a:t> </a:t>
                </a:r>
                <a:r>
                  <a:rPr lang="en-US" sz="2000" dirty="0">
                    <a:cs typeface="Tahoma" pitchFamily="34" charset="0"/>
                    <a:sym typeface="Symbol"/>
                  </a:rPr>
                  <a:t>  </a:t>
                </a:r>
                <a:r>
                  <a:rPr lang="en-US" sz="2000" dirty="0" smtClean="0">
                    <a:cs typeface="Tahoma" pitchFamily="34" charset="0"/>
                    <a:sym typeface="Symbol"/>
                  </a:rPr>
                  <a:t>2 max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/>
                            <a:cs typeface="Tahoma" pitchFamily="34" charset="0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  <a:cs typeface="Tahoma" pitchFamily="34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2000" i="1">
                            <a:latin typeface="Cambria Math"/>
                            <a:cs typeface="Tahoma" pitchFamily="34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cs typeface="Tahoma" pitchFamily="34" charset="0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cs typeface="Tahoma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cs typeface="Tahoma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  <a:cs typeface="Tahoma" pitchFamily="34" charset="0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  <a:cs typeface="Tahoma" pitchFamily="34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000" dirty="0">
                    <a:cs typeface="Tahoma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ahoma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ahoma" pitchFamily="34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ahoma" pitchFamily="34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ahoma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cs typeface="Tahoma" pitchFamily="34" charset="0"/>
                  </a:rPr>
                  <a:t>) </a:t>
                </a:r>
                <a:endParaRPr lang="en-US" sz="2000" dirty="0" smtClean="0">
                  <a:cs typeface="Tahoma" pitchFamily="34" charset="0"/>
                </a:endParaRPr>
              </a:p>
              <a:p>
                <a:pPr eaLnBrk="1" hangingPunct="1">
                  <a:lnSpc>
                    <a:spcPct val="90000"/>
                  </a:lnSpc>
                  <a:buNone/>
                </a:pPr>
                <a:r>
                  <a:rPr lang="en-US" sz="2000" dirty="0" smtClean="0">
                    <a:cs typeface="Tahoma" pitchFamily="34" charset="0"/>
                  </a:rPr>
                  <a:t>      The Greedy2 </a:t>
                </a:r>
                <a:r>
                  <a:rPr lang="en-US" sz="2000" dirty="0" smtClean="0">
                    <a:cs typeface="Tahoma" pitchFamily="34" charset="0"/>
                  </a:rPr>
                  <a:t>solution is </a:t>
                </a:r>
                <a:r>
                  <a:rPr lang="en-US" sz="2000" dirty="0" smtClean="0">
                    <a:cs typeface="Tahoma" pitchFamily="34" charset="0"/>
                    <a:sym typeface="Symbol"/>
                  </a:rPr>
                  <a:t>max </a:t>
                </a:r>
                <a:r>
                  <a:rPr lang="en-US" sz="2000" dirty="0">
                    <a:cs typeface="Tahoma" pitchFamily="34" charset="0"/>
                    <a:sym typeface="Symbol"/>
                  </a:rPr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/>
                            <a:cs typeface="Tahoma" pitchFamily="34" charset="0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  <a:cs typeface="Tahoma" pitchFamily="34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2000" i="1">
                            <a:latin typeface="Cambria Math"/>
                            <a:cs typeface="Tahoma" pitchFamily="34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cs typeface="Tahoma" pitchFamily="34" charset="0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cs typeface="Tahoma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cs typeface="Tahoma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cs typeface="Tahoma" pitchFamily="34" charset="0"/>
                          </a:rPr>
                          <m:t>, </m:t>
                        </m:r>
                      </m:e>
                    </m:nary>
                  </m:oMath>
                </a14:m>
                <a:r>
                  <a:rPr lang="en-US" sz="2000" dirty="0">
                    <a:cs typeface="Tahoma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ahoma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ahoma" pitchFamily="34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ahoma" pitchFamily="34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ahoma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cs typeface="Tahoma" pitchFamily="34" charset="0"/>
                  </a:rPr>
                  <a:t>)</a:t>
                </a:r>
                <a:endParaRPr lang="en-US" sz="2000" dirty="0" smtClean="0">
                  <a:cs typeface="Tahoma" pitchFamily="34" charset="0"/>
                </a:endParaRPr>
              </a:p>
              <a:p>
                <a:pPr eaLnBrk="1" hangingPunct="1">
                  <a:lnSpc>
                    <a:spcPct val="90000"/>
                  </a:lnSpc>
                  <a:buNone/>
                </a:pPr>
                <a:r>
                  <a:rPr lang="en-US" sz="2000" dirty="0" smtClean="0">
                    <a:cs typeface="Tahoma" pitchFamily="34" charset="0"/>
                  </a:rPr>
                  <a:t>	</a:t>
                </a:r>
                <a:r>
                  <a:rPr lang="en-US" sz="2000" dirty="0" smtClean="0">
                    <a:cs typeface="Tahoma" pitchFamily="34" charset="0"/>
                  </a:rPr>
                  <a:t>OPT </a:t>
                </a:r>
                <a:r>
                  <a:rPr lang="en-US" sz="2000" dirty="0" smtClean="0">
                    <a:cs typeface="Tahoma" pitchFamily="34" charset="0"/>
                    <a:sym typeface="Symbol"/>
                  </a:rPr>
                  <a:t> </a:t>
                </a:r>
                <a:r>
                  <a:rPr lang="en-US" sz="2000" dirty="0">
                    <a:cs typeface="Tahoma" pitchFamily="34" charset="0"/>
                    <a:sym typeface="Symbol"/>
                  </a:rPr>
                  <a:t></a:t>
                </a:r>
                <a:r>
                  <a:rPr lang="en-US" sz="2000" dirty="0" smtClean="0">
                    <a:cs typeface="Tahoma" pitchFamily="34" charset="0"/>
                    <a:sym typeface="Symbol"/>
                  </a:rPr>
                  <a:t> 2*Greedy2</a:t>
                </a:r>
                <a:endParaRPr lang="en-US" sz="2000" dirty="0">
                  <a:cs typeface="Tahoma" pitchFamily="34" charset="0"/>
                </a:endParaRPr>
              </a:p>
              <a:p>
                <a:pPr eaLnBrk="1" hangingPunct="1">
                  <a:lnSpc>
                    <a:spcPct val="90000"/>
                  </a:lnSpc>
                  <a:buNone/>
                </a:pPr>
                <a:r>
                  <a:rPr lang="en-US" sz="2000" dirty="0">
                    <a:cs typeface="Tahoma" pitchFamily="34" charset="0"/>
                  </a:rPr>
                  <a:t> </a:t>
                </a:r>
                <a:r>
                  <a:rPr lang="en-US" sz="2000" dirty="0" smtClean="0">
                    <a:cs typeface="Tahoma" pitchFamily="34" charset="0"/>
                  </a:rPr>
                  <a:t>   </a:t>
                </a:r>
                <a:r>
                  <a:rPr lang="en-US" sz="2000" dirty="0" smtClean="0">
                    <a:cs typeface="Tahoma" pitchFamily="34" charset="0"/>
                  </a:rPr>
                  <a:t>½ </a:t>
                </a:r>
                <a:r>
                  <a:rPr lang="en-US" sz="2000" dirty="0" smtClean="0">
                    <a:cs typeface="Tahoma" pitchFamily="34" charset="0"/>
                  </a:rPr>
                  <a:t>OPT </a:t>
                </a:r>
                <a:r>
                  <a:rPr lang="en-US" sz="2000" dirty="0">
                    <a:cs typeface="Tahoma" pitchFamily="34" charset="0"/>
                    <a:sym typeface="Symbol"/>
                  </a:rPr>
                  <a:t> </a:t>
                </a:r>
                <a:r>
                  <a:rPr lang="en-US" sz="2000" dirty="0" smtClean="0">
                    <a:cs typeface="Tahoma" pitchFamily="34" charset="0"/>
                    <a:sym typeface="Symbol"/>
                  </a:rPr>
                  <a:t>Greedy2.  or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  <a:cs typeface="Tahoma" pitchFamily="34" charset="0"/>
                        <a:sym typeface="Symbol"/>
                      </a:rPr>
                      <m:t>  </m:t>
                    </m:r>
                    <m:r>
                      <a:rPr lang="en-US" sz="2000" b="0" i="1" smtClean="0">
                        <a:latin typeface="Cambria Math"/>
                        <a:cs typeface="Tahoma" pitchFamily="34" charset="0"/>
                        <a:sym typeface="Symbol"/>
                      </a:rPr>
                      <m:t>𝑚𝑎𝑥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ahoma" pitchFamily="34" charset="0"/>
                            <a:sym typeface="Symbol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ahoma" pitchFamily="34" charset="0"/>
                                <a:sym typeface="Symbol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  <a:cs typeface="Tahoma" pitchFamily="34" charset="0"/>
                                <a:sym typeface="Symbol"/>
                              </a:rPr>
                              <m:t>𝑂𝑃𝑇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  <a:cs typeface="Tahoma" pitchFamily="34" charset="0"/>
                                <a:sym typeface="Symbol"/>
                              </a:rPr>
                              <m:t>𝐺𝑟𝑒𝑒𝑑𝑦</m:t>
                            </m:r>
                            <m:r>
                              <a:rPr lang="en-US" sz="2000" b="0" i="1" smtClean="0">
                                <a:latin typeface="Cambria Math"/>
                                <a:cs typeface="Tahoma" pitchFamily="34" charset="0"/>
                                <a:sym typeface="Symbol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/>
                            <a:cs typeface="Tahoma" pitchFamily="34" charset="0"/>
                            <a:sym typeface="Symbol"/>
                          </a:rPr>
                          <m:t>, 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ahoma" pitchFamily="34" charset="0"/>
                                <a:sym typeface="Symbol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  <a:cs typeface="Tahoma" pitchFamily="34" charset="0"/>
                                <a:sym typeface="Symbol"/>
                              </a:rPr>
                              <m:t>𝐺𝑟𝑒𝑒𝑑𝑦</m:t>
                            </m:r>
                            <m:r>
                              <a:rPr lang="en-US" sz="2000" b="0" i="1" smtClean="0">
                                <a:latin typeface="Cambria Math"/>
                                <a:cs typeface="Tahoma" pitchFamily="34" charset="0"/>
                                <a:sym typeface="Symbol"/>
                              </a:rPr>
                              <m:t>2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  <a:cs typeface="Tahoma" pitchFamily="34" charset="0"/>
                                <a:sym typeface="Symbol"/>
                              </a:rPr>
                              <m:t>𝑂𝑃𝑇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 smtClean="0">
                    <a:cs typeface="Tahoma" pitchFamily="34" charset="0"/>
                  </a:rPr>
                  <a:t> = 2</a:t>
                </a:r>
                <a:br>
                  <a:rPr lang="en-US" sz="2000" dirty="0" smtClean="0">
                    <a:cs typeface="Tahoma" pitchFamily="34" charset="0"/>
                  </a:rPr>
                </a:br>
                <a:r>
                  <a:rPr lang="en-US" sz="2000" dirty="0">
                    <a:cs typeface="Tahoma" pitchFamily="34" charset="0"/>
                    <a:sym typeface="Symbol"/>
                  </a:rPr>
                  <a:t>Greedy2 </a:t>
                </a:r>
                <a:r>
                  <a:rPr lang="en-US" sz="2000" dirty="0" smtClean="0">
                    <a:latin typeface="Calibri" panose="020F0502020204030204" pitchFamily="34" charset="0"/>
                    <a:cs typeface="Tahoma" pitchFamily="34" charset="0"/>
                    <a:sym typeface="Symbol"/>
                  </a:rPr>
                  <a:t>≥</a:t>
                </a:r>
                <a:r>
                  <a:rPr lang="en-US" sz="2000" dirty="0" smtClean="0">
                    <a:cs typeface="Tahoma" pitchFamily="34" charset="0"/>
                    <a:sym typeface="Symbol"/>
                  </a:rPr>
                  <a:t> </a:t>
                </a:r>
                <a:r>
                  <a:rPr lang="en-US" sz="2000" dirty="0" smtClean="0">
                    <a:cs typeface="Tahoma" pitchFamily="34" charset="0"/>
                  </a:rPr>
                  <a:t>½ </a:t>
                </a:r>
                <a:r>
                  <a:rPr lang="en-US" sz="2000" dirty="0">
                    <a:cs typeface="Tahoma" pitchFamily="34" charset="0"/>
                  </a:rPr>
                  <a:t>OPT </a:t>
                </a:r>
                <a:endParaRPr lang="en-US" sz="2000" dirty="0" smtClean="0">
                  <a:cs typeface="Tahoma" pitchFamily="34" charset="0"/>
                </a:endParaRPr>
              </a:p>
              <a:p>
                <a:pPr marL="457200" lvl="1" indent="0" algn="l" rtl="0" eaLnBrk="1" hangingPunct="1">
                  <a:lnSpc>
                    <a:spcPct val="90000"/>
                  </a:lnSpc>
                  <a:buNone/>
                </a:pPr>
                <a:r>
                  <a:rPr lang="en-US" sz="2000" dirty="0" smtClean="0">
                    <a:cs typeface="Tahoma" pitchFamily="34" charset="0"/>
                  </a:rPr>
                  <a:t/>
                </a:r>
                <a:br>
                  <a:rPr lang="en-US" sz="2000" dirty="0" smtClean="0">
                    <a:cs typeface="Tahoma" pitchFamily="34" charset="0"/>
                  </a:rPr>
                </a:br>
                <a:endParaRPr lang="en-US" sz="2000" dirty="0" smtClean="0">
                  <a:cs typeface="Tahoma" pitchFamily="34" charset="0"/>
                </a:endParaRPr>
              </a:p>
            </p:txBody>
          </p:sp>
        </mc:Choice>
        <mc:Fallback>
          <p:sp>
            <p:nvSpPr>
              <p:cNvPr id="133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834" y="1155265"/>
                <a:ext cx="8183563" cy="4187825"/>
              </a:xfrm>
              <a:blipFill rotWithShape="0">
                <a:blip r:embed="rId2"/>
                <a:stretch>
                  <a:fillRect l="-1192" t="-1895" b="-30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94148" y="0"/>
            <a:ext cx="8555703" cy="1050925"/>
          </a:xfrm>
        </p:spPr>
        <p:txBody>
          <a:bodyPr>
            <a:normAutofit fontScale="90000"/>
          </a:bodyPr>
          <a:lstStyle/>
          <a:p>
            <a:pPr rtl="0"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tx1"/>
                </a:solidFill>
              </a:rPr>
              <a:t>Greedy2 is 2-approximation </a:t>
            </a:r>
            <a:r>
              <a:rPr lang="en-US" dirty="0" smtClean="0">
                <a:solidFill>
                  <a:schemeClr val="tx1"/>
                </a:solidFill>
              </a:rPr>
              <a:t>Knapsack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A010239-677A-4B26-905C-0ECAD8A3FF1D}" type="slidenum">
              <a:rPr lang="he-IL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3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3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3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-180753" y="0"/>
            <a:ext cx="9218427" cy="906462"/>
          </a:xfrm>
        </p:spPr>
        <p:txBody>
          <a:bodyPr/>
          <a:lstStyle/>
          <a:p>
            <a:r>
              <a:rPr lang="en-US" altLang="en-US" dirty="0" smtClean="0"/>
              <a:t>Bin Packing–Dec. is </a:t>
            </a:r>
            <a:r>
              <a:rPr lang="en-US" altLang="en-US" dirty="0"/>
              <a:t>NP-complete</a:t>
            </a:r>
          </a:p>
        </p:txBody>
      </p:sp>
      <p:sp>
        <p:nvSpPr>
          <p:cNvPr id="160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8631" y="1198747"/>
            <a:ext cx="8186737" cy="4722812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tx1">
                    <a:lumMod val="10000"/>
                  </a:schemeClr>
                </a:solidFill>
              </a:rPr>
              <a:t>Bin Packing problem</a:t>
            </a:r>
            <a:r>
              <a:rPr lang="en-US" altLang="en-US" dirty="0"/>
              <a:t>: Given </a:t>
            </a:r>
            <a:r>
              <a:rPr lang="en-US" altLang="en-US" dirty="0" smtClean="0"/>
              <a:t>n </a:t>
            </a:r>
            <a:r>
              <a:rPr lang="en-US" altLang="en-US" dirty="0"/>
              <a:t>items of sizes </a:t>
            </a:r>
            <a:r>
              <a:rPr lang="en-US" altLang="en-US" dirty="0" smtClean="0"/>
              <a:t>a</a:t>
            </a:r>
            <a:r>
              <a:rPr lang="en-US" altLang="en-US" baseline="-25000" dirty="0" smtClean="0"/>
              <a:t>1</a:t>
            </a:r>
            <a:r>
              <a:rPr lang="en-US" altLang="en-US" dirty="0"/>
              <a:t>, </a:t>
            </a:r>
            <a:r>
              <a:rPr lang="en-US" altLang="en-US" dirty="0" smtClean="0"/>
              <a:t>a</a:t>
            </a:r>
            <a:r>
              <a:rPr lang="en-US" altLang="en-US" baseline="-25000" dirty="0" smtClean="0"/>
              <a:t>2</a:t>
            </a:r>
            <a:r>
              <a:rPr lang="en-US" altLang="en-US" dirty="0"/>
              <a:t>,…, </a:t>
            </a:r>
            <a:r>
              <a:rPr lang="en-US" altLang="en-US" dirty="0" smtClean="0"/>
              <a:t>a</a:t>
            </a:r>
            <a:r>
              <a:rPr lang="en-US" altLang="en-US" baseline="-25000" dirty="0" smtClean="0"/>
              <a:t>n</a:t>
            </a:r>
            <a:r>
              <a:rPr lang="en-US" altLang="en-US" dirty="0" smtClean="0"/>
              <a:t> </a:t>
            </a:r>
            <a:r>
              <a:rPr lang="en-US" altLang="en-US" dirty="0"/>
              <a:t>(0 &lt; </a:t>
            </a:r>
            <a:r>
              <a:rPr lang="en-US" altLang="en-US" dirty="0" err="1" smtClean="0"/>
              <a:t>a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>
                <a:sym typeface="Symbol" pitchFamily="18" charset="2"/>
              </a:rPr>
              <a:t></a:t>
            </a:r>
            <a:r>
              <a:rPr lang="en-US" altLang="en-US" dirty="0"/>
              <a:t> 1), pack these items in </a:t>
            </a:r>
            <a:r>
              <a:rPr lang="en-US" altLang="en-US" u="sng" dirty="0" smtClean="0">
                <a:solidFill>
                  <a:srgbClr val="0000FF"/>
                </a:solidFill>
              </a:rPr>
              <a:t>at most k </a:t>
            </a:r>
            <a:r>
              <a:rPr lang="en-US" altLang="en-US" dirty="0" smtClean="0">
                <a:solidFill>
                  <a:schemeClr val="tx1">
                    <a:lumMod val="10000"/>
                  </a:schemeClr>
                </a:solidFill>
              </a:rPr>
              <a:t>bins </a:t>
            </a:r>
            <a:r>
              <a:rPr lang="en-US" altLang="en-US" dirty="0" smtClean="0"/>
              <a:t>of </a:t>
            </a:r>
            <a:r>
              <a:rPr lang="en-US" altLang="en-US" dirty="0"/>
              <a:t>size 1.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 smtClean="0"/>
              <a:t>Bin packing in in NP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To verify a solution 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Add the weights of the items in each bin. 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Each bin must contain </a:t>
            </a:r>
            <a:r>
              <a:rPr lang="en-US" altLang="en-US" dirty="0" smtClean="0"/>
              <a:t>&lt;= </a:t>
            </a:r>
            <a:r>
              <a:rPr lang="en-US" altLang="en-US" dirty="0" smtClean="0"/>
              <a:t>1unit.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Check that each item is in a bin </a:t>
            </a: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There are at most k bins used.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This can be done in O(n).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600" dirty="0" smtClean="0">
                <a:sym typeface="Symbol" pitchFamily="18" charset="2"/>
              </a:rPr>
              <a:t>SET-PARTITION reduces to  </a:t>
            </a:r>
            <a:r>
              <a:rPr lang="en-US" altLang="en-US" sz="2600" dirty="0">
                <a:sym typeface="Symbol" pitchFamily="18" charset="2"/>
              </a:rPr>
              <a:t>Bin Packing </a:t>
            </a:r>
          </a:p>
        </p:txBody>
      </p:sp>
    </p:spTree>
    <p:extLst>
      <p:ext uri="{BB962C8B-B14F-4D97-AF65-F5344CB8AC3E}">
        <p14:creationId xmlns:p14="http://schemas.microsoft.com/office/powerpoint/2010/main" val="16837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0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0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0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0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0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0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0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09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9731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-180753" y="0"/>
            <a:ext cx="9218427" cy="906462"/>
          </a:xfrm>
        </p:spPr>
        <p:txBody>
          <a:bodyPr/>
          <a:lstStyle/>
          <a:p>
            <a:r>
              <a:rPr lang="en-US" altLang="en-US" u="sng" dirty="0">
                <a:sym typeface="Symbol" pitchFamily="18" charset="2"/>
              </a:rPr>
              <a:t>SET-PARTITION </a:t>
            </a:r>
            <a:r>
              <a:rPr lang="en-US" altLang="en-US" u="sng" dirty="0"/>
              <a:t>≤</a:t>
            </a:r>
            <a:r>
              <a:rPr lang="en-US" altLang="en-US" u="sng" baseline="-25000" dirty="0"/>
              <a:t>p</a:t>
            </a:r>
            <a:r>
              <a:rPr lang="en-US" altLang="en-US" u="sng" dirty="0">
                <a:sym typeface="Symbol" pitchFamily="18" charset="2"/>
              </a:rPr>
              <a:t>  Bin Packing</a:t>
            </a:r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0973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78631" y="1198746"/>
                <a:ext cx="8186737" cy="5384933"/>
              </a:xfrm>
            </p:spPr>
            <p:txBody>
              <a:bodyPr/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sz="1800" u="sng" dirty="0" smtClean="0">
                    <a:solidFill>
                      <a:schemeClr val="tx1"/>
                    </a:solidFill>
                  </a:rPr>
                  <a:t>SET-PARTITION</a:t>
                </a:r>
                <a:r>
                  <a:rPr lang="en-US" altLang="en-US" sz="1800" dirty="0">
                    <a:solidFill>
                      <a:schemeClr val="tx1"/>
                    </a:solidFill>
                  </a:rPr>
                  <a:t>: Given a set of numbers </a:t>
                </a:r>
                <a:r>
                  <a:rPr lang="en-US" altLang="en-US" sz="1800" dirty="0" smtClean="0">
                    <a:solidFill>
                      <a:schemeClr val="tx1"/>
                    </a:solidFill>
                  </a:rPr>
                  <a:t>S </a:t>
                </a:r>
                <a:r>
                  <a:rPr lang="en-US" altLang="en-US" sz="1800" dirty="0">
                    <a:solidFill>
                      <a:schemeClr val="tx1"/>
                    </a:solidFill>
                  </a:rPr>
                  <a:t>= { </a:t>
                </a:r>
                <a:r>
                  <a:rPr lang="en-US" altLang="en-US" sz="1800" i="1" dirty="0" smtClean="0">
                    <a:solidFill>
                      <a:schemeClr val="tx1"/>
                    </a:solidFill>
                  </a:rPr>
                  <a:t>s</a:t>
                </a:r>
                <a:r>
                  <a:rPr lang="en-US" altLang="en-US" sz="1800" i="1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en-US" altLang="en-US" sz="1800" i="1" dirty="0" smtClean="0">
                    <a:solidFill>
                      <a:schemeClr val="tx1"/>
                    </a:solidFill>
                  </a:rPr>
                  <a:t>,s</a:t>
                </a:r>
                <a:r>
                  <a:rPr lang="en-US" altLang="en-US" sz="1800" i="1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altLang="en-US" sz="1800" i="1" dirty="0">
                    <a:solidFill>
                      <a:schemeClr val="tx1"/>
                    </a:solidFill>
                  </a:rPr>
                  <a:t>,… </a:t>
                </a:r>
                <a:r>
                  <a:rPr lang="en-US" altLang="en-US" sz="1800" i="1" dirty="0" err="1" smtClean="0">
                    <a:solidFill>
                      <a:schemeClr val="tx1"/>
                    </a:solidFill>
                  </a:rPr>
                  <a:t>s</a:t>
                </a:r>
                <a:r>
                  <a:rPr lang="en-US" altLang="en-US" sz="1800" i="1" baseline="-25000" dirty="0" err="1" smtClean="0">
                    <a:solidFill>
                      <a:schemeClr val="tx1"/>
                    </a:solidFill>
                  </a:rPr>
                  <a:t>n</a:t>
                </a:r>
                <a:r>
                  <a:rPr lang="en-US" altLang="en-US" sz="1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en-US" sz="1800" dirty="0">
                    <a:solidFill>
                      <a:schemeClr val="tx1"/>
                    </a:solidFill>
                  </a:rPr>
                  <a:t>}. Is there a subset of </a:t>
                </a:r>
                <a:r>
                  <a:rPr lang="en-US" altLang="en-US" sz="1800" dirty="0" smtClean="0">
                    <a:solidFill>
                      <a:schemeClr val="tx1"/>
                    </a:solidFill>
                  </a:rPr>
                  <a:t>S, X, </a:t>
                </a:r>
                <a:r>
                  <a:rPr lang="en-US" altLang="en-US" sz="1800" dirty="0">
                    <a:solidFill>
                      <a:schemeClr val="tx1"/>
                    </a:solidFill>
                  </a:rPr>
                  <a:t>such that the sum of the elements in </a:t>
                </a:r>
                <a:r>
                  <a:rPr lang="en-US" altLang="en-US" sz="1800" dirty="0" smtClean="0">
                    <a:solidFill>
                      <a:schemeClr val="tx1"/>
                    </a:solidFill>
                  </a:rPr>
                  <a:t>X </a:t>
                </a:r>
                <a:r>
                  <a:rPr lang="en-US" altLang="en-US" sz="1800" dirty="0">
                    <a:solidFill>
                      <a:schemeClr val="tx1"/>
                    </a:solidFill>
                  </a:rPr>
                  <a:t>is equal to the sum of the elements in </a:t>
                </a:r>
                <a:r>
                  <a:rPr lang="en-US" altLang="en-US" sz="1800" dirty="0" smtClean="0">
                    <a:solidFill>
                      <a:schemeClr val="tx1"/>
                    </a:solidFill>
                  </a:rPr>
                  <a:t>S-X.</a:t>
                </a:r>
                <a:endParaRPr lang="en-US" alt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sz="1800" u="sng" dirty="0" smtClean="0">
                    <a:solidFill>
                      <a:schemeClr val="tx1">
                        <a:lumMod val="10000"/>
                      </a:schemeClr>
                    </a:solidFill>
                  </a:rPr>
                  <a:t>Bin Packing </a:t>
                </a:r>
                <a:r>
                  <a:rPr lang="en-US" altLang="en-US" sz="1800" dirty="0" smtClean="0"/>
                  <a:t>: </a:t>
                </a:r>
                <a:r>
                  <a:rPr lang="en-US" altLang="en-US" sz="1800" dirty="0"/>
                  <a:t>Given </a:t>
                </a:r>
                <a:r>
                  <a:rPr lang="en-US" altLang="en-US" sz="1800" dirty="0" smtClean="0"/>
                  <a:t>n </a:t>
                </a:r>
                <a:r>
                  <a:rPr lang="en-US" altLang="en-US" sz="1800" dirty="0"/>
                  <a:t>items of sizes </a:t>
                </a:r>
                <a:r>
                  <a:rPr lang="en-US" altLang="en-US" sz="1800" dirty="0" smtClean="0"/>
                  <a:t>a</a:t>
                </a:r>
                <a:r>
                  <a:rPr lang="en-US" altLang="en-US" sz="1800" baseline="-25000" dirty="0" smtClean="0"/>
                  <a:t>1</a:t>
                </a:r>
                <a:r>
                  <a:rPr lang="en-US" altLang="en-US" sz="1800" dirty="0"/>
                  <a:t>, </a:t>
                </a:r>
                <a:r>
                  <a:rPr lang="en-US" altLang="en-US" sz="1800" dirty="0" smtClean="0"/>
                  <a:t>a</a:t>
                </a:r>
                <a:r>
                  <a:rPr lang="en-US" altLang="en-US" sz="1800" baseline="-25000" dirty="0" smtClean="0"/>
                  <a:t>2</a:t>
                </a:r>
                <a:r>
                  <a:rPr lang="en-US" altLang="en-US" sz="1800" dirty="0"/>
                  <a:t>,…, </a:t>
                </a:r>
                <a:r>
                  <a:rPr lang="en-US" altLang="en-US" sz="1800" dirty="0" smtClean="0"/>
                  <a:t>a</a:t>
                </a:r>
                <a:r>
                  <a:rPr lang="en-US" altLang="en-US" sz="1800" baseline="-25000" dirty="0" smtClean="0"/>
                  <a:t>n</a:t>
                </a:r>
                <a:r>
                  <a:rPr lang="en-US" altLang="en-US" sz="1800" dirty="0" smtClean="0"/>
                  <a:t> </a:t>
                </a:r>
                <a:r>
                  <a:rPr lang="en-US" altLang="en-US" sz="1800" dirty="0"/>
                  <a:t>(0 &lt; </a:t>
                </a:r>
                <a:r>
                  <a:rPr lang="en-US" altLang="en-US" sz="1800" dirty="0" err="1" smtClean="0"/>
                  <a:t>a</a:t>
                </a:r>
                <a:r>
                  <a:rPr lang="en-US" altLang="en-US" sz="1800" baseline="-25000" dirty="0" err="1" smtClean="0"/>
                  <a:t>i</a:t>
                </a:r>
                <a:r>
                  <a:rPr lang="en-US" altLang="en-US" sz="1800" dirty="0" smtClean="0"/>
                  <a:t> </a:t>
                </a:r>
                <a:r>
                  <a:rPr lang="en-US" altLang="en-US" sz="1800" dirty="0">
                    <a:sym typeface="Symbol" pitchFamily="18" charset="2"/>
                  </a:rPr>
                  <a:t></a:t>
                </a:r>
                <a:r>
                  <a:rPr lang="en-US" altLang="en-US" sz="1800" dirty="0"/>
                  <a:t> 1), pack these items in </a:t>
                </a:r>
                <a:r>
                  <a:rPr lang="en-US" altLang="en-US" sz="1800" u="sng" dirty="0" smtClean="0">
                    <a:solidFill>
                      <a:srgbClr val="0000FF"/>
                    </a:solidFill>
                  </a:rPr>
                  <a:t>at most k </a:t>
                </a:r>
                <a:r>
                  <a:rPr lang="en-US" altLang="en-US" sz="1800" dirty="0" smtClean="0">
                    <a:solidFill>
                      <a:schemeClr val="tx1">
                        <a:lumMod val="10000"/>
                      </a:schemeClr>
                    </a:solidFill>
                  </a:rPr>
                  <a:t>bins </a:t>
                </a:r>
                <a:r>
                  <a:rPr lang="en-US" altLang="en-US" sz="1800" dirty="0" smtClean="0"/>
                  <a:t>of </a:t>
                </a:r>
                <a:r>
                  <a:rPr lang="en-US" altLang="en-US" sz="1800" dirty="0"/>
                  <a:t>size 1</a:t>
                </a:r>
                <a:r>
                  <a:rPr lang="en-US" altLang="en-US" sz="1800" dirty="0" smtClean="0"/>
                  <a:t>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en-US" sz="1800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sz="1800" dirty="0" smtClean="0">
                    <a:sym typeface="Symbol" pitchFamily="18" charset="2"/>
                  </a:rPr>
                  <a:t>Let sum(S) </a:t>
                </a:r>
                <a:r>
                  <a:rPr lang="en-US" altLang="en-US" sz="1800" dirty="0" smtClean="0">
                    <a:sym typeface="Symbol" pitchFamily="18" charset="2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en-US" sz="180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  <m:sup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en-US" sz="180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altLang="en-US" sz="18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en-US" sz="18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en-US" sz="1800" dirty="0" smtClean="0">
                    <a:sym typeface="Symbol" pitchFamily="18" charset="2"/>
                  </a:rPr>
                  <a:t> . </a:t>
                </a:r>
                <a:r>
                  <a:rPr lang="en-US" altLang="en-US" sz="1800" dirty="0" smtClean="0">
                    <a:sym typeface="Symbol" pitchFamily="18" charset="2"/>
                  </a:rPr>
                  <a:t> Define A </a:t>
                </a:r>
                <a:r>
                  <a:rPr lang="en-US" altLang="en-US" sz="1800" dirty="0" smtClean="0">
                    <a:sym typeface="Symbol" pitchFamily="18" charset="2"/>
                  </a:rPr>
                  <a:t>= {</a:t>
                </a:r>
                <a:r>
                  <a:rPr lang="en-US" altLang="en-US" sz="1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en-US" sz="1800" i="1" dirty="0" smtClean="0">
                    <a:solidFill>
                      <a:schemeClr val="tx1"/>
                    </a:solidFill>
                  </a:rPr>
                  <a:t>a</a:t>
                </a:r>
                <a:r>
                  <a:rPr lang="en-US" altLang="en-US" sz="1800" i="1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en-US" altLang="en-US" sz="1800" i="1" dirty="0" smtClean="0">
                    <a:solidFill>
                      <a:schemeClr val="tx1"/>
                    </a:solidFill>
                  </a:rPr>
                  <a:t>,a</a:t>
                </a:r>
                <a:r>
                  <a:rPr lang="en-US" altLang="en-US" sz="1800" i="1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altLang="en-US" sz="1800" i="1" dirty="0">
                    <a:solidFill>
                      <a:schemeClr val="tx1"/>
                    </a:solidFill>
                  </a:rPr>
                  <a:t>,… </a:t>
                </a:r>
                <a:r>
                  <a:rPr lang="en-US" altLang="en-US" sz="1800" i="1" dirty="0" smtClean="0">
                    <a:solidFill>
                      <a:schemeClr val="tx1"/>
                    </a:solidFill>
                  </a:rPr>
                  <a:t>a</a:t>
                </a:r>
                <a:r>
                  <a:rPr lang="en-US" altLang="en-US" sz="1800" i="1" baseline="-25000" dirty="0" smtClean="0">
                    <a:solidFill>
                      <a:schemeClr val="tx1"/>
                    </a:solidFill>
                  </a:rPr>
                  <a:t>n</a:t>
                </a:r>
                <a:r>
                  <a:rPr lang="en-US" altLang="en-US" sz="1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en-US" sz="1800" dirty="0" smtClean="0">
                    <a:solidFill>
                      <a:schemeClr val="tx1"/>
                    </a:solidFill>
                  </a:rPr>
                  <a:t>} </a:t>
                </a:r>
              </a:p>
              <a:p>
                <a:pPr marL="0" indent="0">
                  <a:lnSpc>
                    <a:spcPct val="90000"/>
                  </a:lnSpc>
                  <a:spcAft>
                    <a:spcPts val="600"/>
                  </a:spcAft>
                  <a:buNone/>
                </a:pPr>
                <a:r>
                  <a:rPr lang="en-US" altLang="en-US" sz="1800" dirty="0" smtClean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𝑠𝑢𝑚</m:t>
                        </m:r>
                        <m:r>
                          <a:rPr lang="en-US" alt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en-US" sz="1800" dirty="0" smtClean="0">
                    <a:sym typeface="Symbol" pitchFamily="18" charset="2"/>
                  </a:rPr>
                  <a:t> for </a:t>
                </a:r>
                <a:r>
                  <a:rPr lang="en-US" altLang="en-US" sz="1800" dirty="0" err="1" smtClean="0">
                    <a:sym typeface="Symbol" pitchFamily="18" charset="2"/>
                  </a:rPr>
                  <a:t>i</a:t>
                </a:r>
                <a:r>
                  <a:rPr lang="en-US" altLang="en-US" sz="1800" dirty="0" smtClean="0">
                    <a:sym typeface="Symbol" pitchFamily="18" charset="2"/>
                  </a:rPr>
                  <a:t> = 1, </a:t>
                </a:r>
                <a:r>
                  <a:rPr lang="en-US" altLang="en-US" sz="1800" dirty="0" smtClean="0">
                    <a:sym typeface="Symbol" pitchFamily="18" charset="2"/>
                  </a:rPr>
                  <a:t>..n.  This can be done in O(n).</a:t>
                </a:r>
              </a:p>
              <a:p>
                <a:pPr marL="0" indent="0">
                  <a:lnSpc>
                    <a:spcPct val="90000"/>
                  </a:lnSpc>
                  <a:spcAft>
                    <a:spcPts val="600"/>
                  </a:spcAft>
                  <a:buNone/>
                </a:pPr>
                <a:r>
                  <a:rPr lang="en-US" altLang="en-US" sz="1800" dirty="0" smtClean="0">
                    <a:solidFill>
                      <a:schemeClr val="tx1"/>
                    </a:solidFill>
                  </a:rPr>
                  <a:t>Now we must show that S </a:t>
                </a:r>
                <a:r>
                  <a:rPr lang="en-US" altLang="en-US" sz="1800" dirty="0">
                    <a:solidFill>
                      <a:schemeClr val="tx1"/>
                    </a:solidFill>
                  </a:rPr>
                  <a:t>can be partitioned into </a:t>
                </a:r>
                <a:r>
                  <a:rPr lang="en-US" altLang="en-US" sz="1800" dirty="0" smtClean="0">
                    <a:solidFill>
                      <a:schemeClr val="tx1"/>
                    </a:solidFill>
                  </a:rPr>
                  <a:t>2 sets if and only </a:t>
                </a:r>
                <a:r>
                  <a:rPr lang="en-US" altLang="en-US" sz="1800" dirty="0" smtClean="0">
                    <a:sym typeface="Symbol" pitchFamily="18" charset="2"/>
                  </a:rPr>
                  <a:t>if A </a:t>
                </a:r>
                <a:r>
                  <a:rPr lang="en-US" altLang="en-US" sz="1800" dirty="0" smtClean="0">
                    <a:solidFill>
                      <a:schemeClr val="tx1"/>
                    </a:solidFill>
                  </a:rPr>
                  <a:t>can be packed </a:t>
                </a:r>
                <a:r>
                  <a:rPr lang="en-US" altLang="en-US" sz="1800" dirty="0" smtClean="0">
                    <a:solidFill>
                      <a:schemeClr val="tx1"/>
                    </a:solidFill>
                  </a:rPr>
                  <a:t>into </a:t>
                </a:r>
                <a:r>
                  <a:rPr lang="en-US" altLang="en-US" sz="1800" dirty="0" smtClean="0">
                    <a:solidFill>
                      <a:schemeClr val="tx1"/>
                    </a:solidFill>
                  </a:rPr>
                  <a:t>K=2 bins.</a:t>
                </a:r>
              </a:p>
              <a:p>
                <a:pPr marL="0" indent="0">
                  <a:lnSpc>
                    <a:spcPct val="90000"/>
                  </a:lnSpc>
                  <a:spcAft>
                    <a:spcPts val="600"/>
                  </a:spcAft>
                  <a:buNone/>
                </a:pPr>
                <a:r>
                  <a:rPr lang="en-US" altLang="en-US" sz="1800" dirty="0" smtClean="0">
                    <a:solidFill>
                      <a:schemeClr val="tx1"/>
                    </a:solidFill>
                  </a:rPr>
                  <a:t>Note: </a:t>
                </a:r>
                <a:r>
                  <a:rPr lang="en-US" altLang="en-US" sz="1800" dirty="0" smtClean="0">
                    <a:sym typeface="Symbol" pitchFamily="18" charset="2"/>
                  </a:rPr>
                  <a:t>Sum(A) </a:t>
                </a:r>
                <a:r>
                  <a:rPr lang="en-US" altLang="en-US" sz="1800" dirty="0">
                    <a:sym typeface="Symbol" pitchFamily="18" charset="2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en-US" sz="180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en-US" sz="1800" i="0">
                            <a:latin typeface="Cambria Math" panose="02040503050406030204" pitchFamily="18" charset="0"/>
                            <a:sym typeface="Symbol" pitchFamily="18" charset="2"/>
                          </a:rPr>
                          <m:t>i</m:t>
                        </m:r>
                        <m:r>
                          <a:rPr lang="en-US" altLang="en-US" sz="1800" i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en-US" sz="1800" i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en-US" sz="1800" i="0">
                            <a:latin typeface="Cambria Math" panose="02040503050406030204" pitchFamily="18" charset="0"/>
                            <a:sym typeface="Symbol" pitchFamily="18" charset="2"/>
                          </a:rPr>
                          <m:t>n</m:t>
                        </m:r>
                      </m:sup>
                      <m:e>
                        <m:f>
                          <m:fPr>
                            <m:ctrlPr>
                              <a:rPr lang="en-US" alt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en-US" sz="18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en-US" sz="1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sum</m:t>
                            </m:r>
                            <m:r>
                              <a:rPr lang="en-US" altLang="en-US" sz="1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en-US" sz="1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altLang="en-US" sz="1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altLang="en-US" sz="1800" dirty="0" smtClean="0">
                    <a:solidFill>
                      <a:schemeClr val="tx1"/>
                    </a:solidFill>
                    <a:sym typeface="Symbol" pitchFamily="18" charset="2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en-US" sz="1800">
                        <a:latin typeface="Cambria Math" panose="02040503050406030204" pitchFamily="18" charset="0"/>
                        <a:sym typeface="Symbol" pitchFamily="18" charset="2"/>
                      </a:rPr>
                      <m:t>2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f>
                      <m:fPr>
                        <m:ctrlP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5"/>
                              </m:rPr>
                              <a:rPr lang="en-US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sz="18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en-US" sz="18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m:rPr>
                            <m:sty m:val="p"/>
                          </m:rPr>
                          <a:rPr lang="en-US" alt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sum</m:t>
                        </m:r>
                        <m:r>
                          <a:rPr lang="en-US" alt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1800" dirty="0">
                  <a:solidFill>
                    <a:schemeClr val="tx1"/>
                  </a:solidFill>
                  <a:sym typeface="Symbol" pitchFamily="18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sz="1800" dirty="0" smtClean="0">
                    <a:solidFill>
                      <a:schemeClr val="tx1"/>
                    </a:solidFill>
                    <a:sym typeface="Symbol" pitchFamily="18" charset="2"/>
                  </a:rPr>
                  <a:t>If there exists a partition X for S then sum(</a:t>
                </a:r>
                <a:r>
                  <a:rPr lang="en-US" altLang="en-US" sz="1800" dirty="0" smtClean="0">
                    <a:solidFill>
                      <a:schemeClr val="tx1"/>
                    </a:solidFill>
                    <a:sym typeface="Symbol" pitchFamily="18" charset="2"/>
                  </a:rPr>
                  <a:t>X) =sum(S-X) = </a:t>
                </a:r>
                <a:r>
                  <a:rPr lang="en-US" altLang="en-US" sz="1800" dirty="0" smtClean="0">
                    <a:solidFill>
                      <a:schemeClr val="tx1"/>
                    </a:solidFill>
                    <a:sym typeface="Symbol" pitchFamily="18" charset="2"/>
                  </a:rPr>
                  <a:t>sum(S)/2.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sz="1800" dirty="0" smtClean="0">
                    <a:solidFill>
                      <a:schemeClr val="tx1"/>
                    </a:solidFill>
                    <a:sym typeface="Symbol" pitchFamily="18" charset="2"/>
                  </a:rPr>
                  <a:t>If we put the elements in X into Bin 1 then the sum of the corresponding elements</a:t>
                </a:r>
                <a:endParaRPr lang="en-US" altLang="en-US" sz="1800" dirty="0" smtClean="0">
                  <a:sym typeface="Symbol" pitchFamily="18" charset="2"/>
                </a:endParaRPr>
              </a:p>
              <a:p>
                <a:pPr marL="0" indent="0">
                  <a:lnSpc>
                    <a:spcPct val="90000"/>
                  </a:lnSpc>
                  <a:spcAft>
                    <a:spcPts val="600"/>
                  </a:spcAft>
                  <a:buNone/>
                </a:pPr>
                <a:r>
                  <a:rPr lang="en-US" altLang="en-US" sz="1800" dirty="0" smtClean="0">
                    <a:sym typeface="Symbol" pitchFamily="18" charset="2"/>
                  </a:rPr>
                  <a:t>Sum(Bin1) </a:t>
                </a:r>
                <a:r>
                  <a:rPr lang="en-US" altLang="en-US" sz="1800" dirty="0">
                    <a:sym typeface="Symbol" pitchFamily="18" charset="2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en-US" sz="1800" b="0" i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i</m:t>
                        </m:r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en-US" sz="1800" b="0" i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X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sz="18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en-US" sz="18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sum</m:t>
                            </m:r>
                            <m:r>
                              <a:rPr lang="en-US" alt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alt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altLang="en-US" sz="1800" dirty="0">
                    <a:solidFill>
                      <a:schemeClr val="tx1"/>
                    </a:solidFill>
                    <a:sym typeface="Symbol" pitchFamily="18" charset="2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en-US" sz="1800" b="0" i="0" smtClean="0"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r>
                      <a:rPr lang="en-US" altLang="en-US" sz="1800">
                        <a:latin typeface="Cambria Math" panose="02040503050406030204" pitchFamily="18" charset="0"/>
                        <a:sym typeface="Symbol" pitchFamily="18" charset="2"/>
                      </a:rPr>
                      <m:t>2</m:t>
                    </m:r>
                    <m:r>
                      <a:rPr lang="en-US" alt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f>
                      <m:fPr>
                        <m:ctrlP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sz="18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en-US" sz="18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m:rPr>
                            <m:sty m:val="p"/>
                          </m:rPr>
                          <a:rPr lang="en-US" alt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sum</m:t>
                        </m:r>
                        <m:r>
                          <a:rPr lang="en-US" alt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𝑠𝑢𝑚</m:t>
                        </m:r>
                        <m:r>
                          <a:rPr lang="en-US" alt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sum</m:t>
                        </m:r>
                        <m:r>
                          <a:rPr lang="en-US" alt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en-US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𝑠𝑢𝑚</m:t>
                            </m:r>
                            <m:r>
                              <a:rPr lang="en-US" alt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num>
                      <m:den>
                        <m:r>
                          <m:rPr>
                            <m:sty m:val="p"/>
                          </m:rPr>
                          <a:rPr lang="en-US" alt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sum</m:t>
                        </m:r>
                        <m:r>
                          <a:rPr lang="en-US" alt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1800" dirty="0">
                  <a:solidFill>
                    <a:schemeClr val="tx1"/>
                  </a:solidFill>
                  <a:sym typeface="Symbol" pitchFamily="18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en-US" sz="1800" dirty="0"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16097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78631" y="1198746"/>
                <a:ext cx="8186737" cy="5384933"/>
              </a:xfrm>
              <a:blipFill rotWithShape="0">
                <a:blip r:embed="rId2"/>
                <a:stretch>
                  <a:fillRect l="-671" t="-1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45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0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0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0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0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0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0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0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09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9731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-180753" y="0"/>
            <a:ext cx="9218427" cy="906462"/>
          </a:xfrm>
        </p:spPr>
        <p:txBody>
          <a:bodyPr/>
          <a:lstStyle/>
          <a:p>
            <a:r>
              <a:rPr lang="en-US" altLang="en-US" u="sng" dirty="0">
                <a:sym typeface="Symbol" pitchFamily="18" charset="2"/>
              </a:rPr>
              <a:t>SET-PARTITION </a:t>
            </a:r>
            <a:r>
              <a:rPr lang="en-US" altLang="en-US" u="sng" dirty="0"/>
              <a:t>≤</a:t>
            </a:r>
            <a:r>
              <a:rPr lang="en-US" altLang="en-US" u="sng" baseline="-25000" dirty="0"/>
              <a:t>p</a:t>
            </a:r>
            <a:r>
              <a:rPr lang="en-US" altLang="en-US" u="sng" dirty="0">
                <a:sym typeface="Symbol" pitchFamily="18" charset="2"/>
              </a:rPr>
              <a:t>  Bin Packing</a:t>
            </a:r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0973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78631" y="1198746"/>
                <a:ext cx="8186737" cy="5384933"/>
              </a:xfrm>
            </p:spPr>
            <p:txBody>
              <a:bodyPr/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sz="1800" u="sng" dirty="0" smtClean="0">
                    <a:solidFill>
                      <a:schemeClr val="tx1"/>
                    </a:solidFill>
                  </a:rPr>
                  <a:t>SET-PARTITION</a:t>
                </a:r>
                <a:r>
                  <a:rPr lang="en-US" altLang="en-US" sz="1800" dirty="0">
                    <a:solidFill>
                      <a:schemeClr val="tx1"/>
                    </a:solidFill>
                  </a:rPr>
                  <a:t>: Given a set of numbers </a:t>
                </a:r>
                <a:r>
                  <a:rPr lang="en-US" altLang="en-US" sz="1800" dirty="0" smtClean="0">
                    <a:solidFill>
                      <a:schemeClr val="tx1"/>
                    </a:solidFill>
                  </a:rPr>
                  <a:t>S </a:t>
                </a:r>
                <a:r>
                  <a:rPr lang="en-US" altLang="en-US" sz="1800" dirty="0">
                    <a:solidFill>
                      <a:schemeClr val="tx1"/>
                    </a:solidFill>
                  </a:rPr>
                  <a:t>= { </a:t>
                </a:r>
                <a:r>
                  <a:rPr lang="en-US" altLang="en-US" sz="1800" i="1" dirty="0" smtClean="0">
                    <a:solidFill>
                      <a:schemeClr val="tx1"/>
                    </a:solidFill>
                  </a:rPr>
                  <a:t>s</a:t>
                </a:r>
                <a:r>
                  <a:rPr lang="en-US" altLang="en-US" sz="1800" i="1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en-US" altLang="en-US" sz="1800" i="1" dirty="0" smtClean="0">
                    <a:solidFill>
                      <a:schemeClr val="tx1"/>
                    </a:solidFill>
                  </a:rPr>
                  <a:t>,s</a:t>
                </a:r>
                <a:r>
                  <a:rPr lang="en-US" altLang="en-US" sz="1800" i="1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altLang="en-US" sz="1800" i="1" dirty="0">
                    <a:solidFill>
                      <a:schemeClr val="tx1"/>
                    </a:solidFill>
                  </a:rPr>
                  <a:t>,… </a:t>
                </a:r>
                <a:r>
                  <a:rPr lang="en-US" altLang="en-US" sz="1800" i="1" dirty="0" err="1" smtClean="0">
                    <a:solidFill>
                      <a:schemeClr val="tx1"/>
                    </a:solidFill>
                  </a:rPr>
                  <a:t>s</a:t>
                </a:r>
                <a:r>
                  <a:rPr lang="en-US" altLang="en-US" sz="1800" i="1" baseline="-25000" dirty="0" err="1" smtClean="0">
                    <a:solidFill>
                      <a:schemeClr val="tx1"/>
                    </a:solidFill>
                  </a:rPr>
                  <a:t>n</a:t>
                </a:r>
                <a:r>
                  <a:rPr lang="en-US" altLang="en-US" sz="1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en-US" sz="1800" dirty="0">
                    <a:solidFill>
                      <a:schemeClr val="tx1"/>
                    </a:solidFill>
                  </a:rPr>
                  <a:t>}. Is there a subset of </a:t>
                </a:r>
                <a:r>
                  <a:rPr lang="en-US" altLang="en-US" sz="1800" dirty="0" smtClean="0">
                    <a:solidFill>
                      <a:schemeClr val="tx1"/>
                    </a:solidFill>
                  </a:rPr>
                  <a:t>S, X, </a:t>
                </a:r>
                <a:r>
                  <a:rPr lang="en-US" altLang="en-US" sz="1800" dirty="0">
                    <a:solidFill>
                      <a:schemeClr val="tx1"/>
                    </a:solidFill>
                  </a:rPr>
                  <a:t>such that the sum of the elements in </a:t>
                </a:r>
                <a:r>
                  <a:rPr lang="en-US" altLang="en-US" sz="1800" dirty="0" smtClean="0">
                    <a:solidFill>
                      <a:schemeClr val="tx1"/>
                    </a:solidFill>
                  </a:rPr>
                  <a:t>X </a:t>
                </a:r>
                <a:r>
                  <a:rPr lang="en-US" altLang="en-US" sz="1800" dirty="0">
                    <a:solidFill>
                      <a:schemeClr val="tx1"/>
                    </a:solidFill>
                  </a:rPr>
                  <a:t>is equal to the sum of the elements in </a:t>
                </a:r>
                <a:r>
                  <a:rPr lang="en-US" altLang="en-US" sz="1800" dirty="0" smtClean="0">
                    <a:solidFill>
                      <a:schemeClr val="tx1"/>
                    </a:solidFill>
                  </a:rPr>
                  <a:t>S-X.</a:t>
                </a:r>
                <a:endParaRPr lang="en-US" alt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sz="1800" u="sng" dirty="0" smtClean="0">
                    <a:solidFill>
                      <a:schemeClr val="tx1">
                        <a:lumMod val="10000"/>
                      </a:schemeClr>
                    </a:solidFill>
                  </a:rPr>
                  <a:t>Bin Packing </a:t>
                </a:r>
                <a:r>
                  <a:rPr lang="en-US" altLang="en-US" sz="1800" dirty="0" smtClean="0"/>
                  <a:t>: </a:t>
                </a:r>
                <a:r>
                  <a:rPr lang="en-US" altLang="en-US" sz="1800" dirty="0"/>
                  <a:t>Given </a:t>
                </a:r>
                <a:r>
                  <a:rPr lang="en-US" altLang="en-US" sz="1800" dirty="0" smtClean="0"/>
                  <a:t>n </a:t>
                </a:r>
                <a:r>
                  <a:rPr lang="en-US" altLang="en-US" sz="1800" dirty="0"/>
                  <a:t>items of sizes </a:t>
                </a:r>
                <a:r>
                  <a:rPr lang="en-US" altLang="en-US" sz="1800" dirty="0" smtClean="0"/>
                  <a:t>a</a:t>
                </a:r>
                <a:r>
                  <a:rPr lang="en-US" altLang="en-US" sz="1800" baseline="-25000" dirty="0" smtClean="0"/>
                  <a:t>1</a:t>
                </a:r>
                <a:r>
                  <a:rPr lang="en-US" altLang="en-US" sz="1800" dirty="0"/>
                  <a:t>, </a:t>
                </a:r>
                <a:r>
                  <a:rPr lang="en-US" altLang="en-US" sz="1800" dirty="0" smtClean="0"/>
                  <a:t>a</a:t>
                </a:r>
                <a:r>
                  <a:rPr lang="en-US" altLang="en-US" sz="1800" baseline="-25000" dirty="0" smtClean="0"/>
                  <a:t>2</a:t>
                </a:r>
                <a:r>
                  <a:rPr lang="en-US" altLang="en-US" sz="1800" dirty="0"/>
                  <a:t>,…, </a:t>
                </a:r>
                <a:r>
                  <a:rPr lang="en-US" altLang="en-US" sz="1800" dirty="0" smtClean="0"/>
                  <a:t>a</a:t>
                </a:r>
                <a:r>
                  <a:rPr lang="en-US" altLang="en-US" sz="1800" baseline="-25000" dirty="0" smtClean="0"/>
                  <a:t>n</a:t>
                </a:r>
                <a:r>
                  <a:rPr lang="en-US" altLang="en-US" sz="1800" dirty="0" smtClean="0"/>
                  <a:t> </a:t>
                </a:r>
                <a:r>
                  <a:rPr lang="en-US" altLang="en-US" sz="1800" dirty="0"/>
                  <a:t>(0 &lt; </a:t>
                </a:r>
                <a:r>
                  <a:rPr lang="en-US" altLang="en-US" sz="1800" dirty="0" err="1" smtClean="0"/>
                  <a:t>a</a:t>
                </a:r>
                <a:r>
                  <a:rPr lang="en-US" altLang="en-US" sz="1800" baseline="-25000" dirty="0" err="1" smtClean="0"/>
                  <a:t>i</a:t>
                </a:r>
                <a:r>
                  <a:rPr lang="en-US" altLang="en-US" sz="1800" dirty="0" smtClean="0"/>
                  <a:t> </a:t>
                </a:r>
                <a:r>
                  <a:rPr lang="en-US" altLang="en-US" sz="1800" dirty="0">
                    <a:sym typeface="Symbol" pitchFamily="18" charset="2"/>
                  </a:rPr>
                  <a:t></a:t>
                </a:r>
                <a:r>
                  <a:rPr lang="en-US" altLang="en-US" sz="1800" dirty="0"/>
                  <a:t> 1), pack these items in </a:t>
                </a:r>
                <a:r>
                  <a:rPr lang="en-US" altLang="en-US" sz="1800" u="sng" dirty="0" smtClean="0">
                    <a:solidFill>
                      <a:srgbClr val="0000FF"/>
                    </a:solidFill>
                  </a:rPr>
                  <a:t>at most k </a:t>
                </a:r>
                <a:r>
                  <a:rPr lang="en-US" altLang="en-US" sz="1800" dirty="0" smtClean="0">
                    <a:solidFill>
                      <a:schemeClr val="tx1">
                        <a:lumMod val="10000"/>
                      </a:schemeClr>
                    </a:solidFill>
                  </a:rPr>
                  <a:t>bins </a:t>
                </a:r>
                <a:r>
                  <a:rPr lang="en-US" altLang="en-US" sz="1800" dirty="0" smtClean="0"/>
                  <a:t>of </a:t>
                </a:r>
                <a:r>
                  <a:rPr lang="en-US" altLang="en-US" sz="1800" dirty="0"/>
                  <a:t>size 1</a:t>
                </a:r>
                <a:r>
                  <a:rPr lang="en-US" altLang="en-US" sz="1800" dirty="0" smtClean="0"/>
                  <a:t>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en-US" sz="1800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sz="1800" dirty="0" smtClean="0">
                    <a:solidFill>
                      <a:schemeClr val="tx1"/>
                    </a:solidFill>
                    <a:sym typeface="Symbol" pitchFamily="18" charset="2"/>
                  </a:rPr>
                  <a:t>If there exists a partition X for S then sum(</a:t>
                </a:r>
                <a:r>
                  <a:rPr lang="en-US" altLang="en-US" sz="1800" dirty="0" smtClean="0">
                    <a:solidFill>
                      <a:schemeClr val="tx1"/>
                    </a:solidFill>
                    <a:sym typeface="Symbol" pitchFamily="18" charset="2"/>
                  </a:rPr>
                  <a:t>X) =sum(S-X) = </a:t>
                </a:r>
                <a:r>
                  <a:rPr lang="en-US" altLang="en-US" sz="1800" dirty="0" smtClean="0">
                    <a:solidFill>
                      <a:schemeClr val="tx1"/>
                    </a:solidFill>
                    <a:sym typeface="Symbol" pitchFamily="18" charset="2"/>
                  </a:rPr>
                  <a:t>sum(S)/2.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sz="1800" dirty="0" smtClean="0">
                    <a:solidFill>
                      <a:schemeClr val="tx1"/>
                    </a:solidFill>
                    <a:sym typeface="Symbol" pitchFamily="18" charset="2"/>
                  </a:rPr>
                  <a:t>Likewise, </a:t>
                </a:r>
                <a:r>
                  <a:rPr lang="en-US" altLang="en-US" sz="1800" dirty="0" smtClean="0">
                    <a:solidFill>
                      <a:schemeClr val="tx1"/>
                    </a:solidFill>
                    <a:sym typeface="Symbol" pitchFamily="18" charset="2"/>
                  </a:rPr>
                  <a:t>if we put the elements from S-X into Bin 2 then the sum of the corresponding elements</a:t>
                </a:r>
                <a:endParaRPr lang="en-US" altLang="en-US" sz="1800" dirty="0" smtClean="0">
                  <a:sym typeface="Symbol" pitchFamily="18" charset="2"/>
                </a:endParaRPr>
              </a:p>
              <a:p>
                <a:pPr marL="0" indent="0">
                  <a:lnSpc>
                    <a:spcPct val="90000"/>
                  </a:lnSpc>
                  <a:spcAft>
                    <a:spcPts val="600"/>
                  </a:spcAft>
                  <a:buNone/>
                </a:pPr>
                <a:r>
                  <a:rPr lang="en-US" altLang="en-US" sz="1800" dirty="0" smtClean="0">
                    <a:sym typeface="Symbol" pitchFamily="18" charset="2"/>
                  </a:rPr>
                  <a:t>Sum(Bin2) </a:t>
                </a:r>
                <a:r>
                  <a:rPr lang="en-US" altLang="en-US" sz="1800" dirty="0">
                    <a:sym typeface="Symbol" pitchFamily="18" charset="2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en-US" sz="1800" b="0" i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i</m:t>
                        </m:r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𝑆</m:t>
                        </m:r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en-US" sz="1800" b="0" i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X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sz="18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en-US" sz="18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sum</m:t>
                            </m:r>
                            <m:r>
                              <a:rPr lang="en-US" alt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alt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altLang="en-US" sz="1800" dirty="0">
                    <a:solidFill>
                      <a:schemeClr val="tx1"/>
                    </a:solidFill>
                    <a:sym typeface="Symbol" pitchFamily="18" charset="2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en-US" sz="1800" b="0" i="0" smtClean="0"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r>
                      <a:rPr lang="en-US" altLang="en-US" sz="1800">
                        <a:latin typeface="Cambria Math" panose="02040503050406030204" pitchFamily="18" charset="0"/>
                        <a:sym typeface="Symbol" pitchFamily="18" charset="2"/>
                      </a:rPr>
                      <m:t>2</m:t>
                    </m:r>
                    <m:r>
                      <a:rPr lang="en-US" alt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f>
                      <m:fPr>
                        <m:ctrlP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sz="18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en-US" sz="18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m:rPr>
                            <m:sty m:val="p"/>
                          </m:rPr>
                          <a:rPr lang="en-US" alt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sum</m:t>
                        </m:r>
                        <m:r>
                          <a:rPr lang="en-US" alt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𝑠𝑢𝑚</m:t>
                        </m:r>
                        <m:r>
                          <a:rPr lang="en-US" alt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sum</m:t>
                        </m:r>
                        <m:r>
                          <a:rPr lang="en-US" alt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en-US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𝑠𝑢𝑚</m:t>
                            </m:r>
                            <m:r>
                              <a:rPr lang="en-US" alt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num>
                      <m:den>
                        <m:r>
                          <m:rPr>
                            <m:sty m:val="p"/>
                          </m:rPr>
                          <a:rPr lang="en-US" alt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sum</m:t>
                        </m:r>
                        <m:r>
                          <a:rPr lang="en-US" alt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1800" dirty="0">
                  <a:solidFill>
                    <a:schemeClr val="tx1"/>
                  </a:solidFill>
                  <a:sym typeface="Symbol" pitchFamily="18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en-US" sz="1800" dirty="0" smtClean="0">
                  <a:sym typeface="Symbol" pitchFamily="18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sz="1800" dirty="0" smtClean="0">
                    <a:sym typeface="Symbol" pitchFamily="18" charset="2"/>
                  </a:rPr>
                  <a:t>Therefore if S has a partition we can pack the items of A into two bins.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en-US" sz="1800" dirty="0">
                  <a:sym typeface="Symbol" pitchFamily="18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sz="1800" dirty="0" smtClean="0">
                    <a:sym typeface="Symbol" pitchFamily="18" charset="2"/>
                  </a:rPr>
                  <a:t>If A can be packed into two bins then S has a set-partition.  By the assignment of values to A. Each bin must have weight of exactly 1 and the corresponding items would create a partition of S.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sz="1800" dirty="0" smtClean="0">
                    <a:sym typeface="Symbol" pitchFamily="18" charset="2"/>
                  </a:rPr>
                  <a:t>Therefore, Bin-Packing is in NP-complete.</a:t>
                </a:r>
                <a:endParaRPr lang="en-US" altLang="en-US" sz="1800" dirty="0"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16097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78631" y="1198746"/>
                <a:ext cx="8186737" cy="5384933"/>
              </a:xfrm>
              <a:blipFill rotWithShape="0">
                <a:blip r:embed="rId2"/>
                <a:stretch>
                  <a:fillRect l="-671" t="-1133" r="-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15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0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0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0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0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0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09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09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9731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 Packing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95"/>
          <a:stretch/>
        </p:blipFill>
        <p:spPr bwMode="auto">
          <a:xfrm>
            <a:off x="318977" y="1190846"/>
            <a:ext cx="8697432" cy="5367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504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First-Fit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3"/>
          <a:stretch/>
        </p:blipFill>
        <p:spPr bwMode="auto">
          <a:xfrm>
            <a:off x="297377" y="1116417"/>
            <a:ext cx="8315325" cy="551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273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53"/>
          <a:stretch/>
        </p:blipFill>
        <p:spPr bwMode="auto">
          <a:xfrm>
            <a:off x="100012" y="1166590"/>
            <a:ext cx="8943975" cy="5616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First-Fit finds 2OPT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40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First-Fit finds 2OPT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09"/>
          <a:stretch/>
        </p:blipFill>
        <p:spPr bwMode="auto">
          <a:xfrm>
            <a:off x="123825" y="1158948"/>
            <a:ext cx="8896350" cy="550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899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4294967295"/>
          </p:nvPr>
        </p:nvSpPr>
        <p:spPr>
          <a:xfrm>
            <a:off x="6553200" y="6245225"/>
            <a:ext cx="2122488" cy="465138"/>
          </a:xfrm>
          <a:prstGeom prst="rect">
            <a:avLst/>
          </a:prstGeom>
        </p:spPr>
        <p:txBody>
          <a:bodyPr/>
          <a:lstStyle/>
          <a:p>
            <a:fld id="{5717BEA2-509C-47ED-B94E-30596817A18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Coping With </a:t>
            </a:r>
            <a:r>
              <a:rPr lang="en-US" altLang="en-US" dirty="0" smtClean="0"/>
              <a:t>NP-</a:t>
            </a:r>
            <a:r>
              <a:rPr lang="en-US" altLang="en-US" dirty="0" err="1" smtClean="0"/>
              <a:t>Compleness</a:t>
            </a:r>
            <a:endParaRPr lang="en-US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2772" y="1112874"/>
            <a:ext cx="8229600" cy="5410200"/>
          </a:xfrm>
          <a:ln/>
        </p:spPr>
        <p:txBody>
          <a:bodyPr/>
          <a:lstStyle/>
          <a:p>
            <a:pPr marL="331788" indent="-331788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US" altLang="en-US" sz="2000" dirty="0"/>
          </a:p>
          <a:p>
            <a:pPr marL="331788" indent="-331788">
              <a:lnSpc>
                <a:spcPct val="80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400" b="1" dirty="0"/>
              <a:t>Approximation algorithms.</a:t>
            </a:r>
          </a:p>
          <a:p>
            <a:pPr marL="331788" indent="-331788">
              <a:lnSpc>
                <a:spcPct val="80000"/>
              </a:lnSpc>
              <a:spcBef>
                <a:spcPts val="200"/>
              </a:spcBef>
              <a:buClrTx/>
              <a:buSzTx/>
              <a:buFontTx/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US" altLang="en-US" sz="800" b="1" dirty="0"/>
          </a:p>
          <a:p>
            <a:pPr marL="331788" indent="-331788">
              <a:lnSpc>
                <a:spcPct val="8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000" dirty="0"/>
              <a:t>Guaranteed to run in polynomial time.</a:t>
            </a:r>
          </a:p>
          <a:p>
            <a:pPr marL="331788" indent="-331788">
              <a:lnSpc>
                <a:spcPct val="8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000" dirty="0"/>
              <a:t>Guaranteed to find "high quality" solution, say within 1% of optimum.</a:t>
            </a:r>
          </a:p>
          <a:p>
            <a:pPr marL="331788" indent="-331788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000" dirty="0"/>
              <a:t>Obstacle: need to prove a solution’s value is close to optimum,</a:t>
            </a:r>
          </a:p>
          <a:p>
            <a:pPr marL="331788" indent="-331788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000" dirty="0"/>
              <a:t>without even knowing what optimum value is</a:t>
            </a:r>
            <a:r>
              <a:rPr lang="en-US" altLang="en-US" sz="2000" dirty="0" smtClean="0"/>
              <a:t>!</a:t>
            </a:r>
          </a:p>
          <a:p>
            <a:pPr marL="331788" indent="-331788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US" altLang="en-US" sz="2000" dirty="0"/>
          </a:p>
          <a:p>
            <a:pPr marL="331788" indent="-331788">
              <a:lnSpc>
                <a:spcPct val="80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400" b="1" dirty="0" smtClean="0"/>
              <a:t>Unwilling to relax correctness.</a:t>
            </a:r>
            <a:endParaRPr lang="en-US" altLang="en-US" sz="2400" b="1" dirty="0"/>
          </a:p>
          <a:p>
            <a:pPr marL="331788" indent="-331788">
              <a:lnSpc>
                <a:spcPct val="80000"/>
              </a:lnSpc>
              <a:spcBef>
                <a:spcPts val="200"/>
              </a:spcBef>
              <a:buClrTx/>
              <a:buSzTx/>
              <a:buFontTx/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US" altLang="en-US" sz="800" dirty="0"/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000" dirty="0" smtClean="0"/>
              <a:t>Solve in exponential time but faster than brute force..</a:t>
            </a:r>
            <a:endParaRPr lang="en-US" altLang="en-US" sz="2000" dirty="0"/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000" dirty="0" smtClean="0"/>
              <a:t>Example: 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1600" dirty="0" smtClean="0"/>
              <a:t>Dynamic Programming for Knapsack O(</a:t>
            </a:r>
            <a:r>
              <a:rPr lang="en-US" altLang="en-US" sz="1600" dirty="0" err="1" smtClean="0"/>
              <a:t>nW</a:t>
            </a:r>
            <a:r>
              <a:rPr lang="en-US" altLang="en-US" sz="1600" dirty="0" smtClean="0"/>
              <a:t>)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1600" dirty="0" smtClean="0"/>
              <a:t>Brute Force O(2</a:t>
            </a:r>
            <a:r>
              <a:rPr lang="en-US" altLang="en-US" sz="1600" baseline="30000" dirty="0" smtClean="0"/>
              <a:t>n</a:t>
            </a:r>
            <a:r>
              <a:rPr lang="en-US" altLang="en-US" sz="1600" dirty="0" smtClean="0"/>
              <a:t>) </a:t>
            </a:r>
            <a:endParaRPr lang="en-US" altLang="en-US" sz="1600" dirty="0"/>
          </a:p>
          <a:p>
            <a:pPr marL="331788" indent="-331788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US" altLang="en-US" sz="2000" dirty="0" smtClean="0"/>
          </a:p>
          <a:p>
            <a:pPr marL="331788" indent="-331788">
              <a:lnSpc>
                <a:spcPct val="80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400" b="1" dirty="0" smtClean="0"/>
              <a:t>Average Case .</a:t>
            </a:r>
            <a:endParaRPr lang="en-US" altLang="en-US" sz="2400" b="1" dirty="0"/>
          </a:p>
          <a:p>
            <a:pPr marL="331788" indent="-331788">
              <a:lnSpc>
                <a:spcPct val="80000"/>
              </a:lnSpc>
              <a:spcBef>
                <a:spcPts val="200"/>
              </a:spcBef>
              <a:buClrTx/>
              <a:buSzTx/>
              <a:buFontTx/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US" altLang="en-US" sz="800" b="1" dirty="0"/>
          </a:p>
          <a:p>
            <a:pPr marL="331788" indent="-331788">
              <a:lnSpc>
                <a:spcPct val="8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000" dirty="0" smtClean="0"/>
              <a:t>Find </a:t>
            </a:r>
            <a:r>
              <a:rPr lang="en-US" altLang="en-US" sz="2000" dirty="0"/>
              <a:t>an algorithm which works well on </a:t>
            </a:r>
            <a:r>
              <a:rPr lang="en-US" altLang="en-US" sz="2000" dirty="0" smtClean="0"/>
              <a:t>average.</a:t>
            </a:r>
          </a:p>
          <a:p>
            <a:pPr marL="331788" indent="-331788">
              <a:lnSpc>
                <a:spcPct val="8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000" dirty="0" smtClean="0"/>
              <a:t>Average running time is polynomial.</a:t>
            </a:r>
            <a:endParaRPr lang="en-US" altLang="en-US" sz="2000" dirty="0"/>
          </a:p>
          <a:p>
            <a:pPr marL="331788" indent="-331788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371313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algorithm that returns near-optimal solutions is called an </a:t>
            </a:r>
            <a:r>
              <a:rPr lang="en-US" b="1" i="1" dirty="0"/>
              <a:t>approximation algorithm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We need to find an </a:t>
            </a:r>
            <a:r>
              <a:rPr lang="en-US" b="1" i="1" dirty="0"/>
              <a:t>approximation ratio bound</a:t>
            </a:r>
            <a:r>
              <a:rPr lang="en-US" b="1" dirty="0"/>
              <a:t> for an approximation algorithm.</a:t>
            </a:r>
            <a:endParaRPr lang="en-US" b="1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chemeClr val="tx1"/>
                </a:solidFill>
                <a:cs typeface="Times New Roman" pitchFamily="18" charset="0"/>
              </a:rPr>
              <a:t>Approximation Algorithm</a:t>
            </a:r>
            <a:endParaRPr lang="zh-TW" altLang="en-US" dirty="0" smtClean="0">
              <a:solidFill>
                <a:schemeClr val="tx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73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fld id="{E9EC7A64-431C-415E-A00E-2C415BFB9927}" type="slidenum">
              <a:rPr kumimoji="0" lang="zh-TW" altLang="en-US" sz="1400">
                <a:solidFill>
                  <a:schemeClr val="accent1"/>
                </a:solidFill>
              </a:rPr>
              <a:pPr eaLnBrk="1" hangingPunct="1"/>
              <a:t>5</a:t>
            </a:fld>
            <a:endParaRPr kumimoji="0" lang="en-US" altLang="zh-TW" sz="1400">
              <a:solidFill>
                <a:schemeClr val="accent1"/>
              </a:solidFill>
            </a:endParaRPr>
          </a:p>
        </p:txBody>
      </p:sp>
      <p:graphicFrame>
        <p:nvGraphicFramePr>
          <p:cNvPr id="717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404754"/>
              </p:ext>
            </p:extLst>
          </p:nvPr>
        </p:nvGraphicFramePr>
        <p:xfrm>
          <a:off x="468497" y="1243012"/>
          <a:ext cx="7915275" cy="561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" name="Document" r:id="rId3" imgW="6130831" imgH="4340154" progId="Word.Document.8">
                  <p:embed/>
                </p:oleObj>
              </mc:Choice>
              <mc:Fallback>
                <p:oleObj name="Document" r:id="rId3" imgW="6130831" imgH="43401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97" y="1243012"/>
                        <a:ext cx="7915275" cy="561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863858" y="-187879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 sz="4400" dirty="0"/>
              <a:t>Approximation </a:t>
            </a:r>
            <a:r>
              <a:rPr kumimoji="0" lang="en-US" altLang="zh-TW" sz="4400" dirty="0" smtClean="0"/>
              <a:t>Ratio </a:t>
            </a:r>
            <a:r>
              <a:rPr kumimoji="0" lang="en-US" altLang="zh-TW" sz="4400" dirty="0"/>
              <a:t>bound</a:t>
            </a:r>
            <a:endParaRPr lang="en-US" altLang="zh-TW" sz="4400" dirty="0"/>
          </a:p>
        </p:txBody>
      </p:sp>
    </p:spTree>
    <p:extLst>
      <p:ext uri="{BB962C8B-B14F-4D97-AF65-F5344CB8AC3E}">
        <p14:creationId xmlns:p14="http://schemas.microsoft.com/office/powerpoint/2010/main" val="359562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48C1D243-2740-4AAD-8DC7-86D32C512AE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Approximate Ratio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sym typeface="Symbol" pitchFamily="18" charset="2"/>
              </a:rPr>
              <a:t>If </a:t>
            </a:r>
            <a:r>
              <a:rPr lang="en-US" altLang="en-US" dirty="0">
                <a:sym typeface="Symbol" pitchFamily="18" charset="2"/>
              </a:rPr>
              <a:t>(</a:t>
            </a:r>
            <a:r>
              <a:rPr lang="en-US" altLang="en-US" i="1" dirty="0">
                <a:sym typeface="Symbol" pitchFamily="18" charset="2"/>
              </a:rPr>
              <a:t>n</a:t>
            </a:r>
            <a:r>
              <a:rPr lang="en-US" altLang="en-US" dirty="0">
                <a:sym typeface="Symbol" pitchFamily="18" charset="2"/>
              </a:rPr>
              <a:t>)=1, then the algorithm is an optimal algorithm</a:t>
            </a:r>
          </a:p>
          <a:p>
            <a:r>
              <a:rPr lang="en-US" altLang="en-US" dirty="0">
                <a:sym typeface="Symbol" pitchFamily="18" charset="2"/>
              </a:rPr>
              <a:t>The larger (</a:t>
            </a:r>
            <a:r>
              <a:rPr lang="en-US" altLang="en-US" i="1" dirty="0">
                <a:sym typeface="Symbol" pitchFamily="18" charset="2"/>
              </a:rPr>
              <a:t>n</a:t>
            </a:r>
            <a:r>
              <a:rPr lang="en-US" altLang="en-US" dirty="0">
                <a:sym typeface="Symbol" pitchFamily="18" charset="2"/>
              </a:rPr>
              <a:t>), the worse the algorithm</a:t>
            </a:r>
          </a:p>
        </p:txBody>
      </p:sp>
    </p:spTree>
    <p:extLst>
      <p:ext uri="{BB962C8B-B14F-4D97-AF65-F5344CB8AC3E}">
        <p14:creationId xmlns:p14="http://schemas.microsoft.com/office/powerpoint/2010/main" val="378043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 2-Approximation Algorithm for Metric TSP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key to designing approximation algorithm is to obtain a bound on the optimal value </a:t>
            </a:r>
            <a:r>
              <a:rPr lang="en-US" dirty="0" smtClean="0"/>
              <a:t>OPT.</a:t>
            </a:r>
          </a:p>
          <a:p>
            <a:r>
              <a:rPr lang="en-US" dirty="0" smtClean="0"/>
              <a:t>In </a:t>
            </a:r>
            <a:r>
              <a:rPr lang="en-US" dirty="0"/>
              <a:t>the case of TSP, the minimum spanning tree gives a lower bound </a:t>
            </a:r>
            <a:r>
              <a:rPr lang="en-US" dirty="0" smtClean="0"/>
              <a:t>for OPT the minimum TSP tour. </a:t>
            </a:r>
          </a:p>
          <a:p>
            <a:pPr marL="0" indent="0">
              <a:buNone/>
            </a:pPr>
            <a:r>
              <a:rPr lang="en-US" dirty="0" smtClean="0"/>
              <a:t>Note:  In metric TSP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d(</a:t>
            </a:r>
            <a:r>
              <a:rPr lang="en-US" dirty="0" err="1" smtClean="0"/>
              <a:t>a,b</a:t>
            </a:r>
            <a:r>
              <a:rPr lang="en-US" dirty="0" smtClean="0"/>
              <a:t>) ≤ d(</a:t>
            </a:r>
            <a:r>
              <a:rPr lang="en-US" dirty="0" err="1" smtClean="0"/>
              <a:t>a,c</a:t>
            </a:r>
            <a:r>
              <a:rPr lang="en-US" dirty="0" smtClean="0"/>
              <a:t>) + d(</a:t>
            </a:r>
            <a:r>
              <a:rPr lang="en-US" dirty="0" err="1" smtClean="0"/>
              <a:t>c,b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Always as fast to go “directly” from a to b.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Eucledian</a:t>
            </a:r>
            <a:r>
              <a:rPr lang="en-US" dirty="0" smtClean="0"/>
              <a:t> TSP is an example of a metric TSP.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161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 2-Approximation Algorithm for Metric TSP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Claim: </a:t>
            </a:r>
            <a:r>
              <a:rPr lang="en-US" dirty="0"/>
              <a:t>The cost of a Minimum Spanning Tree is no greater than the cost of an optimal TSP tour. </a:t>
            </a:r>
          </a:p>
          <a:p>
            <a:pPr marL="0" indent="0">
              <a:buNone/>
            </a:pPr>
            <a:r>
              <a:rPr lang="en-US" dirty="0" smtClean="0"/>
              <a:t>		cost(MST</a:t>
            </a:r>
            <a:r>
              <a:rPr lang="en-US" dirty="0"/>
              <a:t>) </a:t>
            </a:r>
            <a:r>
              <a:rPr lang="en-US" dirty="0" smtClean="0"/>
              <a:t>≤ </a:t>
            </a:r>
            <a:r>
              <a:rPr lang="en-US" dirty="0"/>
              <a:t>OPT</a:t>
            </a:r>
          </a:p>
          <a:p>
            <a:r>
              <a:rPr lang="en-US" dirty="0" smtClean="0"/>
              <a:t>Proof</a:t>
            </a:r>
            <a:r>
              <a:rPr lang="en-US" dirty="0"/>
              <a:t>: Notice that deleting an edge from a </a:t>
            </a:r>
            <a:r>
              <a:rPr lang="en-US" dirty="0" smtClean="0"/>
              <a:t>TSP tour results in </a:t>
            </a:r>
            <a:r>
              <a:rPr lang="en-US" dirty="0"/>
              <a:t>a spanning </a:t>
            </a:r>
            <a:r>
              <a:rPr lang="en-US" dirty="0" smtClean="0"/>
              <a:t>tree. Therefore, the </a:t>
            </a:r>
            <a:r>
              <a:rPr lang="en-US" dirty="0"/>
              <a:t>minimum spanning tree give us a lower bound on </a:t>
            </a:r>
            <a:r>
              <a:rPr lang="en-US" dirty="0" smtClean="0"/>
              <a:t>OPT</a:t>
            </a:r>
            <a:r>
              <a:rPr lang="en-US" dirty="0"/>
              <a:t>, the cost of the optimal </a:t>
            </a:r>
            <a:r>
              <a:rPr lang="en-US" dirty="0" smtClean="0"/>
              <a:t>TSP tour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This gives us a simple 2-approximation algorithm for metric TSP.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277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 2-Approximation Algorithm for Metric TSP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need the following definition to </a:t>
            </a:r>
            <a:r>
              <a:rPr lang="en-US" dirty="0" smtClean="0"/>
              <a:t>design </a:t>
            </a:r>
            <a:r>
              <a:rPr lang="en-US" dirty="0"/>
              <a:t>the algorithm. </a:t>
            </a:r>
            <a:endParaRPr lang="en-US" dirty="0" smtClean="0"/>
          </a:p>
          <a:p>
            <a:r>
              <a:rPr lang="en-US" dirty="0" smtClean="0"/>
              <a:t>Definition: A </a:t>
            </a:r>
            <a:r>
              <a:rPr lang="en-US" dirty="0"/>
              <a:t>(multi-) graph is </a:t>
            </a:r>
            <a:r>
              <a:rPr lang="en-US" b="1" dirty="0"/>
              <a:t>Eulerian</a:t>
            </a:r>
            <a:r>
              <a:rPr lang="en-US" dirty="0"/>
              <a:t> if it has a </a:t>
            </a:r>
            <a:r>
              <a:rPr lang="en-US" dirty="0" smtClean="0"/>
              <a:t>walk </a:t>
            </a:r>
            <a:r>
              <a:rPr lang="en-US" dirty="0"/>
              <a:t>that uses every edge exactly </a:t>
            </a:r>
            <a:r>
              <a:rPr lang="en-US" dirty="0" smtClean="0"/>
              <a:t>once.</a:t>
            </a:r>
          </a:p>
          <a:p>
            <a:r>
              <a:rPr lang="en-US" dirty="0" smtClean="0"/>
              <a:t>Fact: A </a:t>
            </a:r>
            <a:r>
              <a:rPr lang="en-US" dirty="0"/>
              <a:t>connected graph is Eulerian if and only if every vertex has even degree.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53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18890</TotalTime>
  <Words>1262</Words>
  <Application>Microsoft Office PowerPoint</Application>
  <PresentationFormat>On-screen Show (4:3)</PresentationFormat>
  <Paragraphs>239</Paragraphs>
  <Slides>27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新細明體</vt:lpstr>
      <vt:lpstr>Arial</vt:lpstr>
      <vt:lpstr>Calibri</vt:lpstr>
      <vt:lpstr>Cambria Math</vt:lpstr>
      <vt:lpstr>Monotype Sorts</vt:lpstr>
      <vt:lpstr>Symbol</vt:lpstr>
      <vt:lpstr>Tahoma</vt:lpstr>
      <vt:lpstr>Times New Roman</vt:lpstr>
      <vt:lpstr>Verdana</vt:lpstr>
      <vt:lpstr>Wingdings 2</vt:lpstr>
      <vt:lpstr>Default Design</vt:lpstr>
      <vt:lpstr>Document</vt:lpstr>
      <vt:lpstr>Equation</vt:lpstr>
      <vt:lpstr>Approximation Algorithms</vt:lpstr>
      <vt:lpstr>Coping With NP-Compleness</vt:lpstr>
      <vt:lpstr>Coping With NP-Compleness</vt:lpstr>
      <vt:lpstr>Approximation Algorithm</vt:lpstr>
      <vt:lpstr>PowerPoint Presentation</vt:lpstr>
      <vt:lpstr>Approximate Ratio</vt:lpstr>
      <vt:lpstr>A 2-Approximation Algorithm for Metric TSP</vt:lpstr>
      <vt:lpstr>A 2-Approximation Algorithm for Metric TSP</vt:lpstr>
      <vt:lpstr>A 2-Approximation Algorithm for Metric TSP</vt:lpstr>
      <vt:lpstr>The Algorithm</vt:lpstr>
      <vt:lpstr>Proof</vt:lpstr>
      <vt:lpstr>Greedy Approximations</vt:lpstr>
      <vt:lpstr>Knapsack</vt:lpstr>
      <vt:lpstr>Assumptions </vt:lpstr>
      <vt:lpstr>Knapsack Approximation</vt:lpstr>
      <vt:lpstr>Knapsack Approximation</vt:lpstr>
      <vt:lpstr>Knapsack Approximation</vt:lpstr>
      <vt:lpstr>Knapsack 2-Approximation</vt:lpstr>
      <vt:lpstr>Knapsack 2-Approximation</vt:lpstr>
      <vt:lpstr>Greedy2 is 2-approximation Knapsack</vt:lpstr>
      <vt:lpstr>Bin Packing–Dec. is NP-complete</vt:lpstr>
      <vt:lpstr>SET-PARTITION ≤p  Bin Packing</vt:lpstr>
      <vt:lpstr>SET-PARTITION ≤p  Bin Packing</vt:lpstr>
      <vt:lpstr>Bin Packing Optimization</vt:lpstr>
      <vt:lpstr>First-Fit Algorithm</vt:lpstr>
      <vt:lpstr>First-Fit finds 2OPT solution</vt:lpstr>
      <vt:lpstr>First-Fit finds 2OPT solution</vt:lpstr>
    </vt:vector>
  </TitlesOfParts>
  <Company>University of Nevada, Reno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CS325</dc:title>
  <dc:subject>CS325 Ecampus</dc:subject>
  <dc:creator>Juli Schutfort</dc:creator>
  <cp:lastModifiedBy>Julianne Schutfort</cp:lastModifiedBy>
  <cp:revision>898</cp:revision>
  <cp:lastPrinted>2020-03-10T23:37:23Z</cp:lastPrinted>
  <dcterms:created xsi:type="dcterms:W3CDTF">2003-07-26T00:47:08Z</dcterms:created>
  <dcterms:modified xsi:type="dcterms:W3CDTF">2020-03-11T07:50:12Z</dcterms:modified>
</cp:coreProperties>
</file>