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833" r:id="rId2"/>
    <p:sldId id="729" r:id="rId3"/>
    <p:sldId id="792" r:id="rId4"/>
    <p:sldId id="730" r:id="rId5"/>
    <p:sldId id="732" r:id="rId6"/>
    <p:sldId id="834" r:id="rId7"/>
    <p:sldId id="837" r:id="rId8"/>
    <p:sldId id="835" r:id="rId9"/>
    <p:sldId id="721" r:id="rId10"/>
    <p:sldId id="713" r:id="rId11"/>
    <p:sldId id="722" r:id="rId12"/>
    <p:sldId id="733" r:id="rId13"/>
    <p:sldId id="727" r:id="rId14"/>
    <p:sldId id="715" r:id="rId15"/>
    <p:sldId id="716" r:id="rId16"/>
    <p:sldId id="805" r:id="rId17"/>
    <p:sldId id="717" r:id="rId18"/>
    <p:sldId id="743" r:id="rId19"/>
    <p:sldId id="838" r:id="rId20"/>
    <p:sldId id="806" r:id="rId21"/>
    <p:sldId id="678" r:id="rId22"/>
    <p:sldId id="679" r:id="rId23"/>
    <p:sldId id="734" r:id="rId24"/>
    <p:sldId id="799" r:id="rId25"/>
    <p:sldId id="804" r:id="rId26"/>
    <p:sldId id="795" r:id="rId27"/>
    <p:sldId id="736" r:id="rId28"/>
    <p:sldId id="807" r:id="rId29"/>
    <p:sldId id="808" r:id="rId30"/>
    <p:sldId id="796" r:id="rId31"/>
    <p:sldId id="798" r:id="rId32"/>
    <p:sldId id="677" r:id="rId33"/>
    <p:sldId id="682" r:id="rId34"/>
    <p:sldId id="737" r:id="rId35"/>
    <p:sldId id="740" r:id="rId36"/>
    <p:sldId id="741" r:id="rId37"/>
    <p:sldId id="797" r:id="rId38"/>
    <p:sldId id="839" r:id="rId39"/>
    <p:sldId id="800" r:id="rId40"/>
    <p:sldId id="777" r:id="rId4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008080"/>
    <a:srgbClr val="CC0000"/>
    <a:srgbClr val="006699"/>
    <a:srgbClr val="0066FF"/>
    <a:srgbClr val="DD0111"/>
    <a:srgbClr val="9900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7743" autoAdjust="0"/>
    <p:restoredTop sz="85612" autoAdjust="0"/>
  </p:normalViewPr>
  <p:slideViewPr>
    <p:cSldViewPr snapToGrid="0">
      <p:cViewPr varScale="1">
        <p:scale>
          <a:sx n="100" d="100"/>
          <a:sy n="100" d="100"/>
        </p:scale>
        <p:origin x="38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56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56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4E0A61-4BB1-4E6A-BD61-DE0E1ECB87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012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1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56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56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94C269-BF46-4B08-94C0-FC8EDBABCD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255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8DE57-BFDD-4C49-AA1C-BA6451D26D9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757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5FF34-A880-4635-8D71-FD58CFE6DEA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712788"/>
            <a:ext cx="4656138" cy="3494087"/>
          </a:xfrm>
          <a:ln/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45045"/>
            <a:ext cx="5140960" cy="412812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2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DA048-884B-4F99-9112-6F6A88D5599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3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EAB6BF-9494-4A3E-A7AC-E71CB255147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9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64E35-ECFA-4ED5-ABE9-8F0B0A624DA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097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230F5-70C5-447E-9854-843EA5976BB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282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71E4B7-51EF-4B5F-97FF-9713C905D3C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76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4178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729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71E4B7-51EF-4B5F-97FF-9713C905D3C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76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4178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664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3F5EA-4CD4-4B63-92CD-CEC1E747844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347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C30F3-0989-4869-97B4-F373155C140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452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252E6-F647-414A-908E-C09BFF4432B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7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30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49F26-6DC6-4618-B6D8-FA9173918F7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422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A64464-9244-480D-8F91-E14AD953585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836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81FD9-C875-4420-898F-98E7272A679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672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50FF0-97B9-4067-B969-1ECA34276AA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577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BAEED-15F6-46FB-A6AA-5AEE6609B61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384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C92A42-85C0-4C89-8335-6FBCB89AE39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558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67240-8508-43C7-8100-56528CF927E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9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919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BAEED-15F6-46FB-A6AA-5AEE6609B61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336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60112" indent="-292351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69403" indent="-233881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37165" indent="-233881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104926" indent="-233881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72687" indent="-23388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3040449" indent="-23388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508210" indent="-23388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975971" indent="-23388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fld id="{68F5EEC3-9D91-400B-9CA7-8105A6DABF5E}" type="slidenum">
              <a:rPr lang="en-US" altLang="en-US" sz="1200">
                <a:solidFill>
                  <a:prstClr val="black"/>
                </a:solidFill>
              </a:rPr>
              <a:pPr/>
              <a:t>40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2563"/>
            <a:ext cx="5140960" cy="418660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82" tIns="45041" rIns="90082" bIns="45041"/>
          <a:lstStyle/>
          <a:p>
            <a:pPr eaLnBrk="1" hangingPunct="1"/>
            <a:r>
              <a:rPr lang="en-US" altLang="en-US" smtClean="0"/>
              <a:t>Karp analyzed most juicy open problem in discrete math – showed most were NP-complete</a:t>
            </a:r>
          </a:p>
          <a:p>
            <a:pPr eaLnBrk="1" hangingPunct="1"/>
            <a:r>
              <a:rPr lang="en-US" altLang="en-US" smtClean="0"/>
              <a:t>x -&gt; y means x reduces to y (if you can solve y, then you can solve x)</a:t>
            </a:r>
          </a:p>
          <a:p>
            <a:pPr eaLnBrk="1" hangingPunct="1"/>
            <a:r>
              <a:rPr lang="en-US" altLang="en-US" smtClean="0"/>
              <a:t>Then to join the NP complete club, you need a reduction from SAT (or any other current member) to you</a:t>
            </a:r>
          </a:p>
        </p:txBody>
      </p:sp>
    </p:spTree>
    <p:extLst>
      <p:ext uri="{BB962C8B-B14F-4D97-AF65-F5344CB8AC3E}">
        <p14:creationId xmlns:p14="http://schemas.microsoft.com/office/powerpoint/2010/main" val="414010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3F000-C5BB-442F-941F-6CF0CBA8B9A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41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3F000-C5BB-442F-941F-6CF0CBA8B9A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41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3F000-C5BB-442F-941F-6CF0CBA8B9A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633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3F000-C5BB-442F-941F-6CF0CBA8B9A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41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0687D-755A-44F5-9352-BFACD5DC701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712788"/>
            <a:ext cx="4656138" cy="3494087"/>
          </a:xfrm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45045"/>
            <a:ext cx="5140960" cy="412812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28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ECC88-F51E-4793-ABEE-C9D3E3DCE5A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535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0B29C-67B8-496A-BEE8-135FA56FFB2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84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4907529-9190-47C2-B7E4-3D615474EC6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D22AD7-125C-4AA8-98CB-8F137F6C7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49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197472-5EA9-467C-AD33-F15E1C9BED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46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BAEB7B-AE62-4ED2-8138-8CD6FFC481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30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E01C74-C176-4503-B0FE-00563AD1CF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8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CF4668-5237-407C-8B84-0A42DF798B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43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8A009A-2C4C-4584-95BE-82F0762C8C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1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A5770E-EE85-401B-B037-9F8860AAE3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82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DE98A6-2640-4D3A-96D5-624930A36C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5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7EE168-018E-42DF-A93D-14A65F14F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5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F1EE74-0D70-4EC4-BBAC-4EFE7EA7A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8B14E91-4546-4563-9383-5B951187E4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notesSlide" Target="../notesSlides/notesSlide14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X40hbAHx3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P, NP &amp; NP-Complete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of “P” Problems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84275"/>
            <a:ext cx="8461375" cy="49466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b="1" dirty="0">
                <a:solidFill>
                  <a:schemeClr val="accent1"/>
                </a:solidFill>
              </a:rPr>
              <a:t>Class P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consists of (decision) problems that are solvable in polynomial time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Polynomial-time algorithms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Worst-case running time is </a:t>
            </a:r>
            <a:r>
              <a:rPr lang="en-US" altLang="en-US" dirty="0">
                <a:latin typeface="Comic Sans MS" pitchFamily="92" charset="0"/>
              </a:rPr>
              <a:t>O(</a:t>
            </a:r>
            <a:r>
              <a:rPr lang="en-US" altLang="en-US" dirty="0" err="1">
                <a:latin typeface="Comic Sans MS" pitchFamily="92" charset="0"/>
              </a:rPr>
              <a:t>n</a:t>
            </a:r>
            <a:r>
              <a:rPr lang="en-US" altLang="en-US" baseline="30000" dirty="0" err="1">
                <a:latin typeface="Comic Sans MS" pitchFamily="92" charset="0"/>
              </a:rPr>
              <a:t>k</a:t>
            </a:r>
            <a:r>
              <a:rPr lang="en-US" altLang="en-US" dirty="0">
                <a:latin typeface="Comic Sans MS" pitchFamily="92" charset="0"/>
              </a:rPr>
              <a:t>)</a:t>
            </a:r>
            <a:r>
              <a:rPr lang="en-US" altLang="en-US" dirty="0"/>
              <a:t>, for some constant k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Examples of polynomial time: </a:t>
            </a:r>
          </a:p>
          <a:p>
            <a:pPr lvl="1"/>
            <a:r>
              <a:rPr lang="en-US" altLang="en-US" dirty="0" smtClean="0"/>
              <a:t>O(n</a:t>
            </a:r>
            <a:r>
              <a:rPr lang="en-US" altLang="en-US" baseline="30000" dirty="0" smtClean="0"/>
              <a:t>2</a:t>
            </a:r>
            <a:r>
              <a:rPr lang="en-US" altLang="en-US" dirty="0"/>
              <a:t>), O(n</a:t>
            </a:r>
            <a:r>
              <a:rPr lang="en-US" altLang="en-US" baseline="30000" dirty="0"/>
              <a:t>3</a:t>
            </a:r>
            <a:r>
              <a:rPr lang="en-US" altLang="en-US" dirty="0"/>
              <a:t>), O(1), O(n </a:t>
            </a:r>
            <a:r>
              <a:rPr lang="en-US" altLang="en-US" dirty="0" err="1"/>
              <a:t>lg</a:t>
            </a:r>
            <a:r>
              <a:rPr lang="en-US" altLang="en-US" dirty="0"/>
              <a:t> n)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Searching and Sorting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Tractable/Intractable Problems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84275"/>
            <a:ext cx="8461375" cy="49466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Problems in P are also called </a:t>
            </a:r>
            <a:r>
              <a:rPr lang="en-US" altLang="en-US" b="1" dirty="0">
                <a:solidFill>
                  <a:schemeClr val="tx1"/>
                </a:solidFill>
              </a:rPr>
              <a:t>tractable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Problems </a:t>
            </a:r>
            <a:r>
              <a:rPr lang="en-US" altLang="en-US" b="1" dirty="0">
                <a:solidFill>
                  <a:schemeClr val="tx1"/>
                </a:solidFill>
              </a:rPr>
              <a:t>not</a:t>
            </a:r>
            <a:r>
              <a:rPr lang="en-US" altLang="en-US" dirty="0">
                <a:solidFill>
                  <a:schemeClr val="tx1"/>
                </a:solidFill>
              </a:rPr>
              <a:t> in P </a:t>
            </a:r>
            <a:r>
              <a:rPr lang="en-US" altLang="en-US" dirty="0" smtClean="0">
                <a:solidFill>
                  <a:schemeClr val="tx1"/>
                </a:solidFill>
              </a:rPr>
              <a:t>can be </a:t>
            </a:r>
            <a:r>
              <a:rPr lang="en-US" altLang="en-US" b="1" dirty="0" smtClean="0">
                <a:solidFill>
                  <a:schemeClr val="tx1"/>
                </a:solidFill>
              </a:rPr>
              <a:t>or </a:t>
            </a:r>
          </a:p>
          <a:p>
            <a:pPr lvl="1">
              <a:lnSpc>
                <a:spcPct val="130000"/>
              </a:lnSpc>
            </a:pPr>
            <a:r>
              <a:rPr lang="en-US" altLang="en-US" b="1" dirty="0" smtClean="0">
                <a:solidFill>
                  <a:schemeClr val="accent1"/>
                </a:solidFill>
              </a:rPr>
              <a:t>intractable - </a:t>
            </a:r>
            <a:r>
              <a:rPr lang="en-US" altLang="en-US" dirty="0" smtClean="0"/>
              <a:t>solved </a:t>
            </a:r>
            <a:r>
              <a:rPr lang="en-US" altLang="en-US" dirty="0"/>
              <a:t>in reasonable time only for small inputs</a:t>
            </a:r>
          </a:p>
          <a:p>
            <a:pPr lvl="1">
              <a:lnSpc>
                <a:spcPct val="130000"/>
              </a:lnSpc>
            </a:pPr>
            <a:r>
              <a:rPr lang="en-US" altLang="en-US" b="1" dirty="0" smtClean="0">
                <a:solidFill>
                  <a:schemeClr val="accent1"/>
                </a:solidFill>
              </a:rPr>
              <a:t>unsolvable - </a:t>
            </a:r>
            <a:r>
              <a:rPr lang="en-US" altLang="en-US" dirty="0" smtClean="0"/>
              <a:t>can </a:t>
            </a:r>
            <a:r>
              <a:rPr lang="en-US" altLang="en-US" dirty="0"/>
              <a:t>not be solved at all 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tx1"/>
                </a:solidFill>
              </a:rPr>
              <a:t>Are non-polynomial algorithms always worst than polynomial algorithms?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ko-KR" i="1" dirty="0">
                <a:ea typeface="굴림" pitchFamily="50" charset="-127"/>
              </a:rPr>
              <a:t>	- n</a:t>
            </a:r>
            <a:r>
              <a:rPr lang="en-US" altLang="ko-KR" baseline="30000" dirty="0">
                <a:ea typeface="굴림" pitchFamily="50" charset="-127"/>
              </a:rPr>
              <a:t>1,000,000</a:t>
            </a:r>
            <a:r>
              <a:rPr lang="en-US" altLang="ko-KR" dirty="0">
                <a:ea typeface="굴림" pitchFamily="50" charset="-127"/>
              </a:rPr>
              <a:t> is </a:t>
            </a:r>
            <a:r>
              <a:rPr lang="en-US" altLang="ko-KR" i="1" dirty="0">
                <a:ea typeface="굴림" pitchFamily="50" charset="-127"/>
              </a:rPr>
              <a:t>technically</a:t>
            </a:r>
            <a:r>
              <a:rPr lang="en-US" altLang="ko-KR" dirty="0">
                <a:ea typeface="굴림" pitchFamily="50" charset="-127"/>
              </a:rPr>
              <a:t> tractable, but really impossible   - </a:t>
            </a:r>
            <a:r>
              <a:rPr lang="en-US" altLang="ko-KR" i="1" dirty="0" err="1">
                <a:ea typeface="굴림" pitchFamily="50" charset="-127"/>
              </a:rPr>
              <a:t>n</a:t>
            </a:r>
            <a:r>
              <a:rPr lang="en-US" altLang="ko-KR" baseline="30000" dirty="0" err="1">
                <a:ea typeface="굴림" pitchFamily="50" charset="-127"/>
              </a:rPr>
              <a:t>log</a:t>
            </a:r>
            <a:r>
              <a:rPr lang="en-US" altLang="ko-KR" baseline="30000" dirty="0">
                <a:ea typeface="굴림" pitchFamily="50" charset="-127"/>
              </a:rPr>
              <a:t> log </a:t>
            </a:r>
            <a:r>
              <a:rPr lang="en-US" altLang="ko-KR" baseline="30000" dirty="0" err="1">
                <a:ea typeface="굴림" pitchFamily="50" charset="-127"/>
              </a:rPr>
              <a:t>log</a:t>
            </a:r>
            <a:r>
              <a:rPr lang="en-US" altLang="ko-KR" baseline="30000" dirty="0">
                <a:ea typeface="굴림" pitchFamily="50" charset="-127"/>
              </a:rPr>
              <a:t> </a:t>
            </a:r>
            <a:r>
              <a:rPr lang="en-US" altLang="ko-KR" i="1" baseline="30000" dirty="0">
                <a:ea typeface="굴림" pitchFamily="50" charset="-127"/>
              </a:rPr>
              <a:t>n</a:t>
            </a:r>
            <a:r>
              <a:rPr lang="en-US" altLang="ko-KR" dirty="0">
                <a:ea typeface="굴림" pitchFamily="50" charset="-127"/>
              </a:rPr>
              <a:t> is </a:t>
            </a:r>
            <a:r>
              <a:rPr lang="en-US" altLang="ko-KR" i="1" dirty="0">
                <a:ea typeface="굴림" pitchFamily="50" charset="-127"/>
              </a:rPr>
              <a:t>technically</a:t>
            </a:r>
            <a:r>
              <a:rPr lang="en-US" altLang="ko-KR" dirty="0">
                <a:ea typeface="굴림" pitchFamily="50" charset="-127"/>
              </a:rPr>
              <a:t> intractable, but easy</a:t>
            </a:r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An Unsolvable </a:t>
            </a:r>
            <a:r>
              <a:rPr lang="en-US" altLang="ko-KR" dirty="0">
                <a:ea typeface="굴림" pitchFamily="50" charset="-127"/>
              </a:rPr>
              <a:t>Problem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Turing discovered in the 1930</a:t>
            </a:r>
            <a:r>
              <a:rPr lang="en-US" altLang="ko-KR" dirty="0">
                <a:solidFill>
                  <a:schemeClr val="tx1"/>
                </a:solidFill>
                <a:latin typeface="Times New Roman"/>
                <a:ea typeface="굴림" pitchFamily="50" charset="-127"/>
              </a:rPr>
              <a:t>’</a:t>
            </a:r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s that there are problems </a:t>
            </a:r>
            <a:r>
              <a:rPr lang="en-US" altLang="ko-KR" dirty="0">
                <a:solidFill>
                  <a:schemeClr val="accent1"/>
                </a:solidFill>
                <a:ea typeface="굴림" pitchFamily="50" charset="-127"/>
              </a:rPr>
              <a:t>unsolvable</a:t>
            </a:r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 by </a:t>
            </a:r>
            <a:r>
              <a:rPr lang="en-US" altLang="ko-KR" i="1" dirty="0">
                <a:solidFill>
                  <a:schemeClr val="tx1"/>
                </a:solidFill>
                <a:ea typeface="굴림" pitchFamily="50" charset="-127"/>
              </a:rPr>
              <a:t>any</a:t>
            </a:r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 algorithm.</a:t>
            </a:r>
          </a:p>
          <a:p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The most famous of them is the </a:t>
            </a:r>
            <a:r>
              <a:rPr lang="en-US" altLang="ko-KR" dirty="0">
                <a:solidFill>
                  <a:schemeClr val="accent1"/>
                </a:solidFill>
                <a:ea typeface="굴림" pitchFamily="50" charset="-127"/>
              </a:rPr>
              <a:t>halting problem</a:t>
            </a:r>
          </a:p>
          <a:p>
            <a:pPr lvl="1"/>
            <a:r>
              <a:rPr lang="en-US" altLang="ko-KR" i="1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Given an arbitrary algorithm and its input, will that algorithm eventually halt, or will it continue forever in an </a:t>
            </a:r>
            <a:r>
              <a:rPr lang="en-US" altLang="ko-KR" dirty="0">
                <a:latin typeface="Times New Roman"/>
                <a:ea typeface="굴림" pitchFamily="50" charset="-127"/>
              </a:rPr>
              <a:t>“</a:t>
            </a:r>
            <a:r>
              <a:rPr lang="en-US" altLang="ko-KR" i="1" dirty="0">
                <a:ea typeface="굴림" pitchFamily="50" charset="-127"/>
              </a:rPr>
              <a:t>infinite </a:t>
            </a:r>
            <a:r>
              <a:rPr lang="en-US" altLang="ko-KR" i="1" dirty="0" smtClean="0">
                <a:ea typeface="굴림" pitchFamily="50" charset="-127"/>
              </a:rPr>
              <a:t>loop</a:t>
            </a:r>
            <a:r>
              <a:rPr lang="en-US" altLang="ko-KR" dirty="0" smtClean="0">
                <a:ea typeface="굴림" pitchFamily="50" charset="-127"/>
              </a:rPr>
              <a:t>?</a:t>
            </a:r>
            <a:r>
              <a:rPr lang="en-US" altLang="ko-KR" dirty="0" smtClean="0">
                <a:latin typeface="Times New Roman"/>
                <a:ea typeface="굴림" pitchFamily="50" charset="-127"/>
              </a:rPr>
              <a:t>”</a:t>
            </a:r>
          </a:p>
          <a:p>
            <a:r>
              <a:rPr lang="en-US" altLang="ko-KR" sz="2400" dirty="0" smtClean="0">
                <a:latin typeface="Times New Roman"/>
                <a:ea typeface="굴림" pitchFamily="50" charset="-127"/>
              </a:rPr>
              <a:t>This is an interesting topic but we will not be covering unsolvable problems in this class.  To learn more you can take CS321</a:t>
            </a:r>
            <a:endParaRPr lang="en-US" altLang="ko-KR" sz="2400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Examples of Intractable </a:t>
            </a:r>
            <a:r>
              <a:rPr lang="en-US" altLang="en-US" sz="2800" dirty="0" smtClean="0"/>
              <a:t>Decision Problems</a:t>
            </a:r>
            <a:endParaRPr lang="en-US" alt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Hamiltonian Cycle (</a:t>
            </a:r>
            <a:r>
              <a:rPr lang="en-US" altLang="en-US" sz="2400" dirty="0" smtClean="0"/>
              <a:t>HAM-CYCLE).  </a:t>
            </a:r>
            <a:r>
              <a:rPr lang="en-US" altLang="en-US" sz="2400" dirty="0" smtClean="0">
                <a:solidFill>
                  <a:schemeClr val="tx1"/>
                </a:solidFill>
              </a:rPr>
              <a:t>Given a directed graph G = (V,E), does there exist a simple cycle C that visits every vertex?</a:t>
            </a:r>
          </a:p>
          <a:p>
            <a:r>
              <a:rPr lang="en-US" altLang="en-US" sz="2400" dirty="0" smtClean="0"/>
              <a:t>CIRCUIT-SAT.  </a:t>
            </a:r>
            <a:r>
              <a:rPr lang="en-US" altLang="en-US" sz="2400" dirty="0" smtClean="0">
                <a:solidFill>
                  <a:schemeClr val="tx1"/>
                </a:solidFill>
              </a:rPr>
              <a:t>Given a combinational circuit built out of AND, OR, and NOT gates, is there a way to set the circuit inputs so that the output is 1?</a:t>
            </a:r>
          </a:p>
          <a:p>
            <a:r>
              <a:rPr lang="en-US" sz="2400" dirty="0" smtClean="0"/>
              <a:t>Travelling Salesman (</a:t>
            </a:r>
            <a:r>
              <a:rPr lang="en-US" altLang="en-US" sz="2400" dirty="0" smtClean="0"/>
              <a:t>TSP).  Given a weighted graph G=(V,E) 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Optimization Problem: Find a minimum weight Hamiltonian Cycle.</a:t>
            </a:r>
          </a:p>
          <a:p>
            <a:pPr lvl="1"/>
            <a:r>
              <a:rPr lang="en-US" altLang="en-US" sz="2000" dirty="0" smtClean="0"/>
              <a:t>Decision Problem: Given a graph and an integer k, is there a Hamiltonian Cycle with a total weight at most k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Nondeterminism </a:t>
            </a:r>
            <a:r>
              <a:rPr lang="en-US" altLang="en-US" sz="3600" dirty="0"/>
              <a:t>and NP Algorithms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132795"/>
            <a:ext cx="8556625" cy="551815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Nondeterministic algorithm = two stage procedure:</a:t>
            </a:r>
          </a:p>
          <a:p>
            <a:pPr marL="533400" indent="-533400">
              <a:lnSpc>
                <a:spcPct val="130000"/>
              </a:lnSpc>
              <a:buFontTx/>
              <a:buAutoNum type="arabicParenR"/>
            </a:pPr>
            <a:r>
              <a:rPr lang="en-US" altLang="en-US" dirty="0"/>
              <a:t>Nondeterministic (“guessing”) stage: 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dirty="0"/>
              <a:t>	generate randomly an arbitrary string that can be thought of as a candidate solution (“certificate”)</a:t>
            </a:r>
          </a:p>
          <a:p>
            <a:pPr marL="533400" indent="-533400">
              <a:lnSpc>
                <a:spcPct val="130000"/>
              </a:lnSpc>
              <a:buFontTx/>
              <a:buAutoNum type="arabicParenR"/>
            </a:pPr>
            <a:r>
              <a:rPr lang="en-US" altLang="en-US" dirty="0"/>
              <a:t>Deterministic (“verification”) stage: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dirty="0"/>
              <a:t>	take the certificate and the instance to the problem and returns YES if the certificate represents a solution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NP algorithms (Nondeterministic polynomial)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dirty="0"/>
              <a:t>	verification stage is polynomial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of “NP” Problems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47075" cy="50768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1"/>
                </a:solidFill>
              </a:rPr>
              <a:t>Class NP </a:t>
            </a:r>
            <a:r>
              <a:rPr lang="en-US" altLang="en-US" dirty="0">
                <a:solidFill>
                  <a:schemeClr val="tx1"/>
                </a:solidFill>
              </a:rPr>
              <a:t>consists of problems that could be solved by </a:t>
            </a:r>
            <a:r>
              <a:rPr lang="en-US" altLang="en-US" dirty="0" err="1" smtClean="0">
                <a:solidFill>
                  <a:schemeClr val="tx1"/>
                </a:solidFill>
              </a:rPr>
              <a:t>Nondetermistic</a:t>
            </a:r>
            <a:r>
              <a:rPr lang="en-US" altLang="en-US" dirty="0" smtClean="0">
                <a:solidFill>
                  <a:schemeClr val="tx1"/>
                </a:solidFill>
              </a:rPr>
              <a:t> Polynomial </a:t>
            </a:r>
            <a:r>
              <a:rPr lang="en-US" altLang="en-US" dirty="0">
                <a:solidFill>
                  <a:schemeClr val="tx1"/>
                </a:solidFill>
              </a:rPr>
              <a:t>algorithms 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en-US" dirty="0" smtClean="0"/>
              <a:t>Or verifiable </a:t>
            </a:r>
            <a:r>
              <a:rPr lang="en-US" altLang="en-US" dirty="0"/>
              <a:t>in polynomial time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tx1"/>
                </a:solidFill>
              </a:rPr>
              <a:t>If we were given a “certificate” of a solution, we could </a:t>
            </a:r>
            <a:r>
              <a:rPr lang="en-US" altLang="en-US" dirty="0" smtClean="0">
                <a:solidFill>
                  <a:schemeClr val="tx1"/>
                </a:solidFill>
              </a:rPr>
              <a:t>verify/certify </a:t>
            </a:r>
            <a:r>
              <a:rPr lang="en-US" altLang="en-US" dirty="0">
                <a:solidFill>
                  <a:schemeClr val="tx1"/>
                </a:solidFill>
              </a:rPr>
              <a:t>that the certificate is correct in time polynomial to the size of the input</a:t>
            </a:r>
          </a:p>
          <a:p>
            <a:pPr>
              <a:lnSpc>
                <a:spcPct val="130000"/>
              </a:lnSpc>
            </a:pPr>
            <a:r>
              <a:rPr lang="en-US" altLang="en-US" u="sng" dirty="0"/>
              <a:t>Warning:</a:t>
            </a:r>
            <a:r>
              <a:rPr lang="en-US" altLang="en-US" dirty="0"/>
              <a:t> NP does </a:t>
            </a:r>
            <a:r>
              <a:rPr lang="en-US" altLang="en-US" b="1" dirty="0"/>
              <a:t>not</a:t>
            </a:r>
            <a:r>
              <a:rPr lang="en-US" altLang="en-US" dirty="0"/>
              <a:t> mean “non-polynomial”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0-1 Knapsack is in NP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354330" y="1260476"/>
            <a:ext cx="5172710" cy="50768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Given a knapsack with capacity W = 20 is there a subset of items with total benefit at least $25?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Easy to verify in poly-time that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S = { 1, 3, 4, 5 } is a certificate solution.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Total weight = 2 +4+5+9 = 20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Total benefit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3 + 5 + 8 + 10 = 26 &gt; 25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638165" y="1260476"/>
            <a:ext cx="2819400" cy="3821430"/>
            <a:chOff x="323215" y="1249046"/>
            <a:chExt cx="2819400" cy="3821430"/>
          </a:xfrm>
        </p:grpSpPr>
        <p:grpSp>
          <p:nvGrpSpPr>
            <p:cNvPr id="6" name="Group 5"/>
            <p:cNvGrpSpPr/>
            <p:nvPr/>
          </p:nvGrpSpPr>
          <p:grpSpPr>
            <a:xfrm>
              <a:off x="323215" y="1249046"/>
              <a:ext cx="2819400" cy="3810000"/>
              <a:chOff x="6324600" y="914400"/>
              <a:chExt cx="2819400" cy="3810000"/>
            </a:xfrm>
          </p:grpSpPr>
          <p:sp>
            <p:nvSpPr>
              <p:cNvPr id="7" name="Text Box 18"/>
              <p:cNvSpPr txBox="1">
                <a:spLocks noChangeArrowheads="1"/>
              </p:cNvSpPr>
              <p:nvPr/>
            </p:nvSpPr>
            <p:spPr bwMode="auto">
              <a:xfrm>
                <a:off x="7131050" y="1420813"/>
                <a:ext cx="520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dirty="0" err="1"/>
                  <a:t>w</a:t>
                </a:r>
                <a:r>
                  <a:rPr lang="en-US" altLang="en-US" baseline="-25000" dirty="0" err="1"/>
                  <a:t>i</a:t>
                </a:r>
                <a:endParaRPr lang="en-US" altLang="en-US" dirty="0"/>
              </a:p>
            </p:txBody>
          </p:sp>
          <p:sp>
            <p:nvSpPr>
              <p:cNvPr id="8" name="Text Box 19"/>
              <p:cNvSpPr txBox="1">
                <a:spLocks noChangeArrowheads="1"/>
              </p:cNvSpPr>
              <p:nvPr/>
            </p:nvSpPr>
            <p:spPr bwMode="auto">
              <a:xfrm>
                <a:off x="8274050" y="1420813"/>
                <a:ext cx="520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dirty="0"/>
                  <a:t>b</a:t>
                </a:r>
                <a:r>
                  <a:rPr lang="en-US" altLang="en-US" baseline="-25000" dirty="0"/>
                  <a:t>i</a:t>
                </a:r>
                <a:endParaRPr lang="en-US" altLang="en-US" dirty="0"/>
              </a:p>
            </p:txBody>
          </p:sp>
          <p:sp>
            <p:nvSpPr>
              <p:cNvPr id="9" name="Text Box 20"/>
              <p:cNvSpPr txBox="1">
                <a:spLocks noChangeArrowheads="1"/>
              </p:cNvSpPr>
              <p:nvPr/>
            </p:nvSpPr>
            <p:spPr bwMode="auto">
              <a:xfrm>
                <a:off x="8229600" y="41148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10</a:t>
                </a:r>
              </a:p>
            </p:txBody>
          </p:sp>
          <p:sp>
            <p:nvSpPr>
              <p:cNvPr id="10" name="Text Box 21"/>
              <p:cNvSpPr txBox="1">
                <a:spLocks noChangeArrowheads="1"/>
              </p:cNvSpPr>
              <p:nvPr/>
            </p:nvSpPr>
            <p:spPr bwMode="auto">
              <a:xfrm>
                <a:off x="8382000" y="35814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8</a:t>
                </a:r>
              </a:p>
            </p:txBody>
          </p:sp>
          <p:sp>
            <p:nvSpPr>
              <p:cNvPr id="11" name="Text Box 22"/>
              <p:cNvSpPr txBox="1">
                <a:spLocks noChangeArrowheads="1"/>
              </p:cNvSpPr>
              <p:nvPr/>
            </p:nvSpPr>
            <p:spPr bwMode="auto">
              <a:xfrm>
                <a:off x="7315200" y="35814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5</a:t>
                </a:r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8382000" y="30480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5</a:t>
                </a:r>
              </a:p>
            </p:txBody>
          </p:sp>
          <p:sp>
            <p:nvSpPr>
              <p:cNvPr id="13" name="Text Box 24"/>
              <p:cNvSpPr txBox="1">
                <a:spLocks noChangeArrowheads="1"/>
              </p:cNvSpPr>
              <p:nvPr/>
            </p:nvSpPr>
            <p:spPr bwMode="auto">
              <a:xfrm>
                <a:off x="7315200" y="30480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14" name="Text Box 25"/>
              <p:cNvSpPr txBox="1">
                <a:spLocks noChangeArrowheads="1"/>
              </p:cNvSpPr>
              <p:nvPr/>
            </p:nvSpPr>
            <p:spPr bwMode="auto">
              <a:xfrm>
                <a:off x="8382000" y="25146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15" name="Text Box 26"/>
              <p:cNvSpPr txBox="1">
                <a:spLocks noChangeArrowheads="1"/>
              </p:cNvSpPr>
              <p:nvPr/>
            </p:nvSpPr>
            <p:spPr bwMode="auto">
              <a:xfrm>
                <a:off x="7315200" y="25146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3</a:t>
                </a:r>
              </a:p>
            </p:txBody>
          </p:sp>
          <p:sp>
            <p:nvSpPr>
              <p:cNvPr id="16" name="Text Box 27"/>
              <p:cNvSpPr txBox="1">
                <a:spLocks noChangeArrowheads="1"/>
              </p:cNvSpPr>
              <p:nvPr/>
            </p:nvSpPr>
            <p:spPr bwMode="auto">
              <a:xfrm>
                <a:off x="8382000" y="19812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3</a:t>
                </a:r>
              </a:p>
            </p:txBody>
          </p:sp>
          <p:sp>
            <p:nvSpPr>
              <p:cNvPr id="17" name="Text Box 28"/>
              <p:cNvSpPr txBox="1">
                <a:spLocks noChangeArrowheads="1"/>
              </p:cNvSpPr>
              <p:nvPr/>
            </p:nvSpPr>
            <p:spPr bwMode="auto">
              <a:xfrm>
                <a:off x="7315200" y="19812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2</a:t>
                </a:r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>
                <a:off x="6781800" y="1041400"/>
                <a:ext cx="1079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Weight</a:t>
                </a:r>
              </a:p>
            </p:txBody>
          </p:sp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7915275" y="1041400"/>
                <a:ext cx="1079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Benefit</a:t>
                </a:r>
              </a:p>
            </p:txBody>
          </p:sp>
          <p:sp>
            <p:nvSpPr>
              <p:cNvPr id="20" name="Text Box 31"/>
              <p:cNvSpPr txBox="1">
                <a:spLocks noChangeArrowheads="1"/>
              </p:cNvSpPr>
              <p:nvPr/>
            </p:nvSpPr>
            <p:spPr bwMode="auto">
              <a:xfrm>
                <a:off x="7315200" y="41148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9</a:t>
                </a:r>
              </a:p>
            </p:txBody>
          </p:sp>
          <p:sp>
            <p:nvSpPr>
              <p:cNvPr id="21" name="Line 32"/>
              <p:cNvSpPr>
                <a:spLocks noChangeShapeType="1"/>
              </p:cNvSpPr>
              <p:nvPr/>
            </p:nvSpPr>
            <p:spPr bwMode="auto">
              <a:xfrm>
                <a:off x="6324600" y="925830"/>
                <a:ext cx="2819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33"/>
              <p:cNvSpPr>
                <a:spLocks noChangeShapeType="1"/>
              </p:cNvSpPr>
              <p:nvPr/>
            </p:nvSpPr>
            <p:spPr bwMode="auto">
              <a:xfrm>
                <a:off x="6324600" y="914400"/>
                <a:ext cx="0" cy="3810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4"/>
              <p:cNvSpPr txBox="1">
                <a:spLocks noChangeArrowheads="1"/>
              </p:cNvSpPr>
              <p:nvPr/>
            </p:nvSpPr>
            <p:spPr bwMode="auto">
              <a:xfrm>
                <a:off x="7299325" y="1336675"/>
                <a:ext cx="1841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Text Box 36"/>
              <p:cNvSpPr txBox="1">
                <a:spLocks noChangeArrowheads="1"/>
              </p:cNvSpPr>
              <p:nvPr/>
            </p:nvSpPr>
            <p:spPr bwMode="auto">
              <a:xfrm>
                <a:off x="6324600" y="1420813"/>
                <a:ext cx="6477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/>
                  <a:t>Item</a:t>
                </a:r>
                <a:endParaRPr lang="en-US" altLang="en-US"/>
              </a:p>
              <a:p>
                <a:r>
                  <a:rPr lang="en-US" altLang="en-US"/>
                  <a:t>#</a:t>
                </a:r>
              </a:p>
            </p:txBody>
          </p:sp>
          <p:sp>
            <p:nvSpPr>
              <p:cNvPr id="25" name="Text Box 37"/>
              <p:cNvSpPr txBox="1">
                <a:spLocks noChangeArrowheads="1"/>
              </p:cNvSpPr>
              <p:nvPr/>
            </p:nvSpPr>
            <p:spPr bwMode="auto">
              <a:xfrm>
                <a:off x="6477000" y="35814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26" name="Text Box 38"/>
              <p:cNvSpPr txBox="1">
                <a:spLocks noChangeArrowheads="1"/>
              </p:cNvSpPr>
              <p:nvPr/>
            </p:nvSpPr>
            <p:spPr bwMode="auto">
              <a:xfrm>
                <a:off x="6477000" y="30480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6477000" y="25146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28" name="Text Box 40"/>
              <p:cNvSpPr txBox="1">
                <a:spLocks noChangeArrowheads="1"/>
              </p:cNvSpPr>
              <p:nvPr/>
            </p:nvSpPr>
            <p:spPr bwMode="auto">
              <a:xfrm>
                <a:off x="6477000" y="19812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sp>
            <p:nvSpPr>
              <p:cNvPr id="29" name="Text Box 41"/>
              <p:cNvSpPr txBox="1">
                <a:spLocks noChangeArrowheads="1"/>
              </p:cNvSpPr>
              <p:nvPr/>
            </p:nvSpPr>
            <p:spPr bwMode="auto">
              <a:xfrm>
                <a:off x="6477000" y="41148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00B050"/>
                    </a:solidFill>
                  </a:rPr>
                  <a:t>5</a:t>
                </a:r>
              </a:p>
            </p:txBody>
          </p:sp>
          <p:sp>
            <p:nvSpPr>
              <p:cNvPr id="31" name="Line 55"/>
              <p:cNvSpPr>
                <a:spLocks noChangeShapeType="1"/>
              </p:cNvSpPr>
              <p:nvPr/>
            </p:nvSpPr>
            <p:spPr bwMode="auto">
              <a:xfrm flipV="1">
                <a:off x="6324600" y="4724400"/>
                <a:ext cx="2819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3142615" y="1260476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97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Hamiltonian Cycle </a:t>
            </a:r>
            <a:r>
              <a:rPr lang="en-US" altLang="en-US" dirty="0" smtClean="0">
                <a:sym typeface="Symbol"/>
              </a:rPr>
              <a:t>is in</a:t>
            </a:r>
            <a:r>
              <a:rPr lang="en-US" altLang="en-US" dirty="0" smtClean="0"/>
              <a:t> NP</a:t>
            </a:r>
            <a:endParaRPr lang="en-US" altLang="en-US" dirty="0"/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930" y="1115622"/>
            <a:ext cx="8229600" cy="5076825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b="1" dirty="0"/>
              <a:t>Given:</a:t>
            </a:r>
            <a:r>
              <a:rPr lang="en-US" altLang="en-US" dirty="0"/>
              <a:t> a directed graph G = (V, E), determine a simple cycle that contains each vertex in V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Each vertex can only be visited once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b="1" dirty="0"/>
              <a:t>Certificate</a:t>
            </a:r>
            <a:r>
              <a:rPr lang="en-US" alt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Sequence: </a:t>
            </a:r>
            <a:r>
              <a:rPr lang="en-US" altLang="en-US" dirty="0" smtClean="0">
                <a:sym typeface="Symbol" pitchFamily="92" charset="2"/>
              </a:rPr>
              <a:t>a, e, d, c, b</a:t>
            </a:r>
            <a:endParaRPr lang="en-US" altLang="en-US" dirty="0">
              <a:sym typeface="Symbol" pitchFamily="92" charset="2"/>
            </a:endParaRPr>
          </a:p>
        </p:txBody>
      </p:sp>
      <p:sp>
        <p:nvSpPr>
          <p:cNvPr id="898063" name="Text Box 15"/>
          <p:cNvSpPr txBox="1">
            <a:spLocks noChangeArrowheads="1"/>
          </p:cNvSpPr>
          <p:nvPr/>
        </p:nvSpPr>
        <p:spPr bwMode="auto">
          <a:xfrm>
            <a:off x="3387797" y="6271407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Hamiltonian</a:t>
            </a:r>
            <a:endParaRPr lang="en-US" altLang="en-US" dirty="0"/>
          </a:p>
        </p:txBody>
      </p:sp>
      <p:sp>
        <p:nvSpPr>
          <p:cNvPr id="151" name="Rectangle 201"/>
          <p:cNvSpPr>
            <a:spLocks noChangeArrowheads="1"/>
          </p:cNvSpPr>
          <p:nvPr/>
        </p:nvSpPr>
        <p:spPr bwMode="auto">
          <a:xfrm>
            <a:off x="1528577" y="6420632"/>
            <a:ext cx="895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/>
              <a:t>instance s</a:t>
            </a:r>
          </a:p>
        </p:txBody>
      </p:sp>
      <p:sp>
        <p:nvSpPr>
          <p:cNvPr id="152" name="Rectangle 202"/>
          <p:cNvSpPr>
            <a:spLocks noChangeArrowheads="1"/>
          </p:cNvSpPr>
          <p:nvPr/>
        </p:nvSpPr>
        <p:spPr bwMode="auto">
          <a:xfrm>
            <a:off x="6733165" y="5966607"/>
            <a:ext cx="10985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certificate 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30853" y="4291194"/>
            <a:ext cx="2141846" cy="1675413"/>
            <a:chOff x="930853" y="4291194"/>
            <a:chExt cx="2141846" cy="1675413"/>
          </a:xfrm>
        </p:grpSpPr>
        <p:sp>
          <p:nvSpPr>
            <p:cNvPr id="154" name="Line 2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030474" y="4402889"/>
              <a:ext cx="647535" cy="949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2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080284" y="5352289"/>
              <a:ext cx="896587" cy="502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2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678009" y="4458736"/>
              <a:ext cx="398483" cy="1284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678009" y="4402889"/>
              <a:ext cx="12950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3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2873458" y="4402889"/>
              <a:ext cx="99621" cy="11727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3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727819" y="4402889"/>
              <a:ext cx="1145639" cy="11727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3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2076492" y="5575677"/>
              <a:ext cx="796966" cy="2792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Oval 2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930853" y="5240595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169" name="Oval 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578388" y="4291194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170" name="Oval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873458" y="4291194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171" name="Oval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773837" y="5463983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172" name="Oval 2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976871" y="5743219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210865" y="4236620"/>
            <a:ext cx="2141846" cy="1675413"/>
            <a:chOff x="930853" y="4291194"/>
            <a:chExt cx="2141846" cy="1675413"/>
          </a:xfrm>
        </p:grpSpPr>
        <p:sp>
          <p:nvSpPr>
            <p:cNvPr id="174" name="Line 26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1030474" y="4402889"/>
              <a:ext cx="647535" cy="9494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27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1080284" y="5352289"/>
              <a:ext cx="896587" cy="502624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28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1678009" y="4458736"/>
              <a:ext cx="398483" cy="1284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1678009" y="4402889"/>
              <a:ext cx="129507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30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2873458" y="4402889"/>
              <a:ext cx="99621" cy="1172789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31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727819" y="4402889"/>
              <a:ext cx="1145639" cy="11727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32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2076492" y="5575677"/>
              <a:ext cx="796966" cy="279235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Oval 2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30853" y="5240595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182" name="Oval 2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578388" y="4291194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183" name="Oval 2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873458" y="4291194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184" name="Oval 2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773837" y="5463983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185" name="Oval 2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76871" y="5743219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3-SAT is in NP</a:t>
            </a:r>
            <a:endParaRPr lang="en-US" altLang="en-US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184275"/>
            <a:ext cx="8134200" cy="5334000"/>
          </a:xfrm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Given a </a:t>
            </a:r>
            <a:r>
              <a:rPr lang="en-US" altLang="en-US" sz="2400" dirty="0">
                <a:solidFill>
                  <a:schemeClr val="tx1"/>
                </a:solidFill>
              </a:rPr>
              <a:t>CNF formula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 </a:t>
            </a:r>
            <a:r>
              <a:rPr lang="en-US" altLang="en-US" sz="2400" dirty="0" smtClean="0">
                <a:solidFill>
                  <a:schemeClr val="tx1"/>
                </a:solidFill>
              </a:rPr>
              <a:t>with three literals per clause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92" charset="2"/>
              </a:rPr>
              <a:t>,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is there a satisfying assignment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92" charset="2"/>
              </a:rPr>
              <a:t>?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/>
              <a:t>Certificate.  </a:t>
            </a:r>
            <a:r>
              <a:rPr lang="en-US" altLang="en-US" sz="2400" dirty="0">
                <a:solidFill>
                  <a:schemeClr val="tx1"/>
                </a:solidFill>
              </a:rPr>
              <a:t>An assignment of truth values to the n </a:t>
            </a:r>
            <a:r>
              <a:rPr lang="en-US" altLang="en-US" sz="2400" dirty="0" err="1">
                <a:solidFill>
                  <a:schemeClr val="tx1"/>
                </a:solidFill>
              </a:rPr>
              <a:t>boolean</a:t>
            </a:r>
            <a:r>
              <a:rPr lang="en-US" altLang="en-US" sz="2400" dirty="0">
                <a:solidFill>
                  <a:schemeClr val="tx1"/>
                </a:solidFill>
              </a:rPr>
              <a:t> variables.</a:t>
            </a:r>
          </a:p>
          <a:p>
            <a:pPr marL="0" indent="0">
              <a:buNone/>
            </a:pPr>
            <a:r>
              <a:rPr lang="en-US" altLang="en-US" sz="2400" dirty="0" smtClean="0"/>
              <a:t>Certifier</a:t>
            </a:r>
            <a:r>
              <a:rPr lang="en-US" altLang="en-US" sz="2400" dirty="0"/>
              <a:t>.  </a:t>
            </a:r>
            <a:r>
              <a:rPr lang="en-US" altLang="en-US" sz="2400" dirty="0">
                <a:solidFill>
                  <a:schemeClr val="tx1"/>
                </a:solidFill>
              </a:rPr>
              <a:t>Check that each clause in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</a:t>
            </a:r>
            <a:r>
              <a:rPr lang="en-US" altLang="en-US" sz="2400" dirty="0">
                <a:solidFill>
                  <a:schemeClr val="tx1"/>
                </a:solidFill>
              </a:rPr>
              <a:t> has at least one true literal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Conclusion.  </a:t>
            </a:r>
            <a:r>
              <a:rPr lang="en-US" altLang="en-US" sz="1600" dirty="0">
                <a:solidFill>
                  <a:schemeClr val="tx1"/>
                </a:solidFill>
              </a:rPr>
              <a:t>SAT</a:t>
            </a:r>
            <a:r>
              <a:rPr lang="en-US" altLang="en-US" dirty="0">
                <a:solidFill>
                  <a:schemeClr val="tx1"/>
                </a:solidFill>
              </a:rPr>
              <a:t> is in NP.</a:t>
            </a:r>
          </a:p>
        </p:txBody>
      </p:sp>
      <p:graphicFrame>
        <p:nvGraphicFramePr>
          <p:cNvPr id="275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416206"/>
              </p:ext>
            </p:extLst>
          </p:nvPr>
        </p:nvGraphicFramePr>
        <p:xfrm>
          <a:off x="760555" y="4556702"/>
          <a:ext cx="7908914" cy="933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0354" name="Equation" r:id="rId4" imgW="3085920" imgH="253800" progId="Equation.3">
                  <p:embed/>
                </p:oleObj>
              </mc:Choice>
              <mc:Fallback>
                <p:oleObj name="Equation" r:id="rId4" imgW="3085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3137" t="-25714" r="-3137" b="-25714"/>
                      <a:stretch>
                        <a:fillRect/>
                      </a:stretch>
                    </p:blipFill>
                    <p:spPr bwMode="auto">
                      <a:xfrm>
                        <a:off x="760555" y="4556702"/>
                        <a:ext cx="7908914" cy="933966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597749"/>
              </p:ext>
            </p:extLst>
          </p:nvPr>
        </p:nvGraphicFramePr>
        <p:xfrm>
          <a:off x="3002700" y="5946569"/>
          <a:ext cx="3103676" cy="48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0355" name="Equation" r:id="rId6" imgW="2540000" imgH="266700" progId="Equation.3">
                  <p:embed/>
                </p:oleObj>
              </mc:Choice>
              <mc:Fallback>
                <p:oleObj name="Equation" r:id="rId6" imgW="25400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7201" t="-34285" r="-7201" b="-34285"/>
                      <a:stretch>
                        <a:fillRect/>
                      </a:stretch>
                    </p:blipFill>
                    <p:spPr bwMode="auto">
                      <a:xfrm>
                        <a:off x="3002700" y="5946569"/>
                        <a:ext cx="3103676" cy="484125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3903663" y="4147087"/>
            <a:ext cx="895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/>
              <a:t>instance s</a:t>
            </a: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3903663" y="5524995"/>
            <a:ext cx="10985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/>
              <a:t>certificate t</a:t>
            </a:r>
          </a:p>
        </p:txBody>
      </p:sp>
    </p:spTree>
    <p:extLst>
      <p:ext uri="{BB962C8B-B14F-4D97-AF65-F5344CB8AC3E}">
        <p14:creationId xmlns:p14="http://schemas.microsoft.com/office/powerpoint/2010/main" val="240011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3-SAT is in NP</a:t>
            </a:r>
            <a:endParaRPr lang="en-US" altLang="en-US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184275"/>
            <a:ext cx="8134200" cy="5334000"/>
          </a:xfrm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Given a </a:t>
            </a:r>
            <a:r>
              <a:rPr lang="en-US" altLang="en-US" sz="2400" dirty="0">
                <a:solidFill>
                  <a:schemeClr val="tx1"/>
                </a:solidFill>
              </a:rPr>
              <a:t>CNF formula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 </a:t>
            </a:r>
            <a:r>
              <a:rPr lang="en-US" altLang="en-US" sz="2400" dirty="0" smtClean="0">
                <a:solidFill>
                  <a:schemeClr val="tx1"/>
                </a:solidFill>
              </a:rPr>
              <a:t>with three literals per clause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92" charset="2"/>
              </a:rPr>
              <a:t>,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is there a satisfying assignment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92" charset="2"/>
              </a:rPr>
              <a:t>?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/>
              <a:t>Certificate.  </a:t>
            </a:r>
            <a:r>
              <a:rPr lang="en-US" altLang="en-US" sz="2400" dirty="0">
                <a:solidFill>
                  <a:schemeClr val="tx1"/>
                </a:solidFill>
              </a:rPr>
              <a:t>An assignment of truth values to the n </a:t>
            </a:r>
            <a:r>
              <a:rPr lang="en-US" altLang="en-US" sz="2400" dirty="0" err="1">
                <a:solidFill>
                  <a:schemeClr val="tx1"/>
                </a:solidFill>
              </a:rPr>
              <a:t>boolean</a:t>
            </a:r>
            <a:r>
              <a:rPr lang="en-US" altLang="en-US" sz="2400" dirty="0">
                <a:solidFill>
                  <a:schemeClr val="tx1"/>
                </a:solidFill>
              </a:rPr>
              <a:t> variables.</a:t>
            </a:r>
          </a:p>
          <a:p>
            <a:pPr marL="0" indent="0">
              <a:buNone/>
            </a:pPr>
            <a:r>
              <a:rPr lang="en-US" altLang="en-US" sz="2400" dirty="0" smtClean="0"/>
              <a:t>Certifier</a:t>
            </a:r>
            <a:r>
              <a:rPr lang="en-US" altLang="en-US" sz="2400" dirty="0"/>
              <a:t>.  </a:t>
            </a:r>
            <a:r>
              <a:rPr lang="en-US" altLang="en-US" sz="2400" dirty="0">
                <a:solidFill>
                  <a:schemeClr val="tx1"/>
                </a:solidFill>
              </a:rPr>
              <a:t>Check that each clause in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</a:t>
            </a:r>
            <a:r>
              <a:rPr lang="en-US" altLang="en-US" sz="2400" dirty="0">
                <a:solidFill>
                  <a:schemeClr val="tx1"/>
                </a:solidFill>
              </a:rPr>
              <a:t> has at least one true literal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Conclusion.  </a:t>
            </a:r>
            <a:r>
              <a:rPr lang="en-US" altLang="en-US" sz="1600" dirty="0">
                <a:solidFill>
                  <a:schemeClr val="tx1"/>
                </a:solidFill>
              </a:rPr>
              <a:t>SAT</a:t>
            </a:r>
            <a:r>
              <a:rPr lang="en-US" altLang="en-US" dirty="0">
                <a:solidFill>
                  <a:schemeClr val="tx1"/>
                </a:solidFill>
              </a:rPr>
              <a:t> is in NP.</a:t>
            </a:r>
          </a:p>
        </p:txBody>
      </p:sp>
      <p:graphicFrame>
        <p:nvGraphicFramePr>
          <p:cNvPr id="275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67182"/>
              </p:ext>
            </p:extLst>
          </p:nvPr>
        </p:nvGraphicFramePr>
        <p:xfrm>
          <a:off x="1755056" y="3910525"/>
          <a:ext cx="5292724" cy="84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3" name="Equation" r:id="rId4" imgW="2158920" imgH="241200" progId="Equation.3">
                  <p:embed/>
                </p:oleObj>
              </mc:Choice>
              <mc:Fallback>
                <p:oleObj name="Equation" r:id="rId4" imgW="2158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3137" t="-25714" r="-3137" b="-25714"/>
                      <a:stretch>
                        <a:fillRect/>
                      </a:stretch>
                    </p:blipFill>
                    <p:spPr bwMode="auto">
                      <a:xfrm>
                        <a:off x="1755056" y="3910525"/>
                        <a:ext cx="5292724" cy="848962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3617764" y="3533724"/>
            <a:ext cx="895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/>
              <a:t>instance s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21719"/>
              </p:ext>
            </p:extLst>
          </p:nvPr>
        </p:nvGraphicFramePr>
        <p:xfrm>
          <a:off x="3048000" y="4802188"/>
          <a:ext cx="22526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4" name="Equation" r:id="rId6" imgW="939600" imgH="215640" progId="Equation.3">
                  <p:embed/>
                </p:oleObj>
              </mc:Choice>
              <mc:Fallback>
                <p:oleObj name="Equation" r:id="rId6" imgW="939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 l="-3137" t="-25714" r="-3137" b="-25714"/>
                      <a:stretch>
                        <a:fillRect/>
                      </a:stretch>
                    </p:blipFill>
                    <p:spPr bwMode="auto">
                      <a:xfrm>
                        <a:off x="3048000" y="4802188"/>
                        <a:ext cx="2252663" cy="742950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391243"/>
              </p:ext>
            </p:extLst>
          </p:nvPr>
        </p:nvGraphicFramePr>
        <p:xfrm>
          <a:off x="4067175" y="5592763"/>
          <a:ext cx="2127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5" name="Equation" r:id="rId8" imgW="88560" imgH="164880" progId="Equation.3">
                  <p:embed/>
                </p:oleObj>
              </mc:Choice>
              <mc:Fallback>
                <p:oleObj name="Equation" r:id="rId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 l="-3137" t="-25714" r="-3137" b="-25714"/>
                      <a:stretch>
                        <a:fillRect/>
                      </a:stretch>
                    </p:blipFill>
                    <p:spPr bwMode="auto">
                      <a:xfrm>
                        <a:off x="4067175" y="5592763"/>
                        <a:ext cx="212725" cy="568325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3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NP-Completeness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So far we’ve seen a lot of good news!</a:t>
            </a:r>
          </a:p>
          <a:p>
            <a:pPr lvl="1"/>
            <a:r>
              <a:rPr lang="en-US" altLang="en-US" dirty="0" smtClean="0"/>
              <a:t>Many of the problems we have seen could </a:t>
            </a:r>
            <a:r>
              <a:rPr lang="en-US" altLang="en-US" dirty="0"/>
              <a:t>be solved quickly (i.e., in close to linear time, or at least a time that is some small polynomial function of the input size)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NP-completeness is a form of bad news!</a:t>
            </a:r>
          </a:p>
          <a:p>
            <a:pPr lvl="1"/>
            <a:r>
              <a:rPr lang="en-US" altLang="en-US" dirty="0"/>
              <a:t>Evidence that many important problems can not be solved quickly.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NP-complete problems really come up all the time</a:t>
            </a:r>
            <a:r>
              <a:rPr lang="en-US" altLang="en-US" dirty="0" smtClean="0">
                <a:solidFill>
                  <a:schemeClr val="tx1"/>
                </a:solidFill>
              </a:rPr>
              <a:t>!</a:t>
            </a:r>
          </a:p>
          <a:p>
            <a:pPr lvl="1"/>
            <a:r>
              <a:rPr lang="en-US" altLang="en-US" dirty="0" smtClean="0"/>
              <a:t>0-1 Knapsack, Travelling Salesman, Bin Packing, Scheduling</a:t>
            </a:r>
            <a:endParaRPr lang="en-US" altLang="en-US" dirty="0"/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vs NP???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problems that can be solved in polynomial time can be verified in polynomial time.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645706" y="2792828"/>
            <a:ext cx="4694712" cy="2381944"/>
          </a:xfrm>
          <a:custGeom>
            <a:avLst/>
            <a:gdLst>
              <a:gd name="T0" fmla="*/ 451 w 1328"/>
              <a:gd name="T1" fmla="*/ 16 h 956"/>
              <a:gd name="T2" fmla="*/ 345 w 1328"/>
              <a:gd name="T3" fmla="*/ 30 h 956"/>
              <a:gd name="T4" fmla="*/ 288 w 1328"/>
              <a:gd name="T5" fmla="*/ 44 h 956"/>
              <a:gd name="T6" fmla="*/ 206 w 1328"/>
              <a:gd name="T7" fmla="*/ 92 h 956"/>
              <a:gd name="T8" fmla="*/ 144 w 1328"/>
              <a:gd name="T9" fmla="*/ 198 h 956"/>
              <a:gd name="T10" fmla="*/ 129 w 1328"/>
              <a:gd name="T11" fmla="*/ 275 h 956"/>
              <a:gd name="T12" fmla="*/ 86 w 1328"/>
              <a:gd name="T13" fmla="*/ 323 h 956"/>
              <a:gd name="T14" fmla="*/ 19 w 1328"/>
              <a:gd name="T15" fmla="*/ 409 h 956"/>
              <a:gd name="T16" fmla="*/ 0 w 1328"/>
              <a:gd name="T17" fmla="*/ 476 h 956"/>
              <a:gd name="T18" fmla="*/ 33 w 1328"/>
              <a:gd name="T19" fmla="*/ 587 h 956"/>
              <a:gd name="T20" fmla="*/ 86 w 1328"/>
              <a:gd name="T21" fmla="*/ 630 h 956"/>
              <a:gd name="T22" fmla="*/ 110 w 1328"/>
              <a:gd name="T23" fmla="*/ 664 h 956"/>
              <a:gd name="T24" fmla="*/ 235 w 1328"/>
              <a:gd name="T25" fmla="*/ 740 h 956"/>
              <a:gd name="T26" fmla="*/ 374 w 1328"/>
              <a:gd name="T27" fmla="*/ 788 h 956"/>
              <a:gd name="T28" fmla="*/ 432 w 1328"/>
              <a:gd name="T29" fmla="*/ 808 h 956"/>
              <a:gd name="T30" fmla="*/ 465 w 1328"/>
              <a:gd name="T31" fmla="*/ 817 h 956"/>
              <a:gd name="T32" fmla="*/ 557 w 1328"/>
              <a:gd name="T33" fmla="*/ 856 h 956"/>
              <a:gd name="T34" fmla="*/ 600 w 1328"/>
              <a:gd name="T35" fmla="*/ 870 h 956"/>
              <a:gd name="T36" fmla="*/ 696 w 1328"/>
              <a:gd name="T37" fmla="*/ 889 h 956"/>
              <a:gd name="T38" fmla="*/ 787 w 1328"/>
              <a:gd name="T39" fmla="*/ 913 h 956"/>
              <a:gd name="T40" fmla="*/ 845 w 1328"/>
              <a:gd name="T41" fmla="*/ 937 h 956"/>
              <a:gd name="T42" fmla="*/ 888 w 1328"/>
              <a:gd name="T43" fmla="*/ 956 h 956"/>
              <a:gd name="T44" fmla="*/ 1041 w 1328"/>
              <a:gd name="T45" fmla="*/ 937 h 956"/>
              <a:gd name="T46" fmla="*/ 1113 w 1328"/>
              <a:gd name="T47" fmla="*/ 904 h 956"/>
              <a:gd name="T48" fmla="*/ 1185 w 1328"/>
              <a:gd name="T49" fmla="*/ 856 h 956"/>
              <a:gd name="T50" fmla="*/ 1243 w 1328"/>
              <a:gd name="T51" fmla="*/ 764 h 956"/>
              <a:gd name="T52" fmla="*/ 1277 w 1328"/>
              <a:gd name="T53" fmla="*/ 702 h 956"/>
              <a:gd name="T54" fmla="*/ 1291 w 1328"/>
              <a:gd name="T55" fmla="*/ 664 h 956"/>
              <a:gd name="T56" fmla="*/ 1310 w 1328"/>
              <a:gd name="T57" fmla="*/ 592 h 956"/>
              <a:gd name="T58" fmla="*/ 1214 w 1328"/>
              <a:gd name="T59" fmla="*/ 260 h 956"/>
              <a:gd name="T60" fmla="*/ 1142 w 1328"/>
              <a:gd name="T61" fmla="*/ 198 h 956"/>
              <a:gd name="T62" fmla="*/ 1094 w 1328"/>
              <a:gd name="T63" fmla="*/ 150 h 956"/>
              <a:gd name="T64" fmla="*/ 1032 w 1328"/>
              <a:gd name="T65" fmla="*/ 102 h 956"/>
              <a:gd name="T66" fmla="*/ 883 w 1328"/>
              <a:gd name="T67" fmla="*/ 40 h 956"/>
              <a:gd name="T68" fmla="*/ 691 w 1328"/>
              <a:gd name="T69" fmla="*/ 25 h 956"/>
              <a:gd name="T70" fmla="*/ 451 w 1328"/>
              <a:gd name="T71" fmla="*/ 16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556389" y="3259456"/>
            <a:ext cx="1942870" cy="1297843"/>
          </a:xfrm>
          <a:custGeom>
            <a:avLst/>
            <a:gdLst>
              <a:gd name="T0" fmla="*/ 120 w 476"/>
              <a:gd name="T1" fmla="*/ 27 h 430"/>
              <a:gd name="T2" fmla="*/ 62 w 476"/>
              <a:gd name="T3" fmla="*/ 75 h 430"/>
              <a:gd name="T4" fmla="*/ 14 w 476"/>
              <a:gd name="T5" fmla="*/ 147 h 430"/>
              <a:gd name="T6" fmla="*/ 0 w 476"/>
              <a:gd name="T7" fmla="*/ 204 h 430"/>
              <a:gd name="T8" fmla="*/ 5 w 476"/>
              <a:gd name="T9" fmla="*/ 267 h 430"/>
              <a:gd name="T10" fmla="*/ 29 w 476"/>
              <a:gd name="T11" fmla="*/ 315 h 430"/>
              <a:gd name="T12" fmla="*/ 125 w 476"/>
              <a:gd name="T13" fmla="*/ 430 h 430"/>
              <a:gd name="T14" fmla="*/ 178 w 476"/>
              <a:gd name="T15" fmla="*/ 420 h 430"/>
              <a:gd name="T16" fmla="*/ 235 w 476"/>
              <a:gd name="T17" fmla="*/ 377 h 430"/>
              <a:gd name="T18" fmla="*/ 269 w 476"/>
              <a:gd name="T19" fmla="*/ 339 h 430"/>
              <a:gd name="T20" fmla="*/ 312 w 476"/>
              <a:gd name="T21" fmla="*/ 267 h 430"/>
              <a:gd name="T22" fmla="*/ 437 w 476"/>
              <a:gd name="T23" fmla="*/ 224 h 430"/>
              <a:gd name="T24" fmla="*/ 475 w 476"/>
              <a:gd name="T25" fmla="*/ 176 h 430"/>
              <a:gd name="T26" fmla="*/ 470 w 476"/>
              <a:gd name="T27" fmla="*/ 123 h 430"/>
              <a:gd name="T28" fmla="*/ 456 w 476"/>
              <a:gd name="T29" fmla="*/ 118 h 430"/>
              <a:gd name="T30" fmla="*/ 389 w 476"/>
              <a:gd name="T31" fmla="*/ 70 h 430"/>
              <a:gd name="T32" fmla="*/ 274 w 476"/>
              <a:gd name="T33" fmla="*/ 22 h 430"/>
              <a:gd name="T34" fmla="*/ 182 w 476"/>
              <a:gd name="T35" fmla="*/ 12 h 430"/>
              <a:gd name="T36" fmla="*/ 120 w 476"/>
              <a:gd name="T37" fmla="*/ 36 h 430"/>
              <a:gd name="T38" fmla="*/ 120 w 476"/>
              <a:gd name="T39" fmla="*/ 27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43350" y="3752850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675258" y="4147656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NP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233" y="5330300"/>
            <a:ext cx="668718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en-US" dirty="0"/>
              <a:t>Any problem in P is also in NP: </a:t>
            </a:r>
            <a:r>
              <a:rPr lang="en-US" altLang="en-US" dirty="0" smtClean="0"/>
              <a:t>   P </a:t>
            </a:r>
            <a:r>
              <a:rPr lang="en-US" altLang="en-US" dirty="0">
                <a:sym typeface="Symbol" pitchFamily="92" charset="2"/>
              </a:rPr>
              <a:t> NP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0180" y="3475851"/>
            <a:ext cx="644728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2211" y="3908378"/>
            <a:ext cx="441146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sort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2470" y="3389825"/>
            <a:ext cx="857927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Knapsack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1433" y="3919523"/>
            <a:ext cx="992579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Hamiltonian</a:t>
            </a:r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 &amp; NP-Complete Problems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Shortest simple path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Given a graph G = (V, E) find a </a:t>
            </a:r>
            <a:r>
              <a:rPr lang="en-US" altLang="en-US" b="1" dirty="0"/>
              <a:t>shortest</a:t>
            </a:r>
            <a:r>
              <a:rPr lang="en-US" altLang="en-US" dirty="0"/>
              <a:t> path from a source to all other vertices</a:t>
            </a:r>
          </a:p>
          <a:p>
            <a:pPr lvl="1">
              <a:lnSpc>
                <a:spcPct val="150000"/>
              </a:lnSpc>
            </a:pPr>
            <a:r>
              <a:rPr lang="en-US" altLang="en-US" u="sng" dirty="0"/>
              <a:t>Polynomial solution:</a:t>
            </a:r>
            <a:r>
              <a:rPr lang="en-US" altLang="en-US" dirty="0"/>
              <a:t> O(VE)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Longest simple path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Given a graph G = (V, E) find a </a:t>
            </a:r>
            <a:r>
              <a:rPr lang="en-US" altLang="en-US" b="1" dirty="0"/>
              <a:t>longest</a:t>
            </a:r>
            <a:r>
              <a:rPr lang="en-US" altLang="en-US" dirty="0"/>
              <a:t> path from a source to all other vertices</a:t>
            </a:r>
          </a:p>
          <a:p>
            <a:pPr lvl="1">
              <a:lnSpc>
                <a:spcPct val="150000"/>
              </a:lnSpc>
            </a:pPr>
            <a:r>
              <a:rPr lang="en-US" altLang="en-US" u="sng" dirty="0"/>
              <a:t>NP-complete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 &amp; NP-Complete Problems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/>
              <a:t>Euler tour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G = (V, E) a connected, directed graph find a cycle that traverses </a:t>
            </a:r>
            <a:r>
              <a:rPr lang="en-US" altLang="en-US" u="sng" dirty="0"/>
              <a:t>each edge</a:t>
            </a:r>
            <a:r>
              <a:rPr lang="en-US" altLang="en-US" dirty="0"/>
              <a:t> of G exactly once (may visit a vertex multiple times) </a:t>
            </a:r>
          </a:p>
          <a:p>
            <a:pPr lvl="1">
              <a:lnSpc>
                <a:spcPct val="130000"/>
              </a:lnSpc>
            </a:pPr>
            <a:r>
              <a:rPr lang="en-US" altLang="en-US" u="sng" dirty="0"/>
              <a:t>Polynomial solution O(E)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Hamiltonian cycle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G = (V, E) a connected, directed graph find a cycle that visits </a:t>
            </a:r>
            <a:r>
              <a:rPr lang="en-US" altLang="en-US" u="sng" dirty="0"/>
              <a:t>each vertex</a:t>
            </a:r>
            <a:r>
              <a:rPr lang="en-US" altLang="en-US" dirty="0"/>
              <a:t> of G exactly once</a:t>
            </a:r>
          </a:p>
          <a:p>
            <a:pPr lvl="1">
              <a:lnSpc>
                <a:spcPct val="130000"/>
              </a:lnSpc>
            </a:pPr>
            <a:r>
              <a:rPr lang="en-US" altLang="en-US" u="sng" dirty="0"/>
              <a:t>NP-complete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Does </a:t>
            </a:r>
            <a:r>
              <a:rPr lang="en-US" altLang="en-US" dirty="0"/>
              <a:t>P = NP?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The </a:t>
            </a:r>
            <a:r>
              <a:rPr lang="en-US" altLang="en-US" dirty="0">
                <a:solidFill>
                  <a:schemeClr val="tx1"/>
                </a:solidFill>
              </a:rPr>
              <a:t>big (and </a:t>
            </a:r>
            <a:r>
              <a:rPr lang="en-US" altLang="en-US" b="1" dirty="0">
                <a:solidFill>
                  <a:schemeClr val="tx1"/>
                </a:solidFill>
              </a:rPr>
              <a:t>open question</a:t>
            </a:r>
            <a:r>
              <a:rPr lang="en-US" altLang="en-US" dirty="0">
                <a:solidFill>
                  <a:schemeClr val="tx1"/>
                </a:solidFill>
              </a:rPr>
              <a:t>)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  is </a:t>
            </a:r>
            <a:r>
              <a:rPr lang="en-US" altLang="en-US" dirty="0">
                <a:solidFill>
                  <a:schemeClr val="tx1"/>
                </a:solidFill>
              </a:rPr>
              <a:t>whether NP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 P</a:t>
            </a:r>
            <a:r>
              <a:rPr lang="en-US" altLang="en-US" dirty="0">
                <a:solidFill>
                  <a:schemeClr val="tx1"/>
                </a:solidFill>
              </a:rPr>
              <a:t> or P = NP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i.e., if it is always easy to check a solution, should it also be easy to find a solution?</a:t>
            </a:r>
          </a:p>
          <a:p>
            <a:r>
              <a:rPr lang="en-US" altLang="en-US" sz="2000" dirty="0" smtClean="0"/>
              <a:t>If </a:t>
            </a:r>
            <a:r>
              <a:rPr lang="en-US" altLang="en-US" sz="2000" dirty="0"/>
              <a:t>yes:  </a:t>
            </a:r>
            <a:r>
              <a:rPr lang="en-US" altLang="en-US" sz="2000" dirty="0">
                <a:solidFill>
                  <a:schemeClr val="tx1"/>
                </a:solidFill>
              </a:rPr>
              <a:t>Efficient algorithms for </a:t>
            </a:r>
            <a:r>
              <a:rPr lang="en-US" altLang="en-US" sz="2000" dirty="0" smtClean="0">
                <a:solidFill>
                  <a:schemeClr val="tx1"/>
                </a:solidFill>
              </a:rPr>
              <a:t>KNAPSACK, </a:t>
            </a:r>
            <a:r>
              <a:rPr lang="en-US" altLang="en-US" sz="2000" dirty="0">
                <a:solidFill>
                  <a:schemeClr val="tx1"/>
                </a:solidFill>
              </a:rPr>
              <a:t>TSP, FACTOR, SAT, …</a:t>
            </a:r>
          </a:p>
          <a:p>
            <a:r>
              <a:rPr lang="en-US" altLang="en-US" sz="2000" dirty="0"/>
              <a:t>If no:  </a:t>
            </a:r>
            <a:r>
              <a:rPr lang="en-US" altLang="en-US" sz="2000" dirty="0">
                <a:solidFill>
                  <a:schemeClr val="tx1"/>
                </a:solidFill>
              </a:rPr>
              <a:t>No efficient algorithms possible for </a:t>
            </a:r>
            <a:r>
              <a:rPr lang="en-US" altLang="en-US" sz="2000" dirty="0" smtClean="0">
                <a:solidFill>
                  <a:schemeClr val="tx1"/>
                </a:solidFill>
              </a:rPr>
              <a:t>KNAPSACK, </a:t>
            </a:r>
            <a:r>
              <a:rPr lang="en-US" altLang="en-US" sz="2000" dirty="0">
                <a:solidFill>
                  <a:schemeClr val="tx1"/>
                </a:solidFill>
              </a:rPr>
              <a:t>TSP, SAT, </a:t>
            </a:r>
            <a:r>
              <a:rPr lang="en-US" altLang="en-US" sz="2000" dirty="0" smtClean="0">
                <a:solidFill>
                  <a:schemeClr val="tx1"/>
                </a:solidFill>
              </a:rPr>
              <a:t>…</a:t>
            </a:r>
            <a:endParaRPr lang="en-US" altLang="en-US" sz="2000" dirty="0"/>
          </a:p>
          <a:p>
            <a:r>
              <a:rPr lang="en-US" altLang="en-US" sz="2000" dirty="0"/>
              <a:t>Consensus opinion on P = NP?  </a:t>
            </a:r>
            <a:r>
              <a:rPr lang="en-US" altLang="en-US" sz="2000" dirty="0">
                <a:solidFill>
                  <a:schemeClr val="tx1"/>
                </a:solidFill>
              </a:rPr>
              <a:t>Probably no.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Most computer scientists believe that this is false but we do not have a proof …</a:t>
            </a:r>
          </a:p>
          <a:p>
            <a:pPr>
              <a:lnSpc>
                <a:spcPct val="140000"/>
              </a:lnSpc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977924" name="Freeform 4"/>
          <p:cNvSpPr>
            <a:spLocks/>
          </p:cNvSpPr>
          <p:nvPr/>
        </p:nvSpPr>
        <p:spPr bwMode="auto">
          <a:xfrm>
            <a:off x="5913438" y="1247775"/>
            <a:ext cx="2108200" cy="1517650"/>
          </a:xfrm>
          <a:custGeom>
            <a:avLst/>
            <a:gdLst>
              <a:gd name="T0" fmla="*/ 451 w 1328"/>
              <a:gd name="T1" fmla="*/ 16 h 956"/>
              <a:gd name="T2" fmla="*/ 345 w 1328"/>
              <a:gd name="T3" fmla="*/ 30 h 956"/>
              <a:gd name="T4" fmla="*/ 288 w 1328"/>
              <a:gd name="T5" fmla="*/ 44 h 956"/>
              <a:gd name="T6" fmla="*/ 206 w 1328"/>
              <a:gd name="T7" fmla="*/ 92 h 956"/>
              <a:gd name="T8" fmla="*/ 144 w 1328"/>
              <a:gd name="T9" fmla="*/ 198 h 956"/>
              <a:gd name="T10" fmla="*/ 129 w 1328"/>
              <a:gd name="T11" fmla="*/ 275 h 956"/>
              <a:gd name="T12" fmla="*/ 86 w 1328"/>
              <a:gd name="T13" fmla="*/ 323 h 956"/>
              <a:gd name="T14" fmla="*/ 19 w 1328"/>
              <a:gd name="T15" fmla="*/ 409 h 956"/>
              <a:gd name="T16" fmla="*/ 0 w 1328"/>
              <a:gd name="T17" fmla="*/ 476 h 956"/>
              <a:gd name="T18" fmla="*/ 33 w 1328"/>
              <a:gd name="T19" fmla="*/ 587 h 956"/>
              <a:gd name="T20" fmla="*/ 86 w 1328"/>
              <a:gd name="T21" fmla="*/ 630 h 956"/>
              <a:gd name="T22" fmla="*/ 110 w 1328"/>
              <a:gd name="T23" fmla="*/ 664 h 956"/>
              <a:gd name="T24" fmla="*/ 235 w 1328"/>
              <a:gd name="T25" fmla="*/ 740 h 956"/>
              <a:gd name="T26" fmla="*/ 374 w 1328"/>
              <a:gd name="T27" fmla="*/ 788 h 956"/>
              <a:gd name="T28" fmla="*/ 432 w 1328"/>
              <a:gd name="T29" fmla="*/ 808 h 956"/>
              <a:gd name="T30" fmla="*/ 465 w 1328"/>
              <a:gd name="T31" fmla="*/ 817 h 956"/>
              <a:gd name="T32" fmla="*/ 557 w 1328"/>
              <a:gd name="T33" fmla="*/ 856 h 956"/>
              <a:gd name="T34" fmla="*/ 600 w 1328"/>
              <a:gd name="T35" fmla="*/ 870 h 956"/>
              <a:gd name="T36" fmla="*/ 696 w 1328"/>
              <a:gd name="T37" fmla="*/ 889 h 956"/>
              <a:gd name="T38" fmla="*/ 787 w 1328"/>
              <a:gd name="T39" fmla="*/ 913 h 956"/>
              <a:gd name="T40" fmla="*/ 845 w 1328"/>
              <a:gd name="T41" fmla="*/ 937 h 956"/>
              <a:gd name="T42" fmla="*/ 888 w 1328"/>
              <a:gd name="T43" fmla="*/ 956 h 956"/>
              <a:gd name="T44" fmla="*/ 1041 w 1328"/>
              <a:gd name="T45" fmla="*/ 937 h 956"/>
              <a:gd name="T46" fmla="*/ 1113 w 1328"/>
              <a:gd name="T47" fmla="*/ 904 h 956"/>
              <a:gd name="T48" fmla="*/ 1185 w 1328"/>
              <a:gd name="T49" fmla="*/ 856 h 956"/>
              <a:gd name="T50" fmla="*/ 1243 w 1328"/>
              <a:gd name="T51" fmla="*/ 764 h 956"/>
              <a:gd name="T52" fmla="*/ 1277 w 1328"/>
              <a:gd name="T53" fmla="*/ 702 h 956"/>
              <a:gd name="T54" fmla="*/ 1291 w 1328"/>
              <a:gd name="T55" fmla="*/ 664 h 956"/>
              <a:gd name="T56" fmla="*/ 1310 w 1328"/>
              <a:gd name="T57" fmla="*/ 592 h 956"/>
              <a:gd name="T58" fmla="*/ 1214 w 1328"/>
              <a:gd name="T59" fmla="*/ 260 h 956"/>
              <a:gd name="T60" fmla="*/ 1142 w 1328"/>
              <a:gd name="T61" fmla="*/ 198 h 956"/>
              <a:gd name="T62" fmla="*/ 1094 w 1328"/>
              <a:gd name="T63" fmla="*/ 150 h 956"/>
              <a:gd name="T64" fmla="*/ 1032 w 1328"/>
              <a:gd name="T65" fmla="*/ 102 h 956"/>
              <a:gd name="T66" fmla="*/ 883 w 1328"/>
              <a:gd name="T67" fmla="*/ 40 h 956"/>
              <a:gd name="T68" fmla="*/ 691 w 1328"/>
              <a:gd name="T69" fmla="*/ 25 h 956"/>
              <a:gd name="T70" fmla="*/ 451 w 1328"/>
              <a:gd name="T71" fmla="*/ 16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977926" name="Text Box 6"/>
          <p:cNvSpPr txBox="1">
            <a:spLocks noChangeArrowheads="1"/>
          </p:cNvSpPr>
          <p:nvPr/>
        </p:nvSpPr>
        <p:spPr bwMode="auto">
          <a:xfrm>
            <a:off x="6348413" y="15192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</a:p>
        </p:txBody>
      </p:sp>
      <p:sp>
        <p:nvSpPr>
          <p:cNvPr id="977927" name="Text Box 7"/>
          <p:cNvSpPr txBox="1">
            <a:spLocks noChangeArrowheads="1"/>
          </p:cNvSpPr>
          <p:nvPr/>
        </p:nvSpPr>
        <p:spPr bwMode="auto">
          <a:xfrm>
            <a:off x="7488238" y="20462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Prove NP-Completeness?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Though nobody has proven that </a:t>
            </a:r>
            <a:r>
              <a:rPr lang="en-US" altLang="en-US" b="1" dirty="0">
                <a:solidFill>
                  <a:schemeClr val="tx1"/>
                </a:solidFill>
              </a:rPr>
              <a:t>P </a:t>
            </a:r>
            <a:r>
              <a:rPr lang="en-US" altLang="en-US" dirty="0" smtClean="0">
                <a:solidFill>
                  <a:schemeClr val="tx1"/>
                </a:solidFill>
              </a:rPr>
              <a:t>≠ </a:t>
            </a:r>
            <a:r>
              <a:rPr lang="en-US" altLang="en-US" b="1" dirty="0" smtClean="0">
                <a:solidFill>
                  <a:schemeClr val="tx1"/>
                </a:solidFill>
              </a:rPr>
              <a:t>NP</a:t>
            </a:r>
            <a:r>
              <a:rPr lang="en-US" altLang="en-US" dirty="0">
                <a:solidFill>
                  <a:schemeClr val="tx1"/>
                </a:solidFill>
              </a:rPr>
              <a:t>, if you prove a problem NP-Complete, most people accept that it is probably intractable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Therefore it can be important to prove that a problem is NP-Complete</a:t>
            </a:r>
          </a:p>
          <a:p>
            <a:pPr lvl="1"/>
            <a:r>
              <a:rPr lang="en-US" altLang="en-US" dirty="0"/>
              <a:t>Don’t need to come up with an efficient algorithm</a:t>
            </a:r>
          </a:p>
          <a:p>
            <a:pPr lvl="1"/>
            <a:r>
              <a:rPr lang="en-US" altLang="en-US" dirty="0"/>
              <a:t>Can instead work on </a:t>
            </a:r>
            <a:r>
              <a:rPr lang="en-US" altLang="en-US" i="1" dirty="0">
                <a:solidFill>
                  <a:schemeClr val="tx2"/>
                </a:solidFill>
              </a:rPr>
              <a:t>approximation algorithms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www.youtube.com/watch?v=YX40hbAHx3s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NP-Complete Problems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We will see that NP-Complete problems are the “hardest” problems in NP:</a:t>
            </a:r>
          </a:p>
          <a:p>
            <a:pPr lvl="1"/>
            <a:r>
              <a:rPr lang="en-US" altLang="en-US" dirty="0"/>
              <a:t>If any </a:t>
            </a:r>
            <a:r>
              <a:rPr lang="en-US" altLang="en-US" i="1" dirty="0"/>
              <a:t>one</a:t>
            </a:r>
            <a:r>
              <a:rPr lang="en-US" altLang="en-US" dirty="0"/>
              <a:t> NP-Complete problem can be solved in polynomial time…</a:t>
            </a:r>
          </a:p>
          <a:p>
            <a:pPr lvl="1"/>
            <a:r>
              <a:rPr lang="en-US" altLang="en-US" dirty="0"/>
              <a:t>…then </a:t>
            </a:r>
            <a:r>
              <a:rPr lang="en-US" altLang="en-US" i="1" dirty="0"/>
              <a:t>every </a:t>
            </a:r>
            <a:r>
              <a:rPr lang="en-US" altLang="en-US" dirty="0"/>
              <a:t>NP-Complete problem can be solved in polynomial time…</a:t>
            </a:r>
          </a:p>
          <a:p>
            <a:pPr lvl="1"/>
            <a:r>
              <a:rPr lang="en-US" altLang="en-US" dirty="0"/>
              <a:t>…and in fact </a:t>
            </a:r>
            <a:r>
              <a:rPr lang="en-US" altLang="en-US" i="1" dirty="0"/>
              <a:t>every </a:t>
            </a:r>
            <a:r>
              <a:rPr lang="en-US" altLang="en-US" dirty="0"/>
              <a:t>problem in </a:t>
            </a:r>
            <a:r>
              <a:rPr lang="en-US" altLang="en-US" b="1" dirty="0"/>
              <a:t>NP</a:t>
            </a:r>
            <a:r>
              <a:rPr lang="en-US" altLang="en-US" dirty="0"/>
              <a:t> can be solved in polynomial time (which would show </a:t>
            </a:r>
            <a:r>
              <a:rPr lang="en-US" altLang="en-US" b="1" dirty="0"/>
              <a:t>P = NP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Thus: solve </a:t>
            </a:r>
            <a:r>
              <a:rPr lang="en-US" altLang="en-US" dirty="0" smtClean="0"/>
              <a:t>Hamiltonian-cycle </a:t>
            </a:r>
            <a:r>
              <a:rPr lang="en-US" altLang="en-US" dirty="0"/>
              <a:t>in O(</a:t>
            </a:r>
            <a:r>
              <a:rPr lang="en-US" altLang="en-US" i="1" dirty="0"/>
              <a:t>n</a:t>
            </a:r>
            <a:r>
              <a:rPr lang="en-US" altLang="en-US" baseline="30000" dirty="0"/>
              <a:t>100</a:t>
            </a:r>
            <a:r>
              <a:rPr lang="en-US" altLang="en-US" dirty="0"/>
              <a:t>) time, you’ve proved that </a:t>
            </a:r>
            <a:r>
              <a:rPr lang="en-US" altLang="en-US" b="1" dirty="0"/>
              <a:t>P = NP</a:t>
            </a:r>
            <a:r>
              <a:rPr lang="en-US" altLang="en-US" dirty="0"/>
              <a:t>.  Retire rich &amp; famous.</a:t>
            </a:r>
          </a:p>
        </p:txBody>
      </p:sp>
    </p:spTree>
    <p:extLst>
      <p:ext uri="{BB962C8B-B14F-4D97-AF65-F5344CB8AC3E}">
        <p14:creationId xmlns:p14="http://schemas.microsoft.com/office/powerpoint/2010/main" val="29545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NP-Completeness (informally)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7650"/>
            <a:ext cx="8229600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chemeClr val="bg2"/>
                </a:solidFill>
              </a:rPr>
              <a:t>NP-complete </a:t>
            </a:r>
            <a:r>
              <a:rPr lang="en-US" altLang="en-US" dirty="0">
                <a:solidFill>
                  <a:schemeClr val="bg2"/>
                </a:solidFill>
              </a:rPr>
              <a:t>problems are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>
                <a:solidFill>
                  <a:schemeClr val="bg2"/>
                </a:solidFill>
              </a:rPr>
              <a:t>   defined as the hardest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>
                <a:solidFill>
                  <a:schemeClr val="bg2"/>
                </a:solidFill>
              </a:rPr>
              <a:t>   problems in NP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2"/>
                </a:solidFill>
              </a:rPr>
              <a:t>Most practical problems turn out to be either P or NP-complete</a:t>
            </a:r>
            <a:r>
              <a:rPr lang="en-US" altLang="en-US" dirty="0" smtClean="0">
                <a:solidFill>
                  <a:schemeClr val="bg2"/>
                </a:solidFill>
              </a:rPr>
              <a:t>.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982021" name="Freeform 5"/>
          <p:cNvSpPr>
            <a:spLocks/>
          </p:cNvSpPr>
          <p:nvPr/>
        </p:nvSpPr>
        <p:spPr bwMode="auto">
          <a:xfrm>
            <a:off x="5660448" y="1372486"/>
            <a:ext cx="2108200" cy="1517650"/>
          </a:xfrm>
          <a:custGeom>
            <a:avLst/>
            <a:gdLst>
              <a:gd name="T0" fmla="*/ 451 w 1328"/>
              <a:gd name="T1" fmla="*/ 16 h 956"/>
              <a:gd name="T2" fmla="*/ 345 w 1328"/>
              <a:gd name="T3" fmla="*/ 30 h 956"/>
              <a:gd name="T4" fmla="*/ 288 w 1328"/>
              <a:gd name="T5" fmla="*/ 44 h 956"/>
              <a:gd name="T6" fmla="*/ 206 w 1328"/>
              <a:gd name="T7" fmla="*/ 92 h 956"/>
              <a:gd name="T8" fmla="*/ 144 w 1328"/>
              <a:gd name="T9" fmla="*/ 198 h 956"/>
              <a:gd name="T10" fmla="*/ 129 w 1328"/>
              <a:gd name="T11" fmla="*/ 275 h 956"/>
              <a:gd name="T12" fmla="*/ 86 w 1328"/>
              <a:gd name="T13" fmla="*/ 323 h 956"/>
              <a:gd name="T14" fmla="*/ 19 w 1328"/>
              <a:gd name="T15" fmla="*/ 409 h 956"/>
              <a:gd name="T16" fmla="*/ 0 w 1328"/>
              <a:gd name="T17" fmla="*/ 476 h 956"/>
              <a:gd name="T18" fmla="*/ 33 w 1328"/>
              <a:gd name="T19" fmla="*/ 587 h 956"/>
              <a:gd name="T20" fmla="*/ 86 w 1328"/>
              <a:gd name="T21" fmla="*/ 630 h 956"/>
              <a:gd name="T22" fmla="*/ 110 w 1328"/>
              <a:gd name="T23" fmla="*/ 664 h 956"/>
              <a:gd name="T24" fmla="*/ 235 w 1328"/>
              <a:gd name="T25" fmla="*/ 740 h 956"/>
              <a:gd name="T26" fmla="*/ 374 w 1328"/>
              <a:gd name="T27" fmla="*/ 788 h 956"/>
              <a:gd name="T28" fmla="*/ 432 w 1328"/>
              <a:gd name="T29" fmla="*/ 808 h 956"/>
              <a:gd name="T30" fmla="*/ 465 w 1328"/>
              <a:gd name="T31" fmla="*/ 817 h 956"/>
              <a:gd name="T32" fmla="*/ 557 w 1328"/>
              <a:gd name="T33" fmla="*/ 856 h 956"/>
              <a:gd name="T34" fmla="*/ 600 w 1328"/>
              <a:gd name="T35" fmla="*/ 870 h 956"/>
              <a:gd name="T36" fmla="*/ 696 w 1328"/>
              <a:gd name="T37" fmla="*/ 889 h 956"/>
              <a:gd name="T38" fmla="*/ 787 w 1328"/>
              <a:gd name="T39" fmla="*/ 913 h 956"/>
              <a:gd name="T40" fmla="*/ 845 w 1328"/>
              <a:gd name="T41" fmla="*/ 937 h 956"/>
              <a:gd name="T42" fmla="*/ 888 w 1328"/>
              <a:gd name="T43" fmla="*/ 956 h 956"/>
              <a:gd name="T44" fmla="*/ 1041 w 1328"/>
              <a:gd name="T45" fmla="*/ 937 h 956"/>
              <a:gd name="T46" fmla="*/ 1113 w 1328"/>
              <a:gd name="T47" fmla="*/ 904 h 956"/>
              <a:gd name="T48" fmla="*/ 1185 w 1328"/>
              <a:gd name="T49" fmla="*/ 856 h 956"/>
              <a:gd name="T50" fmla="*/ 1243 w 1328"/>
              <a:gd name="T51" fmla="*/ 764 h 956"/>
              <a:gd name="T52" fmla="*/ 1277 w 1328"/>
              <a:gd name="T53" fmla="*/ 702 h 956"/>
              <a:gd name="T54" fmla="*/ 1291 w 1328"/>
              <a:gd name="T55" fmla="*/ 664 h 956"/>
              <a:gd name="T56" fmla="*/ 1310 w 1328"/>
              <a:gd name="T57" fmla="*/ 592 h 956"/>
              <a:gd name="T58" fmla="*/ 1214 w 1328"/>
              <a:gd name="T59" fmla="*/ 260 h 956"/>
              <a:gd name="T60" fmla="*/ 1142 w 1328"/>
              <a:gd name="T61" fmla="*/ 198 h 956"/>
              <a:gd name="T62" fmla="*/ 1094 w 1328"/>
              <a:gd name="T63" fmla="*/ 150 h 956"/>
              <a:gd name="T64" fmla="*/ 1032 w 1328"/>
              <a:gd name="T65" fmla="*/ 102 h 956"/>
              <a:gd name="T66" fmla="*/ 883 w 1328"/>
              <a:gd name="T67" fmla="*/ 40 h 956"/>
              <a:gd name="T68" fmla="*/ 691 w 1328"/>
              <a:gd name="T69" fmla="*/ 25 h 956"/>
              <a:gd name="T70" fmla="*/ 451 w 1328"/>
              <a:gd name="T71" fmla="*/ 16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22" name="Freeform 6"/>
          <p:cNvSpPr>
            <a:spLocks/>
          </p:cNvSpPr>
          <p:nvPr/>
        </p:nvSpPr>
        <p:spPr bwMode="auto">
          <a:xfrm>
            <a:off x="6057900" y="1517650"/>
            <a:ext cx="755650" cy="682625"/>
          </a:xfrm>
          <a:custGeom>
            <a:avLst/>
            <a:gdLst>
              <a:gd name="T0" fmla="*/ 120 w 476"/>
              <a:gd name="T1" fmla="*/ 27 h 430"/>
              <a:gd name="T2" fmla="*/ 62 w 476"/>
              <a:gd name="T3" fmla="*/ 75 h 430"/>
              <a:gd name="T4" fmla="*/ 14 w 476"/>
              <a:gd name="T5" fmla="*/ 147 h 430"/>
              <a:gd name="T6" fmla="*/ 0 w 476"/>
              <a:gd name="T7" fmla="*/ 204 h 430"/>
              <a:gd name="T8" fmla="*/ 5 w 476"/>
              <a:gd name="T9" fmla="*/ 267 h 430"/>
              <a:gd name="T10" fmla="*/ 29 w 476"/>
              <a:gd name="T11" fmla="*/ 315 h 430"/>
              <a:gd name="T12" fmla="*/ 125 w 476"/>
              <a:gd name="T13" fmla="*/ 430 h 430"/>
              <a:gd name="T14" fmla="*/ 178 w 476"/>
              <a:gd name="T15" fmla="*/ 420 h 430"/>
              <a:gd name="T16" fmla="*/ 235 w 476"/>
              <a:gd name="T17" fmla="*/ 377 h 430"/>
              <a:gd name="T18" fmla="*/ 269 w 476"/>
              <a:gd name="T19" fmla="*/ 339 h 430"/>
              <a:gd name="T20" fmla="*/ 312 w 476"/>
              <a:gd name="T21" fmla="*/ 267 h 430"/>
              <a:gd name="T22" fmla="*/ 437 w 476"/>
              <a:gd name="T23" fmla="*/ 224 h 430"/>
              <a:gd name="T24" fmla="*/ 475 w 476"/>
              <a:gd name="T25" fmla="*/ 176 h 430"/>
              <a:gd name="T26" fmla="*/ 470 w 476"/>
              <a:gd name="T27" fmla="*/ 123 h 430"/>
              <a:gd name="T28" fmla="*/ 456 w 476"/>
              <a:gd name="T29" fmla="*/ 118 h 430"/>
              <a:gd name="T30" fmla="*/ 389 w 476"/>
              <a:gd name="T31" fmla="*/ 70 h 430"/>
              <a:gd name="T32" fmla="*/ 274 w 476"/>
              <a:gd name="T33" fmla="*/ 22 h 430"/>
              <a:gd name="T34" fmla="*/ 182 w 476"/>
              <a:gd name="T35" fmla="*/ 12 h 430"/>
              <a:gd name="T36" fmla="*/ 120 w 476"/>
              <a:gd name="T37" fmla="*/ 36 h 430"/>
              <a:gd name="T38" fmla="*/ 120 w 476"/>
              <a:gd name="T39" fmla="*/ 27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23" name="Text Box 7"/>
          <p:cNvSpPr txBox="1">
            <a:spLocks noChangeArrowheads="1"/>
          </p:cNvSpPr>
          <p:nvPr/>
        </p:nvSpPr>
        <p:spPr bwMode="auto">
          <a:xfrm>
            <a:off x="6178550" y="16494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</a:t>
            </a:r>
          </a:p>
        </p:txBody>
      </p:sp>
      <p:sp>
        <p:nvSpPr>
          <p:cNvPr id="982024" name="Text Box 8"/>
          <p:cNvSpPr txBox="1">
            <a:spLocks noChangeArrowheads="1"/>
          </p:cNvSpPr>
          <p:nvPr/>
        </p:nvSpPr>
        <p:spPr bwMode="auto">
          <a:xfrm>
            <a:off x="6346825" y="220027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NP</a:t>
            </a:r>
          </a:p>
        </p:txBody>
      </p:sp>
      <p:sp>
        <p:nvSpPr>
          <p:cNvPr id="982026" name="Text Box 10"/>
          <p:cNvSpPr txBox="1">
            <a:spLocks noChangeArrowheads="1"/>
          </p:cNvSpPr>
          <p:nvPr/>
        </p:nvSpPr>
        <p:spPr bwMode="auto">
          <a:xfrm>
            <a:off x="6934200" y="2012929"/>
            <a:ext cx="9201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dirty="0"/>
              <a:t>NP-complete</a:t>
            </a:r>
          </a:p>
        </p:txBody>
      </p:sp>
      <p:sp>
        <p:nvSpPr>
          <p:cNvPr id="3" name="Oval 2"/>
          <p:cNvSpPr/>
          <p:nvPr/>
        </p:nvSpPr>
        <p:spPr>
          <a:xfrm>
            <a:off x="6873981" y="1645864"/>
            <a:ext cx="1789334" cy="1622950"/>
          </a:xfrm>
          <a:prstGeom prst="ellipse">
            <a:avLst/>
          </a:prstGeom>
          <a:solidFill>
            <a:schemeClr val="accent4">
              <a:alpha val="5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65" name="Oval 17"/>
          <p:cNvSpPr>
            <a:spLocks noChangeArrowheads="1"/>
          </p:cNvSpPr>
          <p:nvPr/>
        </p:nvSpPr>
        <p:spPr bwMode="auto">
          <a:xfrm>
            <a:off x="488950" y="1981200"/>
            <a:ext cx="2941638" cy="2259013"/>
          </a:xfrm>
          <a:prstGeom prst="ellipse">
            <a:avLst/>
          </a:prstGeom>
          <a:solidFill>
            <a:schemeClr val="accent2"/>
          </a:solidFill>
          <a:ln w="31750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/>
              <a:t>NP-Complete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885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600" dirty="0"/>
              <a:t>A </a:t>
            </a:r>
            <a:r>
              <a:rPr lang="en-US" altLang="en-US" sz="3600" dirty="0" smtClean="0"/>
              <a:t>problem </a:t>
            </a:r>
            <a:r>
              <a:rPr lang="en-US" altLang="en-US" sz="3600" i="1" dirty="0" smtClean="0">
                <a:latin typeface="Times New Roman" panose="02020603050405020304" pitchFamily="18" charset="0"/>
              </a:rPr>
              <a:t>B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is in NP-complete if:</a:t>
            </a:r>
          </a:p>
        </p:txBody>
      </p:sp>
      <p:sp>
        <p:nvSpPr>
          <p:cNvPr id="1640454" name="Text Box 6"/>
          <p:cNvSpPr txBox="1">
            <a:spLocks noChangeArrowheads="1"/>
          </p:cNvSpPr>
          <p:nvPr/>
        </p:nvSpPr>
        <p:spPr bwMode="auto">
          <a:xfrm>
            <a:off x="4408488" y="4370388"/>
            <a:ext cx="41275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/>
              <a:t>2. There is a polynomial-time reduction from every problem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NP</a:t>
            </a:r>
            <a:r>
              <a:rPr lang="en-US" altLang="en-US" sz="2800" dirty="0">
                <a:sym typeface="Symbol" panose="05050102010706020507" pitchFamily="18" charset="2"/>
              </a:rPr>
              <a:t> to </a:t>
            </a:r>
            <a:r>
              <a:rPr lang="en-US" altLang="en-US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800" dirty="0" smtClean="0">
                <a:sym typeface="Symbol" panose="05050102010706020507" pitchFamily="18" charset="2"/>
              </a:rPr>
              <a:t>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1640455" name="Text Box 7"/>
          <p:cNvSpPr txBox="1">
            <a:spLocks noChangeArrowheads="1"/>
          </p:cNvSpPr>
          <p:nvPr/>
        </p:nvSpPr>
        <p:spPr bwMode="auto">
          <a:xfrm>
            <a:off x="939800" y="4772025"/>
            <a:ext cx="2273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/>
              <a:t>1. </a:t>
            </a:r>
            <a:r>
              <a:rPr lang="en-US" altLang="en-US" sz="4000" i="1" dirty="0" smtClean="0">
                <a:latin typeface="Times New Roman" panose="02020603050405020304" pitchFamily="18" charset="0"/>
              </a:rPr>
              <a:t>B</a:t>
            </a:r>
            <a:r>
              <a:rPr lang="en-US" altLang="en-US" sz="4000" dirty="0" smtClean="0"/>
              <a:t> </a:t>
            </a:r>
            <a:r>
              <a:rPr lang="en-US" altLang="en-US" sz="4000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sz="4000" b="1" dirty="0">
                <a:latin typeface="Times New Roman" panose="02020603050405020304" pitchFamily="18" charset="0"/>
                <a:sym typeface="Symbol" panose="05050102010706020507" pitchFamily="18" charset="2"/>
              </a:rPr>
              <a:t>NP</a:t>
            </a:r>
          </a:p>
        </p:txBody>
      </p:sp>
      <p:sp>
        <p:nvSpPr>
          <p:cNvPr id="1640456" name="Oval 8"/>
          <p:cNvSpPr>
            <a:spLocks noChangeArrowheads="1"/>
          </p:cNvSpPr>
          <p:nvPr/>
        </p:nvSpPr>
        <p:spPr bwMode="auto">
          <a:xfrm>
            <a:off x="990600" y="3173413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458" name="Text Box 10"/>
          <p:cNvSpPr txBox="1">
            <a:spLocks noChangeArrowheads="1"/>
          </p:cNvSpPr>
          <p:nvPr/>
        </p:nvSpPr>
        <p:spPr bwMode="auto">
          <a:xfrm>
            <a:off x="1050925" y="3230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 smtClean="0">
                <a:latin typeface="Times New Roman" panose="02020603050405020304" pitchFamily="18" charset="0"/>
              </a:rPr>
              <a:t>B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640459" name="Text Box 11"/>
          <p:cNvSpPr txBox="1">
            <a:spLocks noChangeArrowheads="1"/>
          </p:cNvSpPr>
          <p:nvPr/>
        </p:nvSpPr>
        <p:spPr bwMode="auto">
          <a:xfrm>
            <a:off x="2168525" y="2197100"/>
            <a:ext cx="10390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 dirty="0"/>
              <a:t>NP</a:t>
            </a:r>
          </a:p>
        </p:txBody>
      </p:sp>
      <p:sp>
        <p:nvSpPr>
          <p:cNvPr id="1640466" name="Oval 18"/>
          <p:cNvSpPr>
            <a:spLocks noChangeArrowheads="1"/>
          </p:cNvSpPr>
          <p:nvPr/>
        </p:nvSpPr>
        <p:spPr bwMode="auto">
          <a:xfrm>
            <a:off x="4800600" y="2057400"/>
            <a:ext cx="2941638" cy="2259013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467" name="Oval 19"/>
          <p:cNvSpPr>
            <a:spLocks noChangeArrowheads="1"/>
          </p:cNvSpPr>
          <p:nvPr/>
        </p:nvSpPr>
        <p:spPr bwMode="auto">
          <a:xfrm>
            <a:off x="5302250" y="3249613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468" name="Text Box 20"/>
          <p:cNvSpPr txBox="1">
            <a:spLocks noChangeArrowheads="1"/>
          </p:cNvSpPr>
          <p:nvPr/>
        </p:nvSpPr>
        <p:spPr bwMode="auto">
          <a:xfrm>
            <a:off x="5105400" y="3276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 smtClean="0">
                <a:latin typeface="Times New Roman" panose="02020603050405020304" pitchFamily="18" charset="0"/>
              </a:rPr>
              <a:t>B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640469" name="Text Box 21"/>
          <p:cNvSpPr txBox="1">
            <a:spLocks noChangeArrowheads="1"/>
          </p:cNvSpPr>
          <p:nvPr/>
        </p:nvSpPr>
        <p:spPr bwMode="auto">
          <a:xfrm>
            <a:off x="6480175" y="2273300"/>
            <a:ext cx="10390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 dirty="0">
                <a:solidFill>
                  <a:schemeClr val="bg2"/>
                </a:solidFill>
              </a:rPr>
              <a:t>NP</a:t>
            </a:r>
          </a:p>
        </p:txBody>
      </p:sp>
      <p:sp>
        <p:nvSpPr>
          <p:cNvPr id="1640470" name="Oval 22"/>
          <p:cNvSpPr>
            <a:spLocks noChangeArrowheads="1"/>
          </p:cNvSpPr>
          <p:nvPr/>
        </p:nvSpPr>
        <p:spPr bwMode="auto">
          <a:xfrm>
            <a:off x="6656388" y="3657600"/>
            <a:ext cx="76200" cy="76200"/>
          </a:xfrm>
          <a:prstGeom prst="ellipse">
            <a:avLst/>
          </a:prstGeom>
          <a:solidFill>
            <a:srgbClr val="00B050"/>
          </a:solidFill>
          <a:ln w="31750">
            <a:solidFill>
              <a:srgbClr val="00B050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473" name="Oval 25"/>
          <p:cNvSpPr>
            <a:spLocks noChangeArrowheads="1"/>
          </p:cNvSpPr>
          <p:nvPr/>
        </p:nvSpPr>
        <p:spPr bwMode="auto">
          <a:xfrm>
            <a:off x="6096000" y="2362200"/>
            <a:ext cx="76200" cy="76200"/>
          </a:xfrm>
          <a:prstGeom prst="ellipse">
            <a:avLst/>
          </a:prstGeom>
          <a:solidFill>
            <a:srgbClr val="00B050"/>
          </a:solidFill>
          <a:ln w="31750">
            <a:solidFill>
              <a:srgbClr val="00B050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475" name="Oval 27"/>
          <p:cNvSpPr>
            <a:spLocks noChangeArrowheads="1"/>
          </p:cNvSpPr>
          <p:nvPr/>
        </p:nvSpPr>
        <p:spPr bwMode="auto">
          <a:xfrm>
            <a:off x="7467600" y="3048000"/>
            <a:ext cx="76200" cy="76200"/>
          </a:xfrm>
          <a:prstGeom prst="ellipse">
            <a:avLst/>
          </a:prstGeom>
          <a:solidFill>
            <a:srgbClr val="00B050"/>
          </a:solidFill>
          <a:ln w="31750">
            <a:solidFill>
              <a:srgbClr val="00B050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640478" name="AutoShape 30"/>
          <p:cNvCxnSpPr>
            <a:cxnSpLocks noChangeShapeType="1"/>
            <a:stCxn id="1640470" idx="1"/>
            <a:endCxn id="1640467" idx="7"/>
          </p:cNvCxnSpPr>
          <p:nvPr/>
        </p:nvCxnSpPr>
        <p:spPr bwMode="auto">
          <a:xfrm flipH="1" flipV="1">
            <a:off x="5367338" y="3244850"/>
            <a:ext cx="1300162" cy="407988"/>
          </a:xfrm>
          <a:prstGeom prst="straightConnector1">
            <a:avLst/>
          </a:prstGeom>
          <a:noFill/>
          <a:ln w="15875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479" name="AutoShape 31"/>
          <p:cNvCxnSpPr>
            <a:cxnSpLocks noChangeShapeType="1"/>
            <a:stCxn id="1640473" idx="3"/>
            <a:endCxn id="1640468" idx="0"/>
          </p:cNvCxnSpPr>
          <p:nvPr/>
        </p:nvCxnSpPr>
        <p:spPr bwMode="auto">
          <a:xfrm flipH="1">
            <a:off x="5291138" y="2443163"/>
            <a:ext cx="815975" cy="833437"/>
          </a:xfrm>
          <a:prstGeom prst="straightConnector1">
            <a:avLst/>
          </a:prstGeom>
          <a:noFill/>
          <a:ln w="15875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480" name="AutoShape 32"/>
          <p:cNvCxnSpPr>
            <a:cxnSpLocks noChangeShapeType="1"/>
            <a:stCxn id="1640475" idx="2"/>
            <a:endCxn id="1640468" idx="0"/>
          </p:cNvCxnSpPr>
          <p:nvPr/>
        </p:nvCxnSpPr>
        <p:spPr bwMode="auto">
          <a:xfrm flipH="1">
            <a:off x="5291138" y="3086100"/>
            <a:ext cx="2160587" cy="190500"/>
          </a:xfrm>
          <a:prstGeom prst="straightConnector1">
            <a:avLst/>
          </a:prstGeom>
          <a:noFill/>
          <a:ln w="15875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48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4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4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4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4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70" grpId="0" animBg="1"/>
      <p:bldP spid="1640473" grpId="0" animBg="1"/>
      <p:bldP spid="16404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050" name="Oval 2"/>
          <p:cNvSpPr>
            <a:spLocks noChangeArrowheads="1"/>
          </p:cNvSpPr>
          <p:nvPr/>
        </p:nvSpPr>
        <p:spPr bwMode="auto">
          <a:xfrm>
            <a:off x="488950" y="1981200"/>
            <a:ext cx="2941638" cy="2259013"/>
          </a:xfrm>
          <a:prstGeom prst="ellipse">
            <a:avLst/>
          </a:prstGeom>
          <a:solidFill>
            <a:schemeClr val="accent2"/>
          </a:solidFill>
          <a:ln w="31750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660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/>
              <a:t>NP-Complete</a:t>
            </a:r>
          </a:p>
        </p:txBody>
      </p:sp>
      <p:sp>
        <p:nvSpPr>
          <p:cNvPr id="1666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885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4000" dirty="0"/>
              <a:t>A </a:t>
            </a:r>
            <a:r>
              <a:rPr lang="en-US" altLang="en-US" sz="4000" dirty="0" smtClean="0"/>
              <a:t>problem </a:t>
            </a:r>
            <a:r>
              <a:rPr lang="en-US" altLang="en-US" sz="4000" i="1" dirty="0" smtClean="0">
                <a:latin typeface="Times New Roman" panose="02020603050405020304" pitchFamily="18" charset="0"/>
              </a:rPr>
              <a:t>B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is in </a:t>
            </a:r>
            <a:r>
              <a:rPr lang="en-US" altLang="en-US" sz="4000" dirty="0" smtClean="0"/>
              <a:t>NP-Hard </a:t>
            </a:r>
            <a:r>
              <a:rPr lang="en-US" altLang="en-US" sz="4000" dirty="0"/>
              <a:t>if:</a:t>
            </a:r>
          </a:p>
        </p:txBody>
      </p:sp>
      <p:sp>
        <p:nvSpPr>
          <p:cNvPr id="1666053" name="Text Box 5"/>
          <p:cNvSpPr txBox="1">
            <a:spLocks noChangeArrowheads="1"/>
          </p:cNvSpPr>
          <p:nvPr/>
        </p:nvSpPr>
        <p:spPr bwMode="auto">
          <a:xfrm>
            <a:off x="4408488" y="4370388"/>
            <a:ext cx="41275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/>
              <a:t>2. There is a polynomial-time reduction from every problem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NP</a:t>
            </a:r>
            <a:r>
              <a:rPr lang="en-US" altLang="en-US" sz="2800" dirty="0">
                <a:sym typeface="Symbol" panose="05050102010706020507" pitchFamily="18" charset="2"/>
              </a:rPr>
              <a:t> to </a:t>
            </a:r>
            <a:r>
              <a:rPr lang="en-US" altLang="en-US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800" dirty="0" smtClean="0">
                <a:sym typeface="Symbol" panose="05050102010706020507" pitchFamily="18" charset="2"/>
              </a:rPr>
              <a:t>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1666054" name="Text Box 6"/>
          <p:cNvSpPr txBox="1">
            <a:spLocks noChangeArrowheads="1"/>
          </p:cNvSpPr>
          <p:nvPr/>
        </p:nvSpPr>
        <p:spPr bwMode="auto">
          <a:xfrm>
            <a:off x="939800" y="4772025"/>
            <a:ext cx="2273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/>
              <a:t>1. </a:t>
            </a:r>
            <a:r>
              <a:rPr lang="en-US" altLang="en-US" sz="4000" i="1" dirty="0" smtClean="0">
                <a:latin typeface="Times New Roman" panose="02020603050405020304" pitchFamily="18" charset="0"/>
              </a:rPr>
              <a:t>B</a:t>
            </a:r>
            <a:r>
              <a:rPr lang="en-US" altLang="en-US" sz="4000" dirty="0" smtClean="0"/>
              <a:t> </a:t>
            </a:r>
            <a:r>
              <a:rPr lang="en-US" altLang="en-US" sz="4000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sz="4000" b="1" dirty="0">
                <a:latin typeface="Times New Roman" panose="02020603050405020304" pitchFamily="18" charset="0"/>
                <a:sym typeface="Symbol" panose="05050102010706020507" pitchFamily="18" charset="2"/>
              </a:rPr>
              <a:t>NP</a:t>
            </a:r>
          </a:p>
        </p:txBody>
      </p:sp>
      <p:sp>
        <p:nvSpPr>
          <p:cNvPr id="1666055" name="Oval 7"/>
          <p:cNvSpPr>
            <a:spLocks noChangeArrowheads="1"/>
          </p:cNvSpPr>
          <p:nvPr/>
        </p:nvSpPr>
        <p:spPr bwMode="auto">
          <a:xfrm>
            <a:off x="990600" y="3173413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6056" name="Text Box 8"/>
          <p:cNvSpPr txBox="1">
            <a:spLocks noChangeArrowheads="1"/>
          </p:cNvSpPr>
          <p:nvPr/>
        </p:nvSpPr>
        <p:spPr bwMode="auto">
          <a:xfrm>
            <a:off x="1050925" y="3230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66057" name="Text Box 9"/>
          <p:cNvSpPr txBox="1">
            <a:spLocks noChangeArrowheads="1"/>
          </p:cNvSpPr>
          <p:nvPr/>
        </p:nvSpPr>
        <p:spPr bwMode="auto">
          <a:xfrm>
            <a:off x="2168525" y="2197100"/>
            <a:ext cx="10390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 dirty="0">
                <a:solidFill>
                  <a:schemeClr val="bg2"/>
                </a:solidFill>
              </a:rPr>
              <a:t>NP</a:t>
            </a:r>
          </a:p>
        </p:txBody>
      </p:sp>
      <p:sp>
        <p:nvSpPr>
          <p:cNvPr id="1666058" name="Oval 10"/>
          <p:cNvSpPr>
            <a:spLocks noChangeArrowheads="1"/>
          </p:cNvSpPr>
          <p:nvPr/>
        </p:nvSpPr>
        <p:spPr bwMode="auto">
          <a:xfrm>
            <a:off x="5551488" y="1813718"/>
            <a:ext cx="2941638" cy="2259013"/>
          </a:xfrm>
          <a:prstGeom prst="ellipse">
            <a:avLst/>
          </a:prstGeom>
          <a:solidFill>
            <a:schemeClr val="accent2"/>
          </a:solidFill>
          <a:ln w="31750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66059" name="Oval 11"/>
          <p:cNvSpPr>
            <a:spLocks noChangeArrowheads="1"/>
          </p:cNvSpPr>
          <p:nvPr/>
        </p:nvSpPr>
        <p:spPr bwMode="auto">
          <a:xfrm>
            <a:off x="5302250" y="3249613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6060" name="Text Box 12"/>
          <p:cNvSpPr txBox="1">
            <a:spLocks noChangeArrowheads="1"/>
          </p:cNvSpPr>
          <p:nvPr/>
        </p:nvSpPr>
        <p:spPr bwMode="auto">
          <a:xfrm>
            <a:off x="5105400" y="3276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66061" name="Text Box 13"/>
          <p:cNvSpPr txBox="1">
            <a:spLocks noChangeArrowheads="1"/>
          </p:cNvSpPr>
          <p:nvPr/>
        </p:nvSpPr>
        <p:spPr bwMode="auto">
          <a:xfrm>
            <a:off x="6480175" y="2273300"/>
            <a:ext cx="10390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 dirty="0">
                <a:solidFill>
                  <a:schemeClr val="bg2"/>
                </a:solidFill>
              </a:rPr>
              <a:t>NP</a:t>
            </a:r>
          </a:p>
        </p:txBody>
      </p:sp>
      <p:sp>
        <p:nvSpPr>
          <p:cNvPr id="1666062" name="Oval 14"/>
          <p:cNvSpPr>
            <a:spLocks noChangeArrowheads="1"/>
          </p:cNvSpPr>
          <p:nvPr/>
        </p:nvSpPr>
        <p:spPr bwMode="auto">
          <a:xfrm>
            <a:off x="6656388" y="3657600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6063" name="Oval 15"/>
          <p:cNvSpPr>
            <a:spLocks noChangeArrowheads="1"/>
          </p:cNvSpPr>
          <p:nvPr/>
        </p:nvSpPr>
        <p:spPr bwMode="auto">
          <a:xfrm>
            <a:off x="6096000" y="2362200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6064" name="Oval 16"/>
          <p:cNvSpPr>
            <a:spLocks noChangeArrowheads="1"/>
          </p:cNvSpPr>
          <p:nvPr/>
        </p:nvSpPr>
        <p:spPr bwMode="auto">
          <a:xfrm>
            <a:off x="7467600" y="3048000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666065" name="AutoShape 17"/>
          <p:cNvCxnSpPr>
            <a:cxnSpLocks noChangeShapeType="1"/>
            <a:stCxn id="1666062" idx="1"/>
            <a:endCxn id="1666059" idx="7"/>
          </p:cNvCxnSpPr>
          <p:nvPr/>
        </p:nvCxnSpPr>
        <p:spPr bwMode="auto">
          <a:xfrm flipH="1" flipV="1">
            <a:off x="5367338" y="3244850"/>
            <a:ext cx="1300162" cy="407988"/>
          </a:xfrm>
          <a:prstGeom prst="straightConnector1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6066" name="AutoShape 18"/>
          <p:cNvCxnSpPr>
            <a:cxnSpLocks noChangeShapeType="1"/>
            <a:stCxn id="1666063" idx="3"/>
            <a:endCxn id="1666060" idx="0"/>
          </p:cNvCxnSpPr>
          <p:nvPr/>
        </p:nvCxnSpPr>
        <p:spPr bwMode="auto">
          <a:xfrm flipH="1">
            <a:off x="5291138" y="2443163"/>
            <a:ext cx="815975" cy="833437"/>
          </a:xfrm>
          <a:prstGeom prst="straightConnector1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6067" name="AutoShape 19"/>
          <p:cNvCxnSpPr>
            <a:cxnSpLocks noChangeShapeType="1"/>
            <a:stCxn id="1666064" idx="2"/>
            <a:endCxn id="1666060" idx="0"/>
          </p:cNvCxnSpPr>
          <p:nvPr/>
        </p:nvCxnSpPr>
        <p:spPr bwMode="auto">
          <a:xfrm flipH="1">
            <a:off x="5291138" y="3086100"/>
            <a:ext cx="2160587" cy="190500"/>
          </a:xfrm>
          <a:prstGeom prst="straightConnector1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66069" name="Text Box 21"/>
          <p:cNvSpPr txBox="1">
            <a:spLocks noChangeArrowheads="1"/>
          </p:cNvSpPr>
          <p:nvPr/>
        </p:nvSpPr>
        <p:spPr bwMode="auto">
          <a:xfrm>
            <a:off x="6248400" y="287338"/>
            <a:ext cx="12890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/>
              <a:t>Hard</a:t>
            </a:r>
          </a:p>
        </p:txBody>
      </p:sp>
      <p:sp>
        <p:nvSpPr>
          <p:cNvPr id="1666070" name="Line 22"/>
          <p:cNvSpPr>
            <a:spLocks noChangeShapeType="1"/>
          </p:cNvSpPr>
          <p:nvPr/>
        </p:nvSpPr>
        <p:spPr bwMode="auto">
          <a:xfrm>
            <a:off x="3810000" y="457200"/>
            <a:ext cx="228600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66071" name="Line 23"/>
          <p:cNvSpPr>
            <a:spLocks noChangeShapeType="1"/>
          </p:cNvSpPr>
          <p:nvPr/>
        </p:nvSpPr>
        <p:spPr bwMode="auto">
          <a:xfrm flipV="1">
            <a:off x="3886200" y="533400"/>
            <a:ext cx="2286000" cy="304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66072" name="Line 24"/>
          <p:cNvSpPr>
            <a:spLocks noChangeShapeType="1"/>
          </p:cNvSpPr>
          <p:nvPr/>
        </p:nvSpPr>
        <p:spPr bwMode="auto">
          <a:xfrm>
            <a:off x="609600" y="2133600"/>
            <a:ext cx="2667000" cy="3200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66073" name="Line 25"/>
          <p:cNvSpPr>
            <a:spLocks noChangeShapeType="1"/>
          </p:cNvSpPr>
          <p:nvPr/>
        </p:nvSpPr>
        <p:spPr bwMode="auto">
          <a:xfrm flipV="1">
            <a:off x="609600" y="1981200"/>
            <a:ext cx="2590800" cy="3429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66074" name="Text Box 26"/>
          <p:cNvSpPr txBox="1">
            <a:spLocks noChangeArrowheads="1"/>
          </p:cNvSpPr>
          <p:nvPr/>
        </p:nvSpPr>
        <p:spPr bwMode="auto">
          <a:xfrm>
            <a:off x="314325" y="5381625"/>
            <a:ext cx="3503613" cy="488950"/>
          </a:xfrm>
          <a:prstGeom prst="rect">
            <a:avLst/>
          </a:prstGeom>
          <a:noFill/>
          <a:ln w="317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 </a:t>
            </a:r>
            <a:r>
              <a:rPr lang="en-US" altLang="en-US" i="1"/>
              <a:t>necessary</a:t>
            </a:r>
            <a:r>
              <a:rPr lang="en-US" altLang="en-US"/>
              <a:t> for NP-Hard</a:t>
            </a:r>
          </a:p>
        </p:txBody>
      </p:sp>
      <p:sp>
        <p:nvSpPr>
          <p:cNvPr id="1666075" name="Rectangle 27"/>
          <p:cNvSpPr>
            <a:spLocks noChangeArrowheads="1"/>
          </p:cNvSpPr>
          <p:nvPr/>
        </p:nvSpPr>
        <p:spPr bwMode="auto">
          <a:xfrm>
            <a:off x="4267200" y="4343400"/>
            <a:ext cx="534988" cy="525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6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6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6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6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6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6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6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6069" grpId="0"/>
      <p:bldP spid="1666070" grpId="0" animBg="1"/>
      <p:bldP spid="1666071" grpId="0" animBg="1"/>
      <p:bldP spid="1666072" grpId="0" animBg="1"/>
      <p:bldP spid="1666073" grpId="0" animBg="1"/>
      <p:bldP spid="1666074" grpId="0" animBg="1"/>
      <p:bldP spid="16660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NP-Completeness</a:t>
            </a:r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Some problems are </a:t>
            </a:r>
            <a:r>
              <a:rPr lang="en-US" altLang="en-US" i="1" dirty="0">
                <a:solidFill>
                  <a:schemeClr val="tx1"/>
                </a:solidFill>
              </a:rPr>
              <a:t>intractable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as they grow large, we are unable to solve them in reasonable time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What constitutes reasonable time? Standard working definition: </a:t>
            </a:r>
            <a:r>
              <a:rPr lang="en-US" altLang="en-US" i="1" dirty="0">
                <a:solidFill>
                  <a:schemeClr val="tx1"/>
                </a:solidFill>
              </a:rPr>
              <a:t>polynomial time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/>
              <a:t>On an input of size </a:t>
            </a:r>
            <a:r>
              <a:rPr lang="en-US" altLang="en-US" i="1" dirty="0"/>
              <a:t>n</a:t>
            </a:r>
            <a:r>
              <a:rPr lang="en-US" altLang="en-US" dirty="0"/>
              <a:t> the worst-case running time is O(</a:t>
            </a:r>
            <a:r>
              <a:rPr lang="en-US" altLang="en-US" i="1" dirty="0" err="1"/>
              <a:t>n</a:t>
            </a:r>
            <a:r>
              <a:rPr lang="en-US" altLang="en-US" i="1" baseline="30000" dirty="0" err="1"/>
              <a:t>k</a:t>
            </a:r>
            <a:r>
              <a:rPr lang="en-US" altLang="en-US" dirty="0"/>
              <a:t>) for some constant </a:t>
            </a:r>
            <a:r>
              <a:rPr lang="en-US" altLang="en-US" i="1" dirty="0"/>
              <a:t>k</a:t>
            </a:r>
          </a:p>
          <a:p>
            <a:pPr lvl="1"/>
            <a:r>
              <a:rPr lang="en-US" altLang="en-US" dirty="0"/>
              <a:t>Polynomial time: O(n</a:t>
            </a:r>
            <a:r>
              <a:rPr lang="en-US" altLang="en-US" baseline="30000" dirty="0"/>
              <a:t>2</a:t>
            </a:r>
            <a:r>
              <a:rPr lang="en-US" altLang="en-US" dirty="0"/>
              <a:t>), O(n</a:t>
            </a:r>
            <a:r>
              <a:rPr lang="en-US" altLang="en-US" baseline="30000" dirty="0"/>
              <a:t>3</a:t>
            </a:r>
            <a:r>
              <a:rPr lang="en-US" altLang="en-US" dirty="0"/>
              <a:t>), O(1), O(n </a:t>
            </a:r>
            <a:r>
              <a:rPr lang="en-US" altLang="en-US" dirty="0" err="1"/>
              <a:t>lg</a:t>
            </a:r>
            <a:r>
              <a:rPr lang="en-US" altLang="en-US" dirty="0"/>
              <a:t> n) </a:t>
            </a:r>
          </a:p>
          <a:p>
            <a:pPr lvl="1"/>
            <a:r>
              <a:rPr lang="en-US" altLang="en-US" dirty="0"/>
              <a:t>Not in polynomial time: O(2</a:t>
            </a:r>
            <a:r>
              <a:rPr lang="en-US" altLang="en-US" i="1" baseline="30000" dirty="0"/>
              <a:t>n</a:t>
            </a:r>
            <a:r>
              <a:rPr lang="en-US" altLang="en-US" dirty="0"/>
              <a:t>), O(</a:t>
            </a:r>
            <a:r>
              <a:rPr lang="en-US" altLang="en-US" i="1" dirty="0" err="1"/>
              <a:t>n</a:t>
            </a:r>
            <a:r>
              <a:rPr lang="en-US" altLang="en-US" baseline="30000" dirty="0" err="1"/>
              <a:t>n</a:t>
            </a:r>
            <a:r>
              <a:rPr lang="en-US" altLang="en-US" dirty="0"/>
              <a:t>), O(</a:t>
            </a:r>
            <a:r>
              <a:rPr lang="en-US" altLang="en-US" i="1" dirty="0"/>
              <a:t>n</a:t>
            </a:r>
            <a:r>
              <a:rPr lang="en-US" altLang="en-US" dirty="0"/>
              <a:t>!)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93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Reductions</a:t>
            </a:r>
            <a:endParaRPr lang="en-US" alt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34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The crux of NP-Completeness is </a:t>
            </a:r>
            <a:r>
              <a:rPr lang="en-US" altLang="en-US" i="1" dirty="0" smtClean="0">
                <a:solidFill>
                  <a:schemeClr val="tx2"/>
                </a:solidFill>
              </a:rPr>
              <a:t>reducibility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p</a:t>
            </a:r>
            <a:endParaRPr lang="en-US" altLang="en-US" dirty="0">
              <a:solidFill>
                <a:schemeClr val="tx2"/>
              </a:solidFill>
            </a:endParaRPr>
          </a:p>
          <a:p>
            <a:pPr lvl="1"/>
            <a:r>
              <a:rPr lang="en-US" altLang="en-US" dirty="0"/>
              <a:t>Informally, a problem </a:t>
            </a:r>
            <a:r>
              <a:rPr lang="en-US" altLang="en-US" dirty="0" smtClean="0"/>
              <a:t>A </a:t>
            </a:r>
            <a:r>
              <a:rPr lang="en-US" altLang="en-US" dirty="0"/>
              <a:t>can be reduced to another problem </a:t>
            </a:r>
            <a:r>
              <a:rPr lang="en-US" altLang="en-US" dirty="0" smtClean="0"/>
              <a:t>B </a:t>
            </a:r>
            <a:r>
              <a:rPr lang="en-US" altLang="en-US" dirty="0"/>
              <a:t>if </a:t>
            </a:r>
            <a:r>
              <a:rPr lang="en-US" altLang="en-US" i="1" dirty="0"/>
              <a:t>any</a:t>
            </a:r>
            <a:r>
              <a:rPr lang="en-US" altLang="en-US" dirty="0"/>
              <a:t> instance of </a:t>
            </a:r>
            <a:r>
              <a:rPr lang="en-US" altLang="en-US" dirty="0" smtClean="0"/>
              <a:t>A </a:t>
            </a:r>
            <a:r>
              <a:rPr lang="en-US" altLang="en-US" dirty="0"/>
              <a:t>can be “easily rephrased” as an instance of </a:t>
            </a:r>
            <a:r>
              <a:rPr lang="en-US" altLang="en-US" dirty="0" smtClean="0"/>
              <a:t>B, </a:t>
            </a:r>
            <a:r>
              <a:rPr lang="en-US" altLang="en-US" dirty="0"/>
              <a:t>the solution to which provides a solution to the instance of </a:t>
            </a:r>
            <a:r>
              <a:rPr lang="en-US" altLang="en-US" dirty="0" smtClean="0"/>
              <a:t>A</a:t>
            </a:r>
            <a:endParaRPr lang="en-US" altLang="en-US" dirty="0"/>
          </a:p>
          <a:p>
            <a:pPr lvl="2"/>
            <a:r>
              <a:rPr lang="en-US" altLang="en-US" i="1" dirty="0">
                <a:solidFill>
                  <a:schemeClr val="tx1"/>
                </a:solidFill>
              </a:rPr>
              <a:t>What do you suppose “easily” means?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This rephrasing is called </a:t>
            </a:r>
            <a:r>
              <a:rPr lang="en-US" altLang="en-US" i="1" dirty="0">
                <a:solidFill>
                  <a:schemeClr val="tx1"/>
                </a:solidFill>
              </a:rPr>
              <a:t>transformation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/>
              <a:t>Intuitively: If </a:t>
            </a:r>
            <a:r>
              <a:rPr lang="en-US" altLang="en-US" dirty="0" smtClean="0"/>
              <a:t>A </a:t>
            </a:r>
            <a:r>
              <a:rPr lang="en-US" altLang="en-US" dirty="0"/>
              <a:t>reduces to </a:t>
            </a:r>
            <a:r>
              <a:rPr lang="en-US" altLang="en-US" dirty="0" smtClean="0"/>
              <a:t>B, </a:t>
            </a:r>
          </a:p>
          <a:p>
            <a:pPr lvl="2"/>
            <a:r>
              <a:rPr lang="en-US" altLang="en-US" dirty="0" smtClean="0"/>
              <a:t>A </a:t>
            </a:r>
            <a:r>
              <a:rPr lang="en-US" altLang="en-US" dirty="0">
                <a:sym typeface="Symbol" pitchFamily="92" charset="2"/>
              </a:rPr>
              <a:t></a:t>
            </a:r>
            <a:r>
              <a:rPr lang="en-US" altLang="en-US" baseline="-25000" dirty="0">
                <a:sym typeface="Symbol" pitchFamily="92" charset="2"/>
              </a:rPr>
              <a:t>p </a:t>
            </a:r>
            <a:r>
              <a:rPr lang="en-US" altLang="en-US" dirty="0" smtClean="0"/>
              <a:t>B </a:t>
            </a:r>
          </a:p>
          <a:p>
            <a:pPr lvl="2"/>
            <a:r>
              <a:rPr lang="en-US" altLang="en-US" dirty="0" smtClean="0"/>
              <a:t>A </a:t>
            </a:r>
            <a:r>
              <a:rPr lang="en-US" altLang="en-US" dirty="0"/>
              <a:t>is “no harder to solve” than </a:t>
            </a:r>
            <a:r>
              <a:rPr lang="en-US" altLang="en-US" dirty="0" smtClean="0"/>
              <a:t>B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7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Reductions</a:t>
            </a:r>
          </a:p>
        </p:txBody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If </a:t>
            </a:r>
            <a:r>
              <a:rPr lang="en-US" altLang="en-US" dirty="0" smtClean="0">
                <a:solidFill>
                  <a:schemeClr val="tx1"/>
                </a:solidFill>
              </a:rPr>
              <a:t>A </a:t>
            </a:r>
            <a:r>
              <a:rPr lang="en-US" altLang="en-US" dirty="0">
                <a:solidFill>
                  <a:schemeClr val="tx1"/>
                </a:solidFill>
              </a:rPr>
              <a:t>is </a:t>
            </a:r>
            <a:r>
              <a:rPr lang="en-US" altLang="en-US" i="1" dirty="0">
                <a:solidFill>
                  <a:schemeClr val="tx1"/>
                </a:solidFill>
              </a:rPr>
              <a:t>polynomial-time reducible</a:t>
            </a:r>
            <a:r>
              <a:rPr lang="en-US" altLang="en-US" dirty="0">
                <a:solidFill>
                  <a:schemeClr val="tx1"/>
                </a:solidFill>
              </a:rPr>
              <a:t> to </a:t>
            </a:r>
            <a:r>
              <a:rPr lang="en-US" altLang="en-US" dirty="0" smtClean="0">
                <a:solidFill>
                  <a:schemeClr val="tx1"/>
                </a:solidFill>
              </a:rPr>
              <a:t>B, </a:t>
            </a:r>
            <a:r>
              <a:rPr lang="en-US" altLang="en-US" dirty="0">
                <a:solidFill>
                  <a:schemeClr val="tx1"/>
                </a:solidFill>
              </a:rPr>
              <a:t>we denote this </a:t>
            </a:r>
            <a:r>
              <a:rPr lang="en-US" altLang="en-US" dirty="0" smtClean="0">
                <a:solidFill>
                  <a:schemeClr val="tx1"/>
                </a:solidFill>
              </a:rPr>
              <a:t>A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B</a:t>
            </a:r>
            <a:endParaRPr lang="en-US" altLang="en-US" dirty="0">
              <a:solidFill>
                <a:schemeClr val="tx1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dirty="0"/>
              <a:t>Definition of NP-Complete: 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smtClean="0"/>
              <a:t>A </a:t>
            </a:r>
            <a:r>
              <a:rPr lang="en-US" altLang="en-US" dirty="0"/>
              <a:t>is NP-Complete, </a:t>
            </a:r>
            <a:r>
              <a:rPr lang="en-US" altLang="en-US" dirty="0" smtClean="0"/>
              <a:t>A </a:t>
            </a:r>
            <a:r>
              <a:rPr lang="en-US" altLang="en-US" dirty="0">
                <a:sym typeface="Symbol" pitchFamily="18" charset="2"/>
              </a:rPr>
              <a:t> </a:t>
            </a:r>
            <a:r>
              <a:rPr lang="en-US" altLang="en-US" b="1" dirty="0">
                <a:sym typeface="Symbol" pitchFamily="18" charset="2"/>
              </a:rPr>
              <a:t>NP </a:t>
            </a:r>
            <a:r>
              <a:rPr lang="en-US" altLang="en-US" dirty="0">
                <a:sym typeface="Symbol" pitchFamily="18" charset="2"/>
              </a:rPr>
              <a:t>and </a:t>
            </a:r>
            <a:r>
              <a:rPr lang="en-US" altLang="en-US" dirty="0"/>
              <a:t>all problems </a:t>
            </a:r>
            <a:r>
              <a:rPr lang="en-US" altLang="en-US" dirty="0" smtClean="0"/>
              <a:t>X </a:t>
            </a:r>
            <a:r>
              <a:rPr lang="en-US" altLang="en-US" dirty="0">
                <a:sym typeface="Symbol" pitchFamily="18" charset="2"/>
              </a:rPr>
              <a:t>are reducible to </a:t>
            </a:r>
            <a:r>
              <a:rPr lang="en-US" altLang="en-US" dirty="0" smtClean="0">
                <a:sym typeface="Symbol" pitchFamily="18" charset="2"/>
              </a:rPr>
              <a:t>A</a:t>
            </a:r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Formally: </a:t>
            </a:r>
            <a:r>
              <a:rPr lang="en-US" altLang="en-US" dirty="0" smtClean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</a:t>
            </a:r>
            <a:r>
              <a:rPr lang="en-US" altLang="en-US" baseline="-25000" dirty="0">
                <a:sym typeface="Symbol" pitchFamily="18" charset="2"/>
              </a:rPr>
              <a:t>p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A </a:t>
            </a:r>
            <a:r>
              <a:rPr lang="en-US" altLang="en-US" dirty="0">
                <a:sym typeface="Symbol" pitchFamily="18" charset="2"/>
              </a:rPr>
              <a:t> </a:t>
            </a:r>
            <a:r>
              <a:rPr lang="en-US" altLang="en-US" dirty="0" smtClean="0"/>
              <a:t>X </a:t>
            </a:r>
            <a:r>
              <a:rPr lang="en-US" altLang="en-US" dirty="0">
                <a:sym typeface="Symbol" pitchFamily="18" charset="2"/>
              </a:rPr>
              <a:t> </a:t>
            </a:r>
            <a:r>
              <a:rPr lang="en-US" altLang="en-US" b="1" dirty="0">
                <a:sym typeface="Symbol" pitchFamily="18" charset="2"/>
              </a:rPr>
              <a:t>NP </a:t>
            </a:r>
            <a:endParaRPr lang="en-US" altLang="en-US" b="1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If A </a:t>
            </a:r>
            <a:r>
              <a:rPr lang="en-US" altLang="en-US" dirty="0">
                <a:sym typeface="Symbol" pitchFamily="18" charset="2"/>
              </a:rPr>
              <a:t></a:t>
            </a:r>
            <a:r>
              <a:rPr lang="en-US" altLang="en-US" baseline="-25000" dirty="0">
                <a:sym typeface="Symbol" pitchFamily="18" charset="2"/>
              </a:rPr>
              <a:t>p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B </a:t>
            </a:r>
            <a:r>
              <a:rPr lang="en-US" altLang="en-US" dirty="0">
                <a:sym typeface="Symbol" pitchFamily="18" charset="2"/>
              </a:rPr>
              <a:t>and </a:t>
            </a:r>
            <a:r>
              <a:rPr lang="en-US" altLang="en-US" dirty="0" smtClean="0"/>
              <a:t>A </a:t>
            </a:r>
            <a:r>
              <a:rPr lang="en-US" altLang="en-US" dirty="0"/>
              <a:t>is NP-Complete, </a:t>
            </a:r>
            <a:r>
              <a:rPr lang="en-US" altLang="en-US" dirty="0" smtClean="0"/>
              <a:t>then B </a:t>
            </a:r>
            <a:r>
              <a:rPr lang="en-US" altLang="en-US" dirty="0"/>
              <a:t>is </a:t>
            </a:r>
            <a:r>
              <a:rPr lang="en-US" altLang="en-US" dirty="0" smtClean="0"/>
              <a:t>NP-Hard</a:t>
            </a:r>
            <a:endParaRPr lang="en-US" altLang="en-US" dirty="0"/>
          </a:p>
          <a:p>
            <a:pPr lvl="1"/>
            <a:r>
              <a:rPr lang="en-US" altLang="en-US" dirty="0" smtClean="0"/>
              <a:t>If B</a:t>
            </a:r>
            <a:r>
              <a:rPr lang="en-US" altLang="en-US" dirty="0" smtClean="0">
                <a:sym typeface="Symbol" pitchFamily="18" charset="2"/>
              </a:rPr>
              <a:t> </a:t>
            </a:r>
            <a:r>
              <a:rPr lang="en-US" altLang="en-US" b="1" dirty="0">
                <a:sym typeface="Symbol" pitchFamily="18" charset="2"/>
              </a:rPr>
              <a:t>NP </a:t>
            </a:r>
            <a:r>
              <a:rPr lang="en-US" altLang="en-US" dirty="0" smtClean="0">
                <a:sym typeface="Symbol" pitchFamily="18" charset="2"/>
              </a:rPr>
              <a:t>too then B is NP-Complete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91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NP-Completeness (formally)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 problem B is </a:t>
            </a:r>
            <a:r>
              <a:rPr lang="en-US" altLang="en-US" sz="2400" b="1" dirty="0">
                <a:solidFill>
                  <a:schemeClr val="tx1"/>
                </a:solidFill>
              </a:rPr>
              <a:t>NP-complete</a:t>
            </a:r>
            <a:r>
              <a:rPr lang="en-US" altLang="en-US" sz="2400" dirty="0">
                <a:solidFill>
                  <a:schemeClr val="tx1"/>
                </a:solidFill>
              </a:rPr>
              <a:t> if: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(1) B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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</a:rPr>
              <a:t>NP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(2) </a:t>
            </a:r>
            <a:r>
              <a:rPr lang="en-US" altLang="en-US" sz="2400" dirty="0" smtClean="0">
                <a:solidFill>
                  <a:schemeClr val="tx1"/>
                </a:solidFill>
              </a:rPr>
              <a:t>X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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p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 B</a:t>
            </a:r>
            <a:r>
              <a:rPr lang="en-US" altLang="en-US" sz="2400" dirty="0">
                <a:solidFill>
                  <a:schemeClr val="tx1"/>
                </a:solidFill>
              </a:rPr>
              <a:t> for all </a:t>
            </a:r>
            <a:r>
              <a:rPr lang="en-US" altLang="en-US" sz="2400" dirty="0" smtClean="0">
                <a:solidFill>
                  <a:schemeClr val="tx1"/>
                </a:solidFill>
              </a:rPr>
              <a:t>X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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</a:rPr>
              <a:t>NP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If B satisfies only property (2) we say that B is </a:t>
            </a:r>
            <a:r>
              <a:rPr lang="en-US" altLang="en-US" sz="2400" b="1" dirty="0">
                <a:solidFill>
                  <a:schemeClr val="tx1"/>
                </a:solidFill>
              </a:rPr>
              <a:t>NP-hard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No polynomial time algorithm has been discovered for an </a:t>
            </a:r>
            <a:r>
              <a:rPr lang="en-US" altLang="en-US" sz="2400" b="1" dirty="0">
                <a:solidFill>
                  <a:schemeClr val="tx1"/>
                </a:solidFill>
              </a:rPr>
              <a:t>NP-Complete</a:t>
            </a:r>
            <a:r>
              <a:rPr lang="en-US" altLang="en-US" sz="2400" dirty="0">
                <a:solidFill>
                  <a:schemeClr val="tx1"/>
                </a:solidFill>
              </a:rPr>
              <a:t> problem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No one has ever proven that no polynomial time algorithm can exist for any </a:t>
            </a:r>
            <a:r>
              <a:rPr lang="en-US" altLang="en-US" sz="2400" b="1" dirty="0">
                <a:solidFill>
                  <a:schemeClr val="tx1"/>
                </a:solidFill>
              </a:rPr>
              <a:t>NP-Complete</a:t>
            </a:r>
            <a:r>
              <a:rPr lang="en-US" altLang="en-US" sz="2400" dirty="0">
                <a:solidFill>
                  <a:schemeClr val="tx1"/>
                </a:solidFill>
              </a:rPr>
              <a:t> problem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05888" y="1352166"/>
            <a:ext cx="3002867" cy="1896328"/>
            <a:chOff x="7651808" y="4664326"/>
            <a:chExt cx="3002867" cy="1896328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7651808" y="4664326"/>
              <a:ext cx="2108200" cy="1517650"/>
            </a:xfrm>
            <a:custGeom>
              <a:avLst/>
              <a:gdLst>
                <a:gd name="T0" fmla="*/ 451 w 1328"/>
                <a:gd name="T1" fmla="*/ 16 h 956"/>
                <a:gd name="T2" fmla="*/ 345 w 1328"/>
                <a:gd name="T3" fmla="*/ 30 h 956"/>
                <a:gd name="T4" fmla="*/ 288 w 1328"/>
                <a:gd name="T5" fmla="*/ 44 h 956"/>
                <a:gd name="T6" fmla="*/ 206 w 1328"/>
                <a:gd name="T7" fmla="*/ 92 h 956"/>
                <a:gd name="T8" fmla="*/ 144 w 1328"/>
                <a:gd name="T9" fmla="*/ 198 h 956"/>
                <a:gd name="T10" fmla="*/ 129 w 1328"/>
                <a:gd name="T11" fmla="*/ 275 h 956"/>
                <a:gd name="T12" fmla="*/ 86 w 1328"/>
                <a:gd name="T13" fmla="*/ 323 h 956"/>
                <a:gd name="T14" fmla="*/ 19 w 1328"/>
                <a:gd name="T15" fmla="*/ 409 h 956"/>
                <a:gd name="T16" fmla="*/ 0 w 1328"/>
                <a:gd name="T17" fmla="*/ 476 h 956"/>
                <a:gd name="T18" fmla="*/ 33 w 1328"/>
                <a:gd name="T19" fmla="*/ 587 h 956"/>
                <a:gd name="T20" fmla="*/ 86 w 1328"/>
                <a:gd name="T21" fmla="*/ 630 h 956"/>
                <a:gd name="T22" fmla="*/ 110 w 1328"/>
                <a:gd name="T23" fmla="*/ 664 h 956"/>
                <a:gd name="T24" fmla="*/ 235 w 1328"/>
                <a:gd name="T25" fmla="*/ 740 h 956"/>
                <a:gd name="T26" fmla="*/ 374 w 1328"/>
                <a:gd name="T27" fmla="*/ 788 h 956"/>
                <a:gd name="T28" fmla="*/ 432 w 1328"/>
                <a:gd name="T29" fmla="*/ 808 h 956"/>
                <a:gd name="T30" fmla="*/ 465 w 1328"/>
                <a:gd name="T31" fmla="*/ 817 h 956"/>
                <a:gd name="T32" fmla="*/ 557 w 1328"/>
                <a:gd name="T33" fmla="*/ 856 h 956"/>
                <a:gd name="T34" fmla="*/ 600 w 1328"/>
                <a:gd name="T35" fmla="*/ 870 h 956"/>
                <a:gd name="T36" fmla="*/ 696 w 1328"/>
                <a:gd name="T37" fmla="*/ 889 h 956"/>
                <a:gd name="T38" fmla="*/ 787 w 1328"/>
                <a:gd name="T39" fmla="*/ 913 h 956"/>
                <a:gd name="T40" fmla="*/ 845 w 1328"/>
                <a:gd name="T41" fmla="*/ 937 h 956"/>
                <a:gd name="T42" fmla="*/ 888 w 1328"/>
                <a:gd name="T43" fmla="*/ 956 h 956"/>
                <a:gd name="T44" fmla="*/ 1041 w 1328"/>
                <a:gd name="T45" fmla="*/ 937 h 956"/>
                <a:gd name="T46" fmla="*/ 1113 w 1328"/>
                <a:gd name="T47" fmla="*/ 904 h 956"/>
                <a:gd name="T48" fmla="*/ 1185 w 1328"/>
                <a:gd name="T49" fmla="*/ 856 h 956"/>
                <a:gd name="T50" fmla="*/ 1243 w 1328"/>
                <a:gd name="T51" fmla="*/ 764 h 956"/>
                <a:gd name="T52" fmla="*/ 1277 w 1328"/>
                <a:gd name="T53" fmla="*/ 702 h 956"/>
                <a:gd name="T54" fmla="*/ 1291 w 1328"/>
                <a:gd name="T55" fmla="*/ 664 h 956"/>
                <a:gd name="T56" fmla="*/ 1310 w 1328"/>
                <a:gd name="T57" fmla="*/ 592 h 956"/>
                <a:gd name="T58" fmla="*/ 1214 w 1328"/>
                <a:gd name="T59" fmla="*/ 260 h 956"/>
                <a:gd name="T60" fmla="*/ 1142 w 1328"/>
                <a:gd name="T61" fmla="*/ 198 h 956"/>
                <a:gd name="T62" fmla="*/ 1094 w 1328"/>
                <a:gd name="T63" fmla="*/ 150 h 956"/>
                <a:gd name="T64" fmla="*/ 1032 w 1328"/>
                <a:gd name="T65" fmla="*/ 102 h 956"/>
                <a:gd name="T66" fmla="*/ 883 w 1328"/>
                <a:gd name="T67" fmla="*/ 40 h 956"/>
                <a:gd name="T68" fmla="*/ 691 w 1328"/>
                <a:gd name="T69" fmla="*/ 25 h 956"/>
                <a:gd name="T70" fmla="*/ 451 w 1328"/>
                <a:gd name="T71" fmla="*/ 1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8" h="956">
                  <a:moveTo>
                    <a:pt x="451" y="16"/>
                  </a:moveTo>
                  <a:cubicBezTo>
                    <a:pt x="400" y="19"/>
                    <a:pt x="386" y="20"/>
                    <a:pt x="345" y="30"/>
                  </a:cubicBezTo>
                  <a:cubicBezTo>
                    <a:pt x="326" y="35"/>
                    <a:pt x="288" y="44"/>
                    <a:pt x="288" y="44"/>
                  </a:cubicBezTo>
                  <a:cubicBezTo>
                    <a:pt x="261" y="61"/>
                    <a:pt x="235" y="78"/>
                    <a:pt x="206" y="92"/>
                  </a:cubicBezTo>
                  <a:cubicBezTo>
                    <a:pt x="175" y="125"/>
                    <a:pt x="160" y="156"/>
                    <a:pt x="144" y="198"/>
                  </a:cubicBezTo>
                  <a:cubicBezTo>
                    <a:pt x="141" y="222"/>
                    <a:pt x="140" y="252"/>
                    <a:pt x="129" y="275"/>
                  </a:cubicBezTo>
                  <a:cubicBezTo>
                    <a:pt x="119" y="296"/>
                    <a:pt x="103" y="308"/>
                    <a:pt x="86" y="323"/>
                  </a:cubicBezTo>
                  <a:cubicBezTo>
                    <a:pt x="59" y="346"/>
                    <a:pt x="35" y="378"/>
                    <a:pt x="19" y="409"/>
                  </a:cubicBezTo>
                  <a:cubicBezTo>
                    <a:pt x="14" y="432"/>
                    <a:pt x="6" y="453"/>
                    <a:pt x="0" y="476"/>
                  </a:cubicBezTo>
                  <a:cubicBezTo>
                    <a:pt x="3" y="513"/>
                    <a:pt x="7" y="557"/>
                    <a:pt x="33" y="587"/>
                  </a:cubicBezTo>
                  <a:cubicBezTo>
                    <a:pt x="50" y="607"/>
                    <a:pt x="69" y="613"/>
                    <a:pt x="86" y="630"/>
                  </a:cubicBezTo>
                  <a:cubicBezTo>
                    <a:pt x="96" y="640"/>
                    <a:pt x="100" y="655"/>
                    <a:pt x="110" y="664"/>
                  </a:cubicBezTo>
                  <a:cubicBezTo>
                    <a:pt x="143" y="694"/>
                    <a:pt x="193" y="728"/>
                    <a:pt x="235" y="740"/>
                  </a:cubicBezTo>
                  <a:cubicBezTo>
                    <a:pt x="262" y="759"/>
                    <a:pt x="341" y="784"/>
                    <a:pt x="374" y="788"/>
                  </a:cubicBezTo>
                  <a:cubicBezTo>
                    <a:pt x="393" y="795"/>
                    <a:pt x="413" y="803"/>
                    <a:pt x="432" y="808"/>
                  </a:cubicBezTo>
                  <a:cubicBezTo>
                    <a:pt x="443" y="811"/>
                    <a:pt x="465" y="817"/>
                    <a:pt x="465" y="817"/>
                  </a:cubicBezTo>
                  <a:cubicBezTo>
                    <a:pt x="487" y="832"/>
                    <a:pt x="531" y="850"/>
                    <a:pt x="557" y="856"/>
                  </a:cubicBezTo>
                  <a:cubicBezTo>
                    <a:pt x="575" y="867"/>
                    <a:pt x="579" y="877"/>
                    <a:pt x="600" y="870"/>
                  </a:cubicBezTo>
                  <a:cubicBezTo>
                    <a:pt x="633" y="881"/>
                    <a:pt x="661" y="885"/>
                    <a:pt x="696" y="889"/>
                  </a:cubicBezTo>
                  <a:cubicBezTo>
                    <a:pt x="724" y="896"/>
                    <a:pt x="762" y="900"/>
                    <a:pt x="787" y="913"/>
                  </a:cubicBezTo>
                  <a:cubicBezTo>
                    <a:pt x="831" y="935"/>
                    <a:pt x="811" y="929"/>
                    <a:pt x="845" y="937"/>
                  </a:cubicBezTo>
                  <a:cubicBezTo>
                    <a:pt x="860" y="947"/>
                    <a:pt x="871" y="951"/>
                    <a:pt x="888" y="956"/>
                  </a:cubicBezTo>
                  <a:cubicBezTo>
                    <a:pt x="959" y="953"/>
                    <a:pt x="980" y="951"/>
                    <a:pt x="1041" y="937"/>
                  </a:cubicBezTo>
                  <a:cubicBezTo>
                    <a:pt x="1059" y="920"/>
                    <a:pt x="1088" y="909"/>
                    <a:pt x="1113" y="904"/>
                  </a:cubicBezTo>
                  <a:cubicBezTo>
                    <a:pt x="1137" y="888"/>
                    <a:pt x="1158" y="869"/>
                    <a:pt x="1185" y="856"/>
                  </a:cubicBezTo>
                  <a:cubicBezTo>
                    <a:pt x="1202" y="823"/>
                    <a:pt x="1222" y="794"/>
                    <a:pt x="1243" y="764"/>
                  </a:cubicBezTo>
                  <a:cubicBezTo>
                    <a:pt x="1256" y="745"/>
                    <a:pt x="1277" y="702"/>
                    <a:pt x="1277" y="702"/>
                  </a:cubicBezTo>
                  <a:cubicBezTo>
                    <a:pt x="1287" y="643"/>
                    <a:pt x="1273" y="705"/>
                    <a:pt x="1291" y="664"/>
                  </a:cubicBezTo>
                  <a:cubicBezTo>
                    <a:pt x="1300" y="642"/>
                    <a:pt x="1303" y="615"/>
                    <a:pt x="1310" y="592"/>
                  </a:cubicBezTo>
                  <a:cubicBezTo>
                    <a:pt x="1328" y="472"/>
                    <a:pt x="1293" y="352"/>
                    <a:pt x="1214" y="260"/>
                  </a:cubicBezTo>
                  <a:cubicBezTo>
                    <a:pt x="1193" y="236"/>
                    <a:pt x="1164" y="220"/>
                    <a:pt x="1142" y="198"/>
                  </a:cubicBezTo>
                  <a:cubicBezTo>
                    <a:pt x="1125" y="181"/>
                    <a:pt x="1115" y="164"/>
                    <a:pt x="1094" y="150"/>
                  </a:cubicBezTo>
                  <a:cubicBezTo>
                    <a:pt x="1087" y="130"/>
                    <a:pt x="1053" y="110"/>
                    <a:pt x="1032" y="102"/>
                  </a:cubicBezTo>
                  <a:cubicBezTo>
                    <a:pt x="988" y="69"/>
                    <a:pt x="937" y="49"/>
                    <a:pt x="883" y="40"/>
                  </a:cubicBezTo>
                  <a:cubicBezTo>
                    <a:pt x="828" y="20"/>
                    <a:pt x="737" y="27"/>
                    <a:pt x="691" y="25"/>
                  </a:cubicBezTo>
                  <a:cubicBezTo>
                    <a:pt x="615" y="15"/>
                    <a:pt x="526" y="0"/>
                    <a:pt x="451" y="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8049260" y="4809490"/>
              <a:ext cx="755650" cy="682625"/>
            </a:xfrm>
            <a:custGeom>
              <a:avLst/>
              <a:gdLst>
                <a:gd name="T0" fmla="*/ 120 w 476"/>
                <a:gd name="T1" fmla="*/ 27 h 430"/>
                <a:gd name="T2" fmla="*/ 62 w 476"/>
                <a:gd name="T3" fmla="*/ 75 h 430"/>
                <a:gd name="T4" fmla="*/ 14 w 476"/>
                <a:gd name="T5" fmla="*/ 147 h 430"/>
                <a:gd name="T6" fmla="*/ 0 w 476"/>
                <a:gd name="T7" fmla="*/ 204 h 430"/>
                <a:gd name="T8" fmla="*/ 5 w 476"/>
                <a:gd name="T9" fmla="*/ 267 h 430"/>
                <a:gd name="T10" fmla="*/ 29 w 476"/>
                <a:gd name="T11" fmla="*/ 315 h 430"/>
                <a:gd name="T12" fmla="*/ 125 w 476"/>
                <a:gd name="T13" fmla="*/ 430 h 430"/>
                <a:gd name="T14" fmla="*/ 178 w 476"/>
                <a:gd name="T15" fmla="*/ 420 h 430"/>
                <a:gd name="T16" fmla="*/ 235 w 476"/>
                <a:gd name="T17" fmla="*/ 377 h 430"/>
                <a:gd name="T18" fmla="*/ 269 w 476"/>
                <a:gd name="T19" fmla="*/ 339 h 430"/>
                <a:gd name="T20" fmla="*/ 312 w 476"/>
                <a:gd name="T21" fmla="*/ 267 h 430"/>
                <a:gd name="T22" fmla="*/ 437 w 476"/>
                <a:gd name="T23" fmla="*/ 224 h 430"/>
                <a:gd name="T24" fmla="*/ 475 w 476"/>
                <a:gd name="T25" fmla="*/ 176 h 430"/>
                <a:gd name="T26" fmla="*/ 470 w 476"/>
                <a:gd name="T27" fmla="*/ 123 h 430"/>
                <a:gd name="T28" fmla="*/ 456 w 476"/>
                <a:gd name="T29" fmla="*/ 118 h 430"/>
                <a:gd name="T30" fmla="*/ 389 w 476"/>
                <a:gd name="T31" fmla="*/ 70 h 430"/>
                <a:gd name="T32" fmla="*/ 274 w 476"/>
                <a:gd name="T33" fmla="*/ 22 h 430"/>
                <a:gd name="T34" fmla="*/ 182 w 476"/>
                <a:gd name="T35" fmla="*/ 12 h 430"/>
                <a:gd name="T36" fmla="*/ 120 w 476"/>
                <a:gd name="T37" fmla="*/ 36 h 430"/>
                <a:gd name="T38" fmla="*/ 120 w 476"/>
                <a:gd name="T39" fmla="*/ 27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6" h="430">
                  <a:moveTo>
                    <a:pt x="120" y="27"/>
                  </a:moveTo>
                  <a:cubicBezTo>
                    <a:pt x="103" y="44"/>
                    <a:pt x="83" y="61"/>
                    <a:pt x="62" y="75"/>
                  </a:cubicBezTo>
                  <a:cubicBezTo>
                    <a:pt x="45" y="99"/>
                    <a:pt x="28" y="121"/>
                    <a:pt x="14" y="147"/>
                  </a:cubicBezTo>
                  <a:cubicBezTo>
                    <a:pt x="10" y="166"/>
                    <a:pt x="4" y="185"/>
                    <a:pt x="0" y="204"/>
                  </a:cubicBezTo>
                  <a:cubicBezTo>
                    <a:pt x="2" y="225"/>
                    <a:pt x="1" y="246"/>
                    <a:pt x="5" y="267"/>
                  </a:cubicBezTo>
                  <a:cubicBezTo>
                    <a:pt x="8" y="283"/>
                    <a:pt x="21" y="301"/>
                    <a:pt x="29" y="315"/>
                  </a:cubicBezTo>
                  <a:cubicBezTo>
                    <a:pt x="55" y="362"/>
                    <a:pt x="76" y="404"/>
                    <a:pt x="125" y="430"/>
                  </a:cubicBezTo>
                  <a:cubicBezTo>
                    <a:pt x="128" y="430"/>
                    <a:pt x="168" y="427"/>
                    <a:pt x="178" y="420"/>
                  </a:cubicBezTo>
                  <a:cubicBezTo>
                    <a:pt x="199" y="406"/>
                    <a:pt x="211" y="386"/>
                    <a:pt x="235" y="377"/>
                  </a:cubicBezTo>
                  <a:cubicBezTo>
                    <a:pt x="242" y="358"/>
                    <a:pt x="252" y="349"/>
                    <a:pt x="269" y="339"/>
                  </a:cubicBezTo>
                  <a:cubicBezTo>
                    <a:pt x="275" y="309"/>
                    <a:pt x="280" y="278"/>
                    <a:pt x="312" y="267"/>
                  </a:cubicBezTo>
                  <a:cubicBezTo>
                    <a:pt x="345" y="232"/>
                    <a:pt x="391" y="228"/>
                    <a:pt x="437" y="224"/>
                  </a:cubicBezTo>
                  <a:cubicBezTo>
                    <a:pt x="456" y="211"/>
                    <a:pt x="465" y="197"/>
                    <a:pt x="475" y="176"/>
                  </a:cubicBezTo>
                  <a:cubicBezTo>
                    <a:pt x="473" y="158"/>
                    <a:pt x="476" y="140"/>
                    <a:pt x="470" y="123"/>
                  </a:cubicBezTo>
                  <a:cubicBezTo>
                    <a:pt x="468" y="118"/>
                    <a:pt x="460" y="121"/>
                    <a:pt x="456" y="118"/>
                  </a:cubicBezTo>
                  <a:cubicBezTo>
                    <a:pt x="432" y="98"/>
                    <a:pt x="422" y="79"/>
                    <a:pt x="389" y="70"/>
                  </a:cubicBezTo>
                  <a:cubicBezTo>
                    <a:pt x="352" y="43"/>
                    <a:pt x="318" y="31"/>
                    <a:pt x="274" y="22"/>
                  </a:cubicBezTo>
                  <a:cubicBezTo>
                    <a:pt x="241" y="0"/>
                    <a:pt x="231" y="9"/>
                    <a:pt x="182" y="12"/>
                  </a:cubicBezTo>
                  <a:cubicBezTo>
                    <a:pt x="169" y="17"/>
                    <a:pt x="132" y="40"/>
                    <a:pt x="120" y="36"/>
                  </a:cubicBezTo>
                  <a:cubicBezTo>
                    <a:pt x="117" y="35"/>
                    <a:pt x="120" y="30"/>
                    <a:pt x="120" y="2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8169910" y="4941253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P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8338185" y="5492115"/>
              <a:ext cx="501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NP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8925560" y="5304769"/>
              <a:ext cx="9201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dirty="0"/>
                <a:t>NP-complete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865341" y="4937704"/>
              <a:ext cx="1789334" cy="1622950"/>
            </a:xfrm>
            <a:prstGeom prst="ellipse">
              <a:avLst/>
            </a:prstGeom>
            <a:solidFill>
              <a:schemeClr val="accent4">
                <a:alpha val="54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Proving NP-Completeness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en-US" sz="3600" dirty="0">
                <a:solidFill>
                  <a:schemeClr val="bg2"/>
                </a:solidFill>
                <a:latin typeface="Monotype Corsiva" pitchFamily="66" charset="0"/>
                <a:sym typeface="Symbol" pitchFamily="92" charset="2"/>
              </a:rPr>
              <a:t>Theorem:</a:t>
            </a:r>
            <a:r>
              <a:rPr lang="en-US" altLang="en-US" dirty="0">
                <a:solidFill>
                  <a:srgbClr val="DD0111"/>
                </a:solidFill>
                <a:latin typeface="Monotype Corsiva" pitchFamily="66" charset="0"/>
                <a:sym typeface="Symbol" pitchFamily="92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If A is NP-Complete and </a:t>
            </a:r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p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 B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			 B is NP-Hard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	In addition, if B  NP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		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 B is NP-Complete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b="1" dirty="0">
                <a:sym typeface="Symbol" pitchFamily="92" charset="2"/>
              </a:rPr>
              <a:t>Proof</a:t>
            </a:r>
            <a:r>
              <a:rPr lang="en-US" altLang="en-US" dirty="0">
                <a:sym typeface="Symbol" pitchFamily="92" charset="2"/>
              </a:rPr>
              <a:t>: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Assume that B  P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		  Since </a:t>
            </a:r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p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 B  A  P  contradiction!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		   B is NP-Hard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Reductions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214438"/>
            <a:ext cx="8686800" cy="5076825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Reduction is a way of saying that one problem is </a:t>
            </a:r>
            <a:r>
              <a:rPr lang="en-US" altLang="en-US" sz="2400" b="1" dirty="0">
                <a:solidFill>
                  <a:schemeClr val="tx1"/>
                </a:solidFill>
              </a:rPr>
              <a:t>“easier”</a:t>
            </a:r>
            <a:r>
              <a:rPr lang="en-US" altLang="en-US" sz="2400" dirty="0">
                <a:solidFill>
                  <a:schemeClr val="tx1"/>
                </a:solidFill>
              </a:rPr>
              <a:t> than another.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We say that problem A is </a:t>
            </a:r>
            <a:r>
              <a:rPr lang="en-US" altLang="en-US" sz="2400" dirty="0" smtClean="0">
                <a:solidFill>
                  <a:schemeClr val="tx1"/>
                </a:solidFill>
              </a:rPr>
              <a:t>no harder </a:t>
            </a:r>
            <a:r>
              <a:rPr lang="en-US" altLang="en-US" sz="2400" dirty="0">
                <a:solidFill>
                  <a:schemeClr val="tx1"/>
                </a:solidFill>
              </a:rPr>
              <a:t>than problem B, 	 	           (i.e., we write </a:t>
            </a:r>
            <a:r>
              <a:rPr lang="en-US" altLang="en-US" sz="2400" b="1" dirty="0">
                <a:solidFill>
                  <a:schemeClr val="tx1"/>
                </a:solidFill>
              </a:rPr>
              <a:t>“A </a:t>
            </a:r>
            <a:r>
              <a:rPr lang="en-US" altLang="en-US" sz="2400" b="1" dirty="0" smtClean="0">
                <a:solidFill>
                  <a:schemeClr val="tx1"/>
                </a:solidFill>
                <a:sym typeface="Symbol" pitchFamily="92" charset="2"/>
              </a:rPr>
              <a:t></a:t>
            </a:r>
            <a:r>
              <a:rPr lang="en-US" altLang="en-US" sz="2400" baseline="-25000" dirty="0" smtClean="0">
                <a:solidFill>
                  <a:schemeClr val="tx1"/>
                </a:solidFill>
                <a:sym typeface="Symbol" pitchFamily="92" charset="2"/>
              </a:rPr>
              <a:t>p</a:t>
            </a:r>
            <a:r>
              <a:rPr lang="en-US" altLang="en-US" sz="2400" b="1" dirty="0" smtClean="0">
                <a:solidFill>
                  <a:schemeClr val="tx1"/>
                </a:solidFill>
                <a:sym typeface="Symbol" pitchFamily="92" charset="2"/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</a:rPr>
              <a:t>B”</a:t>
            </a:r>
            <a:r>
              <a:rPr lang="en-US" altLang="en-US" sz="2400" dirty="0">
                <a:solidFill>
                  <a:schemeClr val="tx1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if we can solve A using the algorithm that solves B.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Idea:</a:t>
            </a:r>
            <a:r>
              <a:rPr lang="en-US" altLang="en-US" sz="2400" dirty="0">
                <a:solidFill>
                  <a:schemeClr val="tx1"/>
                </a:solidFill>
              </a:rPr>
              <a:t> transform the inputs of A to inputs of B</a:t>
            </a:r>
          </a:p>
        </p:txBody>
      </p:sp>
      <p:grpSp>
        <p:nvGrpSpPr>
          <p:cNvPr id="986133" name="Group 21"/>
          <p:cNvGrpSpPr>
            <a:grpSpLocks/>
          </p:cNvGrpSpPr>
          <p:nvPr/>
        </p:nvGrpSpPr>
        <p:grpSpPr bwMode="auto">
          <a:xfrm>
            <a:off x="431800" y="4699000"/>
            <a:ext cx="8115300" cy="1587500"/>
            <a:chOff x="304" y="895"/>
            <a:chExt cx="5112" cy="1000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</a:t>
              </a: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</a:t>
              </a: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1469" y="1664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Problem 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Implications of Reduction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035300"/>
            <a:ext cx="8229600" cy="3576638"/>
          </a:xfrm>
        </p:spPr>
        <p:txBody>
          <a:bodyPr/>
          <a:lstStyle/>
          <a:p>
            <a:pPr marL="914400" lvl="1" indent="-457200">
              <a:buFontTx/>
              <a:buNone/>
            </a:pPr>
            <a:r>
              <a:rPr lang="en-US" altLang="en-US"/>
              <a:t>	</a:t>
            </a:r>
          </a:p>
          <a:p>
            <a:pPr marL="914400" lvl="1" indent="-457200">
              <a:buFontTx/>
              <a:buNone/>
            </a:pPr>
            <a:r>
              <a:rPr lang="en-US" altLang="en-US"/>
              <a:t>     - If A </a:t>
            </a:r>
            <a:r>
              <a:rPr lang="en-US" altLang="en-US">
                <a:sym typeface="Symbol" pitchFamily="92" charset="2"/>
              </a:rPr>
              <a:t></a:t>
            </a:r>
            <a:r>
              <a:rPr lang="en-US" altLang="en-US" baseline="-25000">
                <a:sym typeface="Symbol" pitchFamily="92" charset="2"/>
              </a:rPr>
              <a:t>p</a:t>
            </a:r>
            <a:r>
              <a:rPr lang="en-US" altLang="en-US">
                <a:sym typeface="Symbol" pitchFamily="92" charset="2"/>
              </a:rPr>
              <a:t> </a:t>
            </a:r>
            <a:r>
              <a:rPr lang="en-US" altLang="en-US"/>
              <a:t>B and B </a:t>
            </a:r>
            <a:r>
              <a:rPr lang="en-US" altLang="en-US">
                <a:sym typeface="Symbol" pitchFamily="92" charset="2"/>
              </a:rPr>
              <a:t></a:t>
            </a:r>
            <a:r>
              <a:rPr lang="en-US" altLang="en-US"/>
              <a:t> P, then A </a:t>
            </a:r>
            <a:r>
              <a:rPr lang="en-US" altLang="en-US">
                <a:sym typeface="Symbol" pitchFamily="92" charset="2"/>
              </a:rPr>
              <a:t></a:t>
            </a:r>
            <a:r>
              <a:rPr lang="en-US" altLang="en-US"/>
              <a:t> P</a:t>
            </a:r>
          </a:p>
          <a:p>
            <a:pPr marL="914400" lvl="1" indent="-457200">
              <a:lnSpc>
                <a:spcPct val="160000"/>
              </a:lnSpc>
              <a:buFontTx/>
              <a:buNone/>
            </a:pPr>
            <a:r>
              <a:rPr lang="en-US" altLang="en-US"/>
              <a:t>     - if A </a:t>
            </a:r>
            <a:r>
              <a:rPr lang="en-US" altLang="en-US">
                <a:sym typeface="Symbol" pitchFamily="92" charset="2"/>
              </a:rPr>
              <a:t></a:t>
            </a:r>
            <a:r>
              <a:rPr lang="en-US" altLang="en-US" baseline="-25000">
                <a:sym typeface="Symbol" pitchFamily="92" charset="2"/>
              </a:rPr>
              <a:t>p</a:t>
            </a:r>
            <a:r>
              <a:rPr lang="en-US" altLang="en-US">
                <a:sym typeface="Symbol" pitchFamily="92" charset="2"/>
              </a:rPr>
              <a:t> </a:t>
            </a:r>
            <a:r>
              <a:rPr lang="en-US" altLang="en-US"/>
              <a:t>B and A </a:t>
            </a:r>
            <a:r>
              <a:rPr lang="en-US" altLang="en-US">
                <a:sym typeface="Symbol" pitchFamily="92" charset="2"/>
              </a:rPr>
              <a:t></a:t>
            </a:r>
            <a:r>
              <a:rPr lang="en-US" altLang="en-US"/>
              <a:t> P, then B </a:t>
            </a:r>
            <a:r>
              <a:rPr lang="en-US" altLang="en-US">
                <a:sym typeface="Symbol" pitchFamily="92" charset="2"/>
              </a:rPr>
              <a:t></a:t>
            </a:r>
            <a:r>
              <a:rPr lang="en-US" altLang="en-US"/>
              <a:t> P</a:t>
            </a:r>
          </a:p>
          <a:p>
            <a:pPr marL="914400" lvl="1" indent="-457200">
              <a:lnSpc>
                <a:spcPct val="160000"/>
              </a:lnSpc>
              <a:buFontTx/>
              <a:buNone/>
            </a:pPr>
            <a:r>
              <a:rPr lang="en-US" altLang="en-US"/>
              <a:t>   </a:t>
            </a:r>
          </a:p>
        </p:txBody>
      </p:sp>
      <p:grpSp>
        <p:nvGrpSpPr>
          <p:cNvPr id="996356" name="Group 4"/>
          <p:cNvGrpSpPr>
            <a:grpSpLocks/>
          </p:cNvGrpSpPr>
          <p:nvPr/>
        </p:nvGrpSpPr>
        <p:grpSpPr bwMode="auto">
          <a:xfrm>
            <a:off x="482600" y="1420813"/>
            <a:ext cx="8115300" cy="1587500"/>
            <a:chOff x="304" y="895"/>
            <a:chExt cx="5112" cy="1000"/>
          </a:xfrm>
        </p:grpSpPr>
        <p:sp>
          <p:nvSpPr>
            <p:cNvPr id="996357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96358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996359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</a:p>
          </p:txBody>
        </p:sp>
        <p:sp>
          <p:nvSpPr>
            <p:cNvPr id="996360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6361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</a:t>
              </a:r>
            </a:p>
          </p:txBody>
        </p:sp>
        <p:sp>
          <p:nvSpPr>
            <p:cNvPr id="996362" name="Text Box 10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</a:t>
              </a:r>
            </a:p>
          </p:txBody>
        </p:sp>
        <p:sp>
          <p:nvSpPr>
            <p:cNvPr id="996363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6364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6365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6366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6367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6368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96369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96370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96371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96372" name="Text Box 20"/>
            <p:cNvSpPr txBox="1">
              <a:spLocks noChangeArrowheads="1"/>
            </p:cNvSpPr>
            <p:nvPr/>
          </p:nvSpPr>
          <p:spPr bwMode="auto">
            <a:xfrm>
              <a:off x="1469" y="1664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Problem 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Proving Polynomial Time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225800"/>
            <a:ext cx="8496300" cy="3065463"/>
          </a:xfrm>
        </p:spPr>
        <p:txBody>
          <a:bodyPr/>
          <a:lstStyle/>
          <a:p>
            <a:pPr marL="914400" lvl="1" indent="-457200">
              <a:lnSpc>
                <a:spcPct val="130000"/>
              </a:lnSpc>
              <a:buFontTx/>
              <a:buAutoNum type="arabicPeriod"/>
            </a:pPr>
            <a:r>
              <a:rPr lang="en-US" altLang="en-US"/>
              <a:t>Use a </a:t>
            </a:r>
            <a:r>
              <a:rPr lang="en-US" altLang="en-US" b="1"/>
              <a:t>polynomial time</a:t>
            </a:r>
            <a:r>
              <a:rPr lang="en-US" altLang="en-US"/>
              <a:t> reduction algorithm to 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/>
              <a:t>      transform A into B</a:t>
            </a:r>
          </a:p>
          <a:p>
            <a:pPr marL="914400" lvl="1" indent="-457200">
              <a:lnSpc>
                <a:spcPct val="130000"/>
              </a:lnSpc>
              <a:buFontTx/>
              <a:buAutoNum type="arabicPeriod" startAt="2"/>
            </a:pPr>
            <a:r>
              <a:rPr lang="en-US" altLang="en-US"/>
              <a:t>Run a known </a:t>
            </a:r>
            <a:r>
              <a:rPr lang="en-US" altLang="en-US" b="1"/>
              <a:t>polynomial time</a:t>
            </a:r>
            <a:r>
              <a:rPr lang="en-US" altLang="en-US"/>
              <a:t> algorithm for B</a:t>
            </a:r>
          </a:p>
          <a:p>
            <a:pPr marL="914400" lvl="1" indent="-457200">
              <a:lnSpc>
                <a:spcPct val="130000"/>
              </a:lnSpc>
              <a:buFontTx/>
              <a:buAutoNum type="arabicPeriod" startAt="2"/>
            </a:pPr>
            <a:r>
              <a:rPr lang="en-US" altLang="en-US"/>
              <a:t>Use the answer for B as the answer for A</a:t>
            </a:r>
          </a:p>
        </p:txBody>
      </p:sp>
      <p:grpSp>
        <p:nvGrpSpPr>
          <p:cNvPr id="998404" name="Group 4"/>
          <p:cNvGrpSpPr>
            <a:grpSpLocks/>
          </p:cNvGrpSpPr>
          <p:nvPr/>
        </p:nvGrpSpPr>
        <p:grpSpPr bwMode="auto">
          <a:xfrm>
            <a:off x="482600" y="1530350"/>
            <a:ext cx="8115300" cy="1571625"/>
            <a:chOff x="304" y="964"/>
            <a:chExt cx="5112" cy="990"/>
          </a:xfrm>
        </p:grpSpPr>
        <p:sp>
          <p:nvSpPr>
            <p:cNvPr id="998405" name="Rectangle 5"/>
            <p:cNvSpPr>
              <a:spLocks noChangeArrowheads="1"/>
            </p:cNvSpPr>
            <p:nvPr/>
          </p:nvSpPr>
          <p:spPr bwMode="auto">
            <a:xfrm>
              <a:off x="677" y="96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r>
                <a:rPr lang="en-US" altLang="en-US" sz="2400"/>
                <a:t>Polynomial time algorithm to decide A</a:t>
              </a:r>
            </a:p>
          </p:txBody>
        </p:sp>
        <p:sp>
          <p:nvSpPr>
            <p:cNvPr id="998406" name="Rectangle 6"/>
            <p:cNvSpPr>
              <a:spLocks noChangeArrowheads="1"/>
            </p:cNvSpPr>
            <p:nvPr/>
          </p:nvSpPr>
          <p:spPr bwMode="auto">
            <a:xfrm>
              <a:off x="852" y="1097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998407" name="Rectangle 7"/>
            <p:cNvSpPr>
              <a:spLocks noChangeArrowheads="1"/>
            </p:cNvSpPr>
            <p:nvPr/>
          </p:nvSpPr>
          <p:spPr bwMode="auto">
            <a:xfrm>
              <a:off x="2224" y="1097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Polynomial time </a:t>
              </a:r>
            </a:p>
            <a:p>
              <a:pPr algn="ctr"/>
              <a:r>
                <a:rPr lang="en-US" altLang="en-US" sz="2400"/>
                <a:t>algorithm to decide B</a:t>
              </a:r>
            </a:p>
          </p:txBody>
        </p:sp>
        <p:sp>
          <p:nvSpPr>
            <p:cNvPr id="998408" name="Line 8"/>
            <p:cNvSpPr>
              <a:spLocks noChangeShapeType="1"/>
            </p:cNvSpPr>
            <p:nvPr/>
          </p:nvSpPr>
          <p:spPr bwMode="auto">
            <a:xfrm>
              <a:off x="304" y="1378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409" name="Text Box 9"/>
            <p:cNvSpPr txBox="1">
              <a:spLocks noChangeArrowheads="1"/>
            </p:cNvSpPr>
            <p:nvPr/>
          </p:nvSpPr>
          <p:spPr bwMode="auto">
            <a:xfrm>
              <a:off x="453" y="1069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</a:t>
              </a:r>
            </a:p>
          </p:txBody>
        </p:sp>
        <p:sp>
          <p:nvSpPr>
            <p:cNvPr id="998410" name="Text Box 10"/>
            <p:cNvSpPr txBox="1">
              <a:spLocks noChangeArrowheads="1"/>
            </p:cNvSpPr>
            <p:nvPr/>
          </p:nvSpPr>
          <p:spPr bwMode="auto">
            <a:xfrm>
              <a:off x="1946" y="106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</a:t>
              </a:r>
            </a:p>
          </p:txBody>
        </p:sp>
        <p:sp>
          <p:nvSpPr>
            <p:cNvPr id="998411" name="Line 11"/>
            <p:cNvSpPr>
              <a:spLocks noChangeShapeType="1"/>
            </p:cNvSpPr>
            <p:nvPr/>
          </p:nvSpPr>
          <p:spPr bwMode="auto">
            <a:xfrm>
              <a:off x="1480" y="1378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412" name="Line 12"/>
            <p:cNvSpPr>
              <a:spLocks noChangeShapeType="1"/>
            </p:cNvSpPr>
            <p:nvPr/>
          </p:nvSpPr>
          <p:spPr bwMode="auto">
            <a:xfrm flipV="1">
              <a:off x="4310" y="1181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413" name="Line 13"/>
            <p:cNvSpPr>
              <a:spLocks noChangeShapeType="1"/>
            </p:cNvSpPr>
            <p:nvPr/>
          </p:nvSpPr>
          <p:spPr bwMode="auto">
            <a:xfrm>
              <a:off x="4310" y="1392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414" name="Line 14"/>
            <p:cNvSpPr>
              <a:spLocks noChangeShapeType="1"/>
            </p:cNvSpPr>
            <p:nvPr/>
          </p:nvSpPr>
          <p:spPr bwMode="auto">
            <a:xfrm>
              <a:off x="4854" y="1186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415" name="Line 15"/>
            <p:cNvSpPr>
              <a:spLocks noChangeShapeType="1"/>
            </p:cNvSpPr>
            <p:nvPr/>
          </p:nvSpPr>
          <p:spPr bwMode="auto">
            <a:xfrm>
              <a:off x="4859" y="1580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416" name="Text Box 16"/>
            <p:cNvSpPr txBox="1">
              <a:spLocks noChangeArrowheads="1"/>
            </p:cNvSpPr>
            <p:nvPr/>
          </p:nvSpPr>
          <p:spPr bwMode="auto">
            <a:xfrm>
              <a:off x="4402" y="1060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98417" name="Text Box 17"/>
            <p:cNvSpPr txBox="1">
              <a:spLocks noChangeArrowheads="1"/>
            </p:cNvSpPr>
            <p:nvPr/>
          </p:nvSpPr>
          <p:spPr bwMode="auto">
            <a:xfrm>
              <a:off x="4426" y="145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98418" name="Text Box 18"/>
            <p:cNvSpPr txBox="1">
              <a:spLocks noChangeArrowheads="1"/>
            </p:cNvSpPr>
            <p:nvPr/>
          </p:nvSpPr>
          <p:spPr bwMode="auto">
            <a:xfrm>
              <a:off x="4997" y="964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98419" name="Text Box 19"/>
            <p:cNvSpPr txBox="1">
              <a:spLocks noChangeArrowheads="1"/>
            </p:cNvSpPr>
            <p:nvPr/>
          </p:nvSpPr>
          <p:spPr bwMode="auto">
            <a:xfrm>
              <a:off x="5021" y="136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Reducibility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 example:</a:t>
            </a:r>
          </a:p>
          <a:p>
            <a:pPr lvl="1"/>
            <a:r>
              <a:rPr lang="en-US" altLang="en-US" dirty="0" smtClean="0"/>
              <a:t>A: </a:t>
            </a:r>
            <a:r>
              <a:rPr lang="en-US" altLang="en-US" dirty="0"/>
              <a:t>Given a set of Booleans, (x</a:t>
            </a:r>
            <a:r>
              <a:rPr lang="en-US" altLang="en-US" baseline="-25000" dirty="0"/>
              <a:t>1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x</a:t>
            </a:r>
            <a:r>
              <a:rPr lang="en-US" altLang="en-US" i="1" baseline="-25000" dirty="0" err="1"/>
              <a:t>n</a:t>
            </a:r>
            <a:r>
              <a:rPr lang="en-US" altLang="en-US" dirty="0" smtClean="0"/>
              <a:t>), </a:t>
            </a:r>
            <a:r>
              <a:rPr lang="en-US" altLang="en-US" dirty="0"/>
              <a:t>is at least one TRUE?</a:t>
            </a:r>
          </a:p>
          <a:p>
            <a:pPr lvl="1"/>
            <a:r>
              <a:rPr lang="en-US" altLang="en-US" dirty="0" smtClean="0"/>
              <a:t>B: </a:t>
            </a:r>
            <a:r>
              <a:rPr lang="en-US" altLang="en-US" dirty="0"/>
              <a:t>Given a set of integers, (y</a:t>
            </a:r>
            <a:r>
              <a:rPr lang="en-US" altLang="en-US" baseline="-25000" dirty="0"/>
              <a:t>1</a:t>
            </a:r>
            <a:r>
              <a:rPr lang="en-US" altLang="en-US" dirty="0"/>
              <a:t>, y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 smtClean="0"/>
              <a:t>y</a:t>
            </a:r>
            <a:r>
              <a:rPr lang="en-US" altLang="en-US" i="1" baseline="-25000" dirty="0" err="1" smtClean="0"/>
              <a:t>n</a:t>
            </a:r>
            <a:r>
              <a:rPr lang="en-US" altLang="en-US" dirty="0" smtClean="0"/>
              <a:t>), is </a:t>
            </a:r>
            <a:r>
              <a:rPr lang="en-US" altLang="en-US" dirty="0"/>
              <a:t>their sum positive</a:t>
            </a:r>
            <a:r>
              <a:rPr lang="en-US" altLang="en-US" dirty="0" smtClean="0"/>
              <a:t>? </a:t>
            </a:r>
            <a:endParaRPr lang="en-US" altLang="en-US" dirty="0"/>
          </a:p>
          <a:p>
            <a:pPr lvl="1"/>
            <a:r>
              <a:rPr lang="en-US" altLang="en-US" dirty="0"/>
              <a:t>Transformation: (x</a:t>
            </a:r>
            <a:r>
              <a:rPr lang="en-US" altLang="en-US" baseline="-25000" dirty="0"/>
              <a:t>1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x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) = (y</a:t>
            </a:r>
            <a:r>
              <a:rPr lang="en-US" altLang="en-US" baseline="-25000" dirty="0"/>
              <a:t>1</a:t>
            </a:r>
            <a:r>
              <a:rPr lang="en-US" altLang="en-US" dirty="0"/>
              <a:t>, y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y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) where </a:t>
            </a:r>
            <a:r>
              <a:rPr lang="en-US" altLang="en-US" dirty="0" err="1"/>
              <a:t>y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= 1 if x</a:t>
            </a:r>
            <a:r>
              <a:rPr lang="en-US" altLang="en-US" i="1" baseline="-25000" dirty="0"/>
              <a:t>i</a:t>
            </a:r>
            <a:r>
              <a:rPr lang="en-US" altLang="en-US" dirty="0"/>
              <a:t> = TRUE, </a:t>
            </a:r>
            <a:r>
              <a:rPr lang="en-US" altLang="en-US" dirty="0" err="1"/>
              <a:t>y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= 0 if x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dirty="0" smtClean="0"/>
              <a:t>FALSE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56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Reductions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214438"/>
            <a:ext cx="8686800" cy="5076825"/>
          </a:xfrm>
        </p:spPr>
        <p:txBody>
          <a:bodyPr/>
          <a:lstStyle/>
          <a:p>
            <a:endParaRPr lang="en-US" altLang="en-US" sz="2400" dirty="0">
              <a:solidFill>
                <a:schemeClr val="tx1"/>
              </a:solidFill>
            </a:endParaRPr>
          </a:p>
        </p:txBody>
      </p:sp>
      <p:grpSp>
        <p:nvGrpSpPr>
          <p:cNvPr id="986133" name="Group 21"/>
          <p:cNvGrpSpPr>
            <a:grpSpLocks/>
          </p:cNvGrpSpPr>
          <p:nvPr/>
        </p:nvGrpSpPr>
        <p:grpSpPr bwMode="auto">
          <a:xfrm>
            <a:off x="431800" y="4699000"/>
            <a:ext cx="8115300" cy="1587500"/>
            <a:chOff x="304" y="895"/>
            <a:chExt cx="5112" cy="1000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</a:t>
              </a: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</a:t>
              </a: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1469" y="1664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Problem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1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Proving NP-Completeness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i="1" dirty="0">
                <a:solidFill>
                  <a:schemeClr val="tx1"/>
                </a:solidFill>
              </a:rPr>
              <a:t>What steps do we have to take to prove a problem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en-US" sz="2400" i="1" dirty="0">
                <a:solidFill>
                  <a:schemeClr val="tx1"/>
                </a:solidFill>
              </a:rPr>
              <a:t>is NP-Complete?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 smtClean="0"/>
              <a:t>Pick a known NP-Complete problem A.  Reduce A </a:t>
            </a:r>
            <a:r>
              <a:rPr lang="en-US" altLang="en-US" sz="2000" dirty="0"/>
              <a:t>to </a:t>
            </a:r>
            <a:r>
              <a:rPr lang="en-US" altLang="en-US" sz="2000" dirty="0" smtClean="0"/>
              <a:t>B</a:t>
            </a:r>
            <a:endParaRPr lang="en-US" altLang="en-US" sz="2000" dirty="0"/>
          </a:p>
          <a:p>
            <a:pPr lvl="2"/>
            <a:r>
              <a:rPr lang="en-US" altLang="en-US" sz="2000" dirty="0"/>
              <a:t>Describe a </a:t>
            </a:r>
            <a:r>
              <a:rPr lang="en-US" altLang="en-US" sz="2000" dirty="0" smtClean="0"/>
              <a:t>polynomial time transformation/reduction </a:t>
            </a:r>
            <a:r>
              <a:rPr lang="en-US" altLang="en-US" sz="2000" dirty="0"/>
              <a:t>that maps instances of </a:t>
            </a:r>
            <a:r>
              <a:rPr lang="en-US" altLang="en-US" sz="2000" dirty="0" smtClean="0"/>
              <a:t>A </a:t>
            </a:r>
            <a:r>
              <a:rPr lang="en-US" altLang="en-US" sz="2000" dirty="0"/>
              <a:t>to instances of </a:t>
            </a:r>
            <a:r>
              <a:rPr lang="en-US" altLang="en-US" sz="2000" dirty="0" smtClean="0"/>
              <a:t>B, </a:t>
            </a:r>
            <a:r>
              <a:rPr lang="en-US" altLang="en-US" sz="2000" dirty="0" err="1"/>
              <a:t>s.t.</a:t>
            </a:r>
            <a:r>
              <a:rPr lang="en-US" altLang="en-US" sz="2000" dirty="0"/>
              <a:t> “yes” for </a:t>
            </a:r>
            <a:r>
              <a:rPr lang="en-US" altLang="en-US" sz="2000" dirty="0" smtClean="0"/>
              <a:t>B </a:t>
            </a:r>
            <a:r>
              <a:rPr lang="en-US" altLang="en-US" sz="2000" dirty="0"/>
              <a:t>= “yes” for </a:t>
            </a:r>
            <a:r>
              <a:rPr lang="en-US" altLang="en-US" sz="2000" dirty="0" smtClean="0"/>
              <a:t>A</a:t>
            </a:r>
            <a:endParaRPr lang="en-US" altLang="en-US" sz="2000" dirty="0"/>
          </a:p>
          <a:p>
            <a:pPr lvl="2"/>
            <a:r>
              <a:rPr lang="en-US" altLang="en-US" sz="2000" dirty="0"/>
              <a:t>Prove the transformation works</a:t>
            </a:r>
          </a:p>
          <a:p>
            <a:pPr lvl="2"/>
            <a:r>
              <a:rPr lang="en-US" altLang="en-US" sz="2000" dirty="0"/>
              <a:t>Prove it runs in polynomial </a:t>
            </a:r>
            <a:r>
              <a:rPr lang="en-US" altLang="en-US" sz="2000" dirty="0" smtClean="0"/>
              <a:t>time</a:t>
            </a:r>
          </a:p>
          <a:p>
            <a:pPr marL="914400" lvl="2" indent="0">
              <a:buNone/>
            </a:pPr>
            <a:r>
              <a:rPr lang="en-US" altLang="en-US" sz="1800" b="1" dirty="0" smtClean="0"/>
              <a:t>By proving step 1 you have proved that problem B is NP-Hard</a:t>
            </a:r>
            <a:endParaRPr lang="en-US" altLang="en-US" sz="18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 smtClean="0"/>
              <a:t>Prove B </a:t>
            </a:r>
            <a:r>
              <a:rPr lang="en-US" altLang="en-US" sz="2000" dirty="0">
                <a:sym typeface="Symbol" pitchFamily="18" charset="2"/>
              </a:rPr>
              <a:t></a:t>
            </a:r>
            <a:r>
              <a:rPr lang="en-US" altLang="en-US" sz="2000" dirty="0"/>
              <a:t> </a:t>
            </a:r>
            <a:r>
              <a:rPr lang="en-US" altLang="en-US" sz="2000" b="1" dirty="0"/>
              <a:t>NP </a:t>
            </a:r>
          </a:p>
          <a:p>
            <a:pPr lvl="2"/>
            <a:r>
              <a:rPr lang="en-US" altLang="en-US" sz="2000" dirty="0" smtClean="0"/>
              <a:t>Show that a solution to B can be verified in polynomial time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If you can prove steps 1 and 2 you have proven that B is NP-complete.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3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1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should we care?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Knowing that they are hard lets you </a:t>
            </a:r>
            <a:r>
              <a:rPr lang="en-US" altLang="en-US" dirty="0" smtClean="0">
                <a:solidFill>
                  <a:schemeClr val="tx1"/>
                </a:solidFill>
              </a:rPr>
              <a:t>use other methods to </a:t>
            </a:r>
            <a:r>
              <a:rPr lang="en-US" altLang="en-US" dirty="0">
                <a:solidFill>
                  <a:schemeClr val="tx1"/>
                </a:solidFill>
              </a:rPr>
              <a:t>solve them…</a:t>
            </a:r>
          </a:p>
          <a:p>
            <a:pPr lvl="1"/>
            <a:r>
              <a:rPr lang="en-US" altLang="en-US" b="1" dirty="0"/>
              <a:t>Use a heuristic:</a:t>
            </a:r>
            <a:r>
              <a:rPr lang="en-US" altLang="en-US" dirty="0"/>
              <a:t> come up with a method for solving a reasonable fraction of the common cases.</a:t>
            </a:r>
          </a:p>
          <a:p>
            <a:pPr lvl="1"/>
            <a:r>
              <a:rPr lang="en-US" altLang="en-US" b="1" dirty="0"/>
              <a:t>Solve approximately:</a:t>
            </a:r>
            <a:r>
              <a:rPr lang="en-US" altLang="en-US" dirty="0"/>
              <a:t> come up with a solution that you can prove that is close to right.</a:t>
            </a:r>
          </a:p>
          <a:p>
            <a:pPr lvl="1"/>
            <a:r>
              <a:rPr lang="en-US" altLang="en-US" b="1" dirty="0"/>
              <a:t>Use an exponential time solution:</a:t>
            </a:r>
            <a:r>
              <a:rPr lang="en-US" altLang="en-US" dirty="0"/>
              <a:t> if you really have to solve the problem exactly and stop worrying about finding a better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Oval 2"/>
          <p:cNvSpPr>
            <a:spLocks noChangeArrowheads="1"/>
          </p:cNvSpPr>
          <p:nvPr/>
        </p:nvSpPr>
        <p:spPr bwMode="auto">
          <a:xfrm>
            <a:off x="4843589" y="5473379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6519989" y="5465442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02548" y="807407"/>
            <a:ext cx="7848600" cy="55245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All problems below are NP-complete and polynomial reduce to one another!</a:t>
            </a:r>
          </a:p>
        </p:txBody>
      </p:sp>
      <p:sp>
        <p:nvSpPr>
          <p:cNvPr id="24602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r>
              <a:rPr lang="en-US" altLang="en-US" dirty="0" smtClean="0"/>
              <a:t>NP-Completeness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2857627" y="1341117"/>
            <a:ext cx="1294842" cy="49859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+mn-cs"/>
              </a:rPr>
              <a:t>CIRCUIT-SAT</a:t>
            </a:r>
          </a:p>
          <a:p>
            <a:pPr algn="ctr"/>
            <a:r>
              <a:rPr lang="en-US" altLang="en-US" sz="1200" dirty="0" smtClean="0">
                <a:solidFill>
                  <a:srgbClr val="000000"/>
                </a:solidFill>
              </a:rPr>
              <a:t>SAT</a:t>
            </a:r>
            <a:endParaRPr lang="en-US" altLang="en-US" sz="12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3144964" y="2098354"/>
            <a:ext cx="6953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3-SAT</a:t>
            </a:r>
          </a:p>
        </p:txBody>
      </p:sp>
      <p:cxnSp>
        <p:nvCxnSpPr>
          <p:cNvPr id="24584" name="AutoShape 7"/>
          <p:cNvCxnSpPr>
            <a:cxnSpLocks noChangeShapeType="1"/>
            <a:stCxn id="24582" idx="2"/>
            <a:endCxn id="24583" idx="0"/>
          </p:cNvCxnSpPr>
          <p:nvPr/>
        </p:nvCxnSpPr>
        <p:spPr bwMode="auto">
          <a:xfrm flipH="1">
            <a:off x="3492627" y="1839715"/>
            <a:ext cx="12421" cy="2586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2317877" y="3384229"/>
            <a:ext cx="14700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DIR-HAM-CYCLE</a:t>
            </a:r>
          </a:p>
        </p:txBody>
      </p:sp>
      <p:cxnSp>
        <p:nvCxnSpPr>
          <p:cNvPr id="24586" name="AutoShape 9"/>
          <p:cNvCxnSpPr>
            <a:cxnSpLocks noChangeShapeType="1"/>
            <a:stCxn id="24583" idx="2"/>
            <a:endCxn id="24585" idx="0"/>
          </p:cNvCxnSpPr>
          <p:nvPr/>
        </p:nvCxnSpPr>
        <p:spPr bwMode="auto">
          <a:xfrm flipH="1">
            <a:off x="3052889" y="2439667"/>
            <a:ext cx="439738" cy="944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1145203" y="3190153"/>
            <a:ext cx="846001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CLIQUE</a:t>
            </a:r>
          </a:p>
        </p:txBody>
      </p:sp>
      <p:cxnSp>
        <p:nvCxnSpPr>
          <p:cNvPr id="24588" name="AutoShape 11"/>
          <p:cNvCxnSpPr>
            <a:cxnSpLocks noChangeShapeType="1"/>
            <a:stCxn id="24583" idx="2"/>
          </p:cNvCxnSpPr>
          <p:nvPr/>
        </p:nvCxnSpPr>
        <p:spPr bwMode="auto">
          <a:xfrm flipH="1">
            <a:off x="1805114" y="2439667"/>
            <a:ext cx="1687513" cy="6897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684718" y="4729439"/>
            <a:ext cx="14065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VERTEX COVER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 rot="20213240">
            <a:off x="1609058" y="2295792"/>
            <a:ext cx="14176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1" lang="en-US" altLang="en-US" sz="900" dirty="0">
                <a:solidFill>
                  <a:srgbClr val="000000"/>
                </a:solidFill>
                <a:cs typeface="+mn-cs"/>
              </a:rPr>
              <a:t>3-SAT reduces to CLIQUE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157789" y="3392167"/>
            <a:ext cx="14446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GRAPH 3-COLOR</a:t>
            </a:r>
          </a:p>
        </p:txBody>
      </p:sp>
      <p:cxnSp>
        <p:nvCxnSpPr>
          <p:cNvPr id="24592" name="AutoShape 16"/>
          <p:cNvCxnSpPr>
            <a:cxnSpLocks noChangeShapeType="1"/>
            <a:stCxn id="24583" idx="2"/>
            <a:endCxn id="24591" idx="0"/>
          </p:cNvCxnSpPr>
          <p:nvPr/>
        </p:nvCxnSpPr>
        <p:spPr bwMode="auto">
          <a:xfrm>
            <a:off x="3492627" y="2439667"/>
            <a:ext cx="1387475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495677" y="4354192"/>
            <a:ext cx="11144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HAM-CYCLE</a:t>
            </a:r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3351339" y="5465442"/>
            <a:ext cx="5175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TSP</a:t>
            </a:r>
          </a:p>
        </p:txBody>
      </p:sp>
      <p:sp>
        <p:nvSpPr>
          <p:cNvPr id="24595" name="Text Box 21"/>
          <p:cNvSpPr txBox="1">
            <a:spLocks noChangeArrowheads="1"/>
          </p:cNvSpPr>
          <p:nvPr/>
        </p:nvSpPr>
        <p:spPr bwMode="auto">
          <a:xfrm>
            <a:off x="5923089" y="3395342"/>
            <a:ext cx="12668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SUBSET-SUM</a:t>
            </a:r>
          </a:p>
        </p:txBody>
      </p:sp>
      <p:cxnSp>
        <p:nvCxnSpPr>
          <p:cNvPr id="24596" name="AutoShape 22"/>
          <p:cNvCxnSpPr>
            <a:cxnSpLocks noChangeShapeType="1"/>
            <a:stCxn id="24583" idx="2"/>
            <a:endCxn id="24595" idx="0"/>
          </p:cNvCxnSpPr>
          <p:nvPr/>
        </p:nvCxnSpPr>
        <p:spPr bwMode="auto">
          <a:xfrm>
            <a:off x="3492627" y="2439667"/>
            <a:ext cx="3063875" cy="955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7" name="Text Box 23"/>
          <p:cNvSpPr txBox="1">
            <a:spLocks noChangeArrowheads="1"/>
          </p:cNvSpPr>
          <p:nvPr/>
        </p:nvSpPr>
        <p:spPr bwMode="auto">
          <a:xfrm>
            <a:off x="5916459" y="4347842"/>
            <a:ext cx="1057598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KNAPSACK</a:t>
            </a:r>
          </a:p>
        </p:txBody>
      </p:sp>
      <p:sp>
        <p:nvSpPr>
          <p:cNvPr id="24598" name="Text Box 25"/>
          <p:cNvSpPr txBox="1">
            <a:spLocks noChangeArrowheads="1"/>
          </p:cNvSpPr>
          <p:nvPr/>
        </p:nvSpPr>
        <p:spPr bwMode="auto">
          <a:xfrm>
            <a:off x="4139723" y="4354192"/>
            <a:ext cx="1477585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GRAPH 4-COLOR</a:t>
            </a:r>
          </a:p>
        </p:txBody>
      </p:sp>
      <p:sp>
        <p:nvSpPr>
          <p:cNvPr id="24599" name="Text Box 27"/>
          <p:cNvSpPr txBox="1">
            <a:spLocks noChangeArrowheads="1"/>
          </p:cNvSpPr>
          <p:nvPr/>
        </p:nvSpPr>
        <p:spPr bwMode="auto">
          <a:xfrm>
            <a:off x="1905694" y="5169133"/>
            <a:ext cx="1079061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HAM-PATH</a:t>
            </a:r>
          </a:p>
        </p:txBody>
      </p:sp>
      <p:cxnSp>
        <p:nvCxnSpPr>
          <p:cNvPr id="24606" name="AutoShape 36"/>
          <p:cNvCxnSpPr>
            <a:cxnSpLocks noChangeShapeType="1"/>
            <a:stCxn id="24587" idx="2"/>
          </p:cNvCxnSpPr>
          <p:nvPr/>
        </p:nvCxnSpPr>
        <p:spPr bwMode="auto">
          <a:xfrm rot="16200000" flipH="1">
            <a:off x="1438621" y="3633668"/>
            <a:ext cx="260756" cy="15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AutoShape 37"/>
          <p:cNvCxnSpPr>
            <a:cxnSpLocks noChangeShapeType="1"/>
            <a:stCxn id="24585" idx="2"/>
            <a:endCxn id="24593" idx="0"/>
          </p:cNvCxnSpPr>
          <p:nvPr/>
        </p:nvCxnSpPr>
        <p:spPr bwMode="auto">
          <a:xfrm rot="5400000">
            <a:off x="2738564" y="4039867"/>
            <a:ext cx="628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AutoShape 38"/>
          <p:cNvCxnSpPr>
            <a:cxnSpLocks noChangeShapeType="1"/>
            <a:stCxn id="24591" idx="2"/>
            <a:endCxn id="24598" idx="0"/>
          </p:cNvCxnSpPr>
          <p:nvPr/>
        </p:nvCxnSpPr>
        <p:spPr bwMode="auto">
          <a:xfrm rot="5400000">
            <a:off x="4568953" y="4043042"/>
            <a:ext cx="620713" cy="158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AutoShape 39"/>
          <p:cNvCxnSpPr>
            <a:cxnSpLocks noChangeShapeType="1"/>
            <a:stCxn id="24595" idx="2"/>
            <a:endCxn id="24597" idx="0"/>
          </p:cNvCxnSpPr>
          <p:nvPr/>
        </p:nvCxnSpPr>
        <p:spPr bwMode="auto">
          <a:xfrm flipH="1">
            <a:off x="6445258" y="3736654"/>
            <a:ext cx="111244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40"/>
          <p:cNvCxnSpPr>
            <a:cxnSpLocks noChangeShapeType="1"/>
            <a:endCxn id="24594" idx="0"/>
          </p:cNvCxnSpPr>
          <p:nvPr/>
        </p:nvCxnSpPr>
        <p:spPr bwMode="auto">
          <a:xfrm rot="16200000" flipH="1">
            <a:off x="3095751" y="4951091"/>
            <a:ext cx="769938" cy="258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AutoShape 41"/>
          <p:cNvCxnSpPr>
            <a:cxnSpLocks noChangeShapeType="1"/>
          </p:cNvCxnSpPr>
          <p:nvPr/>
        </p:nvCxnSpPr>
        <p:spPr bwMode="auto">
          <a:xfrm rot="5400000">
            <a:off x="1283658" y="4416856"/>
            <a:ext cx="489831" cy="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43051" y="3842222"/>
            <a:ext cx="17748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INDEPENDENT SET</a:t>
            </a:r>
          </a:p>
        </p:txBody>
      </p:sp>
      <p:cxnSp>
        <p:nvCxnSpPr>
          <p:cNvPr id="74" name="AutoShape 37"/>
          <p:cNvCxnSpPr>
            <a:cxnSpLocks noChangeShapeType="1"/>
          </p:cNvCxnSpPr>
          <p:nvPr/>
        </p:nvCxnSpPr>
        <p:spPr bwMode="auto">
          <a:xfrm>
            <a:off x="2658689" y="4695504"/>
            <a:ext cx="9819" cy="4396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37"/>
          <p:cNvCxnSpPr>
            <a:cxnSpLocks noChangeShapeType="1"/>
          </p:cNvCxnSpPr>
          <p:nvPr/>
        </p:nvCxnSpPr>
        <p:spPr bwMode="auto">
          <a:xfrm>
            <a:off x="2435405" y="5503542"/>
            <a:ext cx="9819" cy="4396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 Box 27"/>
          <p:cNvSpPr txBox="1">
            <a:spLocks noChangeArrowheads="1"/>
          </p:cNvSpPr>
          <p:nvPr/>
        </p:nvSpPr>
        <p:spPr bwMode="auto">
          <a:xfrm>
            <a:off x="1895874" y="5943236"/>
            <a:ext cx="1157016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LONG-PATH</a:t>
            </a:r>
          </a:p>
        </p:txBody>
      </p:sp>
      <p:cxnSp>
        <p:nvCxnSpPr>
          <p:cNvPr id="79" name="AutoShape 39"/>
          <p:cNvCxnSpPr>
            <a:cxnSpLocks noChangeShapeType="1"/>
          </p:cNvCxnSpPr>
          <p:nvPr/>
        </p:nvCxnSpPr>
        <p:spPr bwMode="auto">
          <a:xfrm>
            <a:off x="6813516" y="3725037"/>
            <a:ext cx="654084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7189914" y="4336225"/>
            <a:ext cx="1522468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SET-PARTITION</a:t>
            </a:r>
          </a:p>
        </p:txBody>
      </p:sp>
    </p:spTree>
    <p:extLst>
      <p:ext uri="{BB962C8B-B14F-4D97-AF65-F5344CB8AC3E}">
        <p14:creationId xmlns:p14="http://schemas.microsoft.com/office/powerpoint/2010/main" val="11907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Optimization </a:t>
            </a:r>
            <a:r>
              <a:rPr lang="en-US" altLang="en-US" dirty="0" smtClean="0"/>
              <a:t>vs </a:t>
            </a:r>
            <a:r>
              <a:rPr lang="en-US" altLang="en-US" dirty="0"/>
              <a:t>Decision Problems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5063"/>
            <a:ext cx="8229600" cy="54657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b="1" dirty="0">
                <a:solidFill>
                  <a:schemeClr val="accent1"/>
                </a:solidFill>
              </a:rPr>
              <a:t>Decision problems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Given an input and a question regarding a problem, determine if the answer is yes or no</a:t>
            </a:r>
          </a:p>
          <a:p>
            <a:pPr>
              <a:lnSpc>
                <a:spcPct val="110000"/>
              </a:lnSpc>
            </a:pPr>
            <a:r>
              <a:rPr lang="en-US" altLang="en-US" b="1" dirty="0">
                <a:solidFill>
                  <a:schemeClr val="accent1"/>
                </a:solidFill>
              </a:rPr>
              <a:t>Optimization problems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Find a solution with the “best” value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chemeClr val="tx1"/>
                </a:solidFill>
              </a:rPr>
              <a:t>Optimization problems can be </a:t>
            </a:r>
            <a:r>
              <a:rPr lang="en-US" altLang="en-US" dirty="0" smtClean="0">
                <a:solidFill>
                  <a:schemeClr val="tx1"/>
                </a:solidFill>
              </a:rPr>
              <a:t>casted as </a:t>
            </a:r>
            <a:r>
              <a:rPr lang="en-US" altLang="en-US" dirty="0">
                <a:solidFill>
                  <a:schemeClr val="tx1"/>
                </a:solidFill>
              </a:rPr>
              <a:t>decision problems that are easier to </a:t>
            </a:r>
            <a:r>
              <a:rPr lang="en-US" altLang="en-US" dirty="0" smtClean="0">
                <a:solidFill>
                  <a:schemeClr val="tx1"/>
                </a:solidFill>
              </a:rPr>
              <a:t>study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Optimization </a:t>
            </a:r>
            <a:r>
              <a:rPr lang="en-US" altLang="en-US" dirty="0" smtClean="0"/>
              <a:t>vs </a:t>
            </a:r>
            <a:r>
              <a:rPr lang="en-US" altLang="en-US" dirty="0"/>
              <a:t>Decision Problems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5063"/>
            <a:ext cx="8229600" cy="546576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Shortest Path given </a:t>
            </a:r>
            <a:r>
              <a:rPr lang="en-US" altLang="en-US" sz="2400" dirty="0">
                <a:solidFill>
                  <a:schemeClr val="tx1"/>
                </a:solidFill>
              </a:rPr>
              <a:t>G </a:t>
            </a:r>
            <a:r>
              <a:rPr lang="en-US" altLang="en-US" sz="2400" dirty="0" smtClean="0">
                <a:solidFill>
                  <a:schemeClr val="tx1"/>
                </a:solidFill>
              </a:rPr>
              <a:t>=(V,E) and w(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u,v</a:t>
            </a:r>
            <a:r>
              <a:rPr lang="en-US" altLang="en-US" sz="2400" dirty="0" smtClean="0">
                <a:solidFill>
                  <a:schemeClr val="tx1"/>
                </a:solidFill>
              </a:rPr>
              <a:t>) edge weights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accent1"/>
                </a:solidFill>
              </a:rPr>
              <a:t>Optimization: </a:t>
            </a:r>
            <a:r>
              <a:rPr lang="en-US" altLang="en-US" sz="2000" dirty="0" smtClean="0"/>
              <a:t>What is the minimum total weight of all paths </a:t>
            </a:r>
            <a:r>
              <a:rPr lang="en-US" altLang="en-US" sz="2000" dirty="0"/>
              <a:t>between </a:t>
            </a:r>
            <a:r>
              <a:rPr lang="en-US" altLang="en-US" sz="2000" dirty="0" smtClean="0"/>
              <a:t>A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G?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accent1"/>
                </a:solidFill>
              </a:rPr>
              <a:t>Decision: </a:t>
            </a:r>
            <a:r>
              <a:rPr lang="en-US" altLang="en-US" sz="2000" dirty="0" smtClean="0"/>
              <a:t>Does there exists a path </a:t>
            </a:r>
            <a:r>
              <a:rPr lang="en-US" altLang="en-US" sz="2000" dirty="0"/>
              <a:t>between </a:t>
            </a:r>
            <a:r>
              <a:rPr lang="en-US" altLang="en-US" sz="2000" dirty="0" smtClean="0"/>
              <a:t>A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E with total weight at most 20?  </a:t>
            </a:r>
            <a:endParaRPr lang="en-US" alt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55979" y="3321170"/>
            <a:ext cx="3924383" cy="2675746"/>
            <a:chOff x="2400315" y="3124200"/>
            <a:chExt cx="5214923" cy="35052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538412" y="38100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014912" y="38100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7181850" y="38100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538412" y="54102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014912" y="54102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181850" y="54102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776662" y="60960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776662" y="31242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13" idx="5"/>
              <a:endCxn id="7" idx="1"/>
            </p:cNvCxnSpPr>
            <p:nvPr/>
          </p:nvCxnSpPr>
          <p:spPr bwMode="auto">
            <a:xfrm>
              <a:off x="4146849" y="3598865"/>
              <a:ext cx="931267" cy="269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13" idx="3"/>
              <a:endCxn id="6" idx="7"/>
            </p:cNvCxnSpPr>
            <p:nvPr/>
          </p:nvCxnSpPr>
          <p:spPr bwMode="auto">
            <a:xfrm flipH="1">
              <a:off x="2908599" y="3598865"/>
              <a:ext cx="931267" cy="269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987278" y="4076700"/>
              <a:ext cx="201215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9" idx="0"/>
              <a:endCxn id="6" idx="4"/>
            </p:cNvCxnSpPr>
            <p:nvPr/>
          </p:nvCxnSpPr>
          <p:spPr bwMode="auto">
            <a:xfrm flipV="1">
              <a:off x="2755106" y="4362450"/>
              <a:ext cx="0" cy="1028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9" idx="5"/>
              <a:endCxn id="12" idx="1"/>
            </p:cNvCxnSpPr>
            <p:nvPr/>
          </p:nvCxnSpPr>
          <p:spPr bwMode="auto">
            <a:xfrm>
              <a:off x="2908599" y="5884865"/>
              <a:ext cx="931267" cy="269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12" idx="7"/>
              <a:endCxn id="10" idx="3"/>
            </p:cNvCxnSpPr>
            <p:nvPr/>
          </p:nvCxnSpPr>
          <p:spPr bwMode="auto">
            <a:xfrm flipV="1">
              <a:off x="4146849" y="5884865"/>
              <a:ext cx="931267" cy="269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5231606" y="4362450"/>
              <a:ext cx="0" cy="1028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9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5463778" y="4076700"/>
              <a:ext cx="170259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10" idx="6"/>
              <a:endCxn id="11" idx="2"/>
            </p:cNvCxnSpPr>
            <p:nvPr/>
          </p:nvCxnSpPr>
          <p:spPr bwMode="auto">
            <a:xfrm>
              <a:off x="5463778" y="5676900"/>
              <a:ext cx="170259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1"/>
            <p:cNvCxnSpPr>
              <a:cxnSpLocks noChangeShapeType="1"/>
              <a:stCxn id="12" idx="0"/>
              <a:endCxn id="6" idx="5"/>
            </p:cNvCxnSpPr>
            <p:nvPr/>
          </p:nvCxnSpPr>
          <p:spPr bwMode="auto">
            <a:xfrm rot="5400000" flipH="1">
              <a:off x="2554835" y="4638429"/>
              <a:ext cx="1792287" cy="1084758"/>
            </a:xfrm>
            <a:prstGeom prst="curvedConnector3">
              <a:avLst>
                <a:gd name="adj1" fmla="val 47829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400315" y="4586288"/>
              <a:ext cx="41549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452828" y="4876800"/>
              <a:ext cx="41549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95813" y="5943600"/>
              <a:ext cx="30008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195813" y="3352800"/>
              <a:ext cx="30008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552729" y="3352800"/>
              <a:ext cx="30008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814938" y="3724275"/>
              <a:ext cx="30008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5233766" y="4632325"/>
              <a:ext cx="30008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6162454" y="3733800"/>
              <a:ext cx="30008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6109906" y="5318125"/>
              <a:ext cx="41549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485657" y="5969000"/>
              <a:ext cx="30008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12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Optimization </a:t>
            </a:r>
            <a:r>
              <a:rPr lang="en-US" altLang="en-US" dirty="0" smtClean="0"/>
              <a:t>vs </a:t>
            </a:r>
            <a:r>
              <a:rPr lang="en-US" altLang="en-US" dirty="0"/>
              <a:t>Decision Problems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5063"/>
            <a:ext cx="8229600" cy="546576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400" dirty="0" smtClean="0">
                <a:solidFill>
                  <a:schemeClr val="bg2"/>
                </a:solidFill>
              </a:rPr>
              <a:t>Shortest Path given </a:t>
            </a:r>
            <a:r>
              <a:rPr lang="en-US" altLang="en-US" sz="2400" dirty="0">
                <a:solidFill>
                  <a:schemeClr val="bg2"/>
                </a:solidFill>
              </a:rPr>
              <a:t>G </a:t>
            </a:r>
            <a:r>
              <a:rPr lang="en-US" altLang="en-US" sz="2400" dirty="0" smtClean="0">
                <a:solidFill>
                  <a:schemeClr val="bg2"/>
                </a:solidFill>
              </a:rPr>
              <a:t>=(V,E) and w(</a:t>
            </a:r>
            <a:r>
              <a:rPr lang="en-US" altLang="en-US" sz="2400" dirty="0" err="1" smtClean="0">
                <a:solidFill>
                  <a:schemeClr val="bg2"/>
                </a:solidFill>
              </a:rPr>
              <a:t>u,v</a:t>
            </a:r>
            <a:r>
              <a:rPr lang="en-US" altLang="en-US" sz="2400" dirty="0" smtClean="0">
                <a:solidFill>
                  <a:schemeClr val="bg2"/>
                </a:solidFill>
              </a:rPr>
              <a:t>) edge weights</a:t>
            </a:r>
            <a:endParaRPr lang="en-US" altLang="en-US" sz="2400" dirty="0">
              <a:solidFill>
                <a:schemeClr val="bg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accent1"/>
                </a:solidFill>
              </a:rPr>
              <a:t>Optimization: </a:t>
            </a:r>
            <a:r>
              <a:rPr lang="en-US" altLang="en-US" sz="2000" dirty="0" smtClean="0"/>
              <a:t>What is the minimum total weight of all paths </a:t>
            </a:r>
            <a:r>
              <a:rPr lang="en-US" altLang="en-US" sz="2000" dirty="0"/>
              <a:t>between </a:t>
            </a:r>
            <a:r>
              <a:rPr lang="en-US" altLang="en-US" sz="2000" dirty="0" smtClean="0"/>
              <a:t>A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G? </a:t>
            </a:r>
            <a:r>
              <a:rPr lang="en-US" altLang="en-US" sz="2000" dirty="0" smtClean="0">
                <a:solidFill>
                  <a:srgbClr val="00B050"/>
                </a:solidFill>
              </a:rPr>
              <a:t>17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accent1"/>
                </a:solidFill>
              </a:rPr>
              <a:t>Decision</a:t>
            </a:r>
            <a:r>
              <a:rPr lang="en-US" altLang="en-US" sz="2000" dirty="0" smtClean="0"/>
              <a:t>: Does there exists a path </a:t>
            </a:r>
            <a:r>
              <a:rPr lang="en-US" altLang="en-US" sz="2000" dirty="0"/>
              <a:t>between </a:t>
            </a:r>
            <a:r>
              <a:rPr lang="en-US" altLang="en-US" sz="2000" dirty="0" smtClean="0"/>
              <a:t>A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E with total weight at most 20?  </a:t>
            </a:r>
            <a:r>
              <a:rPr lang="en-US" altLang="en-US" sz="2000" dirty="0" smtClean="0">
                <a:solidFill>
                  <a:srgbClr val="7030A0"/>
                </a:solidFill>
              </a:rPr>
              <a:t>YES</a:t>
            </a:r>
            <a:endParaRPr lang="en-US" alt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55979" y="3321170"/>
            <a:ext cx="3924383" cy="2675746"/>
            <a:chOff x="2400315" y="3124200"/>
            <a:chExt cx="5214923" cy="35052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538412" y="38100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014912" y="38100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7181850" y="38100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538412" y="54102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014912" y="54102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181850" y="54102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776662" y="60960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776662" y="31242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13" idx="5"/>
              <a:endCxn id="7" idx="1"/>
            </p:cNvCxnSpPr>
            <p:nvPr/>
          </p:nvCxnSpPr>
          <p:spPr bwMode="auto">
            <a:xfrm>
              <a:off x="4146849" y="3598865"/>
              <a:ext cx="931267" cy="26987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13" idx="3"/>
              <a:endCxn id="6" idx="7"/>
            </p:cNvCxnSpPr>
            <p:nvPr/>
          </p:nvCxnSpPr>
          <p:spPr bwMode="auto">
            <a:xfrm flipH="1">
              <a:off x="2908599" y="3598865"/>
              <a:ext cx="931267" cy="269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987278" y="4076700"/>
              <a:ext cx="201215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9" idx="0"/>
              <a:endCxn id="6" idx="4"/>
            </p:cNvCxnSpPr>
            <p:nvPr/>
          </p:nvCxnSpPr>
          <p:spPr bwMode="auto">
            <a:xfrm flipV="1">
              <a:off x="2755106" y="4362450"/>
              <a:ext cx="0" cy="1028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9" idx="5"/>
              <a:endCxn id="12" idx="1"/>
            </p:cNvCxnSpPr>
            <p:nvPr/>
          </p:nvCxnSpPr>
          <p:spPr bwMode="auto">
            <a:xfrm>
              <a:off x="2908599" y="5884865"/>
              <a:ext cx="931267" cy="26987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12" idx="7"/>
              <a:endCxn id="10" idx="3"/>
            </p:cNvCxnSpPr>
            <p:nvPr/>
          </p:nvCxnSpPr>
          <p:spPr bwMode="auto">
            <a:xfrm flipV="1">
              <a:off x="4146849" y="5884865"/>
              <a:ext cx="931267" cy="26987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5231606" y="4362450"/>
              <a:ext cx="0" cy="1028700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9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5463778" y="4076700"/>
              <a:ext cx="170259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10" idx="6"/>
              <a:endCxn id="11" idx="2"/>
            </p:cNvCxnSpPr>
            <p:nvPr/>
          </p:nvCxnSpPr>
          <p:spPr bwMode="auto">
            <a:xfrm>
              <a:off x="5463778" y="5676900"/>
              <a:ext cx="170259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1"/>
            <p:cNvCxnSpPr>
              <a:cxnSpLocks noChangeShapeType="1"/>
              <a:stCxn id="12" idx="0"/>
              <a:endCxn id="6" idx="5"/>
            </p:cNvCxnSpPr>
            <p:nvPr/>
          </p:nvCxnSpPr>
          <p:spPr bwMode="auto">
            <a:xfrm rot="5400000" flipH="1">
              <a:off x="2554835" y="4638429"/>
              <a:ext cx="1792287" cy="1084758"/>
            </a:xfrm>
            <a:prstGeom prst="curvedConnector3">
              <a:avLst>
                <a:gd name="adj1" fmla="val 47829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400315" y="4586288"/>
              <a:ext cx="4154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452828" y="4876800"/>
              <a:ext cx="4154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95813" y="5943600"/>
              <a:ext cx="3000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195813" y="3352800"/>
              <a:ext cx="3000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552729" y="3352800"/>
              <a:ext cx="3000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814938" y="3724275"/>
              <a:ext cx="3000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5233766" y="4632325"/>
              <a:ext cx="3000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6162454" y="3733800"/>
              <a:ext cx="3000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6109906" y="5318125"/>
              <a:ext cx="4154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485657" y="5969000"/>
              <a:ext cx="3000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3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Optimization </a:t>
            </a:r>
            <a:r>
              <a:rPr lang="en-US" altLang="en-US" dirty="0" smtClean="0"/>
              <a:t>vs </a:t>
            </a:r>
            <a:r>
              <a:rPr lang="en-US" altLang="en-US" dirty="0"/>
              <a:t>Decision Problems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5063"/>
            <a:ext cx="8229600" cy="546576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Problem: Knapsack (items, weights, benefits, W)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accent1"/>
                </a:solidFill>
              </a:rPr>
              <a:t>Optimization: </a:t>
            </a:r>
            <a:r>
              <a:rPr lang="en-US" altLang="en-US" sz="2000" dirty="0" smtClean="0"/>
              <a:t>What is the maximum total benefit of all sets of items that can fit in a knapsack with capacity W.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accent1"/>
                </a:solidFill>
              </a:rPr>
              <a:t>Decision: </a:t>
            </a:r>
            <a:r>
              <a:rPr lang="en-US" altLang="en-US" sz="2000" dirty="0" smtClean="0"/>
              <a:t>Does there exists a set of items having </a:t>
            </a:r>
            <a:r>
              <a:rPr lang="en-US" altLang="en-US" sz="2000" dirty="0"/>
              <a:t>a total benefit of at least </a:t>
            </a:r>
            <a:r>
              <a:rPr lang="en-US" altLang="en-US" sz="2000" dirty="0" smtClean="0"/>
              <a:t>k that can fit in the knapsack with capacity W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88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Algorithmic vs Problem Complexity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The </a:t>
            </a:r>
            <a:r>
              <a:rPr lang="en-US" altLang="ko-KR" sz="2400" i="1" dirty="0">
                <a:solidFill>
                  <a:schemeClr val="accent1"/>
                </a:solidFill>
                <a:ea typeface="굴림" pitchFamily="50" charset="-127"/>
              </a:rPr>
              <a:t>algorithmic complexity</a:t>
            </a:r>
            <a:r>
              <a:rPr lang="en-US" altLang="ko-KR" sz="2400" dirty="0">
                <a:solidFill>
                  <a:schemeClr val="accent1"/>
                </a:solidFill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of a computation is some measure of how </a:t>
            </a:r>
            <a:r>
              <a:rPr lang="en-US" altLang="ko-KR" sz="2400" i="1" dirty="0">
                <a:solidFill>
                  <a:schemeClr val="tx1"/>
                </a:solidFill>
                <a:ea typeface="굴림" pitchFamily="50" charset="-127"/>
              </a:rPr>
              <a:t>difficult</a:t>
            </a:r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ea typeface="굴림" pitchFamily="50" charset="-127"/>
              </a:rPr>
              <a:t>it is </a:t>
            </a:r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to perform the computation (i.e., specific to an algorithm)</a:t>
            </a:r>
          </a:p>
          <a:p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The </a:t>
            </a:r>
            <a:r>
              <a:rPr lang="en-US" altLang="ko-KR" sz="2400" dirty="0">
                <a:solidFill>
                  <a:schemeClr val="accent1"/>
                </a:solidFill>
                <a:ea typeface="굴림" pitchFamily="50" charset="-127"/>
              </a:rPr>
              <a:t>complexity of a computational </a:t>
            </a:r>
            <a:r>
              <a:rPr lang="en-US" altLang="ko-KR" sz="2400" i="1" dirty="0">
                <a:solidFill>
                  <a:schemeClr val="accent1"/>
                </a:solidFill>
                <a:ea typeface="굴림" pitchFamily="50" charset="-127"/>
              </a:rPr>
              <a:t>problem</a:t>
            </a:r>
            <a:r>
              <a:rPr lang="en-US" altLang="ko-KR" sz="2400" dirty="0">
                <a:solidFill>
                  <a:schemeClr val="accent1"/>
                </a:solidFill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or </a:t>
            </a:r>
            <a:r>
              <a:rPr lang="en-US" altLang="ko-KR" sz="2400" i="1" dirty="0">
                <a:solidFill>
                  <a:schemeClr val="tx1"/>
                </a:solidFill>
                <a:ea typeface="굴림" pitchFamily="50" charset="-127"/>
              </a:rPr>
              <a:t>task</a:t>
            </a:r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 is the complexity of the algorithm with the </a:t>
            </a:r>
            <a:r>
              <a:rPr lang="en-US" altLang="ko-KR" sz="2400" b="1" dirty="0">
                <a:solidFill>
                  <a:schemeClr val="tx1"/>
                </a:solidFill>
                <a:ea typeface="굴림" pitchFamily="50" charset="-127"/>
              </a:rPr>
              <a:t>lowest </a:t>
            </a:r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order of growth of complexity for solving that problem or performing that task.</a:t>
            </a:r>
          </a:p>
          <a:p>
            <a:pPr lvl="1"/>
            <a:r>
              <a:rPr lang="en-US" altLang="ko-KR" sz="2000" i="1" dirty="0">
                <a:ea typeface="굴림" pitchFamily="50" charset="-127"/>
              </a:rPr>
              <a:t>e.g. </a:t>
            </a:r>
            <a:r>
              <a:rPr lang="en-US" altLang="ko-KR" sz="2000" dirty="0">
                <a:ea typeface="굴림" pitchFamily="50" charset="-127"/>
              </a:rPr>
              <a:t>the problem of searching an ordered list has </a:t>
            </a:r>
            <a:r>
              <a:rPr lang="en-US" altLang="ko-KR" sz="2000" i="1" dirty="0">
                <a:ea typeface="굴림" pitchFamily="50" charset="-127"/>
              </a:rPr>
              <a:t>at most </a:t>
            </a:r>
            <a:r>
              <a:rPr lang="en-US" altLang="ko-KR" sz="2000" i="1" dirty="0" err="1">
                <a:ea typeface="굴림" pitchFamily="50" charset="-127"/>
              </a:rPr>
              <a:t>lgn</a:t>
            </a:r>
            <a:r>
              <a:rPr lang="en-US" altLang="ko-KR" sz="2000" dirty="0">
                <a:ea typeface="굴림" pitchFamily="50" charset="-127"/>
              </a:rPr>
              <a:t> time complexity.  </a:t>
            </a:r>
          </a:p>
          <a:p>
            <a:r>
              <a:rPr lang="en-US" altLang="en-US" sz="2400" dirty="0">
                <a:solidFill>
                  <a:schemeClr val="accent1"/>
                </a:solidFill>
              </a:rPr>
              <a:t>Computational Complexity</a:t>
            </a:r>
            <a:r>
              <a:rPr lang="en-US" altLang="en-US" sz="2400" dirty="0">
                <a:solidFill>
                  <a:schemeClr val="tx1"/>
                </a:solidFill>
              </a:rPr>
              <a:t>: deals with classifying problems by how hard they are.</a:t>
            </a:r>
          </a:p>
          <a:p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FF5621"/>
      </a:accent1>
      <a:accent2>
        <a:srgbClr val="FF5621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19113</TotalTime>
  <Words>2238</Words>
  <Application>Microsoft Office PowerPoint</Application>
  <PresentationFormat>On-screen Show (4:3)</PresentationFormat>
  <Paragraphs>422</Paragraphs>
  <Slides>40</Slides>
  <Notes>27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굴림</vt:lpstr>
      <vt:lpstr>ＭＳ Ｐゴシック</vt:lpstr>
      <vt:lpstr>Arial</vt:lpstr>
      <vt:lpstr>Comic Sans MS</vt:lpstr>
      <vt:lpstr>Monotype Corsiva</vt:lpstr>
      <vt:lpstr>Symbol</vt:lpstr>
      <vt:lpstr>Times New Roman</vt:lpstr>
      <vt:lpstr>Default Design</vt:lpstr>
      <vt:lpstr>Equation</vt:lpstr>
      <vt:lpstr>P, NP &amp; NP-Complete</vt:lpstr>
      <vt:lpstr>NP-Completeness</vt:lpstr>
      <vt:lpstr>NP-Completeness</vt:lpstr>
      <vt:lpstr>Why should we care?</vt:lpstr>
      <vt:lpstr>Optimization vs Decision Problems</vt:lpstr>
      <vt:lpstr>Optimization vs Decision Problems</vt:lpstr>
      <vt:lpstr>Optimization vs Decision Problems</vt:lpstr>
      <vt:lpstr>Optimization vs Decision Problems</vt:lpstr>
      <vt:lpstr>Algorithmic vs Problem Complexity</vt:lpstr>
      <vt:lpstr>Class of “P” Problems</vt:lpstr>
      <vt:lpstr>Tractable/Intractable Problems</vt:lpstr>
      <vt:lpstr>An Unsolvable Problem</vt:lpstr>
      <vt:lpstr>Examples of Intractable Decision Problems</vt:lpstr>
      <vt:lpstr>Nondeterminism and NP Algorithms</vt:lpstr>
      <vt:lpstr>Class of “NP” Problems</vt:lpstr>
      <vt:lpstr>Decision 0-1 Knapsack is in NP</vt:lpstr>
      <vt:lpstr>Hamiltonian Cycle is in NP</vt:lpstr>
      <vt:lpstr>3-SAT is in NP</vt:lpstr>
      <vt:lpstr>3-SAT is in NP</vt:lpstr>
      <vt:lpstr>P vs NP???</vt:lpstr>
      <vt:lpstr>P &amp; NP-Complete Problems</vt:lpstr>
      <vt:lpstr>P &amp; NP-Complete Problems</vt:lpstr>
      <vt:lpstr>Does P = NP?</vt:lpstr>
      <vt:lpstr>Why Prove NP-Completeness?</vt:lpstr>
      <vt:lpstr>PowerPoint Presentation</vt:lpstr>
      <vt:lpstr>NP-Complete Problems</vt:lpstr>
      <vt:lpstr>NP-Completeness (informally)</vt:lpstr>
      <vt:lpstr>NP-Complete</vt:lpstr>
      <vt:lpstr>NP-Complete</vt:lpstr>
      <vt:lpstr>Reductions</vt:lpstr>
      <vt:lpstr>Using Reductions</vt:lpstr>
      <vt:lpstr>NP-Completeness (formally)</vt:lpstr>
      <vt:lpstr>Proving NP-Completeness</vt:lpstr>
      <vt:lpstr>Reductions</vt:lpstr>
      <vt:lpstr>Implications of Reduction</vt:lpstr>
      <vt:lpstr>Proving Polynomial Time</vt:lpstr>
      <vt:lpstr>Reducibility</vt:lpstr>
      <vt:lpstr>Reductions</vt:lpstr>
      <vt:lpstr>Proving NP-Completeness</vt:lpstr>
      <vt:lpstr>NP-Completeness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subject>CS325</dc:subject>
  <dc:creator>Juli</dc:creator>
  <cp:lastModifiedBy>Julianne Schutfort</cp:lastModifiedBy>
  <cp:revision>1441</cp:revision>
  <cp:lastPrinted>2017-08-07T16:32:12Z</cp:lastPrinted>
  <dcterms:created xsi:type="dcterms:W3CDTF">2003-07-26T00:47:08Z</dcterms:created>
  <dcterms:modified xsi:type="dcterms:W3CDTF">2020-03-02T06:10:44Z</dcterms:modified>
</cp:coreProperties>
</file>