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800" r:id="rId2"/>
    <p:sldId id="777" r:id="rId3"/>
    <p:sldId id="852" r:id="rId4"/>
    <p:sldId id="853" r:id="rId5"/>
    <p:sldId id="747" r:id="rId6"/>
    <p:sldId id="748" r:id="rId7"/>
    <p:sldId id="751" r:id="rId8"/>
    <p:sldId id="752" r:id="rId9"/>
    <p:sldId id="753" r:id="rId10"/>
    <p:sldId id="855" r:id="rId11"/>
    <p:sldId id="856" r:id="rId12"/>
    <p:sldId id="857" r:id="rId13"/>
    <p:sldId id="858" r:id="rId14"/>
    <p:sldId id="775" r:id="rId15"/>
    <p:sldId id="765" r:id="rId16"/>
    <p:sldId id="766" r:id="rId17"/>
    <p:sldId id="767" r:id="rId18"/>
    <p:sldId id="764" r:id="rId19"/>
    <p:sldId id="769" r:id="rId20"/>
    <p:sldId id="770" r:id="rId21"/>
    <p:sldId id="772" r:id="rId22"/>
    <p:sldId id="773" r:id="rId23"/>
    <p:sldId id="859" r:id="rId24"/>
    <p:sldId id="778" r:id="rId25"/>
    <p:sldId id="781" r:id="rId26"/>
    <p:sldId id="780" r:id="rId27"/>
    <p:sldId id="779" r:id="rId28"/>
    <p:sldId id="782" r:id="rId29"/>
    <p:sldId id="783" r:id="rId30"/>
    <p:sldId id="784" r:id="rId31"/>
    <p:sldId id="785" r:id="rId32"/>
    <p:sldId id="786" r:id="rId33"/>
    <p:sldId id="787" r:id="rId34"/>
    <p:sldId id="840" r:id="rId35"/>
    <p:sldId id="841" r:id="rId36"/>
    <p:sldId id="842" r:id="rId37"/>
    <p:sldId id="843" r:id="rId38"/>
    <p:sldId id="844" r:id="rId39"/>
    <p:sldId id="845" r:id="rId40"/>
    <p:sldId id="846" r:id="rId41"/>
    <p:sldId id="860" r:id="rId42"/>
    <p:sldId id="861" r:id="rId43"/>
    <p:sldId id="862" r:id="rId44"/>
    <p:sldId id="863" r:id="rId45"/>
    <p:sldId id="864" r:id="rId46"/>
    <p:sldId id="865" r:id="rId47"/>
    <p:sldId id="866" r:id="rId48"/>
    <p:sldId id="867" r:id="rId49"/>
    <p:sldId id="868" r:id="rId50"/>
    <p:sldId id="870" r:id="rId51"/>
    <p:sldId id="871" r:id="rId52"/>
    <p:sldId id="754" r:id="rId53"/>
    <p:sldId id="755" r:id="rId54"/>
    <p:sldId id="756" r:id="rId55"/>
    <p:sldId id="757" r:id="rId56"/>
    <p:sldId id="758" r:id="rId57"/>
    <p:sldId id="760" r:id="rId58"/>
    <p:sldId id="851" r:id="rId59"/>
    <p:sldId id="869" r:id="rId60"/>
    <p:sldId id="849" r:id="rId6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008080"/>
    <a:srgbClr val="CC0000"/>
    <a:srgbClr val="006699"/>
    <a:srgbClr val="0066FF"/>
    <a:srgbClr val="DD0111"/>
    <a:srgbClr val="9900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85612" autoAdjust="0"/>
  </p:normalViewPr>
  <p:slideViewPr>
    <p:cSldViewPr snapToGrid="0">
      <p:cViewPr varScale="1">
        <p:scale>
          <a:sx n="100" d="100"/>
          <a:sy n="100" d="100"/>
        </p:scale>
        <p:origin x="38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56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56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E0A61-4BB1-4E6A-BD61-DE0E1ECB87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012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56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56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94C269-BF46-4B08-94C0-FC8EDBABC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255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60112" indent="-29235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69403" indent="-23388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37165" indent="-23388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104926" indent="-23388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72687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3040449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508210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975971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fld id="{68F5EEC3-9D91-400B-9CA7-8105A6DABF5E}" type="slidenum">
              <a:rPr lang="en-US" altLang="en-US" sz="1200">
                <a:solidFill>
                  <a:prstClr val="black"/>
                </a:solidFill>
              </a:rPr>
              <a:pPr/>
              <a:t>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2563"/>
            <a:ext cx="5140960" cy="418660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82" tIns="45041" rIns="90082" bIns="45041"/>
          <a:lstStyle/>
          <a:p>
            <a:pPr eaLnBrk="1" hangingPunct="1"/>
            <a:r>
              <a:rPr lang="en-US" altLang="en-US" smtClean="0"/>
              <a:t>Karp analyzed most juicy open problem in discrete math – showed most were NP-complete</a:t>
            </a:r>
          </a:p>
          <a:p>
            <a:pPr eaLnBrk="1" hangingPunct="1"/>
            <a:r>
              <a:rPr lang="en-US" altLang="en-US" smtClean="0"/>
              <a:t>x -&gt; y means x reduces to y (if you can solve y, then you can solve x)</a:t>
            </a:r>
          </a:p>
          <a:p>
            <a:pPr eaLnBrk="1" hangingPunct="1"/>
            <a:r>
              <a:rPr lang="en-US" altLang="en-US" smtClean="0"/>
              <a:t>Then to join the NP complete club, you need a reduction from SAT (or any other current member) to you</a:t>
            </a:r>
          </a:p>
        </p:txBody>
      </p:sp>
    </p:spTree>
    <p:extLst>
      <p:ext uri="{BB962C8B-B14F-4D97-AF65-F5344CB8AC3E}">
        <p14:creationId xmlns:p14="http://schemas.microsoft.com/office/powerpoint/2010/main" val="414010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93D6A9-9A1D-4532-8173-757E7819DD51}" type="slidenum">
              <a:rPr lang="en-US" alt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5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8900" y="892175"/>
            <a:ext cx="4289425" cy="3217863"/>
          </a:xfrm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017" y="4421945"/>
            <a:ext cx="4847238" cy="34883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45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8900" y="892175"/>
            <a:ext cx="4289425" cy="3217863"/>
          </a:xfrm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017" y="4421945"/>
            <a:ext cx="4847238" cy="34883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4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8900" y="892175"/>
            <a:ext cx="4289425" cy="3217863"/>
          </a:xfrm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017" y="4421945"/>
            <a:ext cx="4847238" cy="34883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77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8900" y="892175"/>
            <a:ext cx="4289425" cy="3217863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017" y="4421945"/>
            <a:ext cx="4847238" cy="34883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9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02DA6-5E5F-4D1C-8B2B-4188421CD88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95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8900" y="892175"/>
            <a:ext cx="4289425" cy="3217863"/>
          </a:xfrm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017" y="4421945"/>
            <a:ext cx="4847238" cy="34883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20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8900" y="892175"/>
            <a:ext cx="4289425" cy="3217863"/>
          </a:xfrm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017" y="4421945"/>
            <a:ext cx="4847238" cy="34883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98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fld id="{68F5EEC3-9D91-400B-9CA7-8105A6DABF5E}" type="slidenum">
              <a:rPr lang="en-US" altLang="en-US" sz="1200">
                <a:solidFill>
                  <a:prstClr val="black"/>
                </a:solidFill>
              </a:rPr>
              <a:pPr/>
              <a:t>23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0085"/>
            <a:ext cx="5029200" cy="408937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pPr eaLnBrk="1" hangingPunct="1"/>
            <a:r>
              <a:rPr lang="en-US" altLang="en-US" smtClean="0"/>
              <a:t>Karp analyzed most juicy open problem in discrete math – showed most were NP-complete</a:t>
            </a:r>
          </a:p>
          <a:p>
            <a:pPr eaLnBrk="1" hangingPunct="1"/>
            <a:r>
              <a:rPr lang="en-US" altLang="en-US" smtClean="0"/>
              <a:t>x -&gt; y means x reduces to y (if you can solve y, then you can solve x)</a:t>
            </a:r>
          </a:p>
          <a:p>
            <a:pPr eaLnBrk="1" hangingPunct="1"/>
            <a:r>
              <a:rPr lang="en-US" altLang="en-US" smtClean="0"/>
              <a:t>Then to join the NP complete club, you need a reduction from SAT (or any other current member) to you</a:t>
            </a:r>
          </a:p>
        </p:txBody>
      </p:sp>
    </p:spTree>
    <p:extLst>
      <p:ext uri="{BB962C8B-B14F-4D97-AF65-F5344CB8AC3E}">
        <p14:creationId xmlns:p14="http://schemas.microsoft.com/office/powerpoint/2010/main" val="549908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4C269-BF46-4B08-94C0-FC8EDBABCD2A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10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D2C699-2136-4534-9A2A-D2F3572C366B}" type="slidenum">
              <a:rPr lang="en-US" alt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20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4875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BAEED-15F6-46FB-A6AA-5AEE6609B61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551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B3A99-C276-4280-81AB-BEF57052AA5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92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60112" indent="-29235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69403" indent="-23388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37165" indent="-23388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104926" indent="-233881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72687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3040449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508210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975971" indent="-23388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fld id="{68F5EEC3-9D91-400B-9CA7-8105A6DABF5E}" type="slidenum">
              <a:rPr lang="en-US" altLang="en-US" sz="1200">
                <a:solidFill>
                  <a:prstClr val="black"/>
                </a:solidFill>
              </a:rPr>
              <a:pPr/>
              <a:t>51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2563"/>
            <a:ext cx="5140960" cy="418660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82" tIns="45041" rIns="90082" bIns="45041"/>
          <a:lstStyle/>
          <a:p>
            <a:pPr eaLnBrk="1" hangingPunct="1"/>
            <a:r>
              <a:rPr lang="en-US" altLang="en-US" smtClean="0"/>
              <a:t>Karp analyzed most juicy open problem in discrete math – showed most were NP-complete</a:t>
            </a:r>
          </a:p>
          <a:p>
            <a:pPr eaLnBrk="1" hangingPunct="1"/>
            <a:r>
              <a:rPr lang="en-US" altLang="en-US" smtClean="0"/>
              <a:t>x -&gt; y means x reduces to y (if you can solve y, then you can solve x)</a:t>
            </a:r>
          </a:p>
          <a:p>
            <a:pPr eaLnBrk="1" hangingPunct="1"/>
            <a:r>
              <a:rPr lang="en-US" altLang="en-US" smtClean="0"/>
              <a:t>Then to join the NP complete club, you need a reduction from SAT (or any other current member) to you</a:t>
            </a:r>
          </a:p>
        </p:txBody>
      </p:sp>
    </p:spTree>
    <p:extLst>
      <p:ext uri="{BB962C8B-B14F-4D97-AF65-F5344CB8AC3E}">
        <p14:creationId xmlns:p14="http://schemas.microsoft.com/office/powerpoint/2010/main" val="3744808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F5213-98E0-4682-9F83-F44F23CB5673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271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EC3A7-A721-4601-9368-226A9EB118A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584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4414E-EA16-46FA-A96F-188EEBEAA4D0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684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69C117-9792-446F-9FE9-D0F33225B3FB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64167" y="696277"/>
            <a:ext cx="4656667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958" tIns="46479" rIns="92958" bIns="46479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98500" y="4409758"/>
            <a:ext cx="5578299" cy="416960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40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5B882C-A4AB-4555-B286-5D2AB3FB0BB8}" type="slidenum">
              <a:rPr lang="en-US" alt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4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64BBB-7B52-4002-A8AB-72904FBD2FD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07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C8E5B-7FB1-4EED-BAC9-6E6F13093DD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18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B3A99-C276-4280-81AB-BEF57052AA5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94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5B882C-A4AB-4555-B286-5D2AB3FB0BB8}" type="slidenum">
              <a:rPr lang="en-US" alt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4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6017C2-5C2D-47E4-AC1A-5EB87FE4225C}" type="slidenum">
              <a:rPr lang="en-US" alt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5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91A35D-8D22-403B-B63B-774477B0AA05}" type="slidenum">
              <a:rPr lang="en-US" alt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4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907529-9190-47C2-B7E4-3D615474EC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D22AD7-125C-4AA8-98CB-8F137F6C7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49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197472-5EA9-467C-AD33-F15E1C9BED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46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BAEB7B-AE62-4ED2-8138-8CD6FFC481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30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E01C74-C176-4503-B0FE-00563AD1C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8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CF4668-5237-407C-8B84-0A42DF798B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43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8A009A-2C4C-4584-95BE-82F0762C8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1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A5770E-EE85-401B-B037-9F8860AAE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82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DE98A6-2640-4D3A-96D5-624930A36C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5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7EE168-018E-42DF-A93D-14A65F14F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5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F1EE74-0D70-4EC4-BBAC-4EFE7EA7A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8B14E91-4546-4563-9383-5B951187E4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Proving NP-Completeness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i="1" dirty="0">
                <a:solidFill>
                  <a:schemeClr val="tx1"/>
                </a:solidFill>
              </a:rPr>
              <a:t>What steps do we have to take to prove a problem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i="1" dirty="0">
                <a:solidFill>
                  <a:schemeClr val="tx1"/>
                </a:solidFill>
              </a:rPr>
              <a:t>is NP-Complete?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 smtClean="0"/>
              <a:t>Pick a known NP-Complete problem A.  Reduce A </a:t>
            </a:r>
            <a:r>
              <a:rPr lang="en-US" altLang="en-US" sz="2000" dirty="0"/>
              <a:t>to </a:t>
            </a:r>
            <a:r>
              <a:rPr lang="en-US" altLang="en-US" sz="2000" dirty="0" smtClean="0"/>
              <a:t>B</a:t>
            </a:r>
            <a:endParaRPr lang="en-US" altLang="en-US" sz="2000" dirty="0"/>
          </a:p>
          <a:p>
            <a:pPr lvl="2"/>
            <a:r>
              <a:rPr lang="en-US" altLang="en-US" sz="2000" dirty="0"/>
              <a:t>Describe a </a:t>
            </a:r>
            <a:r>
              <a:rPr lang="en-US" altLang="en-US" sz="2000" dirty="0" smtClean="0"/>
              <a:t>polynomial time transformation/reduction </a:t>
            </a:r>
            <a:r>
              <a:rPr lang="en-US" altLang="en-US" sz="2000" dirty="0"/>
              <a:t>that maps instances of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to instances of </a:t>
            </a:r>
            <a:r>
              <a:rPr lang="en-US" altLang="en-US" sz="2000" dirty="0" smtClean="0"/>
              <a:t>B, </a:t>
            </a:r>
            <a:r>
              <a:rPr lang="en-US" altLang="en-US" sz="2000" dirty="0" err="1"/>
              <a:t>s.t.</a:t>
            </a:r>
            <a:r>
              <a:rPr lang="en-US" altLang="en-US" sz="2000" dirty="0"/>
              <a:t> “yes” for </a:t>
            </a:r>
            <a:r>
              <a:rPr lang="en-US" altLang="en-US" sz="2000" dirty="0" smtClean="0"/>
              <a:t>B </a:t>
            </a:r>
            <a:r>
              <a:rPr lang="en-US" altLang="en-US" sz="2000" dirty="0"/>
              <a:t>= “yes” for </a:t>
            </a:r>
            <a:r>
              <a:rPr lang="en-US" altLang="en-US" sz="2000" dirty="0" smtClean="0"/>
              <a:t>A</a:t>
            </a:r>
            <a:endParaRPr lang="en-US" altLang="en-US" sz="2000" dirty="0"/>
          </a:p>
          <a:p>
            <a:pPr lvl="2"/>
            <a:r>
              <a:rPr lang="en-US" altLang="en-US" sz="2000" dirty="0"/>
              <a:t>Prove the transformation works</a:t>
            </a:r>
          </a:p>
          <a:p>
            <a:pPr lvl="2"/>
            <a:r>
              <a:rPr lang="en-US" altLang="en-US" sz="2000" dirty="0"/>
              <a:t>Prove it runs in polynomial </a:t>
            </a:r>
            <a:r>
              <a:rPr lang="en-US" altLang="en-US" sz="2000" dirty="0" smtClean="0"/>
              <a:t>time</a:t>
            </a:r>
          </a:p>
          <a:p>
            <a:pPr marL="914400" lvl="2" indent="0">
              <a:buNone/>
            </a:pPr>
            <a:r>
              <a:rPr lang="en-US" altLang="en-US" sz="1800" b="1" dirty="0" smtClean="0"/>
              <a:t>By proving step 1 you have proved that problem B is NP-Hard</a:t>
            </a:r>
            <a:endParaRPr lang="en-US" altLang="en-US" sz="18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 smtClean="0"/>
              <a:t>Prove B </a:t>
            </a:r>
            <a:r>
              <a:rPr lang="en-US" altLang="en-US" sz="2000" dirty="0">
                <a:sym typeface="Symbol" pitchFamily="18" charset="2"/>
              </a:rPr>
              <a:t></a:t>
            </a:r>
            <a:r>
              <a:rPr lang="en-US" altLang="en-US" sz="2000" dirty="0"/>
              <a:t> </a:t>
            </a:r>
            <a:r>
              <a:rPr lang="en-US" altLang="en-US" sz="2000" b="1" dirty="0"/>
              <a:t>NP </a:t>
            </a:r>
          </a:p>
          <a:p>
            <a:pPr lvl="2"/>
            <a:r>
              <a:rPr lang="en-US" altLang="en-US" sz="2000" dirty="0" smtClean="0"/>
              <a:t>Show that a solution to B can be verified in polynomial time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If you can prove steps 1 and 2 you have proven that B is NP-complete.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3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9" name="Oval 3"/>
          <p:cNvSpPr>
            <a:spLocks noChangeArrowheads="1"/>
          </p:cNvSpPr>
          <p:nvPr/>
        </p:nvSpPr>
        <p:spPr bwMode="auto">
          <a:xfrm>
            <a:off x="895350" y="1258888"/>
            <a:ext cx="7677150" cy="4471987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0" name="Oval 4"/>
          <p:cNvSpPr>
            <a:spLocks noChangeArrowheads="1"/>
          </p:cNvSpPr>
          <p:nvPr/>
        </p:nvSpPr>
        <p:spPr bwMode="auto">
          <a:xfrm>
            <a:off x="1693863" y="1747838"/>
            <a:ext cx="3270250" cy="3255962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1" name="Text Box 5"/>
          <p:cNvSpPr txBox="1">
            <a:spLocks noChangeArrowheads="1"/>
          </p:cNvSpPr>
          <p:nvPr/>
        </p:nvSpPr>
        <p:spPr bwMode="auto">
          <a:xfrm>
            <a:off x="2208213" y="2327275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rgbClr val="B2B2B2"/>
                </a:solidFill>
                <a:latin typeface="Arial Black" panose="020B0A04020102020204" pitchFamily="34" charset="0"/>
              </a:rPr>
              <a:t>P</a:t>
            </a:r>
          </a:p>
        </p:txBody>
      </p:sp>
      <p:sp>
        <p:nvSpPr>
          <p:cNvPr id="889862" name="Text Box 6"/>
          <p:cNvSpPr txBox="1">
            <a:spLocks noChangeArrowheads="1"/>
          </p:cNvSpPr>
          <p:nvPr/>
        </p:nvSpPr>
        <p:spPr bwMode="auto">
          <a:xfrm>
            <a:off x="6408738" y="1865313"/>
            <a:ext cx="89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B2B2B2"/>
                </a:solidFill>
                <a:latin typeface="Arial Black" panose="020B0A04020102020204" pitchFamily="34" charset="0"/>
              </a:rPr>
              <a:t>NP</a:t>
            </a:r>
          </a:p>
        </p:txBody>
      </p:sp>
      <p:sp>
        <p:nvSpPr>
          <p:cNvPr id="889863" name="Text Box 7"/>
          <p:cNvSpPr txBox="1">
            <a:spLocks noChangeArrowheads="1"/>
          </p:cNvSpPr>
          <p:nvPr/>
        </p:nvSpPr>
        <p:spPr bwMode="auto">
          <a:xfrm>
            <a:off x="6061075" y="3122613"/>
            <a:ext cx="87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latin typeface="Arial" panose="020B0604020202020204" pitchFamily="34" charset="0"/>
              </a:rPr>
              <a:t>SAT</a:t>
            </a:r>
          </a:p>
        </p:txBody>
      </p:sp>
      <p:sp>
        <p:nvSpPr>
          <p:cNvPr id="889864" name="Oval 8"/>
          <p:cNvSpPr>
            <a:spLocks noChangeArrowheads="1"/>
          </p:cNvSpPr>
          <p:nvPr/>
        </p:nvSpPr>
        <p:spPr bwMode="auto">
          <a:xfrm>
            <a:off x="5991225" y="3640138"/>
            <a:ext cx="138113" cy="1365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5" name="Oval 9"/>
          <p:cNvSpPr>
            <a:spLocks noChangeArrowheads="1"/>
          </p:cNvSpPr>
          <p:nvPr/>
        </p:nvSpPr>
        <p:spPr bwMode="auto">
          <a:xfrm>
            <a:off x="3451225" y="3843338"/>
            <a:ext cx="138113" cy="1365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6" name="Oval 10"/>
          <p:cNvSpPr>
            <a:spLocks noChangeArrowheads="1"/>
          </p:cNvSpPr>
          <p:nvPr/>
        </p:nvSpPr>
        <p:spPr bwMode="auto">
          <a:xfrm>
            <a:off x="4891088" y="4832350"/>
            <a:ext cx="138112" cy="1365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7" name="Oval 11"/>
          <p:cNvSpPr>
            <a:spLocks noChangeArrowheads="1"/>
          </p:cNvSpPr>
          <p:nvPr/>
        </p:nvSpPr>
        <p:spPr bwMode="auto">
          <a:xfrm>
            <a:off x="5041900" y="2101850"/>
            <a:ext cx="138113" cy="13652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8" name="Oval 12"/>
          <p:cNvSpPr>
            <a:spLocks noChangeArrowheads="1"/>
          </p:cNvSpPr>
          <p:nvPr/>
        </p:nvSpPr>
        <p:spPr bwMode="auto">
          <a:xfrm>
            <a:off x="7546975" y="3779838"/>
            <a:ext cx="138113" cy="1365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9" name="Oval 13"/>
          <p:cNvSpPr>
            <a:spLocks noChangeArrowheads="1"/>
          </p:cNvSpPr>
          <p:nvPr/>
        </p:nvSpPr>
        <p:spPr bwMode="auto">
          <a:xfrm>
            <a:off x="6472238" y="4610100"/>
            <a:ext cx="138112" cy="1365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0" name="Oval 14"/>
          <p:cNvSpPr>
            <a:spLocks noChangeArrowheads="1"/>
          </p:cNvSpPr>
          <p:nvPr/>
        </p:nvSpPr>
        <p:spPr bwMode="auto">
          <a:xfrm>
            <a:off x="4054475" y="2617788"/>
            <a:ext cx="138113" cy="1365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1" name="Line 15"/>
          <p:cNvSpPr>
            <a:spLocks noChangeShapeType="1"/>
          </p:cNvSpPr>
          <p:nvPr/>
        </p:nvSpPr>
        <p:spPr bwMode="auto">
          <a:xfrm>
            <a:off x="4240213" y="2751138"/>
            <a:ext cx="1690687" cy="8905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2" name="Line 16"/>
          <p:cNvSpPr>
            <a:spLocks noChangeShapeType="1"/>
          </p:cNvSpPr>
          <p:nvPr/>
        </p:nvSpPr>
        <p:spPr bwMode="auto">
          <a:xfrm flipV="1">
            <a:off x="3690938" y="3757613"/>
            <a:ext cx="2228850" cy="17303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3" name="Line 17"/>
          <p:cNvSpPr>
            <a:spLocks noChangeShapeType="1"/>
          </p:cNvSpPr>
          <p:nvPr/>
        </p:nvSpPr>
        <p:spPr bwMode="auto">
          <a:xfrm flipV="1">
            <a:off x="5043488" y="3857625"/>
            <a:ext cx="912812" cy="950913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4" name="Line 18"/>
          <p:cNvSpPr>
            <a:spLocks noChangeShapeType="1"/>
          </p:cNvSpPr>
          <p:nvPr/>
        </p:nvSpPr>
        <p:spPr bwMode="auto">
          <a:xfrm flipH="1" flipV="1">
            <a:off x="6130925" y="3843338"/>
            <a:ext cx="352425" cy="7254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5" name="Line 19"/>
          <p:cNvSpPr>
            <a:spLocks noChangeShapeType="1"/>
          </p:cNvSpPr>
          <p:nvPr/>
        </p:nvSpPr>
        <p:spPr bwMode="auto">
          <a:xfrm flipH="1" flipV="1">
            <a:off x="6245225" y="3706813"/>
            <a:ext cx="1254125" cy="1238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6" name="Line 20"/>
          <p:cNvSpPr>
            <a:spLocks noChangeShapeType="1"/>
          </p:cNvSpPr>
          <p:nvPr/>
        </p:nvSpPr>
        <p:spPr bwMode="auto">
          <a:xfrm>
            <a:off x="5181600" y="2263775"/>
            <a:ext cx="850900" cy="127793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Curved Connector 21"/>
          <p:cNvCxnSpPr/>
          <p:nvPr/>
        </p:nvCxnSpPr>
        <p:spPr bwMode="auto">
          <a:xfrm rot="16200000" flipV="1">
            <a:off x="4965700" y="2460625"/>
            <a:ext cx="1314450" cy="806450"/>
          </a:xfrm>
          <a:prstGeom prst="curvedConnector3">
            <a:avLst>
              <a:gd name="adj1" fmla="val 100677"/>
            </a:avLst>
          </a:prstGeom>
          <a:noFill/>
          <a:ln w="571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641850" y="1595438"/>
            <a:ext cx="107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3SAT</a:t>
            </a:r>
          </a:p>
        </p:txBody>
      </p:sp>
      <p:sp>
        <p:nvSpPr>
          <p:cNvPr id="24" name="TextBox 46"/>
          <p:cNvSpPr txBox="1">
            <a:spLocks noChangeArrowheads="1"/>
          </p:cNvSpPr>
          <p:nvPr/>
        </p:nvSpPr>
        <p:spPr bwMode="auto">
          <a:xfrm>
            <a:off x="1318418" y="384177"/>
            <a:ext cx="5610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b="1" dirty="0" smtClean="0">
                <a:latin typeface="Arial" panose="020B0604020202020204" pitchFamily="34" charset="0"/>
              </a:rPr>
              <a:t>What we want to prove?</a:t>
            </a:r>
            <a:endParaRPr lang="en-US" altLang="en-US" sz="36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37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8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animBg="1"/>
      <p:bldP spid="889860" grpId="0" animBg="1"/>
      <p:bldP spid="889861" grpId="0"/>
      <p:bldP spid="889862" grpId="0"/>
      <p:bldP spid="889863" grpId="0"/>
      <p:bldP spid="889864" grpId="0" animBg="1"/>
      <p:bldP spid="889865" grpId="0" animBg="1"/>
      <p:bldP spid="889866" grpId="0" animBg="1"/>
      <p:bldP spid="889867" grpId="0" animBg="1"/>
      <p:bldP spid="889868" grpId="0" animBg="1"/>
      <p:bldP spid="889869" grpId="0" animBg="1"/>
      <p:bldP spid="889870" grpId="0" animBg="1"/>
      <p:bldP spid="889871" grpId="0" animBg="1"/>
      <p:bldP spid="889872" grpId="0" animBg="1"/>
      <p:bldP spid="889873" grpId="0" animBg="1"/>
      <p:bldP spid="889874" grpId="0" animBg="1"/>
      <p:bldP spid="889875" grpId="0" animBg="1"/>
      <p:bldP spid="889876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15433" y="962654"/>
            <a:ext cx="8229600" cy="906462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prove?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4448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convert (in polynomial time) a given SAT instance S into a 3SAT instance S’ such that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S is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satisfiable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then S’ is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satisfiable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S’ is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satisfiable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then S is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satisfiable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514350">
              <a:buFontTx/>
              <a:buNone/>
            </a:pPr>
            <a:endParaRPr lang="en-US" alt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1193800" y="719138"/>
            <a:ext cx="6829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000" baseline="-25000" dirty="0" smtClean="0">
                <a:latin typeface="Arial" panose="020B0604020202020204" pitchFamily="34" charset="0"/>
              </a:rPr>
              <a:t>Key Observation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1509623" y="1952625"/>
            <a:ext cx="592940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 dirty="0" smtClean="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  x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2  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  x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  x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 is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satisfiable</a:t>
            </a:r>
            <a:r>
              <a:rPr lang="en-US" alt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altLang="en-US" sz="2800" b="1" dirty="0" smtClean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if and only if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 dirty="0" smtClean="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(x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  x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 z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latin typeface="Arial" panose="020B0604020202020204" pitchFamily="34" charset="0"/>
                <a:sym typeface="Symbol" panose="05050102010706020507" pitchFamily="18" charset="2"/>
              </a:rPr>
              <a:t>)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( </a:t>
            </a:r>
            <a:r>
              <a:rPr lang="en-US" altLang="en-US" sz="2800" dirty="0" smtClean="0">
                <a:latin typeface="Arial" panose="020B0604020202020204" pitchFamily="34" charset="0"/>
                <a:sym typeface="Symbol" panose="05050102010706020507" pitchFamily="18" charset="2"/>
              </a:rPr>
              <a:t> 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  z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2800" dirty="0" smtClean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sym typeface="Symbol" panose="05050102010706020507" pitchFamily="18" charset="2"/>
              </a:rPr>
              <a:t>( 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  z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2800" dirty="0" smtClean="0">
                <a:latin typeface="Arial" panose="020B0604020202020204" pitchFamily="34" charset="0"/>
                <a:sym typeface="Symbol" panose="05050102010706020507" pitchFamily="18" charset="2"/>
              </a:rPr>
              <a:t> ( 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3 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  x</a:t>
            </a:r>
            <a:r>
              <a:rPr lang="en-US" altLang="en-US" sz="2800" b="1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en-US" sz="2800" b="1" baseline="-25000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is</a:t>
            </a:r>
            <a:r>
              <a:rPr lang="en-US" altLang="en-US" sz="2800" b="1" dirty="0" smtClean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 err="1" smtClean="0">
                <a:solidFill>
                  <a:srgbClr val="FF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satisfiable</a:t>
            </a:r>
            <a:r>
              <a:rPr lang="en-US" altLang="en-US" sz="2800" b="1" dirty="0" smtClean="0">
                <a:solidFill>
                  <a:srgbClr val="FF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 dirty="0" smtClean="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2225675" y="3749675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 typeface="Symbol" panose="05050102010706020507" pitchFamily="18" charset="2"/>
              <a:buChar char="Ø"/>
            </a:pPr>
            <a:endParaRPr lang="en-US" altLang="en-US" sz="2800" b="1" baseline="-25000" smtClean="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Font typeface="Symbol" panose="05050102010706020507" pitchFamily="18" charset="2"/>
              <a:buChar char="Ø"/>
            </a:pPr>
            <a:endParaRPr lang="en-US" altLang="en-US" sz="2800" b="1" baseline="-25000" smtClean="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 baseline="-25000" smtClean="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980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>
          <a:xfrm>
            <a:off x="914400" y="219869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 Time Reduction</a:t>
            </a:r>
          </a:p>
        </p:txBody>
      </p:sp>
      <p:sp>
        <p:nvSpPr>
          <p:cNvPr id="51203" name="Text Placeholder 4"/>
          <p:cNvSpPr>
            <a:spLocks noGrp="1"/>
          </p:cNvSpPr>
          <p:nvPr>
            <p:ph type="body" idx="1"/>
          </p:nvPr>
        </p:nvSpPr>
        <p:spPr>
          <a:xfrm>
            <a:off x="466725" y="1606550"/>
            <a:ext cx="4040188" cy="639763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Clause in SAT</a:t>
            </a:r>
          </a:p>
        </p:txBody>
      </p:sp>
      <p:sp>
        <p:nvSpPr>
          <p:cNvPr id="17412" name="Content Placeholder 5"/>
          <p:cNvSpPr>
            <a:spLocks noGrp="1"/>
          </p:cNvSpPr>
          <p:nvPr>
            <p:ph sz="half" idx="2"/>
          </p:nvPr>
        </p:nvSpPr>
        <p:spPr>
          <a:xfrm>
            <a:off x="155575" y="2192338"/>
            <a:ext cx="4040188" cy="39512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smtClean="0">
                <a:sym typeface="Symbol" pitchFamily="18" charset="2"/>
              </a:rPr>
              <a:t>x</a:t>
            </a:r>
            <a:r>
              <a:rPr lang="en-US" b="1" baseline="-25000" dirty="0" smtClean="0">
                <a:sym typeface="Symbol" pitchFamily="18" charset="2"/>
              </a:rPr>
              <a:t>1</a:t>
            </a:r>
          </a:p>
          <a:p>
            <a:pPr>
              <a:buFontTx/>
              <a:buNone/>
              <a:defRPr/>
            </a:pPr>
            <a:endParaRPr lang="en-US" b="1" dirty="0" smtClean="0">
              <a:sym typeface="Symbol" pitchFamily="18" charset="2"/>
            </a:endParaRPr>
          </a:p>
          <a:p>
            <a:pPr>
              <a:buFontTx/>
              <a:buNone/>
              <a:defRPr/>
            </a:pPr>
            <a:r>
              <a:rPr lang="en-US" b="1" dirty="0" smtClean="0">
                <a:sym typeface="Symbol" pitchFamily="18" charset="2"/>
              </a:rPr>
              <a:t>x</a:t>
            </a:r>
            <a:r>
              <a:rPr lang="en-US" b="1" baseline="-25000" dirty="0" smtClean="0">
                <a:sym typeface="Symbol" pitchFamily="18" charset="2"/>
              </a:rPr>
              <a:t>1</a:t>
            </a:r>
            <a:r>
              <a:rPr lang="en-US" b="1" dirty="0" smtClean="0">
                <a:sym typeface="Symbol" pitchFamily="18" charset="2"/>
              </a:rPr>
              <a:t>  </a:t>
            </a:r>
            <a:r>
              <a:rPr lang="en-US" dirty="0" smtClean="0">
                <a:sym typeface="Symbol" pitchFamily="18" charset="2"/>
              </a:rPr>
              <a:t> </a:t>
            </a:r>
            <a:r>
              <a:rPr lang="en-US" b="1" dirty="0" smtClean="0">
                <a:sym typeface="Symbol" pitchFamily="18" charset="2"/>
              </a:rPr>
              <a:t>x</a:t>
            </a:r>
            <a:r>
              <a:rPr lang="en-US" b="1" baseline="-25000" dirty="0" smtClean="0">
                <a:sym typeface="Symbol" pitchFamily="18" charset="2"/>
              </a:rPr>
              <a:t>2</a:t>
            </a:r>
            <a:endParaRPr lang="en-US" dirty="0" smtClean="0"/>
          </a:p>
          <a:p>
            <a:pPr>
              <a:buFontTx/>
              <a:buNone/>
              <a:defRPr/>
            </a:pPr>
            <a:endParaRPr lang="en-US" b="1" dirty="0" smtClean="0">
              <a:sym typeface="Symbol" pitchFamily="18" charset="2"/>
            </a:endParaRPr>
          </a:p>
          <a:p>
            <a:pPr>
              <a:buFontTx/>
              <a:buNone/>
              <a:defRPr/>
            </a:pPr>
            <a:r>
              <a:rPr lang="en-US" b="1" dirty="0" smtClean="0">
                <a:sym typeface="Symbol" pitchFamily="18" charset="2"/>
              </a:rPr>
              <a:t>x</a:t>
            </a:r>
            <a:r>
              <a:rPr lang="en-US" b="1" baseline="-25000" dirty="0" smtClean="0">
                <a:sym typeface="Symbol" pitchFamily="18" charset="2"/>
              </a:rPr>
              <a:t>1</a:t>
            </a:r>
            <a:r>
              <a:rPr lang="en-US" b="1" dirty="0" smtClean="0">
                <a:sym typeface="Symbol" pitchFamily="18" charset="2"/>
              </a:rPr>
              <a:t>  x</a:t>
            </a:r>
            <a:r>
              <a:rPr lang="en-US" b="1" baseline="-25000" dirty="0" smtClean="0">
                <a:sym typeface="Symbol" pitchFamily="18" charset="2"/>
              </a:rPr>
              <a:t>2  </a:t>
            </a:r>
            <a:r>
              <a:rPr lang="en-US" b="1" dirty="0" smtClean="0">
                <a:sym typeface="Symbol" pitchFamily="18" charset="2"/>
              </a:rPr>
              <a:t> x</a:t>
            </a:r>
            <a:r>
              <a:rPr lang="en-US" b="1" baseline="-25000" dirty="0" smtClean="0">
                <a:sym typeface="Symbol" pitchFamily="18" charset="2"/>
              </a:rPr>
              <a:t>3</a:t>
            </a:r>
            <a:endParaRPr lang="en-US" b="1" dirty="0" smtClean="0">
              <a:sym typeface="Symbol" pitchFamily="18" charset="2"/>
            </a:endParaRPr>
          </a:p>
          <a:p>
            <a:pPr>
              <a:buFontTx/>
              <a:buNone/>
              <a:defRPr/>
            </a:pPr>
            <a:endParaRPr lang="en-US" b="1" dirty="0" smtClean="0">
              <a:sym typeface="Symbol" pitchFamily="18" charset="2"/>
            </a:endParaRPr>
          </a:p>
          <a:p>
            <a:pPr>
              <a:buFontTx/>
              <a:buNone/>
              <a:defRPr/>
            </a:pPr>
            <a:r>
              <a:rPr lang="en-US" b="1" dirty="0" smtClean="0">
                <a:sym typeface="Symbol" pitchFamily="18" charset="2"/>
              </a:rPr>
              <a:t>x</a:t>
            </a:r>
            <a:r>
              <a:rPr lang="en-US" b="1" baseline="-25000" dirty="0" smtClean="0">
                <a:sym typeface="Symbol" pitchFamily="18" charset="2"/>
              </a:rPr>
              <a:t>1</a:t>
            </a:r>
            <a:r>
              <a:rPr lang="en-US" b="1" dirty="0" smtClean="0">
                <a:sym typeface="Symbol" pitchFamily="18" charset="2"/>
              </a:rPr>
              <a:t>  x</a:t>
            </a:r>
            <a:r>
              <a:rPr lang="en-US" b="1" baseline="-25000" dirty="0" smtClean="0">
                <a:sym typeface="Symbol" pitchFamily="18" charset="2"/>
              </a:rPr>
              <a:t>2  </a:t>
            </a:r>
            <a:r>
              <a:rPr lang="en-US" b="1" dirty="0" smtClean="0">
                <a:sym typeface="Symbol" pitchFamily="18" charset="2"/>
              </a:rPr>
              <a:t> x</a:t>
            </a:r>
            <a:r>
              <a:rPr lang="en-US" b="1" baseline="-25000" dirty="0" smtClean="0">
                <a:sym typeface="Symbol" pitchFamily="18" charset="2"/>
              </a:rPr>
              <a:t>3</a:t>
            </a:r>
            <a:r>
              <a:rPr lang="en-US" b="1" dirty="0" smtClean="0">
                <a:sym typeface="Symbol" pitchFamily="18" charset="2"/>
              </a:rPr>
              <a:t>  x</a:t>
            </a:r>
            <a:r>
              <a:rPr lang="en-US" b="1" baseline="-25000" dirty="0" smtClean="0">
                <a:sym typeface="Symbol" pitchFamily="18" charset="2"/>
              </a:rPr>
              <a:t>4</a:t>
            </a:r>
            <a:endParaRPr lang="en-US" b="1" dirty="0" smtClean="0">
              <a:sym typeface="Symbol" pitchFamily="18" charset="2"/>
            </a:endParaRPr>
          </a:p>
          <a:p>
            <a:pPr>
              <a:buFontTx/>
              <a:buNone/>
              <a:defRPr/>
            </a:pPr>
            <a:endParaRPr lang="en-US" b="1" dirty="0" smtClean="0">
              <a:sym typeface="Symbol" pitchFamily="18" charset="2"/>
            </a:endParaRPr>
          </a:p>
          <a:p>
            <a:pPr>
              <a:buFontTx/>
              <a:buNone/>
              <a:defRPr/>
            </a:pPr>
            <a:r>
              <a:rPr lang="en-US" b="1" dirty="0" smtClean="0">
                <a:sym typeface="Symbol" pitchFamily="18" charset="2"/>
              </a:rPr>
              <a:t>x</a:t>
            </a:r>
            <a:r>
              <a:rPr lang="en-US" b="1" baseline="-25000" dirty="0" smtClean="0">
                <a:sym typeface="Symbol" pitchFamily="18" charset="2"/>
              </a:rPr>
              <a:t>1</a:t>
            </a:r>
            <a:r>
              <a:rPr lang="en-US" b="1" dirty="0" smtClean="0">
                <a:sym typeface="Symbol" pitchFamily="18" charset="2"/>
              </a:rPr>
              <a:t>  x</a:t>
            </a:r>
            <a:r>
              <a:rPr lang="en-US" b="1" baseline="-25000" dirty="0" smtClean="0">
                <a:sym typeface="Symbol" pitchFamily="18" charset="2"/>
              </a:rPr>
              <a:t>2  </a:t>
            </a:r>
            <a:r>
              <a:rPr lang="en-US" b="1" dirty="0" smtClean="0">
                <a:sym typeface="Symbol" pitchFamily="18" charset="2"/>
              </a:rPr>
              <a:t> x</a:t>
            </a:r>
            <a:r>
              <a:rPr lang="en-US" b="1" baseline="-25000" dirty="0" smtClean="0">
                <a:sym typeface="Symbol" pitchFamily="18" charset="2"/>
              </a:rPr>
              <a:t>3</a:t>
            </a:r>
            <a:r>
              <a:rPr lang="en-US" b="1" dirty="0" smtClean="0">
                <a:sym typeface="Symbol" pitchFamily="18" charset="2"/>
              </a:rPr>
              <a:t>  x</a:t>
            </a:r>
            <a:r>
              <a:rPr lang="en-US" b="1" baseline="-25000" dirty="0" smtClean="0">
                <a:sym typeface="Symbol" pitchFamily="18" charset="2"/>
              </a:rPr>
              <a:t>4</a:t>
            </a:r>
            <a:r>
              <a:rPr lang="en-US" b="1" dirty="0" smtClean="0">
                <a:sym typeface="Symbol" pitchFamily="18" charset="2"/>
              </a:rPr>
              <a:t>  x</a:t>
            </a:r>
            <a:r>
              <a:rPr lang="en-US" b="1" baseline="-25000" dirty="0" smtClean="0">
                <a:sym typeface="Symbol" pitchFamily="18" charset="2"/>
              </a:rPr>
              <a:t>5</a:t>
            </a:r>
          </a:p>
          <a:p>
            <a:pPr>
              <a:buFontTx/>
              <a:buNone/>
              <a:defRPr/>
            </a:pPr>
            <a:endParaRPr lang="en-US" dirty="0" smtClean="0"/>
          </a:p>
        </p:txBody>
      </p:sp>
      <p:sp>
        <p:nvSpPr>
          <p:cNvPr id="51205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Clauses in 3SAT</a:t>
            </a:r>
          </a:p>
        </p:txBody>
      </p:sp>
      <p:sp>
        <p:nvSpPr>
          <p:cNvPr id="17414" name="Content Placeholder 7"/>
          <p:cNvSpPr>
            <a:spLocks noGrp="1"/>
          </p:cNvSpPr>
          <p:nvPr>
            <p:ph sz="quarter" idx="4"/>
          </p:nvPr>
        </p:nvSpPr>
        <p:spPr>
          <a:xfrm>
            <a:off x="3844925" y="2174875"/>
            <a:ext cx="4611688" cy="5078413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 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 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</a:t>
            </a:r>
            <a:endParaRPr lang="en-US" sz="2000" dirty="0" smtClean="0">
              <a:solidFill>
                <a:srgbClr val="FF6600"/>
              </a:solidFill>
            </a:endParaRPr>
          </a:p>
          <a:p>
            <a:pPr algn="ctr">
              <a:buFontTx/>
              <a:buNone/>
              <a:defRPr/>
            </a:pPr>
            <a:endParaRPr lang="en-US" sz="2000" b="1" dirty="0" smtClean="0">
              <a:solidFill>
                <a:srgbClr val="FF6600"/>
              </a:solidFill>
              <a:sym typeface="Symbol" pitchFamily="18" charset="2"/>
            </a:endParaRPr>
          </a:p>
          <a:p>
            <a:pPr algn="ctr">
              <a:buFontTx/>
              <a:buNone/>
              <a:defRPr/>
            </a:pP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 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 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 </a:t>
            </a:r>
            <a:r>
              <a:rPr lang="en-US" sz="2000" dirty="0" smtClean="0">
                <a:solidFill>
                  <a:srgbClr val="FF6600"/>
                </a:solidFill>
                <a:sym typeface="Symbol" pitchFamily="18" charset="2"/>
              </a:rPr>
              <a:t>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2</a:t>
            </a:r>
            <a:endParaRPr lang="en-US" sz="2000" dirty="0" smtClean="0">
              <a:solidFill>
                <a:srgbClr val="FF6600"/>
              </a:solidFill>
            </a:endParaRPr>
          </a:p>
          <a:p>
            <a:pPr algn="ctr">
              <a:buFontTx/>
              <a:buNone/>
              <a:defRPr/>
            </a:pPr>
            <a:endParaRPr lang="en-US" sz="2000" b="1" dirty="0" smtClean="0">
              <a:solidFill>
                <a:srgbClr val="FF6600"/>
              </a:solidFill>
              <a:sym typeface="Symbol" pitchFamily="18" charset="2"/>
            </a:endParaRPr>
          </a:p>
          <a:p>
            <a:pPr algn="ctr">
              <a:buFontTx/>
              <a:buNone/>
              <a:defRPr/>
            </a:pP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 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2 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3</a:t>
            </a:r>
            <a:endParaRPr lang="en-US" sz="2000" b="1" dirty="0" smtClean="0">
              <a:solidFill>
                <a:srgbClr val="FF6600"/>
              </a:solidFill>
              <a:sym typeface="Symbol" pitchFamily="18" charset="2"/>
            </a:endParaRPr>
          </a:p>
          <a:p>
            <a:pPr algn="ctr">
              <a:buFontTx/>
              <a:buNone/>
              <a:defRPr/>
            </a:pPr>
            <a:endParaRPr lang="en-US" sz="2000" b="1" dirty="0" smtClean="0">
              <a:solidFill>
                <a:srgbClr val="FF6600"/>
              </a:solidFill>
              <a:sym typeface="Symbol" pitchFamily="18" charset="2"/>
            </a:endParaRPr>
          </a:p>
          <a:p>
            <a:pPr algn="ctr">
              <a:buFontTx/>
              <a:buNone/>
              <a:defRPr/>
            </a:pPr>
            <a:endParaRPr lang="en-US" sz="2000" b="1" dirty="0" smtClean="0">
              <a:solidFill>
                <a:srgbClr val="FF6600"/>
              </a:solidFill>
              <a:sym typeface="Symbol" pitchFamily="18" charset="2"/>
            </a:endParaRPr>
          </a:p>
          <a:p>
            <a:pPr algn="ctr">
              <a:buFontTx/>
              <a:buNone/>
              <a:defRPr/>
            </a:pP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(x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 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2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 z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FF6600"/>
                </a:solidFill>
                <a:sym typeface="Symbol" pitchFamily="18" charset="2"/>
              </a:rPr>
              <a:t>)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( </a:t>
            </a:r>
            <a:r>
              <a:rPr lang="en-US" sz="2000" dirty="0" smtClean="0">
                <a:solidFill>
                  <a:srgbClr val="FF6600"/>
                </a:solidFill>
                <a:sym typeface="Symbol" pitchFamily="18" charset="2"/>
              </a:rPr>
              <a:t>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z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3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 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4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)</a:t>
            </a:r>
            <a:endParaRPr lang="en-US" sz="2000" dirty="0" smtClean="0">
              <a:solidFill>
                <a:srgbClr val="FF6600"/>
              </a:solidFill>
              <a:sym typeface="Symbol" pitchFamily="18" charset="2"/>
            </a:endParaRPr>
          </a:p>
          <a:p>
            <a:pPr algn="ctr">
              <a:buFontTx/>
              <a:buNone/>
              <a:defRPr/>
            </a:pPr>
            <a:endParaRPr lang="en-US" sz="2000" b="1" dirty="0" smtClean="0">
              <a:solidFill>
                <a:srgbClr val="FF6600"/>
              </a:solidFill>
              <a:sym typeface="Symbol" pitchFamily="18" charset="2"/>
            </a:endParaRPr>
          </a:p>
          <a:p>
            <a:pPr algn="ctr">
              <a:buFontTx/>
              <a:buNone/>
              <a:defRPr/>
            </a:pP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(x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 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2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 z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FF6600"/>
                </a:solidFill>
                <a:sym typeface="Symbol" pitchFamily="18" charset="2"/>
              </a:rPr>
              <a:t>)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( </a:t>
            </a:r>
            <a:r>
              <a:rPr lang="en-US" sz="2000" dirty="0" smtClean="0">
                <a:solidFill>
                  <a:srgbClr val="FF6600"/>
                </a:solidFill>
                <a:sym typeface="Symbol" pitchFamily="18" charset="2"/>
              </a:rPr>
              <a:t>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z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1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3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  z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2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)</a:t>
            </a:r>
            <a:r>
              <a:rPr lang="en-US" sz="2000" dirty="0" smtClean="0">
                <a:solidFill>
                  <a:srgbClr val="FF6600"/>
                </a:solidFill>
                <a:sym typeface="Symbol" pitchFamily="18" charset="2"/>
              </a:rPr>
              <a:t></a:t>
            </a:r>
          </a:p>
          <a:p>
            <a:pPr algn="ctr">
              <a:buFontTx/>
              <a:buNone/>
              <a:defRPr/>
            </a:pPr>
            <a:r>
              <a:rPr lang="en-US" sz="2000" dirty="0" smtClean="0">
                <a:solidFill>
                  <a:srgbClr val="FF6600"/>
                </a:solidFill>
                <a:sym typeface="Symbol" pitchFamily="18" charset="2"/>
              </a:rPr>
              <a:t>(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z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2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4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  z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3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)</a:t>
            </a:r>
            <a:r>
              <a:rPr lang="en-US" sz="2000" dirty="0" smtClean="0">
                <a:solidFill>
                  <a:srgbClr val="FF6600"/>
                </a:solidFill>
                <a:sym typeface="Symbol" pitchFamily="18" charset="2"/>
              </a:rPr>
              <a:t> ( 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z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3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4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  x</a:t>
            </a:r>
            <a:r>
              <a:rPr lang="en-US" sz="2000" b="1" baseline="-25000" dirty="0" smtClean="0">
                <a:solidFill>
                  <a:srgbClr val="FF6600"/>
                </a:solidFill>
                <a:sym typeface="Symbol" pitchFamily="18" charset="2"/>
              </a:rPr>
              <a:t>5</a:t>
            </a:r>
            <a:r>
              <a:rPr lang="en-US" sz="2000" b="1" dirty="0" smtClean="0">
                <a:solidFill>
                  <a:srgbClr val="FF6600"/>
                </a:solidFill>
                <a:sym typeface="Symbol" pitchFamily="18" charset="2"/>
              </a:rPr>
              <a:t>)</a:t>
            </a:r>
          </a:p>
          <a:p>
            <a:pPr algn="ctr">
              <a:buFontTx/>
              <a:buNone/>
              <a:defRPr/>
            </a:pPr>
            <a:endParaRPr lang="en-US" b="1" dirty="0" smtClean="0">
              <a:solidFill>
                <a:srgbClr val="FF66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691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Traveling Salesman Problem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1389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en-US" sz="2800" dirty="0" smtClean="0">
                <a:solidFill>
                  <a:schemeClr val="tx1"/>
                </a:solidFill>
              </a:rPr>
              <a:t>A traveling salesperson needs to visit </a:t>
            </a:r>
            <a:r>
              <a:rPr lang="da-DK" altLang="en-US" sz="2800" i="1" dirty="0" smtClean="0">
                <a:solidFill>
                  <a:schemeClr val="tx1"/>
                </a:solidFill>
              </a:rPr>
              <a:t>n</a:t>
            </a:r>
            <a:r>
              <a:rPr lang="da-DK" altLang="en-US" sz="2800" dirty="0" smtClean="0">
                <a:solidFill>
                  <a:schemeClr val="tx1"/>
                </a:solidFill>
              </a:rPr>
              <a:t> cities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sz="2800" dirty="0" smtClean="0">
                <a:solidFill>
                  <a:schemeClr val="tx1"/>
                </a:solidFill>
              </a:rPr>
              <a:t>Is there a route of at most </a:t>
            </a:r>
            <a:r>
              <a:rPr lang="da-DK" altLang="en-US" sz="2800" i="1" dirty="0" smtClean="0">
                <a:solidFill>
                  <a:schemeClr val="tx1"/>
                </a:solidFill>
              </a:rPr>
              <a:t>d </a:t>
            </a:r>
            <a:r>
              <a:rPr lang="da-DK" altLang="en-US" sz="2800" dirty="0" smtClean="0">
                <a:solidFill>
                  <a:schemeClr val="tx1"/>
                </a:solidFill>
              </a:rPr>
              <a:t>length? (decision problem)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sz="2400" dirty="0" smtClean="0"/>
              <a:t>Optimization-version asks to find a shortest cycle visiting all vertices once in a weighted graph</a:t>
            </a: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2068513" y="3741738"/>
            <a:ext cx="5846762" cy="2935287"/>
            <a:chOff x="1200" y="1776"/>
            <a:chExt cx="3900" cy="2304"/>
          </a:xfrm>
        </p:grpSpPr>
        <p:graphicFrame>
          <p:nvGraphicFramePr>
            <p:cNvPr id="15386" name="Object 5"/>
            <p:cNvGraphicFramePr>
              <a:graphicFrameLocks noChangeAspect="1"/>
            </p:cNvGraphicFramePr>
            <p:nvPr/>
          </p:nvGraphicFramePr>
          <p:xfrm>
            <a:off x="1200" y="1776"/>
            <a:ext cx="3900" cy="2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06" name="Photo Editor Photo" r:id="rId3" imgW="6190476" imgH="3629532" progId="MSPhotoEd.3">
                    <p:embed/>
                  </p:oleObj>
                </mc:Choice>
                <mc:Fallback>
                  <p:oleObj name="Photo Editor Photo" r:id="rId3" imgW="6190476" imgH="3629532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776"/>
                          <a:ext cx="3900" cy="2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7" name="Group 6"/>
            <p:cNvGrpSpPr>
              <a:grpSpLocks/>
            </p:cNvGrpSpPr>
            <p:nvPr/>
          </p:nvGrpSpPr>
          <p:grpSpPr bwMode="auto">
            <a:xfrm>
              <a:off x="1392" y="1872"/>
              <a:ext cx="192" cy="192"/>
              <a:chOff x="624" y="3264"/>
              <a:chExt cx="192" cy="192"/>
            </a:xfrm>
          </p:grpSpPr>
          <p:sp>
            <p:nvSpPr>
              <p:cNvPr id="15412" name="Line 7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Line 8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8" name="Group 9"/>
            <p:cNvGrpSpPr>
              <a:grpSpLocks/>
            </p:cNvGrpSpPr>
            <p:nvPr/>
          </p:nvGrpSpPr>
          <p:grpSpPr bwMode="auto">
            <a:xfrm>
              <a:off x="1488" y="3120"/>
              <a:ext cx="192" cy="192"/>
              <a:chOff x="624" y="3264"/>
              <a:chExt cx="192" cy="192"/>
            </a:xfrm>
          </p:grpSpPr>
          <p:sp>
            <p:nvSpPr>
              <p:cNvPr id="15410" name="Line 10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Line 11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9" name="Group 12"/>
            <p:cNvGrpSpPr>
              <a:grpSpLocks/>
            </p:cNvGrpSpPr>
            <p:nvPr/>
          </p:nvGrpSpPr>
          <p:grpSpPr bwMode="auto">
            <a:xfrm>
              <a:off x="2928" y="3120"/>
              <a:ext cx="192" cy="192"/>
              <a:chOff x="624" y="3264"/>
              <a:chExt cx="192" cy="192"/>
            </a:xfrm>
          </p:grpSpPr>
          <p:sp>
            <p:nvSpPr>
              <p:cNvPr id="15408" name="Line 13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Line 14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0" name="Group 15"/>
            <p:cNvGrpSpPr>
              <a:grpSpLocks/>
            </p:cNvGrpSpPr>
            <p:nvPr/>
          </p:nvGrpSpPr>
          <p:grpSpPr bwMode="auto">
            <a:xfrm>
              <a:off x="4176" y="3888"/>
              <a:ext cx="192" cy="192"/>
              <a:chOff x="624" y="3264"/>
              <a:chExt cx="192" cy="192"/>
            </a:xfrm>
          </p:grpSpPr>
          <p:sp>
            <p:nvSpPr>
              <p:cNvPr id="15406" name="Line 16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Line 17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1" name="Group 18"/>
            <p:cNvGrpSpPr>
              <a:grpSpLocks/>
            </p:cNvGrpSpPr>
            <p:nvPr/>
          </p:nvGrpSpPr>
          <p:grpSpPr bwMode="auto">
            <a:xfrm>
              <a:off x="4752" y="2304"/>
              <a:ext cx="192" cy="192"/>
              <a:chOff x="624" y="3264"/>
              <a:chExt cx="192" cy="192"/>
            </a:xfrm>
          </p:grpSpPr>
          <p:sp>
            <p:nvSpPr>
              <p:cNvPr id="15404" name="Line 19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Line 20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2" name="Group 21"/>
            <p:cNvGrpSpPr>
              <a:grpSpLocks/>
            </p:cNvGrpSpPr>
            <p:nvPr/>
          </p:nvGrpSpPr>
          <p:grpSpPr bwMode="auto">
            <a:xfrm>
              <a:off x="4800" y="2160"/>
              <a:ext cx="192" cy="192"/>
              <a:chOff x="624" y="3264"/>
              <a:chExt cx="192" cy="192"/>
            </a:xfrm>
          </p:grpSpPr>
          <p:sp>
            <p:nvSpPr>
              <p:cNvPr id="15402" name="Line 22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23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3" name="Group 24"/>
            <p:cNvGrpSpPr>
              <a:grpSpLocks/>
            </p:cNvGrpSpPr>
            <p:nvPr/>
          </p:nvGrpSpPr>
          <p:grpSpPr bwMode="auto">
            <a:xfrm>
              <a:off x="4560" y="2400"/>
              <a:ext cx="192" cy="192"/>
              <a:chOff x="624" y="3264"/>
              <a:chExt cx="192" cy="192"/>
            </a:xfrm>
          </p:grpSpPr>
          <p:sp>
            <p:nvSpPr>
              <p:cNvPr id="15400" name="Line 25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26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4" name="Group 27"/>
            <p:cNvGrpSpPr>
              <a:grpSpLocks/>
            </p:cNvGrpSpPr>
            <p:nvPr/>
          </p:nvGrpSpPr>
          <p:grpSpPr bwMode="auto">
            <a:xfrm>
              <a:off x="3648" y="2352"/>
              <a:ext cx="192" cy="192"/>
              <a:chOff x="624" y="3264"/>
              <a:chExt cx="192" cy="192"/>
            </a:xfrm>
          </p:grpSpPr>
          <p:sp>
            <p:nvSpPr>
              <p:cNvPr id="15398" name="Line 28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Line 29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5" name="Group 30"/>
            <p:cNvGrpSpPr>
              <a:grpSpLocks/>
            </p:cNvGrpSpPr>
            <p:nvPr/>
          </p:nvGrpSpPr>
          <p:grpSpPr bwMode="auto">
            <a:xfrm>
              <a:off x="2016" y="2544"/>
              <a:ext cx="192" cy="192"/>
              <a:chOff x="624" y="3264"/>
              <a:chExt cx="192" cy="192"/>
            </a:xfrm>
          </p:grpSpPr>
          <p:sp>
            <p:nvSpPr>
              <p:cNvPr id="15396" name="Line 31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Line 32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67" name="Line 34"/>
          <p:cNvSpPr>
            <a:spLocks noChangeShapeType="1"/>
          </p:cNvSpPr>
          <p:nvPr/>
        </p:nvSpPr>
        <p:spPr bwMode="auto">
          <a:xfrm>
            <a:off x="2538413" y="3838575"/>
            <a:ext cx="190500" cy="18018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Line 35"/>
          <p:cNvSpPr>
            <a:spLocks noChangeShapeType="1"/>
          </p:cNvSpPr>
          <p:nvPr/>
        </p:nvSpPr>
        <p:spPr bwMode="auto">
          <a:xfrm flipH="1">
            <a:off x="2727325" y="4814888"/>
            <a:ext cx="823913" cy="814387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9" name="Line 36"/>
          <p:cNvSpPr>
            <a:spLocks noChangeShapeType="1"/>
          </p:cNvSpPr>
          <p:nvPr/>
        </p:nvSpPr>
        <p:spPr bwMode="auto">
          <a:xfrm>
            <a:off x="3541713" y="4851400"/>
            <a:ext cx="1458912" cy="787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37"/>
          <p:cNvSpPr>
            <a:spLocks noChangeShapeType="1"/>
          </p:cNvSpPr>
          <p:nvPr/>
        </p:nvSpPr>
        <p:spPr bwMode="auto">
          <a:xfrm flipV="1">
            <a:off x="3541713" y="4587875"/>
            <a:ext cx="2562225" cy="2635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38"/>
          <p:cNvSpPr>
            <a:spLocks noChangeShapeType="1"/>
          </p:cNvSpPr>
          <p:nvPr/>
        </p:nvSpPr>
        <p:spPr bwMode="auto">
          <a:xfrm>
            <a:off x="2554288" y="3898900"/>
            <a:ext cx="3540125" cy="6858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Line 39"/>
          <p:cNvSpPr>
            <a:spLocks noChangeShapeType="1"/>
          </p:cNvSpPr>
          <p:nvPr/>
        </p:nvSpPr>
        <p:spPr bwMode="auto">
          <a:xfrm>
            <a:off x="2552700" y="3889375"/>
            <a:ext cx="977900" cy="976313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Line 40"/>
          <p:cNvSpPr>
            <a:spLocks noChangeShapeType="1"/>
          </p:cNvSpPr>
          <p:nvPr/>
        </p:nvSpPr>
        <p:spPr bwMode="auto">
          <a:xfrm>
            <a:off x="2743200" y="5591175"/>
            <a:ext cx="2246313" cy="2698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4" name="Line 41"/>
          <p:cNvSpPr>
            <a:spLocks noChangeShapeType="1"/>
          </p:cNvSpPr>
          <p:nvPr/>
        </p:nvSpPr>
        <p:spPr bwMode="auto">
          <a:xfrm flipV="1">
            <a:off x="4999038" y="4649788"/>
            <a:ext cx="2625725" cy="96043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5" name="Line 42"/>
          <p:cNvSpPr>
            <a:spLocks noChangeShapeType="1"/>
          </p:cNvSpPr>
          <p:nvPr/>
        </p:nvSpPr>
        <p:spPr bwMode="auto">
          <a:xfrm flipV="1">
            <a:off x="6127750" y="4297363"/>
            <a:ext cx="1828800" cy="271462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6" name="Line 43"/>
          <p:cNvSpPr>
            <a:spLocks noChangeShapeType="1"/>
          </p:cNvSpPr>
          <p:nvPr/>
        </p:nvSpPr>
        <p:spPr bwMode="auto">
          <a:xfrm flipH="1" flipV="1">
            <a:off x="6129338" y="4575175"/>
            <a:ext cx="860425" cy="21018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Line 44"/>
          <p:cNvSpPr>
            <a:spLocks noChangeShapeType="1"/>
          </p:cNvSpPr>
          <p:nvPr/>
        </p:nvSpPr>
        <p:spPr bwMode="auto">
          <a:xfrm flipH="1" flipV="1">
            <a:off x="4978400" y="5588000"/>
            <a:ext cx="2001838" cy="112395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45"/>
          <p:cNvSpPr>
            <a:spLocks noChangeShapeType="1"/>
          </p:cNvSpPr>
          <p:nvPr/>
        </p:nvSpPr>
        <p:spPr bwMode="auto">
          <a:xfrm flipV="1">
            <a:off x="4987925" y="4600575"/>
            <a:ext cx="1131888" cy="10255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Line 46"/>
          <p:cNvSpPr>
            <a:spLocks noChangeShapeType="1"/>
          </p:cNvSpPr>
          <p:nvPr/>
        </p:nvSpPr>
        <p:spPr bwMode="auto">
          <a:xfrm flipV="1">
            <a:off x="6953250" y="4600575"/>
            <a:ext cx="623888" cy="2074863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0" name="Line 47"/>
          <p:cNvSpPr>
            <a:spLocks noChangeShapeType="1"/>
          </p:cNvSpPr>
          <p:nvPr/>
        </p:nvSpPr>
        <p:spPr bwMode="auto">
          <a:xfrm flipV="1">
            <a:off x="7585075" y="4473575"/>
            <a:ext cx="317500" cy="17303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1" name="Line 48"/>
          <p:cNvSpPr>
            <a:spLocks noChangeShapeType="1"/>
          </p:cNvSpPr>
          <p:nvPr/>
        </p:nvSpPr>
        <p:spPr bwMode="auto">
          <a:xfrm flipH="1" flipV="1">
            <a:off x="2571750" y="3911600"/>
            <a:ext cx="2416175" cy="1685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2" name="Line 49"/>
          <p:cNvSpPr>
            <a:spLocks noChangeShapeType="1"/>
          </p:cNvSpPr>
          <p:nvPr/>
        </p:nvSpPr>
        <p:spPr bwMode="auto">
          <a:xfrm flipH="1">
            <a:off x="3529013" y="4675188"/>
            <a:ext cx="4065587" cy="1873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3" name="Line 50"/>
          <p:cNvSpPr>
            <a:spLocks noChangeShapeType="1"/>
          </p:cNvSpPr>
          <p:nvPr/>
        </p:nvSpPr>
        <p:spPr bwMode="auto">
          <a:xfrm flipH="1">
            <a:off x="6134100" y="4498975"/>
            <a:ext cx="1738313" cy="1047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4" name="Line 51"/>
          <p:cNvSpPr>
            <a:spLocks noChangeShapeType="1"/>
          </p:cNvSpPr>
          <p:nvPr/>
        </p:nvSpPr>
        <p:spPr bwMode="auto">
          <a:xfrm flipH="1">
            <a:off x="2760663" y="4597400"/>
            <a:ext cx="3368675" cy="1003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5" name="Line 52"/>
          <p:cNvSpPr>
            <a:spLocks noChangeShapeType="1"/>
          </p:cNvSpPr>
          <p:nvPr/>
        </p:nvSpPr>
        <p:spPr bwMode="auto">
          <a:xfrm flipV="1">
            <a:off x="7891463" y="4308475"/>
            <a:ext cx="65087" cy="17303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7963"/>
            <a:ext cx="8431213" cy="987425"/>
          </a:xfrm>
        </p:spPr>
        <p:txBody>
          <a:bodyPr lIns="0" tIns="0" rIns="0" bIns="0"/>
          <a:lstStyle/>
          <a:p>
            <a:pPr eaLnBrk="1" hangingPunct="1">
              <a:lnSpc>
                <a:spcPct val="10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 smtClean="0">
                <a:latin typeface="Berylium" charset="0"/>
              </a:rPr>
              <a:t>Traveling Salesman Problem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61350" cy="4714875"/>
          </a:xfrm>
        </p:spPr>
        <p:txBody>
          <a:bodyPr lIns="0" tIns="0" rIns="0" bIns="0"/>
          <a:lstStyle/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In the traveling salesman problem, a salesman must visit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+mj-lt"/>
              </a:rPr>
              <a:t>n 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cities.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Salesman wishes to make a tour visiting each city exactly once and finishing at the city he started.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There is an integer cost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+mj-lt"/>
              </a:rPr>
              <a:t>c(</a:t>
            </a:r>
            <a:r>
              <a:rPr lang="en-US" altLang="en-US" sz="2400" b="1" i="1" dirty="0" err="1" smtClean="0">
                <a:solidFill>
                  <a:schemeClr val="tx1"/>
                </a:solidFill>
                <a:latin typeface="+mj-lt"/>
              </a:rPr>
              <a:t>i,j</a:t>
            </a:r>
            <a:r>
              <a:rPr lang="en-US" altLang="en-US" sz="2400" b="1" i="1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to travel from city </a:t>
            </a:r>
            <a:r>
              <a:rPr lang="en-US" altLang="en-US" sz="2400" b="1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to city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For example, the salesman must travel                                         to</a:t>
            </a:r>
            <a:r>
              <a:rPr lang="en-US" altLang="en-US" sz="2400" b="1" i="1" dirty="0" smtClean="0">
                <a:solidFill>
                  <a:schemeClr val="tx1"/>
                </a:solidFill>
                <a:latin typeface="+mj-lt"/>
              </a:rPr>
              <a:t> a, b, c, d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locations.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Travel costs are given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3184439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94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304800"/>
            <a:ext cx="8839200" cy="1063625"/>
          </a:xfrm>
        </p:spPr>
        <p:txBody>
          <a:bodyPr lIns="0" tIns="0" rIns="0" bIns="0"/>
          <a:lstStyle/>
          <a:p>
            <a:pPr eaLnBrk="1" hangingPunct="1">
              <a:lnSpc>
                <a:spcPct val="10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 smtClean="0">
                <a:latin typeface="Berylium" charset="0"/>
              </a:rPr>
              <a:t>Optimization TSP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409700"/>
            <a:ext cx="7956550" cy="4057650"/>
          </a:xfrm>
        </p:spPr>
        <p:txBody>
          <a:bodyPr lIns="0" tIns="0" rIns="0" bIns="0"/>
          <a:lstStyle/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The salesman wishes to make the tour whose total cost is minimum.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The total cost is sum of the individual costs along the edges of the tour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In the example the                                                    minimum cost tour is                                                       a-c-b-d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The cost of this tour is                                              1+2+1+3 = 7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3429000"/>
            <a:ext cx="44323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334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2161" y="190215"/>
            <a:ext cx="8305800" cy="1063625"/>
          </a:xfrm>
        </p:spPr>
        <p:txBody>
          <a:bodyPr lIns="0" tIns="0" rIns="0" bIns="0"/>
          <a:lstStyle/>
          <a:p>
            <a:pPr eaLnBrk="1" hangingPunct="1">
              <a:lnSpc>
                <a:spcPct val="10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 smtClean="0">
                <a:latin typeface="Berylium" charset="0"/>
              </a:rPr>
              <a:t>Decision TSP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53840"/>
            <a:ext cx="8610600" cy="4618640"/>
          </a:xfrm>
        </p:spPr>
        <p:txBody>
          <a:bodyPr lIns="0" tIns="0" rIns="0" bIns="0"/>
          <a:lstStyle/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The formal language: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TSP = {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en-US" sz="2400" i="1" dirty="0" err="1" smtClean="0">
                <a:solidFill>
                  <a:schemeClr val="tx1"/>
                </a:solidFill>
                <a:latin typeface="+mj-lt"/>
              </a:rPr>
              <a:t>G,c,k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&gt;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G=(V,E)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is a complete graph,                                   	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is a function from (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V 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x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V)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  <a:sym typeface="Symbol"/>
              </a:rPr>
              <a:t>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, 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∈ N and                                                                	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has a traveling salesman tour with cost at most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G = ({a, b, c, d},{(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</a:rPr>
              <a:t>a,b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),..(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</a:rPr>
              <a:t>c,d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)}) c(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</a:rPr>
              <a:t>a,b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) = 4, c(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</a:rPr>
              <a:t>a,c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) = 1,…c(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</a:rPr>
              <a:t>c,d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) = 5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Suppose k = 15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Can we verify the solution certificate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en-US" sz="1800" dirty="0" err="1" smtClean="0">
                <a:solidFill>
                  <a:schemeClr val="tx1"/>
                </a:solidFill>
                <a:latin typeface="+mj-lt"/>
              </a:rPr>
              <a:t>a,d,c,b</a:t>
            </a: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)  - yes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c(</a:t>
            </a:r>
            <a:r>
              <a:rPr lang="en-US" altLang="en-US" sz="1800" dirty="0" err="1" smtClean="0">
                <a:solidFill>
                  <a:schemeClr val="tx1"/>
                </a:solidFill>
                <a:latin typeface="+mj-lt"/>
              </a:rPr>
              <a:t>a,d</a:t>
            </a: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) + c(</a:t>
            </a:r>
            <a:r>
              <a:rPr lang="en-US" altLang="en-US" sz="1800" dirty="0" err="1" smtClean="0">
                <a:solidFill>
                  <a:schemeClr val="tx1"/>
                </a:solidFill>
                <a:latin typeface="+mj-lt"/>
              </a:rPr>
              <a:t>d,c</a:t>
            </a: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) + c(</a:t>
            </a:r>
            <a:r>
              <a:rPr lang="en-US" altLang="en-US" sz="1800" dirty="0" err="1" smtClean="0">
                <a:solidFill>
                  <a:schemeClr val="tx1"/>
                </a:solidFill>
                <a:latin typeface="+mj-lt"/>
              </a:rPr>
              <a:t>c,b</a:t>
            </a: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) + c(</a:t>
            </a:r>
            <a:r>
              <a:rPr lang="en-US" altLang="en-US" sz="1800" dirty="0" err="1" smtClean="0">
                <a:solidFill>
                  <a:schemeClr val="tx1"/>
                </a:solidFill>
                <a:latin typeface="+mj-lt"/>
              </a:rPr>
              <a:t>b,a</a:t>
            </a: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) =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3 + 5 + 2 +4 = 14 &lt; 15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18986"/>
            <a:ext cx="3184439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068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NP-Completeness Proof Method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To show that </a:t>
            </a:r>
            <a:r>
              <a:rPr lang="en-US" altLang="en-US" dirty="0" smtClean="0">
                <a:solidFill>
                  <a:schemeClr val="tx1"/>
                </a:solidFill>
              </a:rPr>
              <a:t>B </a:t>
            </a:r>
            <a:r>
              <a:rPr lang="en-US" altLang="en-US" dirty="0">
                <a:solidFill>
                  <a:schemeClr val="tx1"/>
                </a:solidFill>
              </a:rPr>
              <a:t>is NP-Complete: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Show </a:t>
            </a:r>
            <a:r>
              <a:rPr lang="en-US" altLang="en-US" dirty="0"/>
              <a:t>that </a:t>
            </a:r>
            <a:r>
              <a:rPr lang="en-US" altLang="en-US" dirty="0" smtClean="0"/>
              <a:t>B </a:t>
            </a:r>
            <a:r>
              <a:rPr lang="en-US" altLang="en-US" dirty="0"/>
              <a:t>is in </a:t>
            </a:r>
            <a:r>
              <a:rPr lang="en-US" altLang="en-US" dirty="0" smtClean="0"/>
              <a:t>NP.</a:t>
            </a:r>
          </a:p>
          <a:p>
            <a:pPr marL="400050" lvl="1" indent="0">
              <a:buNone/>
            </a:pPr>
            <a:r>
              <a:rPr lang="en-US" altLang="en-US" sz="2400" dirty="0" smtClean="0"/>
              <a:t>Give a polynomial time algorithm for verifying a solution.</a:t>
            </a:r>
            <a:endParaRPr lang="en-US" alt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Show </a:t>
            </a:r>
            <a:r>
              <a:rPr lang="en-US" altLang="en-US" dirty="0"/>
              <a:t>that </a:t>
            </a:r>
            <a:r>
              <a:rPr lang="en-US" altLang="en-US" dirty="0" smtClean="0"/>
              <a:t>A </a:t>
            </a:r>
            <a:r>
              <a:rPr lang="en-US" altLang="en-US" dirty="0"/>
              <a:t>≤</a:t>
            </a:r>
            <a:r>
              <a:rPr lang="en-US" altLang="en-US" baseline="-25000" dirty="0" smtClean="0"/>
              <a:t>P </a:t>
            </a:r>
            <a:r>
              <a:rPr lang="en-US" altLang="en-US" dirty="0" smtClean="0"/>
              <a:t>B for some A</a:t>
            </a:r>
            <a:r>
              <a:rPr lang="en-US" altLang="en-US" dirty="0" smtClean="0">
                <a:sym typeface="Symbol"/>
              </a:rPr>
              <a:t>NP-Complete</a:t>
            </a:r>
            <a:endParaRPr lang="en-US" altLang="en-US" dirty="0" smtClean="0"/>
          </a:p>
          <a:p>
            <a:pPr marL="400050" lvl="1" indent="0">
              <a:buNone/>
            </a:pPr>
            <a:r>
              <a:rPr lang="en-US" altLang="en-US" sz="2400" dirty="0" smtClean="0"/>
              <a:t>Pick </a:t>
            </a:r>
            <a:r>
              <a:rPr lang="en-US" altLang="en-US" sz="2400" dirty="0"/>
              <a:t>an instance, </a:t>
            </a:r>
            <a:r>
              <a:rPr lang="en-US" altLang="en-US" sz="2400" dirty="0" smtClean="0"/>
              <a:t>A, </a:t>
            </a:r>
            <a:r>
              <a:rPr lang="en-US" altLang="en-US" sz="2400" dirty="0"/>
              <a:t>of your favorite NP-Complete problem </a:t>
            </a:r>
            <a:endParaRPr lang="en-US" altLang="en-US" sz="2400" dirty="0" smtClean="0"/>
          </a:p>
          <a:p>
            <a:pPr marL="400050" lvl="1" indent="0">
              <a:buNone/>
            </a:pPr>
            <a:r>
              <a:rPr lang="en-US" altLang="en-US" sz="2400" dirty="0" smtClean="0"/>
              <a:t>Show </a:t>
            </a:r>
            <a:r>
              <a:rPr lang="en-US" altLang="en-US" sz="2400" dirty="0"/>
              <a:t>a polynomial algorithm to transform </a:t>
            </a:r>
            <a:r>
              <a:rPr lang="en-US" altLang="en-US" sz="2400" dirty="0" smtClean="0"/>
              <a:t>A </a:t>
            </a:r>
            <a:r>
              <a:rPr lang="en-US" altLang="en-US" sz="2400" dirty="0"/>
              <a:t>into an instance of </a:t>
            </a:r>
            <a:r>
              <a:rPr lang="en-US" altLang="en-US" sz="2400" dirty="0" smtClean="0"/>
              <a:t>B</a:t>
            </a:r>
          </a:p>
          <a:p>
            <a:pPr marL="40005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Step 2 alone shows that a problem is NP-Hard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063625"/>
          </a:xfrm>
        </p:spPr>
        <p:txBody>
          <a:bodyPr lIns="0" tIns="0" rIns="0" bIns="0"/>
          <a:lstStyle/>
          <a:p>
            <a:pPr eaLnBrk="1" hangingPunct="1">
              <a:lnSpc>
                <a:spcPct val="10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dirty="0" smtClean="0">
                <a:latin typeface="Berylium" charset="0"/>
              </a:rPr>
              <a:t>Prove TSP-Decision is NP-complete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292225"/>
            <a:ext cx="7956550" cy="4562475"/>
          </a:xfrm>
        </p:spPr>
        <p:txBody>
          <a:bodyPr lIns="0" tIns="0" rIns="0" bIns="0"/>
          <a:lstStyle/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bg2"/>
                </a:solidFill>
                <a:latin typeface="+mj-lt"/>
              </a:rPr>
              <a:t>1)  Show that TSP belongs to NP.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bg2"/>
                </a:solidFill>
                <a:latin typeface="+mj-lt"/>
              </a:rPr>
              <a:t>Given an instance of the problem the certificate is the sequence of </a:t>
            </a:r>
            <a:r>
              <a:rPr lang="en-US" altLang="en-US" sz="2400" i="1" dirty="0" smtClean="0">
                <a:solidFill>
                  <a:schemeClr val="bg2"/>
                </a:solidFill>
                <a:latin typeface="+mj-lt"/>
              </a:rPr>
              <a:t>n</a:t>
            </a:r>
            <a:r>
              <a:rPr lang="en-US" altLang="en-US" sz="2400" dirty="0" smtClean="0">
                <a:solidFill>
                  <a:schemeClr val="bg2"/>
                </a:solidFill>
                <a:latin typeface="+mj-lt"/>
              </a:rPr>
              <a:t> vertices (cities) in the tour.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bg2"/>
                </a:solidFill>
                <a:latin typeface="+mj-lt"/>
              </a:rPr>
              <a:t>The certifier (verification algorithm) checks that </a:t>
            </a:r>
          </a:p>
          <a:p>
            <a:pPr marL="863600" lvl="1" indent="-287338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bg2"/>
                </a:solidFill>
                <a:latin typeface="+mj-lt"/>
              </a:rPr>
              <a:t>this sequence contains each vertex exactly once, </a:t>
            </a:r>
          </a:p>
          <a:p>
            <a:pPr marL="863600" lvl="1" indent="-287338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bg2"/>
                </a:solidFill>
                <a:latin typeface="+mj-lt"/>
              </a:rPr>
              <a:t>sums up the edge costs and checks whether the sum is at most </a:t>
            </a:r>
            <a:r>
              <a:rPr lang="en-US" altLang="en-US" sz="2400" b="1" i="1" dirty="0" smtClean="0">
                <a:solidFill>
                  <a:schemeClr val="bg2"/>
                </a:solidFill>
                <a:latin typeface="+mj-lt"/>
              </a:rPr>
              <a:t>k</a:t>
            </a:r>
            <a:r>
              <a:rPr lang="en-US" altLang="en-US" sz="2400" dirty="0" smtClean="0">
                <a:solidFill>
                  <a:schemeClr val="bg2"/>
                </a:solidFill>
                <a:latin typeface="+mj-lt"/>
              </a:rPr>
              <a:t>.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bg2"/>
                </a:solidFill>
                <a:latin typeface="+mj-lt"/>
              </a:rPr>
              <a:t>This process can be done in polynomial time.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bg2"/>
                </a:solidFill>
                <a:latin typeface="+mj-lt"/>
              </a:rPr>
              <a:t>Therefore TSP-Decision is in NP</a:t>
            </a:r>
          </a:p>
        </p:txBody>
      </p:sp>
    </p:spTree>
    <p:extLst>
      <p:ext uri="{BB962C8B-B14F-4D97-AF65-F5344CB8AC3E}">
        <p14:creationId xmlns:p14="http://schemas.microsoft.com/office/powerpoint/2010/main" val="35033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val 2"/>
          <p:cNvSpPr>
            <a:spLocks noChangeArrowheads="1"/>
          </p:cNvSpPr>
          <p:nvPr/>
        </p:nvSpPr>
        <p:spPr bwMode="auto">
          <a:xfrm>
            <a:off x="4843589" y="5473379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6519989" y="546544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2548" y="807407"/>
            <a:ext cx="7848600" cy="5524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All problems below are NP-complete and polynomial reduce to one another!</a:t>
            </a:r>
          </a:p>
        </p:txBody>
      </p:sp>
      <p:sp>
        <p:nvSpPr>
          <p:cNvPr id="24602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r>
              <a:rPr lang="en-US" altLang="en-US" dirty="0" smtClean="0"/>
              <a:t>NP-Completeness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857627" y="1341117"/>
            <a:ext cx="1294842" cy="49859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+mn-cs"/>
              </a:rPr>
              <a:t>CIRCUIT-SAT</a:t>
            </a:r>
          </a:p>
          <a:p>
            <a:pPr algn="ctr"/>
            <a:r>
              <a:rPr lang="en-US" altLang="en-US" sz="1200" dirty="0" smtClean="0">
                <a:solidFill>
                  <a:srgbClr val="000000"/>
                </a:solidFill>
              </a:rPr>
              <a:t>SAT</a:t>
            </a:r>
            <a:endParaRPr lang="en-US" altLang="en-US" sz="12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3144964" y="2098354"/>
            <a:ext cx="6953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3-SAT</a:t>
            </a:r>
          </a:p>
        </p:txBody>
      </p:sp>
      <p:cxnSp>
        <p:nvCxnSpPr>
          <p:cNvPr id="24584" name="AutoShape 7"/>
          <p:cNvCxnSpPr>
            <a:cxnSpLocks noChangeShapeType="1"/>
            <a:stCxn id="24582" idx="2"/>
            <a:endCxn id="24583" idx="0"/>
          </p:cNvCxnSpPr>
          <p:nvPr/>
        </p:nvCxnSpPr>
        <p:spPr bwMode="auto">
          <a:xfrm flipH="1">
            <a:off x="3492627" y="1839715"/>
            <a:ext cx="12421" cy="2586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317877" y="3384229"/>
            <a:ext cx="14700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DIR-HAM-CYCLE</a:t>
            </a:r>
          </a:p>
        </p:txBody>
      </p:sp>
      <p:cxnSp>
        <p:nvCxnSpPr>
          <p:cNvPr id="24586" name="AutoShape 9"/>
          <p:cNvCxnSpPr>
            <a:cxnSpLocks noChangeShapeType="1"/>
            <a:stCxn id="24583" idx="2"/>
            <a:endCxn id="24585" idx="0"/>
          </p:cNvCxnSpPr>
          <p:nvPr/>
        </p:nvCxnSpPr>
        <p:spPr bwMode="auto">
          <a:xfrm flipH="1">
            <a:off x="3052889" y="2439667"/>
            <a:ext cx="439738" cy="944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1145203" y="3190153"/>
            <a:ext cx="84600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CLIQUE</a:t>
            </a:r>
          </a:p>
        </p:txBody>
      </p:sp>
      <p:cxnSp>
        <p:nvCxnSpPr>
          <p:cNvPr id="24588" name="AutoShape 11"/>
          <p:cNvCxnSpPr>
            <a:cxnSpLocks noChangeShapeType="1"/>
            <a:stCxn id="24583" idx="2"/>
          </p:cNvCxnSpPr>
          <p:nvPr/>
        </p:nvCxnSpPr>
        <p:spPr bwMode="auto">
          <a:xfrm flipH="1">
            <a:off x="1805114" y="2439667"/>
            <a:ext cx="1687513" cy="6897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684718" y="4729439"/>
            <a:ext cx="14065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VERTEX COVER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 rot="20213240">
            <a:off x="1609058" y="2295792"/>
            <a:ext cx="14176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en-US" altLang="en-US" sz="900" dirty="0">
                <a:solidFill>
                  <a:srgbClr val="000000"/>
                </a:solidFill>
                <a:cs typeface="+mn-cs"/>
              </a:rPr>
              <a:t>3-SAT reduces to CLIQUE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157789" y="3392167"/>
            <a:ext cx="14446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GRAPH 3-COLOR</a:t>
            </a:r>
          </a:p>
        </p:txBody>
      </p:sp>
      <p:cxnSp>
        <p:nvCxnSpPr>
          <p:cNvPr id="24592" name="AutoShape 16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>
            <a:off x="3492627" y="2439667"/>
            <a:ext cx="1387475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495677" y="4354192"/>
            <a:ext cx="11144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HAM-CYCLE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3351339" y="5465442"/>
            <a:ext cx="5175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TSP</a:t>
            </a:r>
          </a:p>
        </p:txBody>
      </p:sp>
      <p:sp>
        <p:nvSpPr>
          <p:cNvPr id="24595" name="Text Box 21"/>
          <p:cNvSpPr txBox="1">
            <a:spLocks noChangeArrowheads="1"/>
          </p:cNvSpPr>
          <p:nvPr/>
        </p:nvSpPr>
        <p:spPr bwMode="auto">
          <a:xfrm>
            <a:off x="5923089" y="3395342"/>
            <a:ext cx="12668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SUBSET-SUM</a:t>
            </a:r>
          </a:p>
        </p:txBody>
      </p:sp>
      <p:cxnSp>
        <p:nvCxnSpPr>
          <p:cNvPr id="24596" name="AutoShape 22"/>
          <p:cNvCxnSpPr>
            <a:cxnSpLocks noChangeShapeType="1"/>
            <a:stCxn id="24583" idx="2"/>
            <a:endCxn id="24595" idx="0"/>
          </p:cNvCxnSpPr>
          <p:nvPr/>
        </p:nvCxnSpPr>
        <p:spPr bwMode="auto">
          <a:xfrm>
            <a:off x="3492627" y="2439667"/>
            <a:ext cx="3063875" cy="955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5916459" y="4347842"/>
            <a:ext cx="105759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KNAPSACK</a:t>
            </a:r>
          </a:p>
        </p:txBody>
      </p:sp>
      <p:sp>
        <p:nvSpPr>
          <p:cNvPr id="24598" name="Text Box 25"/>
          <p:cNvSpPr txBox="1">
            <a:spLocks noChangeArrowheads="1"/>
          </p:cNvSpPr>
          <p:nvPr/>
        </p:nvSpPr>
        <p:spPr bwMode="auto">
          <a:xfrm>
            <a:off x="4139723" y="4354192"/>
            <a:ext cx="1477585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GRAPH 4-COLOR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1905694" y="5169133"/>
            <a:ext cx="107906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HAM-PATH</a:t>
            </a:r>
          </a:p>
        </p:txBody>
      </p:sp>
      <p:cxnSp>
        <p:nvCxnSpPr>
          <p:cNvPr id="24606" name="AutoShape 36"/>
          <p:cNvCxnSpPr>
            <a:cxnSpLocks noChangeShapeType="1"/>
            <a:stCxn id="24587" idx="2"/>
          </p:cNvCxnSpPr>
          <p:nvPr/>
        </p:nvCxnSpPr>
        <p:spPr bwMode="auto">
          <a:xfrm rot="16200000" flipH="1">
            <a:off x="1438621" y="3633668"/>
            <a:ext cx="260756" cy="15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37"/>
          <p:cNvCxnSpPr>
            <a:cxnSpLocks noChangeShapeType="1"/>
            <a:stCxn id="24585" idx="2"/>
            <a:endCxn id="24593" idx="0"/>
          </p:cNvCxnSpPr>
          <p:nvPr/>
        </p:nvCxnSpPr>
        <p:spPr bwMode="auto">
          <a:xfrm rot="5400000">
            <a:off x="2738564" y="4039867"/>
            <a:ext cx="628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38"/>
          <p:cNvCxnSpPr>
            <a:cxnSpLocks noChangeShapeType="1"/>
            <a:stCxn id="24591" idx="2"/>
            <a:endCxn id="24598" idx="0"/>
          </p:cNvCxnSpPr>
          <p:nvPr/>
        </p:nvCxnSpPr>
        <p:spPr bwMode="auto">
          <a:xfrm rot="5400000">
            <a:off x="4568953" y="4043042"/>
            <a:ext cx="620713" cy="15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 flipH="1">
            <a:off x="6445258" y="3736654"/>
            <a:ext cx="11124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40"/>
          <p:cNvCxnSpPr>
            <a:cxnSpLocks noChangeShapeType="1"/>
            <a:endCxn id="24594" idx="0"/>
          </p:cNvCxnSpPr>
          <p:nvPr/>
        </p:nvCxnSpPr>
        <p:spPr bwMode="auto">
          <a:xfrm rot="16200000" flipH="1">
            <a:off x="3095751" y="4951091"/>
            <a:ext cx="769938" cy="258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41"/>
          <p:cNvCxnSpPr>
            <a:cxnSpLocks noChangeShapeType="1"/>
          </p:cNvCxnSpPr>
          <p:nvPr/>
        </p:nvCxnSpPr>
        <p:spPr bwMode="auto">
          <a:xfrm rot="5400000">
            <a:off x="1283658" y="4416856"/>
            <a:ext cx="489831" cy="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43051" y="3842222"/>
            <a:ext cx="17748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INDEPENDENT SET</a:t>
            </a:r>
          </a:p>
        </p:txBody>
      </p:sp>
      <p:cxnSp>
        <p:nvCxnSpPr>
          <p:cNvPr id="74" name="AutoShape 37"/>
          <p:cNvCxnSpPr>
            <a:cxnSpLocks noChangeShapeType="1"/>
          </p:cNvCxnSpPr>
          <p:nvPr/>
        </p:nvCxnSpPr>
        <p:spPr bwMode="auto">
          <a:xfrm>
            <a:off x="2658689" y="4695504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37"/>
          <p:cNvCxnSpPr>
            <a:cxnSpLocks noChangeShapeType="1"/>
          </p:cNvCxnSpPr>
          <p:nvPr/>
        </p:nvCxnSpPr>
        <p:spPr bwMode="auto">
          <a:xfrm>
            <a:off x="2435405" y="5503542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1895874" y="5943236"/>
            <a:ext cx="1157016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LONG-PATH</a:t>
            </a:r>
          </a:p>
        </p:txBody>
      </p:sp>
      <p:cxnSp>
        <p:nvCxnSpPr>
          <p:cNvPr id="79" name="AutoShape 39"/>
          <p:cNvCxnSpPr>
            <a:cxnSpLocks noChangeShapeType="1"/>
          </p:cNvCxnSpPr>
          <p:nvPr/>
        </p:nvCxnSpPr>
        <p:spPr bwMode="auto">
          <a:xfrm>
            <a:off x="6813516" y="3725037"/>
            <a:ext cx="65408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7189914" y="4336225"/>
            <a:ext cx="152246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SET-PARTITION</a:t>
            </a:r>
          </a:p>
        </p:txBody>
      </p:sp>
    </p:spTree>
    <p:extLst>
      <p:ext uri="{BB962C8B-B14F-4D97-AF65-F5344CB8AC3E}">
        <p14:creationId xmlns:p14="http://schemas.microsoft.com/office/powerpoint/2010/main" val="11907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460737" y="1568883"/>
            <a:ext cx="1600200" cy="1524000"/>
            <a:chOff x="4495800" y="1830280"/>
            <a:chExt cx="1600200" cy="1524000"/>
          </a:xfrm>
        </p:grpSpPr>
        <p:grpSp>
          <p:nvGrpSpPr>
            <p:cNvPr id="19" name="Group 18"/>
            <p:cNvGrpSpPr/>
            <p:nvPr/>
          </p:nvGrpSpPr>
          <p:grpSpPr>
            <a:xfrm>
              <a:off x="4495800" y="1830280"/>
              <a:ext cx="1600200" cy="1524000"/>
              <a:chOff x="685800" y="1828800"/>
              <a:chExt cx="1600200" cy="1524000"/>
            </a:xfrm>
          </p:grpSpPr>
          <p:sp>
            <p:nvSpPr>
              <p:cNvPr id="20" name="Oval 19"/>
              <p:cNvSpPr/>
              <p:nvPr/>
            </p:nvSpPr>
            <p:spPr bwMode="auto">
              <a:xfrm>
                <a:off x="1408590" y="18288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981200" y="24384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401192" y="30480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d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685800" y="243988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b</a:t>
                </a:r>
              </a:p>
            </p:txBody>
          </p:sp>
          <p:cxnSp>
            <p:nvCxnSpPr>
              <p:cNvPr id="24" name="Straight Connector 23"/>
              <p:cNvCxnSpPr>
                <a:stCxn id="23" idx="7"/>
                <a:endCxn id="20" idx="3"/>
              </p:cNvCxnSpPr>
              <p:nvPr/>
            </p:nvCxnSpPr>
            <p:spPr bwMode="auto">
              <a:xfrm flipV="1">
                <a:off x="945963" y="2088963"/>
                <a:ext cx="507264" cy="39555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endCxn id="21" idx="1"/>
              </p:cNvCxnSpPr>
              <p:nvPr/>
            </p:nvCxnSpPr>
            <p:spPr bwMode="auto">
              <a:xfrm>
                <a:off x="1661355" y="2121023"/>
                <a:ext cx="364482" cy="36201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endCxn id="22" idx="1"/>
              </p:cNvCxnSpPr>
              <p:nvPr/>
            </p:nvCxnSpPr>
            <p:spPr bwMode="auto">
              <a:xfrm>
                <a:off x="945963" y="2707448"/>
                <a:ext cx="499866" cy="38518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2" idx="7"/>
              </p:cNvCxnSpPr>
              <p:nvPr/>
            </p:nvCxnSpPr>
            <p:spPr bwMode="auto">
              <a:xfrm flipV="1">
                <a:off x="1661355" y="2691663"/>
                <a:ext cx="433780" cy="40097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stCxn id="23" idx="6"/>
              <a:endCxn id="21" idx="2"/>
            </p:cNvCxnSpPr>
            <p:nvPr/>
          </p:nvCxnSpPr>
          <p:spPr bwMode="auto">
            <a:xfrm flipV="1">
              <a:off x="4800600" y="2592280"/>
              <a:ext cx="990600" cy="148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4"/>
              <a:endCxn id="22" idx="0"/>
            </p:cNvCxnSpPr>
            <p:nvPr/>
          </p:nvCxnSpPr>
          <p:spPr bwMode="auto">
            <a:xfrm flipH="1">
              <a:off x="5363592" y="2135080"/>
              <a:ext cx="7398" cy="914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736270" y="20504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0</a:t>
              </a:r>
              <a:endParaRPr lang="en-US" sz="1200" i="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3592" y="22999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1</a:t>
              </a:r>
              <a:endParaRPr lang="en-US" sz="1200" i="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01024" y="28882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0</a:t>
              </a:r>
              <a:endParaRPr lang="en-US" sz="1200" i="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45854" y="2880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0</a:t>
              </a:r>
              <a:endParaRPr lang="en-US" sz="1200" i="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53596" y="20904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0</a:t>
              </a:r>
              <a:endParaRPr lang="en-US" sz="1200" i="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97665" y="259465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1</a:t>
              </a:r>
              <a:endParaRPr lang="en-US" sz="1200" i="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55225" y="10832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Ham-Cycle G</a:t>
            </a:r>
            <a:endParaRPr lang="en-US" i="0" dirty="0"/>
          </a:p>
        </p:txBody>
      </p:sp>
      <p:sp>
        <p:nvSpPr>
          <p:cNvPr id="42" name="TextBox 41"/>
          <p:cNvSpPr txBox="1"/>
          <p:nvPr/>
        </p:nvSpPr>
        <p:spPr>
          <a:xfrm>
            <a:off x="3352800" y="1133021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TSP-Decision G’</a:t>
            </a:r>
            <a:endParaRPr lang="en-US" i="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362200" y="2412987"/>
            <a:ext cx="990600" cy="50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 flipV="1">
            <a:off x="5257800" y="2312994"/>
            <a:ext cx="990600" cy="50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79472" y="1699757"/>
            <a:ext cx="1826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TSP-Decision </a:t>
            </a:r>
          </a:p>
          <a:p>
            <a:r>
              <a:rPr lang="en-US" i="0" dirty="0" smtClean="0"/>
              <a:t>&lt;G’, c, 0&gt;</a:t>
            </a:r>
          </a:p>
          <a:p>
            <a:r>
              <a:rPr lang="en-US" i="0" dirty="0" smtClean="0"/>
              <a:t>Yes</a:t>
            </a:r>
            <a:endParaRPr lang="en-US" i="0" dirty="0"/>
          </a:p>
        </p:txBody>
      </p:sp>
      <p:grpSp>
        <p:nvGrpSpPr>
          <p:cNvPr id="47" name="Group 46"/>
          <p:cNvGrpSpPr/>
          <p:nvPr/>
        </p:nvGrpSpPr>
        <p:grpSpPr>
          <a:xfrm>
            <a:off x="616426" y="1483401"/>
            <a:ext cx="1600200" cy="1524000"/>
            <a:chOff x="685800" y="1828800"/>
            <a:chExt cx="1600200" cy="1524000"/>
          </a:xfrm>
        </p:grpSpPr>
        <p:sp>
          <p:nvSpPr>
            <p:cNvPr id="48" name="Oval 47"/>
            <p:cNvSpPr/>
            <p:nvPr/>
          </p:nvSpPr>
          <p:spPr bwMode="auto">
            <a:xfrm>
              <a:off x="1408590" y="18288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981200" y="24384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1401192" y="30480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85800" y="243988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</a:p>
          </p:txBody>
        </p:sp>
        <p:cxnSp>
          <p:nvCxnSpPr>
            <p:cNvPr id="52" name="Straight Connector 51"/>
            <p:cNvCxnSpPr>
              <a:stCxn id="51" idx="7"/>
              <a:endCxn id="48" idx="3"/>
            </p:cNvCxnSpPr>
            <p:nvPr/>
          </p:nvCxnSpPr>
          <p:spPr bwMode="auto">
            <a:xfrm flipV="1">
              <a:off x="945963" y="2088963"/>
              <a:ext cx="507264" cy="39555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9" idx="1"/>
            </p:cNvCxnSpPr>
            <p:nvPr/>
          </p:nvCxnSpPr>
          <p:spPr bwMode="auto">
            <a:xfrm>
              <a:off x="1661355" y="2121023"/>
              <a:ext cx="364482" cy="36201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0" idx="1"/>
            </p:cNvCxnSpPr>
            <p:nvPr/>
          </p:nvCxnSpPr>
          <p:spPr bwMode="auto">
            <a:xfrm>
              <a:off x="945963" y="2707448"/>
              <a:ext cx="499866" cy="38518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7"/>
            </p:cNvCxnSpPr>
            <p:nvPr/>
          </p:nvCxnSpPr>
          <p:spPr bwMode="auto">
            <a:xfrm flipV="1">
              <a:off x="1661355" y="2691663"/>
              <a:ext cx="433780" cy="40097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83753" y="3525175"/>
            <a:ext cx="1600200" cy="1524000"/>
            <a:chOff x="583753" y="3525175"/>
            <a:chExt cx="1600200" cy="152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583753" y="3525175"/>
              <a:ext cx="1600200" cy="1524000"/>
              <a:chOff x="685800" y="1828800"/>
              <a:chExt cx="1600200" cy="152400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408590" y="18288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981200" y="24384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401192" y="30480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d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685800" y="243988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b</a:t>
                </a:r>
              </a:p>
            </p:txBody>
          </p:sp>
          <p:cxnSp>
            <p:nvCxnSpPr>
              <p:cNvPr id="13" name="Straight Connector 12"/>
              <p:cNvCxnSpPr>
                <a:endCxn id="10" idx="1"/>
              </p:cNvCxnSpPr>
              <p:nvPr/>
            </p:nvCxnSpPr>
            <p:spPr bwMode="auto">
              <a:xfrm>
                <a:off x="945963" y="2707448"/>
                <a:ext cx="499866" cy="38518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7"/>
              </p:cNvCxnSpPr>
              <p:nvPr/>
            </p:nvCxnSpPr>
            <p:spPr bwMode="auto">
              <a:xfrm flipV="1">
                <a:off x="1661355" y="2691663"/>
                <a:ext cx="433780" cy="40097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>
              <a:endCxn id="10" idx="0"/>
            </p:cNvCxnSpPr>
            <p:nvPr/>
          </p:nvCxnSpPr>
          <p:spPr bwMode="auto">
            <a:xfrm>
              <a:off x="1429102" y="3826768"/>
              <a:ext cx="22443" cy="91760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428064" y="3526655"/>
            <a:ext cx="1600200" cy="1524000"/>
            <a:chOff x="685800" y="1828800"/>
            <a:chExt cx="1600200" cy="1524000"/>
          </a:xfrm>
        </p:grpSpPr>
        <p:sp>
          <p:nvSpPr>
            <p:cNvPr id="59" name="Oval 58"/>
            <p:cNvSpPr/>
            <p:nvPr/>
          </p:nvSpPr>
          <p:spPr bwMode="auto">
            <a:xfrm>
              <a:off x="1408590" y="18288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981200" y="24384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</a:t>
              </a: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401192" y="30480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685800" y="243988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</a:p>
          </p:txBody>
        </p:sp>
        <p:cxnSp>
          <p:nvCxnSpPr>
            <p:cNvPr id="63" name="Straight Connector 62"/>
            <p:cNvCxnSpPr>
              <a:endCxn id="61" idx="1"/>
            </p:cNvCxnSpPr>
            <p:nvPr/>
          </p:nvCxnSpPr>
          <p:spPr bwMode="auto">
            <a:xfrm>
              <a:off x="945963" y="2707448"/>
              <a:ext cx="499866" cy="38518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1" idx="7"/>
            </p:cNvCxnSpPr>
            <p:nvPr/>
          </p:nvCxnSpPr>
          <p:spPr bwMode="auto">
            <a:xfrm flipV="1">
              <a:off x="1661355" y="2691663"/>
              <a:ext cx="433780" cy="40097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 bwMode="auto">
          <a:xfrm flipV="1">
            <a:off x="3773688" y="4285571"/>
            <a:ext cx="990600" cy="14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0" idx="1"/>
          </p:cNvCxnSpPr>
          <p:nvPr/>
        </p:nvCxnSpPr>
        <p:spPr bwMode="auto">
          <a:xfrm>
            <a:off x="4415670" y="3786822"/>
            <a:ext cx="352431" cy="3940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 bwMode="auto">
          <a:xfrm flipV="1">
            <a:off x="3732864" y="3804082"/>
            <a:ext cx="433142" cy="3523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4295856" y="3855004"/>
            <a:ext cx="22443" cy="9176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10791" y="45134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0</a:t>
            </a:r>
            <a:endParaRPr lang="en-US" sz="1200" i="0" dirty="0"/>
          </a:p>
        </p:txBody>
      </p:sp>
      <p:sp>
        <p:nvSpPr>
          <p:cNvPr id="72" name="TextBox 71"/>
          <p:cNvSpPr txBox="1"/>
          <p:nvPr/>
        </p:nvSpPr>
        <p:spPr>
          <a:xfrm>
            <a:off x="4600446" y="45134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0</a:t>
            </a:r>
            <a:endParaRPr lang="en-US" sz="1200" i="0" dirty="0"/>
          </a:p>
        </p:txBody>
      </p:sp>
      <p:sp>
        <p:nvSpPr>
          <p:cNvPr id="73" name="TextBox 72"/>
          <p:cNvSpPr txBox="1"/>
          <p:nvPr/>
        </p:nvSpPr>
        <p:spPr>
          <a:xfrm>
            <a:off x="4273910" y="42668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0</a:t>
            </a:r>
            <a:endParaRPr lang="en-US" sz="1200" i="0" dirty="0"/>
          </a:p>
        </p:txBody>
      </p:sp>
      <p:sp>
        <p:nvSpPr>
          <p:cNvPr id="74" name="TextBox 73"/>
          <p:cNvSpPr txBox="1"/>
          <p:nvPr/>
        </p:nvSpPr>
        <p:spPr>
          <a:xfrm>
            <a:off x="3949435" y="40810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1</a:t>
            </a:r>
            <a:endParaRPr lang="en-US" sz="1200" i="0" dirty="0"/>
          </a:p>
        </p:txBody>
      </p:sp>
      <p:sp>
        <p:nvSpPr>
          <p:cNvPr id="75" name="TextBox 74"/>
          <p:cNvSpPr txBox="1"/>
          <p:nvPr/>
        </p:nvSpPr>
        <p:spPr>
          <a:xfrm>
            <a:off x="3762979" y="37868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1</a:t>
            </a:r>
            <a:endParaRPr lang="en-US" sz="1200" i="0" dirty="0"/>
          </a:p>
        </p:txBody>
      </p:sp>
      <p:sp>
        <p:nvSpPr>
          <p:cNvPr id="76" name="TextBox 75"/>
          <p:cNvSpPr txBox="1"/>
          <p:nvPr/>
        </p:nvSpPr>
        <p:spPr>
          <a:xfrm>
            <a:off x="4591885" y="38040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1</a:t>
            </a:r>
            <a:endParaRPr lang="en-US" sz="1200" i="0" dirty="0"/>
          </a:p>
        </p:txBody>
      </p:sp>
      <p:cxnSp>
        <p:nvCxnSpPr>
          <p:cNvPr id="77" name="Straight Arrow Connector 76"/>
          <p:cNvCxnSpPr/>
          <p:nvPr/>
        </p:nvCxnSpPr>
        <p:spPr bwMode="auto">
          <a:xfrm flipV="1">
            <a:off x="2362200" y="4308531"/>
            <a:ext cx="990600" cy="50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 bwMode="auto">
          <a:xfrm flipV="1">
            <a:off x="5181600" y="4279415"/>
            <a:ext cx="990600" cy="50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290569" y="3771583"/>
            <a:ext cx="1826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TSP-Decision </a:t>
            </a:r>
          </a:p>
          <a:p>
            <a:r>
              <a:rPr lang="en-US" i="0" dirty="0" smtClean="0"/>
              <a:t>&lt;G’, c, 0&gt;</a:t>
            </a:r>
          </a:p>
          <a:p>
            <a:r>
              <a:rPr lang="en-US" i="0" dirty="0" smtClean="0"/>
              <a:t>No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38438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311650"/>
          </a:xfrm>
        </p:spPr>
        <p:txBody>
          <a:bodyPr lIns="0" tIns="0" rIns="0" bIns="0"/>
          <a:lstStyle/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2) Prove that TSP is NP-hard.  We can show that   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			Ham-cycle ≤ </a:t>
            </a:r>
            <a:r>
              <a:rPr lang="en-US" altLang="en-US" sz="2000" baseline="-33000" dirty="0" smtClean="0">
                <a:solidFill>
                  <a:schemeClr val="bg2"/>
                </a:solidFill>
                <a:latin typeface="+mj-lt"/>
              </a:rPr>
              <a:t>p</a:t>
            </a: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 TSP.         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   where Ham-cycle </a:t>
            </a:r>
            <a:r>
              <a:rPr lang="en-US" altLang="en-US" sz="2000" dirty="0" smtClean="0">
                <a:solidFill>
                  <a:schemeClr val="bg2"/>
                </a:solidFill>
                <a:latin typeface="+mj-lt"/>
                <a:sym typeface="Symbol"/>
              </a:rPr>
              <a:t> NP-Complete</a:t>
            </a:r>
            <a:endParaRPr lang="en-US" altLang="en-US" sz="2000" dirty="0" smtClean="0">
              <a:solidFill>
                <a:schemeClr val="bg2"/>
              </a:solidFill>
              <a:latin typeface="+mj-lt"/>
            </a:endParaRP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Let 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G=(V,E)</a:t>
            </a: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 be an instance of Ham-cycle.  We construct an instance of TSP as follows           </a:t>
            </a:r>
          </a:p>
          <a:p>
            <a:pPr marL="863600" lvl="1" indent="-287338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Form the complete graph 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G' = (V,E')</a:t>
            </a: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altLang="en-US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where 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E' = { (</a:t>
            </a:r>
            <a:r>
              <a:rPr lang="en-US" altLang="en-US" sz="2000" i="1" dirty="0" err="1" smtClean="0">
                <a:solidFill>
                  <a:schemeClr val="bg2"/>
                </a:solidFill>
                <a:latin typeface="+mj-lt"/>
              </a:rPr>
              <a:t>i,j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) : </a:t>
            </a:r>
            <a:r>
              <a:rPr lang="en-US" altLang="en-US" sz="2000" i="1" dirty="0" err="1" smtClean="0">
                <a:solidFill>
                  <a:schemeClr val="bg2"/>
                </a:solidFill>
                <a:latin typeface="+mj-lt"/>
              </a:rPr>
              <a:t>i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, j 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  <a:cs typeface="Tahoma" pitchFamily="34" charset="0"/>
              </a:rPr>
              <a:t>∈ 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V and </a:t>
            </a:r>
            <a:r>
              <a:rPr lang="en-US" altLang="en-US" sz="2000" i="1" dirty="0" err="1" smtClean="0">
                <a:solidFill>
                  <a:schemeClr val="bg2"/>
                </a:solidFill>
                <a:latin typeface="+mj-lt"/>
              </a:rPr>
              <a:t>i≠j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}</a:t>
            </a: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 and          </a:t>
            </a:r>
          </a:p>
          <a:p>
            <a:pPr marL="863600" lvl="1" indent="-287338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Define the cost function 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c </a:t>
            </a: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by  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c(</a:t>
            </a:r>
            <a:r>
              <a:rPr lang="en-US" altLang="en-US" sz="2000" i="1" dirty="0" err="1" smtClean="0">
                <a:solidFill>
                  <a:schemeClr val="bg2"/>
                </a:solidFill>
                <a:latin typeface="+mj-lt"/>
              </a:rPr>
              <a:t>i,j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) = { 0 if (</a:t>
            </a:r>
            <a:r>
              <a:rPr lang="en-US" altLang="en-US" sz="2000" i="1" dirty="0" err="1" smtClean="0">
                <a:solidFill>
                  <a:schemeClr val="bg2"/>
                </a:solidFill>
                <a:latin typeface="+mj-lt"/>
              </a:rPr>
              <a:t>i,j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) ∈ E, 1 if (</a:t>
            </a:r>
            <a:r>
              <a:rPr lang="en-US" altLang="en-US" sz="2000" i="1" dirty="0" err="1" smtClean="0">
                <a:solidFill>
                  <a:schemeClr val="bg2"/>
                </a:solidFill>
                <a:latin typeface="+mj-lt"/>
              </a:rPr>
              <a:t>i,j</a:t>
            </a:r>
            <a:r>
              <a:rPr lang="en-US" altLang="en-US" sz="2000" i="1" dirty="0" smtClean="0">
                <a:solidFill>
                  <a:schemeClr val="bg2"/>
                </a:solidFill>
                <a:latin typeface="+mj-lt"/>
              </a:rPr>
              <a:t>) ∉ E }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The </a:t>
            </a:r>
            <a:r>
              <a:rPr lang="en-US" altLang="en-US" sz="2000" dirty="0">
                <a:solidFill>
                  <a:schemeClr val="bg2"/>
                </a:solidFill>
                <a:latin typeface="+mj-lt"/>
              </a:rPr>
              <a:t>instance of TSP is then </a:t>
            </a:r>
            <a:r>
              <a:rPr lang="en-US" altLang="en-US" sz="2000" i="1" dirty="0">
                <a:solidFill>
                  <a:schemeClr val="bg2"/>
                </a:solidFill>
                <a:latin typeface="+mj-lt"/>
              </a:rPr>
              <a:t>&lt;G',c,0&gt; </a:t>
            </a:r>
            <a:r>
              <a:rPr lang="en-US" altLang="en-US" sz="2000" dirty="0">
                <a:solidFill>
                  <a:schemeClr val="bg2"/>
                </a:solidFill>
                <a:latin typeface="+mj-lt"/>
              </a:rPr>
              <a:t>which is easily formed in polynomial time</a:t>
            </a: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.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solidFill>
                  <a:schemeClr val="bg2"/>
                </a:solidFill>
                <a:latin typeface="+mj-lt"/>
              </a:rPr>
              <a:t>By proving 2) TSP-Decision is NP-Hard.  Since 1) held too then we have shown that TSP-Decision is NP-Complete</a:t>
            </a:r>
            <a:endParaRPr lang="en-US" altLang="en-US" sz="2000" dirty="0">
              <a:solidFill>
                <a:schemeClr val="bg2"/>
              </a:solidFill>
              <a:latin typeface="+mj-lt"/>
            </a:endParaRPr>
          </a:p>
          <a:p>
            <a:pPr marL="576262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i="1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063625"/>
          </a:xfrm>
        </p:spPr>
        <p:txBody>
          <a:bodyPr lIns="0" tIns="0" rIns="0" bIns="0"/>
          <a:lstStyle/>
          <a:p>
            <a:pPr eaLnBrk="1" hangingPunct="1">
              <a:lnSpc>
                <a:spcPct val="10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dirty="0" smtClean="0">
                <a:latin typeface="Berylium" charset="0"/>
              </a:rPr>
              <a:t>Prove TSP-Decision is NP-complete</a:t>
            </a:r>
          </a:p>
        </p:txBody>
      </p:sp>
    </p:spTree>
    <p:extLst>
      <p:ext uri="{BB962C8B-B14F-4D97-AF65-F5344CB8AC3E}">
        <p14:creationId xmlns:p14="http://schemas.microsoft.com/office/powerpoint/2010/main" val="2657783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495" y="1676400"/>
            <a:ext cx="7958138" cy="4957763"/>
          </a:xfrm>
        </p:spPr>
        <p:txBody>
          <a:bodyPr lIns="0" tIns="0" rIns="0" bIns="0"/>
          <a:lstStyle/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Suppose the graph </a:t>
            </a:r>
            <a:r>
              <a:rPr lang="en-US" altLang="en-US" sz="2000" b="1" i="1" dirty="0" smtClean="0">
                <a:latin typeface="+mj-lt"/>
              </a:rPr>
              <a:t>G </a:t>
            </a:r>
            <a:r>
              <a:rPr lang="en-US" altLang="en-US" sz="2000" dirty="0" smtClean="0">
                <a:latin typeface="+mj-lt"/>
              </a:rPr>
              <a:t>has a Hamiltonian cycle </a:t>
            </a:r>
            <a:r>
              <a:rPr lang="en-US" altLang="en-US" sz="2000" b="1" i="1" dirty="0" smtClean="0">
                <a:latin typeface="+mj-lt"/>
              </a:rPr>
              <a:t>h</a:t>
            </a:r>
            <a:r>
              <a:rPr lang="en-US" altLang="en-US" sz="2000" dirty="0" smtClean="0">
                <a:latin typeface="+mj-lt"/>
              </a:rPr>
              <a:t>.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Each edge in </a:t>
            </a:r>
            <a:r>
              <a:rPr lang="en-US" altLang="en-US" sz="2000" b="1" i="1" dirty="0" smtClean="0">
                <a:latin typeface="+mj-lt"/>
              </a:rPr>
              <a:t>h</a:t>
            </a:r>
            <a:r>
              <a:rPr lang="en-US" altLang="en-US" sz="2000" dirty="0" smtClean="0">
                <a:latin typeface="+mj-lt"/>
              </a:rPr>
              <a:t> belongs to </a:t>
            </a:r>
            <a:r>
              <a:rPr lang="en-US" altLang="en-US" sz="2000" b="1" i="1" dirty="0" smtClean="0">
                <a:latin typeface="+mj-lt"/>
              </a:rPr>
              <a:t>E</a:t>
            </a:r>
            <a:r>
              <a:rPr lang="en-US" altLang="en-US" sz="2000" dirty="0" smtClean="0">
                <a:latin typeface="+mj-lt"/>
              </a:rPr>
              <a:t> and thus has a cost 0 in </a:t>
            </a:r>
            <a:r>
              <a:rPr lang="en-US" altLang="en-US" sz="2000" b="1" i="1" dirty="0" smtClean="0">
                <a:latin typeface="+mj-lt"/>
              </a:rPr>
              <a:t>G‘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Thus</a:t>
            </a:r>
            <a:r>
              <a:rPr lang="en-US" altLang="en-US" sz="2000" b="1" i="1" dirty="0" smtClean="0">
                <a:latin typeface="+mj-lt"/>
              </a:rPr>
              <a:t> h</a:t>
            </a:r>
            <a:r>
              <a:rPr lang="en-US" altLang="en-US" sz="2000" dirty="0" smtClean="0">
                <a:latin typeface="+mj-lt"/>
              </a:rPr>
              <a:t> is a tour in </a:t>
            </a:r>
            <a:r>
              <a:rPr lang="en-US" altLang="en-US" sz="2000" b="1" i="1" dirty="0" smtClean="0">
                <a:latin typeface="+mj-lt"/>
              </a:rPr>
              <a:t>G'</a:t>
            </a:r>
            <a:r>
              <a:rPr lang="en-US" altLang="en-US" sz="2000" dirty="0" smtClean="0">
                <a:latin typeface="+mj-lt"/>
              </a:rPr>
              <a:t> with cost 0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9495" y="3276600"/>
            <a:ext cx="7772400" cy="404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i="0" kern="0" dirty="0" smtClean="0">
                <a:latin typeface="+mj-lt"/>
              </a:rPr>
              <a:t>Conversely suppose that graph </a:t>
            </a:r>
            <a:r>
              <a:rPr lang="en-US" altLang="en-US" sz="2000" b="1" i="1" kern="0" dirty="0" smtClean="0">
                <a:latin typeface="+mj-lt"/>
              </a:rPr>
              <a:t>G'</a:t>
            </a:r>
            <a:r>
              <a:rPr lang="en-US" altLang="en-US" sz="2000" i="0" kern="0" dirty="0" smtClean="0">
                <a:latin typeface="+mj-lt"/>
              </a:rPr>
              <a:t> has a tour </a:t>
            </a:r>
            <a:r>
              <a:rPr lang="en-US" altLang="en-US" sz="2000" b="1" i="1" kern="0" dirty="0" smtClean="0">
                <a:latin typeface="+mj-lt"/>
              </a:rPr>
              <a:t>h'</a:t>
            </a:r>
            <a:r>
              <a:rPr lang="en-US" altLang="en-US" sz="2000" i="0" kern="0" dirty="0" smtClean="0">
                <a:latin typeface="+mj-lt"/>
              </a:rPr>
              <a:t> of cost at most 0.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i="0" kern="0" dirty="0" smtClean="0">
                <a:latin typeface="+mj-lt"/>
              </a:rPr>
              <a:t>Since the cost of edges in </a:t>
            </a:r>
            <a:r>
              <a:rPr lang="en-US" altLang="en-US" sz="2000" b="1" i="1" kern="0" dirty="0" smtClean="0">
                <a:latin typeface="+mj-lt"/>
              </a:rPr>
              <a:t>E'</a:t>
            </a:r>
            <a:r>
              <a:rPr lang="en-US" altLang="en-US" sz="2000" i="0" kern="0" dirty="0" smtClean="0">
                <a:latin typeface="+mj-lt"/>
              </a:rPr>
              <a:t> are 0 and 1, the cost of tour </a:t>
            </a:r>
            <a:r>
              <a:rPr lang="en-US" altLang="en-US" sz="2000" b="1" i="1" kern="0" dirty="0" smtClean="0">
                <a:latin typeface="+mj-lt"/>
              </a:rPr>
              <a:t>h'</a:t>
            </a:r>
            <a:r>
              <a:rPr lang="en-US" altLang="en-US" sz="2000" i="0" kern="0" dirty="0" smtClean="0">
                <a:latin typeface="+mj-lt"/>
              </a:rPr>
              <a:t> is exactly 0 and each edge on the tour must have cost 0.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i="0" kern="0" dirty="0" smtClean="0">
                <a:latin typeface="+mj-lt"/>
              </a:rPr>
              <a:t>Thus </a:t>
            </a:r>
            <a:r>
              <a:rPr lang="en-US" altLang="en-US" sz="2000" b="1" i="1" kern="0" dirty="0" smtClean="0">
                <a:latin typeface="+mj-lt"/>
              </a:rPr>
              <a:t>h'</a:t>
            </a:r>
            <a:r>
              <a:rPr lang="en-US" altLang="en-US" sz="2000" i="0" kern="0" dirty="0" smtClean="0">
                <a:latin typeface="+mj-lt"/>
              </a:rPr>
              <a:t> contains only edges in </a:t>
            </a:r>
            <a:r>
              <a:rPr lang="en-US" altLang="en-US" sz="2000" b="1" i="1" kern="0" dirty="0" smtClean="0">
                <a:latin typeface="+mj-lt"/>
              </a:rPr>
              <a:t>E</a:t>
            </a:r>
            <a:r>
              <a:rPr lang="en-US" altLang="en-US" sz="2000" i="0" kern="0" dirty="0" smtClean="0">
                <a:latin typeface="+mj-lt"/>
              </a:rPr>
              <a:t>.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i="0" kern="0" dirty="0" smtClean="0">
                <a:latin typeface="+mj-lt"/>
              </a:rPr>
              <a:t>Hence we conclude that </a:t>
            </a:r>
            <a:r>
              <a:rPr lang="en-US" altLang="en-US" sz="2000" b="1" i="1" kern="0" dirty="0" smtClean="0">
                <a:latin typeface="+mj-lt"/>
              </a:rPr>
              <a:t>h'</a:t>
            </a:r>
            <a:r>
              <a:rPr lang="en-US" altLang="en-US" sz="2000" i="0" kern="0" dirty="0" smtClean="0">
                <a:latin typeface="+mj-lt"/>
              </a:rPr>
              <a:t> is a Hamiltonian cycle in graph </a:t>
            </a:r>
            <a:r>
              <a:rPr lang="en-US" altLang="en-US" sz="2000" b="1" i="1" kern="0" dirty="0" smtClean="0">
                <a:latin typeface="+mj-lt"/>
              </a:rPr>
              <a:t>G</a:t>
            </a:r>
            <a:r>
              <a:rPr lang="en-US" altLang="en-US" sz="2000" i="0" kern="0" dirty="0" smtClean="0">
                <a:latin typeface="+mj-lt"/>
              </a:rPr>
              <a:t>.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b="1" i="0" kern="0" dirty="0">
              <a:latin typeface="+mj-lt"/>
            </a:endParaRP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b="1" i="0" dirty="0" smtClean="0">
                <a:latin typeface="+mj-lt"/>
              </a:rPr>
              <a:t>By </a:t>
            </a:r>
            <a:r>
              <a:rPr lang="en-US" altLang="en-US" sz="2000" b="1" i="0" dirty="0">
                <a:latin typeface="+mj-lt"/>
              </a:rPr>
              <a:t>proving 2) TSP-Decision is NP-Hard.  Since 1) held too then we have shown that TSP-Decision is NP-Complete</a:t>
            </a:r>
          </a:p>
          <a:p>
            <a:pPr marL="576262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/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400" i="0" kern="0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95" y="497840"/>
            <a:ext cx="8229600" cy="76200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We now show that graph </a:t>
            </a:r>
            <a:r>
              <a:rPr lang="en-US" altLang="en-US" sz="2400" b="1" i="1" dirty="0">
                <a:solidFill>
                  <a:schemeClr val="tx1"/>
                </a:solidFill>
              </a:rPr>
              <a:t>G</a:t>
            </a:r>
            <a:r>
              <a:rPr lang="en-US" altLang="en-US" sz="2400" dirty="0">
                <a:solidFill>
                  <a:schemeClr val="tx1"/>
                </a:solidFill>
              </a:rPr>
              <a:t> has a Hamiltonian cycle if </a:t>
            </a:r>
            <a:r>
              <a:rPr lang="en-US" altLang="en-US" sz="2400" dirty="0" smtClean="0">
                <a:solidFill>
                  <a:schemeClr val="tx1"/>
                </a:solidFill>
              </a:rPr>
              <a:t>and only </a:t>
            </a:r>
            <a:r>
              <a:rPr lang="en-US" altLang="en-US" sz="2400" dirty="0">
                <a:solidFill>
                  <a:schemeClr val="tx1"/>
                </a:solidFill>
              </a:rPr>
              <a:t>if graph </a:t>
            </a:r>
            <a:r>
              <a:rPr lang="en-US" altLang="en-US" sz="2400" b="1" i="1" dirty="0">
                <a:solidFill>
                  <a:schemeClr val="tx1"/>
                </a:solidFill>
              </a:rPr>
              <a:t>G'</a:t>
            </a:r>
            <a:r>
              <a:rPr lang="en-US" altLang="en-US" sz="2400" dirty="0">
                <a:solidFill>
                  <a:schemeClr val="tx1"/>
                </a:solidFill>
              </a:rPr>
              <a:t> has a tour of cost at most 0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8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val 2"/>
          <p:cNvSpPr>
            <a:spLocks noChangeArrowheads="1"/>
          </p:cNvSpPr>
          <p:nvPr/>
        </p:nvSpPr>
        <p:spPr bwMode="auto">
          <a:xfrm>
            <a:off x="4843589" y="5473379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6519989" y="546544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1265" y="609600"/>
            <a:ext cx="7848600" cy="55226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All problems below are NP-complete and polynomial reduce to one another!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857627" y="1341117"/>
            <a:ext cx="1266825" cy="34131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CIRCUIT-SAT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3144964" y="2098354"/>
            <a:ext cx="6953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3-SAT</a:t>
            </a:r>
          </a:p>
        </p:txBody>
      </p:sp>
      <p:cxnSp>
        <p:nvCxnSpPr>
          <p:cNvPr id="24584" name="AutoShape 7"/>
          <p:cNvCxnSpPr>
            <a:cxnSpLocks noChangeShapeType="1"/>
            <a:stCxn id="24582" idx="2"/>
            <a:endCxn id="24583" idx="0"/>
          </p:cNvCxnSpPr>
          <p:nvPr/>
        </p:nvCxnSpPr>
        <p:spPr bwMode="auto">
          <a:xfrm>
            <a:off x="3491039" y="1682429"/>
            <a:ext cx="1588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317877" y="3384229"/>
            <a:ext cx="14700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DIR-HAM-CYCLE</a:t>
            </a:r>
          </a:p>
        </p:txBody>
      </p:sp>
      <p:cxnSp>
        <p:nvCxnSpPr>
          <p:cNvPr id="24586" name="AutoShape 9"/>
          <p:cNvCxnSpPr>
            <a:cxnSpLocks noChangeShapeType="1"/>
            <a:stCxn id="24583" idx="2"/>
            <a:endCxn id="24585" idx="0"/>
          </p:cNvCxnSpPr>
          <p:nvPr/>
        </p:nvCxnSpPr>
        <p:spPr bwMode="auto">
          <a:xfrm flipH="1">
            <a:off x="3052889" y="2439667"/>
            <a:ext cx="439738" cy="944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1145203" y="3190153"/>
            <a:ext cx="84600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CLIQUE</a:t>
            </a:r>
          </a:p>
        </p:txBody>
      </p:sp>
      <p:cxnSp>
        <p:nvCxnSpPr>
          <p:cNvPr id="24588" name="AutoShape 11"/>
          <p:cNvCxnSpPr>
            <a:cxnSpLocks noChangeShapeType="1"/>
            <a:stCxn id="24583" idx="2"/>
          </p:cNvCxnSpPr>
          <p:nvPr/>
        </p:nvCxnSpPr>
        <p:spPr bwMode="auto">
          <a:xfrm flipH="1">
            <a:off x="1805114" y="2439667"/>
            <a:ext cx="1687513" cy="6897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684718" y="4729439"/>
            <a:ext cx="14065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VERTEX COVER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 rot="20213240">
            <a:off x="1609058" y="2295792"/>
            <a:ext cx="14176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en-US" altLang="en-US" sz="900" dirty="0">
                <a:solidFill>
                  <a:srgbClr val="000000"/>
                </a:solidFill>
                <a:cs typeface="+mn-cs"/>
              </a:rPr>
              <a:t>3-SAT reduces to CLIQUE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157789" y="3392167"/>
            <a:ext cx="14446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GRAPH 3-COLOR</a:t>
            </a:r>
          </a:p>
        </p:txBody>
      </p:sp>
      <p:cxnSp>
        <p:nvCxnSpPr>
          <p:cNvPr id="24592" name="AutoShape 16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>
            <a:off x="3492627" y="2439667"/>
            <a:ext cx="1387475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495677" y="4354192"/>
            <a:ext cx="11144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HAM-CYCLE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3351339" y="5465442"/>
            <a:ext cx="5175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TSP</a:t>
            </a:r>
          </a:p>
        </p:txBody>
      </p:sp>
      <p:sp>
        <p:nvSpPr>
          <p:cNvPr id="24595" name="Text Box 21"/>
          <p:cNvSpPr txBox="1">
            <a:spLocks noChangeArrowheads="1"/>
          </p:cNvSpPr>
          <p:nvPr/>
        </p:nvSpPr>
        <p:spPr bwMode="auto">
          <a:xfrm>
            <a:off x="5923089" y="3395342"/>
            <a:ext cx="12668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SUBSET-SUM</a:t>
            </a:r>
          </a:p>
        </p:txBody>
      </p:sp>
      <p:cxnSp>
        <p:nvCxnSpPr>
          <p:cNvPr id="24596" name="AutoShape 22"/>
          <p:cNvCxnSpPr>
            <a:cxnSpLocks noChangeShapeType="1"/>
            <a:stCxn id="24583" idx="2"/>
            <a:endCxn id="24595" idx="0"/>
          </p:cNvCxnSpPr>
          <p:nvPr/>
        </p:nvCxnSpPr>
        <p:spPr bwMode="auto">
          <a:xfrm>
            <a:off x="3492627" y="2439667"/>
            <a:ext cx="3063875" cy="955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5916459" y="4347842"/>
            <a:ext cx="105759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KNAPSACK</a:t>
            </a:r>
          </a:p>
        </p:txBody>
      </p:sp>
      <p:sp>
        <p:nvSpPr>
          <p:cNvPr id="24598" name="Text Box 25"/>
          <p:cNvSpPr txBox="1">
            <a:spLocks noChangeArrowheads="1"/>
          </p:cNvSpPr>
          <p:nvPr/>
        </p:nvSpPr>
        <p:spPr bwMode="auto">
          <a:xfrm>
            <a:off x="4139723" y="4354192"/>
            <a:ext cx="1477585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GRAPH 4-COLOR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1905694" y="5169133"/>
            <a:ext cx="107906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HAM-PATH</a:t>
            </a:r>
          </a:p>
        </p:txBody>
      </p:sp>
      <p:sp>
        <p:nvSpPr>
          <p:cNvPr id="24602" name="Rectangle 31"/>
          <p:cNvSpPr>
            <a:spLocks noGrp="1" noChangeArrowheads="1"/>
          </p:cNvSpPr>
          <p:nvPr>
            <p:ph type="title"/>
          </p:nvPr>
        </p:nvSpPr>
        <p:spPr>
          <a:xfrm>
            <a:off x="376939" y="0"/>
            <a:ext cx="8229600" cy="906462"/>
          </a:xfrm>
        </p:spPr>
        <p:txBody>
          <a:bodyPr/>
          <a:lstStyle/>
          <a:p>
            <a:r>
              <a:rPr lang="en-US" altLang="en-US" dirty="0" smtClean="0"/>
              <a:t>NP-Completeness</a:t>
            </a:r>
          </a:p>
        </p:txBody>
      </p:sp>
      <p:cxnSp>
        <p:nvCxnSpPr>
          <p:cNvPr id="24606" name="AutoShape 36"/>
          <p:cNvCxnSpPr>
            <a:cxnSpLocks noChangeShapeType="1"/>
            <a:stCxn id="24587" idx="2"/>
          </p:cNvCxnSpPr>
          <p:nvPr/>
        </p:nvCxnSpPr>
        <p:spPr bwMode="auto">
          <a:xfrm rot="16200000" flipH="1">
            <a:off x="1438621" y="3633668"/>
            <a:ext cx="260756" cy="15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37"/>
          <p:cNvCxnSpPr>
            <a:cxnSpLocks noChangeShapeType="1"/>
            <a:stCxn id="24585" idx="2"/>
            <a:endCxn id="24593" idx="0"/>
          </p:cNvCxnSpPr>
          <p:nvPr/>
        </p:nvCxnSpPr>
        <p:spPr bwMode="auto">
          <a:xfrm rot="5400000">
            <a:off x="2738564" y="4039867"/>
            <a:ext cx="628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38"/>
          <p:cNvCxnSpPr>
            <a:cxnSpLocks noChangeShapeType="1"/>
            <a:stCxn id="24591" idx="2"/>
            <a:endCxn id="24598" idx="0"/>
          </p:cNvCxnSpPr>
          <p:nvPr/>
        </p:nvCxnSpPr>
        <p:spPr bwMode="auto">
          <a:xfrm rot="5400000">
            <a:off x="4568953" y="4043042"/>
            <a:ext cx="620713" cy="15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 flipH="1">
            <a:off x="6445258" y="3736654"/>
            <a:ext cx="11124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40"/>
          <p:cNvCxnSpPr>
            <a:cxnSpLocks noChangeShapeType="1"/>
            <a:endCxn id="24594" idx="0"/>
          </p:cNvCxnSpPr>
          <p:nvPr/>
        </p:nvCxnSpPr>
        <p:spPr bwMode="auto">
          <a:xfrm rot="16200000" flipH="1">
            <a:off x="3095751" y="4951091"/>
            <a:ext cx="769938" cy="258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41"/>
          <p:cNvCxnSpPr>
            <a:cxnSpLocks noChangeShapeType="1"/>
          </p:cNvCxnSpPr>
          <p:nvPr/>
        </p:nvCxnSpPr>
        <p:spPr bwMode="auto">
          <a:xfrm rot="5400000">
            <a:off x="1283658" y="4416856"/>
            <a:ext cx="489831" cy="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43051" y="3842222"/>
            <a:ext cx="17748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INDEPENDENT SET</a:t>
            </a:r>
          </a:p>
        </p:txBody>
      </p:sp>
      <p:cxnSp>
        <p:nvCxnSpPr>
          <p:cNvPr id="74" name="AutoShape 37"/>
          <p:cNvCxnSpPr>
            <a:cxnSpLocks noChangeShapeType="1"/>
          </p:cNvCxnSpPr>
          <p:nvPr/>
        </p:nvCxnSpPr>
        <p:spPr bwMode="auto">
          <a:xfrm>
            <a:off x="2658689" y="4695504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37"/>
          <p:cNvCxnSpPr>
            <a:cxnSpLocks noChangeShapeType="1"/>
          </p:cNvCxnSpPr>
          <p:nvPr/>
        </p:nvCxnSpPr>
        <p:spPr bwMode="auto">
          <a:xfrm>
            <a:off x="2435405" y="5503542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1895874" y="5943236"/>
            <a:ext cx="1157016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LONG-PATH</a:t>
            </a:r>
          </a:p>
        </p:txBody>
      </p:sp>
      <p:cxnSp>
        <p:nvCxnSpPr>
          <p:cNvPr id="79" name="AutoShape 39"/>
          <p:cNvCxnSpPr>
            <a:cxnSpLocks noChangeShapeType="1"/>
          </p:cNvCxnSpPr>
          <p:nvPr/>
        </p:nvCxnSpPr>
        <p:spPr bwMode="auto">
          <a:xfrm>
            <a:off x="6813516" y="3725037"/>
            <a:ext cx="65408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7189914" y="4336225"/>
            <a:ext cx="152246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SET-PARTITION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934839" y="2098353"/>
            <a:ext cx="722570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 smtClean="0">
                <a:solidFill>
                  <a:srgbClr val="000000"/>
                </a:solidFill>
                <a:cs typeface="+mn-cs"/>
              </a:rPr>
              <a:t>4-SAT</a:t>
            </a:r>
            <a:endParaRPr lang="en-US" altLang="en-US" sz="1200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38" name="AutoShape 22"/>
          <p:cNvCxnSpPr>
            <a:cxnSpLocks noChangeShapeType="1"/>
            <a:endCxn id="37" idx="1"/>
          </p:cNvCxnSpPr>
          <p:nvPr/>
        </p:nvCxnSpPr>
        <p:spPr bwMode="auto">
          <a:xfrm>
            <a:off x="3819969" y="2255319"/>
            <a:ext cx="111487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4333215" y="5511479"/>
            <a:ext cx="1354153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 smtClean="0">
                <a:solidFill>
                  <a:srgbClr val="000000"/>
                </a:solidFill>
                <a:cs typeface="+mn-cs"/>
              </a:rPr>
              <a:t>COURSE-TIME</a:t>
            </a:r>
            <a:endParaRPr lang="en-US" altLang="en-US" sz="1200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41" name="AutoShape 22"/>
          <p:cNvCxnSpPr>
            <a:cxnSpLocks noChangeShapeType="1"/>
            <a:endCxn id="24579" idx="1"/>
          </p:cNvCxnSpPr>
          <p:nvPr/>
        </p:nvCxnSpPr>
        <p:spPr bwMode="auto">
          <a:xfrm>
            <a:off x="4843589" y="4668124"/>
            <a:ext cx="11159" cy="8164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5916459" y="5302391"/>
            <a:ext cx="1288430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 smtClean="0">
                <a:solidFill>
                  <a:srgbClr val="000000"/>
                </a:solidFill>
                <a:cs typeface="+mn-cs"/>
              </a:rPr>
              <a:t>IP-DECISION</a:t>
            </a:r>
            <a:endParaRPr lang="en-US" altLang="en-US" sz="1200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44" name="AutoShape 22"/>
          <p:cNvCxnSpPr>
            <a:cxnSpLocks noChangeShapeType="1"/>
          </p:cNvCxnSpPr>
          <p:nvPr/>
        </p:nvCxnSpPr>
        <p:spPr bwMode="auto">
          <a:xfrm flipH="1">
            <a:off x="6445258" y="4591869"/>
            <a:ext cx="50042" cy="6810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940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SUBSET-SUM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he-IL" sz="2800" dirty="0">
                <a:solidFill>
                  <a:schemeClr val="accent1"/>
                </a:solidFill>
              </a:rPr>
              <a:t>Instance: </a:t>
            </a:r>
            <a:r>
              <a:rPr lang="en-US" altLang="he-IL" sz="2800" dirty="0">
                <a:solidFill>
                  <a:schemeClr val="tx1"/>
                </a:solidFill>
              </a:rPr>
              <a:t>A set of numbers denoted S and a target number t.</a:t>
            </a:r>
          </a:p>
          <a:p>
            <a:pPr>
              <a:buFontTx/>
              <a:buNone/>
            </a:pPr>
            <a:r>
              <a:rPr lang="en-US" altLang="he-IL" sz="2800" dirty="0">
                <a:solidFill>
                  <a:schemeClr val="tx1"/>
                </a:solidFill>
              </a:rPr>
              <a:t>Problem: To decide if there exists a subset </a:t>
            </a:r>
            <a:r>
              <a:rPr lang="en-US" altLang="he-IL" sz="2800" dirty="0" smtClean="0">
                <a:solidFill>
                  <a:schemeClr val="tx1"/>
                </a:solidFill>
              </a:rPr>
              <a:t>S’ </a:t>
            </a:r>
            <a:r>
              <a:rPr lang="en-US" altLang="he-IL" sz="2800" dirty="0" smtClean="0">
                <a:solidFill>
                  <a:schemeClr val="tx1"/>
                </a:solidFill>
                <a:sym typeface="Symbol" pitchFamily="18" charset="2"/>
              </a:rPr>
              <a:t> S</a:t>
            </a:r>
            <a:r>
              <a:rPr lang="en-US" altLang="he-IL" sz="2800" dirty="0">
                <a:solidFill>
                  <a:schemeClr val="tx1"/>
                </a:solidFill>
                <a:sym typeface="Symbol" pitchFamily="18" charset="2"/>
              </a:rPr>
              <a:t>, s.t </a:t>
            </a:r>
            <a:r>
              <a:rPr lang="en-US" altLang="he-IL" sz="2800" baseline="-25000" dirty="0" err="1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he-IL" sz="2800" baseline="-25000" dirty="0" err="1" smtClean="0">
                <a:solidFill>
                  <a:schemeClr val="tx1"/>
                </a:solidFill>
                <a:sym typeface="Symbol" pitchFamily="18" charset="2"/>
              </a:rPr>
              <a:t>S’</a:t>
            </a:r>
            <a:r>
              <a:rPr lang="en-US" altLang="he-IL" sz="2800" dirty="0" err="1" smtClean="0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he-IL" sz="2800" dirty="0" smtClean="0">
                <a:solidFill>
                  <a:schemeClr val="tx1"/>
                </a:solidFill>
                <a:sym typeface="Symbol" pitchFamily="18" charset="2"/>
              </a:rPr>
              <a:t>=t.</a:t>
            </a:r>
            <a:endParaRPr lang="en-US" alt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Examples of </a:t>
            </a:r>
            <a:r>
              <a:rPr lang="en-US" altLang="zh-TW" dirty="0">
                <a:ea typeface="新細明體" pitchFamily="18" charset="-120"/>
              </a:rPr>
              <a:t>SUBSET-SUM</a:t>
            </a:r>
          </a:p>
        </p:txBody>
      </p:sp>
      <p:graphicFrame>
        <p:nvGraphicFramePr>
          <p:cNvPr id="252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256138"/>
              </p:ext>
            </p:extLst>
          </p:nvPr>
        </p:nvGraphicFramePr>
        <p:xfrm>
          <a:off x="531813" y="1925638"/>
          <a:ext cx="48164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43" name="Equation" r:id="rId3" imgW="2019240" imgH="253800" progId="Equation.3">
                  <p:embed/>
                </p:oleObj>
              </mc:Choice>
              <mc:Fallback>
                <p:oleObj name="Equation" r:id="rId3" imgW="2019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925638"/>
                        <a:ext cx="48164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155257"/>
              </p:ext>
            </p:extLst>
          </p:nvPr>
        </p:nvGraphicFramePr>
        <p:xfrm>
          <a:off x="746125" y="2693988"/>
          <a:ext cx="48529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44" name="Equation" r:id="rId5" imgW="1993680" imgH="253800" progId="Equation.3">
                  <p:embed/>
                </p:oleObj>
              </mc:Choice>
              <mc:Fallback>
                <p:oleObj name="Equation" r:id="rId5" imgW="1993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693988"/>
                        <a:ext cx="48529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5164138" y="1905000"/>
            <a:ext cx="3294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… 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because 2+8=10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1295400" y="3200400"/>
            <a:ext cx="725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2800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… </a:t>
            </a:r>
            <a:r>
              <a:rPr lang="en-US" altLang="zh-TW" sz="2800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because 11 cannot be made out of {2,4,8}</a:t>
            </a:r>
          </a:p>
        </p:txBody>
      </p:sp>
      <p:graphicFrame>
        <p:nvGraphicFramePr>
          <p:cNvPr id="252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25247"/>
              </p:ext>
            </p:extLst>
          </p:nvPr>
        </p:nvGraphicFramePr>
        <p:xfrm>
          <a:off x="984250" y="4164013"/>
          <a:ext cx="7556500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45" name="Equation" r:id="rId7" imgW="3238200" imgH="850680" progId="Equation.3">
                  <p:embed/>
                </p:oleObj>
              </mc:Choice>
              <mc:Fallback>
                <p:oleObj name="Equation" r:id="rId7" imgW="32382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164013"/>
                        <a:ext cx="7556500" cy="1985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1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utoUpdateAnimBg="0"/>
      <p:bldP spid="25293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SUBSET-SUM is NP-Complete</a:t>
            </a:r>
            <a:endParaRPr lang="en-US" altLang="he-IL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569913" y="1133475"/>
            <a:ext cx="7772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Proof: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Show SUBSET-SUM is in NP.</a:t>
            </a:r>
          </a:p>
          <a:p>
            <a:pPr marL="514350" indent="-514350">
              <a:buFontTx/>
              <a:buAutoNum type="arabicPeriod"/>
            </a:pPr>
            <a:endParaRPr lang="en-US" altLang="en-US" dirty="0" smtClean="0"/>
          </a:p>
          <a:p>
            <a:pPr marL="514350" indent="-514350">
              <a:buFontTx/>
              <a:buAutoNum type="arabicPeriod"/>
            </a:pPr>
            <a:r>
              <a:rPr lang="en-US" altLang="en-US" dirty="0" smtClean="0">
                <a:solidFill>
                  <a:schemeClr val="accent1"/>
                </a:solidFill>
              </a:rPr>
              <a:t>Show 3SAT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</a:t>
            </a:r>
            <a:r>
              <a:rPr lang="en-US" altLang="en-US" baseline="-25000" dirty="0">
                <a:solidFill>
                  <a:schemeClr val="accent1"/>
                </a:solidFill>
                <a:sym typeface="Symbol" pitchFamily="18" charset="2"/>
              </a:rPr>
              <a:t>p</a:t>
            </a:r>
            <a:r>
              <a:rPr lang="en-US" altLang="en-US" dirty="0">
                <a:solidFill>
                  <a:schemeClr val="accent1"/>
                </a:solidFill>
                <a:sym typeface="Symbol" pitchFamily="18" charset="2"/>
              </a:rPr>
              <a:t>SUBSET-SUM.</a:t>
            </a:r>
          </a:p>
        </p:txBody>
      </p:sp>
    </p:spTree>
    <p:extLst>
      <p:ext uri="{BB962C8B-B14F-4D97-AF65-F5344CB8AC3E}">
        <p14:creationId xmlns:p14="http://schemas.microsoft.com/office/powerpoint/2010/main" val="9370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SUBSET-SUM is in NP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he-IL" dirty="0" smtClean="0">
                <a:solidFill>
                  <a:schemeClr val="tx1"/>
                </a:solidFill>
              </a:rPr>
              <a:t>Given a set S and target t</a:t>
            </a:r>
            <a:r>
              <a:rPr lang="en-US" altLang="he-IL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he-IL" dirty="0" smtClean="0">
                <a:solidFill>
                  <a:schemeClr val="tx1"/>
                </a:solidFill>
              </a:rPr>
              <a:t>Verify that </a:t>
            </a:r>
            <a:r>
              <a:rPr lang="en-US" altLang="he-IL" sz="2800" dirty="0" smtClean="0">
                <a:solidFill>
                  <a:schemeClr val="tx1"/>
                </a:solidFill>
              </a:rPr>
              <a:t>S’</a:t>
            </a:r>
            <a:r>
              <a:rPr lang="en-US" altLang="he-IL" sz="2800" dirty="0" smtClean="0">
                <a:solidFill>
                  <a:schemeClr val="tx1"/>
                </a:solidFill>
                <a:sym typeface="Symbol" pitchFamily="18" charset="2"/>
              </a:rPr>
              <a:t>S is </a:t>
            </a:r>
            <a:r>
              <a:rPr lang="en-US" altLang="he-IL" dirty="0" smtClean="0">
                <a:solidFill>
                  <a:schemeClr val="tx1"/>
                </a:solidFill>
                <a:sym typeface="Symbol" pitchFamily="18" charset="2"/>
              </a:rPr>
              <a:t>a solution</a:t>
            </a:r>
            <a:endParaRPr lang="en-US" altLang="he-IL" sz="2800" dirty="0">
              <a:solidFill>
                <a:schemeClr val="tx1"/>
              </a:solidFill>
              <a:sym typeface="Symbol" pitchFamily="18" charset="2"/>
            </a:endParaRPr>
          </a:p>
          <a:p>
            <a:r>
              <a:rPr lang="en-US" altLang="he-IL" sz="2800" dirty="0" smtClean="0">
                <a:solidFill>
                  <a:schemeClr val="tx1"/>
                </a:solidFill>
                <a:sym typeface="Symbol" pitchFamily="18" charset="2"/>
              </a:rPr>
              <a:t>The answer is YES </a:t>
            </a:r>
            <a:r>
              <a:rPr lang="en-US" altLang="he-IL" sz="2800" dirty="0" err="1">
                <a:solidFill>
                  <a:schemeClr val="tx1"/>
                </a:solidFill>
                <a:sym typeface="Symbol" pitchFamily="18" charset="2"/>
              </a:rPr>
              <a:t>iff</a:t>
            </a:r>
            <a:r>
              <a:rPr lang="en-US" altLang="he-IL" sz="2800" dirty="0">
                <a:solidFill>
                  <a:schemeClr val="tx1"/>
                </a:solidFill>
                <a:sym typeface="Symbol" pitchFamily="18" charset="2"/>
              </a:rPr>
              <a:t> </a:t>
            </a:r>
            <a:r>
              <a:rPr lang="en-US" altLang="he-IL" sz="2800" baseline="-25000" dirty="0" err="1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he-IL" sz="2800" baseline="-25000" dirty="0" err="1" smtClean="0">
                <a:solidFill>
                  <a:schemeClr val="tx1"/>
                </a:solidFill>
                <a:sym typeface="Symbol" pitchFamily="18" charset="2"/>
              </a:rPr>
              <a:t>S’</a:t>
            </a:r>
            <a:r>
              <a:rPr lang="en-US" altLang="he-IL" sz="2800" dirty="0" err="1" smtClean="0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he-IL" sz="2800" dirty="0" smtClean="0">
                <a:solidFill>
                  <a:schemeClr val="tx1"/>
                </a:solidFill>
                <a:sym typeface="Symbol" pitchFamily="18" charset="2"/>
              </a:rPr>
              <a:t>=t.</a:t>
            </a:r>
            <a:endParaRPr lang="en-US" altLang="he-IL" sz="2800" dirty="0">
              <a:solidFill>
                <a:schemeClr val="tx1"/>
              </a:solidFill>
              <a:sym typeface="Symbol" pitchFamily="18" charset="2"/>
            </a:endParaRPr>
          </a:p>
          <a:p>
            <a:endParaRPr lang="en-US" altLang="he-IL" sz="28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he-IL" sz="2400" dirty="0">
                <a:solidFill>
                  <a:schemeClr val="tx1"/>
                </a:solidFill>
              </a:rPr>
              <a:t>The length of the certificate: O(n) (n=|S|)</a:t>
            </a:r>
          </a:p>
          <a:p>
            <a:pPr>
              <a:buFontTx/>
              <a:buNone/>
            </a:pPr>
            <a:r>
              <a:rPr lang="en-US" altLang="he-IL" sz="2400" dirty="0">
                <a:solidFill>
                  <a:schemeClr val="tx1"/>
                </a:solidFill>
              </a:rPr>
              <a:t>Time complexity: </a:t>
            </a:r>
            <a:r>
              <a:rPr lang="en-US" altLang="he-IL" sz="2400" dirty="0" smtClean="0">
                <a:solidFill>
                  <a:schemeClr val="tx1"/>
                </a:solidFill>
              </a:rPr>
              <a:t>Is the time to add the numbers in S’ which is O(n).</a:t>
            </a:r>
            <a:endParaRPr lang="en-US" altLang="he-IL" sz="2800" dirty="0">
              <a:solidFill>
                <a:schemeClr val="tx1"/>
              </a:solidFill>
            </a:endParaRPr>
          </a:p>
          <a:p>
            <a:endParaRPr lang="en-US" alt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Reducing 3SAT to SubSet Sum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772400" cy="38163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800" b="1" dirty="0">
                <a:solidFill>
                  <a:schemeClr val="tx1"/>
                </a:solidFill>
                <a:ea typeface="新細明體" pitchFamily="18" charset="-120"/>
              </a:rPr>
              <a:t>Proof idea: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800" b="1" dirty="0">
              <a:ea typeface="新細明體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Choosing the subset numbers from the set S corresponds to choosing the assignments of </a:t>
            </a:r>
            <a:b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the variables in the </a:t>
            </a:r>
            <a:r>
              <a:rPr lang="en-US" altLang="zh-TW" sz="2800" dirty="0" smtClean="0">
                <a:solidFill>
                  <a:schemeClr val="tx1"/>
                </a:solidFill>
                <a:ea typeface="新細明體" pitchFamily="18" charset="-120"/>
              </a:rPr>
              <a:t>3SAT 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formula.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800" b="1" dirty="0">
              <a:solidFill>
                <a:schemeClr val="tx1"/>
              </a:solidFill>
              <a:ea typeface="新細明體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The different digits of the sum correspond </a:t>
            </a:r>
            <a:b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to the different clauses of the formula.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800" dirty="0">
              <a:solidFill>
                <a:schemeClr val="tx1"/>
              </a:solidFill>
              <a:ea typeface="新細明體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If the target t is reached, a valid and satisfying assignment is found.</a:t>
            </a:r>
          </a:p>
        </p:txBody>
      </p:sp>
    </p:spTree>
    <p:extLst>
      <p:ext uri="{BB962C8B-B14F-4D97-AF65-F5344CB8AC3E}">
        <p14:creationId xmlns:p14="http://schemas.microsoft.com/office/powerpoint/2010/main" val="18976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978" name="Group 2"/>
          <p:cNvGraphicFramePr>
            <a:graphicFrameLocks noGrp="1"/>
          </p:cNvGraphicFramePr>
          <p:nvPr/>
        </p:nvGraphicFramePr>
        <p:xfrm>
          <a:off x="4572000" y="838200"/>
          <a:ext cx="2430463" cy="53644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296863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5133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79716"/>
              </p:ext>
            </p:extLst>
          </p:nvPr>
        </p:nvGraphicFramePr>
        <p:xfrm>
          <a:off x="1022350" y="1677988"/>
          <a:ext cx="18240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45" name="Equation" r:id="rId3" imgW="965160" imgH="914400" progId="Equation.3">
                  <p:embed/>
                </p:oleObj>
              </mc:Choice>
              <mc:Fallback>
                <p:oleObj name="Equation" r:id="rId3" imgW="965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677988"/>
                        <a:ext cx="1824038" cy="172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134" name="Text Box 158"/>
          <p:cNvSpPr txBox="1">
            <a:spLocks noChangeArrowheads="1"/>
          </p:cNvSpPr>
          <p:nvPr/>
        </p:nvSpPr>
        <p:spPr bwMode="auto">
          <a:xfrm>
            <a:off x="6858000" y="5897563"/>
            <a:ext cx="517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32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+</a:t>
            </a:r>
          </a:p>
        </p:txBody>
      </p:sp>
      <p:graphicFrame>
        <p:nvGraphicFramePr>
          <p:cNvPr id="255135" name="Group 159"/>
          <p:cNvGraphicFramePr>
            <a:graphicFrameLocks noGrp="1"/>
          </p:cNvGraphicFramePr>
          <p:nvPr/>
        </p:nvGraphicFramePr>
        <p:xfrm>
          <a:off x="4572000" y="6294438"/>
          <a:ext cx="2438400" cy="3352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5157" name="Line 181"/>
          <p:cNvSpPr>
            <a:spLocks noChangeShapeType="1"/>
          </p:cNvSpPr>
          <p:nvPr/>
        </p:nvSpPr>
        <p:spPr bwMode="auto">
          <a:xfrm>
            <a:off x="5791200" y="838200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5158" name="Line 182"/>
          <p:cNvSpPr>
            <a:spLocks noChangeShapeType="1"/>
          </p:cNvSpPr>
          <p:nvPr/>
        </p:nvSpPr>
        <p:spPr bwMode="auto">
          <a:xfrm flipV="1">
            <a:off x="4572000" y="35052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55159" name="Group 183"/>
          <p:cNvGraphicFramePr>
            <a:graphicFrameLocks noGrp="1"/>
          </p:cNvGraphicFramePr>
          <p:nvPr/>
        </p:nvGraphicFramePr>
        <p:xfrm>
          <a:off x="3657600" y="838200"/>
          <a:ext cx="609600" cy="26822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5179" name="Group 203"/>
          <p:cNvGraphicFramePr>
            <a:graphicFrameLocks noGrp="1"/>
          </p:cNvGraphicFramePr>
          <p:nvPr/>
        </p:nvGraphicFramePr>
        <p:xfrm>
          <a:off x="5791200" y="381000"/>
          <a:ext cx="1219200" cy="3352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  <a:endParaRPr kumimoji="0" lang="zh-TW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  <a:endParaRPr kumimoji="0" lang="zh-TW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  <a:endParaRPr kumimoji="0" lang="zh-TW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5191" name="Text Box 215"/>
          <p:cNvSpPr txBox="1">
            <a:spLocks noChangeArrowheads="1"/>
          </p:cNvSpPr>
          <p:nvPr/>
        </p:nvSpPr>
        <p:spPr bwMode="auto">
          <a:xfrm>
            <a:off x="4495800" y="217488"/>
            <a:ext cx="1312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clause:</a:t>
            </a:r>
          </a:p>
        </p:txBody>
      </p:sp>
      <p:sp>
        <p:nvSpPr>
          <p:cNvPr id="255192" name="Text Box 216"/>
          <p:cNvSpPr txBox="1">
            <a:spLocks noChangeArrowheads="1"/>
          </p:cNvSpPr>
          <p:nvPr/>
        </p:nvSpPr>
        <p:spPr bwMode="auto">
          <a:xfrm>
            <a:off x="593725" y="184150"/>
            <a:ext cx="316865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3600" b="1" dirty="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Subset Sum </a:t>
            </a:r>
          </a:p>
        </p:txBody>
      </p:sp>
      <p:sp>
        <p:nvSpPr>
          <p:cNvPr id="255193" name="Text Box 217"/>
          <p:cNvSpPr txBox="1">
            <a:spLocks noChangeArrowheads="1"/>
          </p:cNvSpPr>
          <p:nvPr/>
        </p:nvSpPr>
        <p:spPr bwMode="auto">
          <a:xfrm>
            <a:off x="914400" y="946150"/>
            <a:ext cx="250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3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CNF formula:</a:t>
            </a:r>
          </a:p>
        </p:txBody>
      </p:sp>
      <p:sp>
        <p:nvSpPr>
          <p:cNvPr id="255194" name="Text Box 218"/>
          <p:cNvSpPr txBox="1">
            <a:spLocks noChangeArrowheads="1"/>
          </p:cNvSpPr>
          <p:nvPr/>
        </p:nvSpPr>
        <p:spPr bwMode="auto">
          <a:xfrm>
            <a:off x="762000" y="3841750"/>
            <a:ext cx="392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Make the number table,</a:t>
            </a:r>
          </a:p>
        </p:txBody>
      </p:sp>
      <p:sp>
        <p:nvSpPr>
          <p:cNvPr id="255195" name="Text Box 219"/>
          <p:cNvSpPr txBox="1">
            <a:spLocks noChangeArrowheads="1"/>
          </p:cNvSpPr>
          <p:nvPr/>
        </p:nvSpPr>
        <p:spPr bwMode="auto">
          <a:xfrm>
            <a:off x="762000" y="4222750"/>
            <a:ext cx="350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and the ‘target sum’ t</a:t>
            </a:r>
          </a:p>
        </p:txBody>
      </p:sp>
      <p:sp>
        <p:nvSpPr>
          <p:cNvPr id="255196" name="Line 220"/>
          <p:cNvSpPr>
            <a:spLocks noChangeShapeType="1"/>
          </p:cNvSpPr>
          <p:nvPr/>
        </p:nvSpPr>
        <p:spPr bwMode="auto">
          <a:xfrm>
            <a:off x="3048000" y="4724400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5197" name="AutoShape 221"/>
          <p:cNvSpPr>
            <a:spLocks/>
          </p:cNvSpPr>
          <p:nvPr/>
        </p:nvSpPr>
        <p:spPr bwMode="auto">
          <a:xfrm>
            <a:off x="7162800" y="3429000"/>
            <a:ext cx="457200" cy="2743200"/>
          </a:xfrm>
          <a:prstGeom prst="rightBrace">
            <a:avLst>
              <a:gd name="adj1" fmla="val 50000"/>
              <a:gd name="adj2" fmla="val 51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zh-TW" altLang="en-US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   </a:t>
            </a:r>
          </a:p>
        </p:txBody>
      </p:sp>
      <p:sp>
        <p:nvSpPr>
          <p:cNvPr id="255198" name="Text Box 222"/>
          <p:cNvSpPr txBox="1">
            <a:spLocks noChangeArrowheads="1"/>
          </p:cNvSpPr>
          <p:nvPr/>
        </p:nvSpPr>
        <p:spPr bwMode="auto">
          <a:xfrm>
            <a:off x="7467600" y="4679950"/>
            <a:ext cx="163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dummies</a:t>
            </a:r>
          </a:p>
        </p:txBody>
      </p:sp>
    </p:spTree>
    <p:extLst>
      <p:ext uri="{BB962C8B-B14F-4D97-AF65-F5344CB8AC3E}">
        <p14:creationId xmlns:p14="http://schemas.microsoft.com/office/powerpoint/2010/main" val="2949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134" grpId="0" autoUpdateAnimBg="0"/>
      <p:bldP spid="255157" grpId="0" animBg="1"/>
      <p:bldP spid="255158" grpId="0" animBg="1"/>
      <p:bldP spid="255191" grpId="0" autoUpdateAnimBg="0"/>
      <p:bldP spid="255194" grpId="0" autoUpdateAnimBg="0"/>
      <p:bldP spid="255195" grpId="0" autoUpdateAnimBg="0"/>
      <p:bldP spid="255196" grpId="0" animBg="1"/>
      <p:bldP spid="255197" grpId="0" animBg="1" autoUpdateAnimBg="0"/>
      <p:bldP spid="2551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38175" y="2228850"/>
            <a:ext cx="756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latin typeface="Arial" panose="020B0604020202020204" pitchFamily="34" charset="0"/>
              </a:rPr>
              <a:t>Theorem (Cook-Levin): SAT is NP-complete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012825" y="2833688"/>
            <a:ext cx="6954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latin typeface="Arial" panose="020B0604020202020204" pitchFamily="34" charset="0"/>
              </a:rPr>
              <a:t>Corollary: SAT </a:t>
            </a:r>
            <a:r>
              <a:rPr lang="en-US" altLang="en-US" sz="28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 P if and only if P = NP</a:t>
            </a:r>
          </a:p>
        </p:txBody>
      </p:sp>
    </p:spTree>
    <p:extLst>
      <p:ext uri="{BB962C8B-B14F-4D97-AF65-F5344CB8AC3E}">
        <p14:creationId xmlns:p14="http://schemas.microsoft.com/office/powerpoint/2010/main" val="955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Reducing 3SAT to SubSet Sum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pPr marL="533400" indent="-533400"/>
            <a:r>
              <a:rPr lang="en-US" altLang="zh-TW" sz="2800" dirty="0">
                <a:ea typeface="新細明體" pitchFamily="18" charset="-120"/>
              </a:rPr>
              <a:t>Let 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</a:t>
            </a:r>
            <a:r>
              <a:rPr lang="en-US" altLang="zh-TW" sz="2800" dirty="0" smtClean="0">
                <a:ea typeface="新細明體" pitchFamily="18" charset="-120"/>
                <a:sym typeface="Symbol" pitchFamily="18" charset="2"/>
              </a:rPr>
              <a:t>3CNF 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with k clauses and </a:t>
            </a:r>
            <a:r>
              <a:rPr lang="en-US" altLang="zh-TW" sz="2800" dirty="0">
                <a:ea typeface="新細明體" pitchFamily="18" charset="-120"/>
                <a:sym typeface="MT Extra" pitchFamily="92" charset="0"/>
              </a:rPr>
              <a:t>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 variables x</a:t>
            </a:r>
            <a:r>
              <a:rPr lang="en-US" altLang="zh-TW" sz="2800" baseline="-25000" dirty="0">
                <a:ea typeface="新細明體" pitchFamily="18" charset="-120"/>
                <a:sym typeface="Symbol" pitchFamily="18" charset="2"/>
              </a:rPr>
              <a:t>1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,</a:t>
            </a:r>
            <a:r>
              <a:rPr lang="en-US" altLang="zh-TW" sz="2800" dirty="0">
                <a:latin typeface="Arial"/>
                <a:ea typeface="新細明體" pitchFamily="18" charset="-120"/>
                <a:sym typeface="Symbol" pitchFamily="18" charset="2"/>
              </a:rPr>
              <a:t>…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,x</a:t>
            </a:r>
            <a:r>
              <a:rPr lang="en-US" altLang="zh-TW" sz="2800" baseline="-25000" dirty="0">
                <a:ea typeface="新細明體" pitchFamily="18" charset="-120"/>
                <a:sym typeface="MT Extra" pitchFamily="92" charset="0"/>
              </a:rPr>
              <a:t>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.</a:t>
            </a:r>
          </a:p>
          <a:p>
            <a:pPr marL="533400" indent="-533400"/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Create a Subset-Sum instance &lt;</a:t>
            </a:r>
            <a:r>
              <a:rPr lang="en-US" altLang="zh-TW" sz="2800" dirty="0" err="1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 sz="2800" baseline="-25000" dirty="0" err="1">
                <a:ea typeface="新細明體" pitchFamily="18" charset="-120"/>
                <a:sym typeface="Symbol" pitchFamily="18" charset="2"/>
              </a:rPr>
              <a:t></a:t>
            </a:r>
            <a:r>
              <a:rPr lang="en-US" altLang="zh-TW" sz="2800" dirty="0" err="1">
                <a:ea typeface="新細明體" pitchFamily="18" charset="-120"/>
                <a:sym typeface="Symbol" pitchFamily="18" charset="2"/>
              </a:rPr>
              <a:t>,t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&gt; by: </a:t>
            </a:r>
            <a:br>
              <a:rPr lang="en-US" altLang="zh-TW" sz="28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sz="2800" dirty="0">
                <a:ea typeface="新細明體" pitchFamily="18" charset="-120"/>
                <a:sym typeface="MT Extra" pitchFamily="92" charset="0"/>
              </a:rPr>
              <a:t>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+2k elements of </a:t>
            </a:r>
            <a:br>
              <a:rPr lang="en-US" altLang="zh-TW" sz="28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 sz="2800" baseline="-25000" dirty="0">
                <a:ea typeface="新細明體" pitchFamily="18" charset="-120"/>
                <a:sym typeface="Symbol" pitchFamily="18" charset="2"/>
              </a:rPr>
              <a:t>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 = {y</a:t>
            </a:r>
            <a:r>
              <a:rPr lang="en-US" altLang="zh-TW" sz="2800" baseline="-25000" dirty="0">
                <a:ea typeface="新細明體" pitchFamily="18" charset="-120"/>
                <a:sym typeface="Symbol" pitchFamily="18" charset="2"/>
              </a:rPr>
              <a:t>1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,z</a:t>
            </a:r>
            <a:r>
              <a:rPr lang="en-US" altLang="zh-TW" sz="2800" baseline="-25000" dirty="0">
                <a:ea typeface="新細明體" pitchFamily="18" charset="-120"/>
                <a:sym typeface="Symbol" pitchFamily="18" charset="2"/>
              </a:rPr>
              <a:t>1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,</a:t>
            </a:r>
            <a:r>
              <a:rPr lang="en-US" altLang="zh-TW" sz="2800" dirty="0">
                <a:latin typeface="Arial"/>
                <a:ea typeface="新細明體" pitchFamily="18" charset="-120"/>
                <a:sym typeface="Symbol" pitchFamily="18" charset="2"/>
              </a:rPr>
              <a:t>…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,y</a:t>
            </a:r>
            <a:r>
              <a:rPr lang="en-US" altLang="zh-TW" sz="2800" baseline="-25000" dirty="0">
                <a:ea typeface="新細明體" pitchFamily="18" charset="-120"/>
                <a:sym typeface="MT Extra" pitchFamily="92" charset="0"/>
              </a:rPr>
              <a:t>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,z</a:t>
            </a:r>
            <a:r>
              <a:rPr lang="en-US" altLang="zh-TW" sz="2800" baseline="-25000" dirty="0">
                <a:ea typeface="新細明體" pitchFamily="18" charset="-120"/>
                <a:sym typeface="MT Extra" pitchFamily="92" charset="0"/>
              </a:rPr>
              <a:t></a:t>
            </a:r>
            <a:r>
              <a:rPr lang="en-US" altLang="zh-TW" sz="2800" dirty="0">
                <a:ea typeface="新細明體" pitchFamily="18" charset="-120"/>
                <a:sym typeface="MT Extra" pitchFamily="92" charset="0"/>
              </a:rPr>
              <a:t>,g</a:t>
            </a:r>
            <a:r>
              <a:rPr lang="en-US" altLang="zh-TW" sz="2800" baseline="-25000" dirty="0">
                <a:ea typeface="新細明體" pitchFamily="18" charset="-120"/>
                <a:sym typeface="MT Extra" pitchFamily="92" charset="0"/>
              </a:rPr>
              <a:t>1</a:t>
            </a:r>
            <a:r>
              <a:rPr lang="en-US" altLang="zh-TW" sz="2800" dirty="0">
                <a:ea typeface="新細明體" pitchFamily="18" charset="-120"/>
                <a:sym typeface="MT Extra" pitchFamily="92" charset="0"/>
              </a:rPr>
              <a:t>,h</a:t>
            </a:r>
            <a:r>
              <a:rPr lang="en-US" altLang="zh-TW" sz="2800" baseline="-25000" dirty="0">
                <a:ea typeface="新細明體" pitchFamily="18" charset="-120"/>
                <a:sym typeface="MT Extra" pitchFamily="92" charset="0"/>
              </a:rPr>
              <a:t>1</a:t>
            </a:r>
            <a:r>
              <a:rPr lang="en-US" altLang="zh-TW" sz="2800" dirty="0">
                <a:ea typeface="新細明體" pitchFamily="18" charset="-120"/>
                <a:sym typeface="MT Extra" pitchFamily="92" charset="0"/>
              </a:rPr>
              <a:t>,</a:t>
            </a:r>
            <a:r>
              <a:rPr lang="en-US" altLang="zh-TW" sz="2800" dirty="0">
                <a:latin typeface="Arial"/>
                <a:ea typeface="新細明體" pitchFamily="18" charset="-120"/>
                <a:sym typeface="MT Extra" pitchFamily="92" charset="0"/>
              </a:rPr>
              <a:t>…</a:t>
            </a:r>
            <a:r>
              <a:rPr lang="en-US" altLang="zh-TW" sz="2800" dirty="0">
                <a:ea typeface="新細明體" pitchFamily="18" charset="-120"/>
                <a:sym typeface="MT Extra" pitchFamily="92" charset="0"/>
              </a:rPr>
              <a:t>,</a:t>
            </a:r>
            <a:r>
              <a:rPr lang="en-US" altLang="zh-TW" sz="2800" dirty="0" err="1">
                <a:ea typeface="新細明體" pitchFamily="18" charset="-120"/>
                <a:sym typeface="MT Extra" pitchFamily="92" charset="0"/>
              </a:rPr>
              <a:t>g</a:t>
            </a:r>
            <a:r>
              <a:rPr lang="en-US" altLang="zh-TW" sz="2800" baseline="-25000" dirty="0" err="1">
                <a:ea typeface="新細明體" pitchFamily="18" charset="-120"/>
                <a:sym typeface="MT Extra" pitchFamily="92" charset="0"/>
              </a:rPr>
              <a:t>k</a:t>
            </a:r>
            <a:r>
              <a:rPr lang="en-US" altLang="zh-TW" sz="2800" dirty="0" err="1">
                <a:ea typeface="新細明體" pitchFamily="18" charset="-120"/>
                <a:sym typeface="MT Extra" pitchFamily="92" charset="0"/>
              </a:rPr>
              <a:t>,h</a:t>
            </a:r>
            <a:r>
              <a:rPr lang="en-US" altLang="zh-TW" sz="2800" baseline="-25000" dirty="0" err="1">
                <a:ea typeface="新細明體" pitchFamily="18" charset="-120"/>
                <a:sym typeface="MT Extra" pitchFamily="92" charset="0"/>
              </a:rPr>
              <a:t>k</a:t>
            </a:r>
            <a:r>
              <a:rPr lang="en-US" altLang="zh-TW" sz="2800" dirty="0">
                <a:ea typeface="新細明體" pitchFamily="18" charset="-120"/>
                <a:sym typeface="MT Extra" pitchFamily="92" charset="0"/>
              </a:rPr>
              <a:t>}</a:t>
            </a:r>
          </a:p>
          <a:p>
            <a:pPr marL="990600" lvl="1" indent="-533400"/>
            <a:r>
              <a:rPr lang="en-US" altLang="zh-TW" dirty="0" err="1">
                <a:ea typeface="新細明體" pitchFamily="18" charset="-120"/>
                <a:sym typeface="MT Extra" pitchFamily="92" charset="0"/>
              </a:rPr>
              <a:t>y</a:t>
            </a:r>
            <a:r>
              <a:rPr lang="en-US" altLang="zh-TW" baseline="-25000" dirty="0" err="1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 dirty="0">
                <a:ea typeface="新細明體" pitchFamily="18" charset="-120"/>
                <a:sym typeface="MT Extra" pitchFamily="92" charset="0"/>
              </a:rPr>
              <a:t> indicates positive </a:t>
            </a:r>
            <a:r>
              <a:rPr lang="en-US" altLang="zh-TW" dirty="0" err="1">
                <a:ea typeface="新細明體" pitchFamily="18" charset="-120"/>
                <a:sym typeface="MT Extra" pitchFamily="92" charset="0"/>
              </a:rPr>
              <a:t>x</a:t>
            </a:r>
            <a:r>
              <a:rPr lang="en-US" altLang="zh-TW" baseline="-25000" dirty="0" err="1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 dirty="0">
                <a:ea typeface="新細明體" pitchFamily="18" charset="-120"/>
                <a:sym typeface="MT Extra" pitchFamily="92" charset="0"/>
              </a:rPr>
              <a:t> literals in clauses</a:t>
            </a:r>
            <a:endParaRPr lang="en-US" altLang="zh-TW" baseline="-25000" dirty="0">
              <a:ea typeface="新細明體" pitchFamily="18" charset="-120"/>
              <a:sym typeface="Symbol" pitchFamily="18" charset="2"/>
            </a:endParaRPr>
          </a:p>
          <a:p>
            <a:pPr marL="990600" lvl="1" indent="-533400"/>
            <a:r>
              <a:rPr lang="en-US" altLang="zh-TW" dirty="0" err="1">
                <a:ea typeface="新細明體" pitchFamily="18" charset="-120"/>
                <a:sym typeface="MT Extra" pitchFamily="92" charset="0"/>
              </a:rPr>
              <a:t>z</a:t>
            </a:r>
            <a:r>
              <a:rPr lang="en-US" altLang="zh-TW" baseline="-25000" dirty="0" err="1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 dirty="0">
                <a:ea typeface="新細明體" pitchFamily="18" charset="-120"/>
                <a:sym typeface="MT Extra" pitchFamily="92" charset="0"/>
              </a:rPr>
              <a:t> indicates negated </a:t>
            </a:r>
            <a:r>
              <a:rPr lang="en-US" altLang="zh-TW" dirty="0" err="1">
                <a:ea typeface="新細明體" pitchFamily="18" charset="-120"/>
                <a:sym typeface="MT Extra" pitchFamily="92" charset="0"/>
              </a:rPr>
              <a:t>x</a:t>
            </a:r>
            <a:r>
              <a:rPr lang="en-US" altLang="zh-TW" baseline="-25000" dirty="0" err="1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 dirty="0">
                <a:ea typeface="新細明體" pitchFamily="18" charset="-120"/>
                <a:sym typeface="MT Extra" pitchFamily="92" charset="0"/>
              </a:rPr>
              <a:t> literals in clauses</a:t>
            </a:r>
          </a:p>
          <a:p>
            <a:pPr marL="990600" lvl="1" indent="-533400"/>
            <a:r>
              <a:rPr lang="en-US" altLang="zh-TW" dirty="0" err="1">
                <a:ea typeface="新細明體" pitchFamily="18" charset="-120"/>
                <a:sym typeface="MT Extra" pitchFamily="92" charset="0"/>
              </a:rPr>
              <a:t>g</a:t>
            </a:r>
            <a:r>
              <a:rPr lang="en-US" altLang="zh-TW" baseline="-25000" dirty="0" err="1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 dirty="0">
                <a:ea typeface="新細明體" pitchFamily="18" charset="-120"/>
                <a:sym typeface="MT Extra" pitchFamily="92" charset="0"/>
              </a:rPr>
              <a:t> and </a:t>
            </a:r>
            <a:r>
              <a:rPr lang="en-US" altLang="zh-TW" dirty="0" err="1">
                <a:ea typeface="新細明體" pitchFamily="18" charset="-120"/>
                <a:sym typeface="MT Extra" pitchFamily="92" charset="0"/>
              </a:rPr>
              <a:t>h</a:t>
            </a:r>
            <a:r>
              <a:rPr lang="en-US" altLang="zh-TW" baseline="-25000" dirty="0" err="1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 dirty="0">
                <a:ea typeface="新細明體" pitchFamily="18" charset="-120"/>
                <a:sym typeface="MT Extra" pitchFamily="92" charset="0"/>
              </a:rPr>
              <a:t> are dummies</a:t>
            </a:r>
          </a:p>
          <a:p>
            <a:pPr marL="990600" lvl="1" indent="-533400"/>
            <a:r>
              <a:rPr lang="en-US" altLang="zh-TW" dirty="0">
                <a:ea typeface="新細明體" pitchFamily="18" charset="-120"/>
                <a:sym typeface="MT Extra" pitchFamily="92" charset="0"/>
              </a:rPr>
              <a:t>and</a:t>
            </a:r>
          </a:p>
        </p:txBody>
      </p:sp>
      <p:graphicFrame>
        <p:nvGraphicFramePr>
          <p:cNvPr id="256004" name="Object 4"/>
          <p:cNvGraphicFramePr>
            <a:graphicFrameLocks noChangeAspect="1"/>
          </p:cNvGraphicFramePr>
          <p:nvPr/>
        </p:nvGraphicFramePr>
        <p:xfrm>
          <a:off x="2168525" y="5405438"/>
          <a:ext cx="29368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169" name="Equation" r:id="rId3" imgW="1054080" imgH="330120" progId="Equation.3">
                  <p:embed/>
                </p:oleObj>
              </mc:Choice>
              <mc:Fallback>
                <p:oleObj name="Equation" r:id="rId3" imgW="1054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5405438"/>
                        <a:ext cx="29368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69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53143" y="76200"/>
            <a:ext cx="3276600" cy="1143000"/>
          </a:xfrm>
        </p:spPr>
        <p:txBody>
          <a:bodyPr/>
          <a:lstStyle/>
          <a:p>
            <a:pPr algn="l"/>
            <a:r>
              <a:rPr lang="en-US" altLang="zh-TW" dirty="0">
                <a:ea typeface="新細明體" pitchFamily="18" charset="-120"/>
              </a:rPr>
              <a:t>Subset Sum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10198"/>
              </p:ext>
            </p:extLst>
          </p:nvPr>
        </p:nvGraphicFramePr>
        <p:xfrm>
          <a:off x="5334000" y="76200"/>
          <a:ext cx="2981324" cy="76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193" name="Equation" r:id="rId4" imgW="1879560" imgH="457200" progId="Equation.3">
                  <p:embed/>
                </p:oleObj>
              </mc:Choice>
              <mc:Fallback>
                <p:oleObj name="Equation" r:id="rId4" imgW="1879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76200"/>
                        <a:ext cx="2981324" cy="7606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42635"/>
              </p:ext>
            </p:extLst>
          </p:nvPr>
        </p:nvGraphicFramePr>
        <p:xfrm>
          <a:off x="5876924" y="931863"/>
          <a:ext cx="2438400" cy="53644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183" name="Group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14801"/>
              </p:ext>
            </p:extLst>
          </p:nvPr>
        </p:nvGraphicFramePr>
        <p:xfrm>
          <a:off x="5876924" y="6296343"/>
          <a:ext cx="2438400" cy="3352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205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81340"/>
              </p:ext>
            </p:extLst>
          </p:nvPr>
        </p:nvGraphicFramePr>
        <p:xfrm>
          <a:off x="5114924" y="931863"/>
          <a:ext cx="609600" cy="26822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225" name="Text Box 201"/>
          <p:cNvSpPr txBox="1">
            <a:spLocks noChangeArrowheads="1"/>
          </p:cNvSpPr>
          <p:nvPr/>
        </p:nvSpPr>
        <p:spPr bwMode="auto">
          <a:xfrm>
            <a:off x="822325" y="1589088"/>
            <a:ext cx="34337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 b="1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Note 1: 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The “1111”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in the target forces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 proper assignment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of the x</a:t>
            </a:r>
            <a:r>
              <a:rPr lang="en-US" altLang="zh-TW" sz="2800" baseline="-250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 variables. </a:t>
            </a:r>
          </a:p>
        </p:txBody>
      </p:sp>
      <p:sp>
        <p:nvSpPr>
          <p:cNvPr id="257226" name="Line 202"/>
          <p:cNvSpPr>
            <a:spLocks noChangeShapeType="1"/>
          </p:cNvSpPr>
          <p:nvPr/>
        </p:nvSpPr>
        <p:spPr bwMode="auto">
          <a:xfrm flipV="1">
            <a:off x="5876924" y="3597276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7227" name="Line 203"/>
          <p:cNvSpPr>
            <a:spLocks noChangeShapeType="1"/>
          </p:cNvSpPr>
          <p:nvPr/>
        </p:nvSpPr>
        <p:spPr bwMode="auto">
          <a:xfrm>
            <a:off x="7096124" y="931863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7228" name="Text Box 204"/>
          <p:cNvSpPr txBox="1">
            <a:spLocks noChangeArrowheads="1"/>
          </p:cNvSpPr>
          <p:nvPr/>
        </p:nvSpPr>
        <p:spPr bwMode="auto">
          <a:xfrm>
            <a:off x="808038" y="3733800"/>
            <a:ext cx="4221162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 b="1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Note 2: 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The target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“3333” is only possible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if each clause is satisfied.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(The dummies can add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maximally 2 extra.)</a:t>
            </a:r>
            <a:endParaRPr lang="en-US" altLang="zh-TW" sz="2800" b="1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94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225" grpId="0" autoUpdateAnimBg="0"/>
      <p:bldP spid="25722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14300"/>
            <a:ext cx="3200400" cy="1143000"/>
          </a:xfrm>
        </p:spPr>
        <p:txBody>
          <a:bodyPr/>
          <a:lstStyle/>
          <a:p>
            <a:pPr algn="l"/>
            <a:r>
              <a:rPr lang="en-US" altLang="zh-TW">
                <a:ea typeface="新細明體" pitchFamily="18" charset="-120"/>
              </a:rPr>
              <a:t>Subset Sum</a:t>
            </a:r>
          </a:p>
        </p:txBody>
      </p:sp>
      <p:graphicFrame>
        <p:nvGraphicFramePr>
          <p:cNvPr id="258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149488"/>
              </p:ext>
            </p:extLst>
          </p:nvPr>
        </p:nvGraphicFramePr>
        <p:xfrm>
          <a:off x="617538" y="5187950"/>
          <a:ext cx="1949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528" name="Equation" r:id="rId3" imgW="761760" imgH="228600" progId="Equation.3">
                  <p:embed/>
                </p:oleObj>
              </mc:Choice>
              <mc:Fallback>
                <p:oleObj name="Equation" r:id="rId3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5187950"/>
                        <a:ext cx="19494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000250" y="5175250"/>
            <a:ext cx="2911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     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is a satisfying </a:t>
            </a:r>
            <a:b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</a:b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     assignment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476250" y="5219700"/>
            <a:ext cx="4419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8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898269"/>
              </p:ext>
            </p:extLst>
          </p:nvPr>
        </p:nvGraphicFramePr>
        <p:xfrm>
          <a:off x="5837237" y="43118"/>
          <a:ext cx="2955925" cy="69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529" name="Equation" r:id="rId5" imgW="1955520" imgH="457200" progId="Equation.3">
                  <p:embed/>
                </p:oleObj>
              </mc:Choice>
              <mc:Fallback>
                <p:oleObj name="Equation" r:id="rId5" imgW="1955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7" y="43118"/>
                        <a:ext cx="2955925" cy="69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03276"/>
              </p:ext>
            </p:extLst>
          </p:nvPr>
        </p:nvGraphicFramePr>
        <p:xfrm>
          <a:off x="6191250" y="876300"/>
          <a:ext cx="2438400" cy="53644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210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55739"/>
              </p:ext>
            </p:extLst>
          </p:nvPr>
        </p:nvGraphicFramePr>
        <p:xfrm>
          <a:off x="6191250" y="6227127"/>
          <a:ext cx="2438400" cy="3352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232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90787"/>
              </p:ext>
            </p:extLst>
          </p:nvPr>
        </p:nvGraphicFramePr>
        <p:xfrm>
          <a:off x="1085850" y="1485900"/>
          <a:ext cx="2438400" cy="37338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342" name="Group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38472"/>
              </p:ext>
            </p:extLst>
          </p:nvPr>
        </p:nvGraphicFramePr>
        <p:xfrm>
          <a:off x="5429250" y="876300"/>
          <a:ext cx="609600" cy="26822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8362" name="Line 314"/>
          <p:cNvSpPr>
            <a:spLocks noChangeShapeType="1"/>
          </p:cNvSpPr>
          <p:nvPr/>
        </p:nvSpPr>
        <p:spPr bwMode="auto">
          <a:xfrm flipH="1">
            <a:off x="3676650" y="10287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3" name="Line 315"/>
          <p:cNvSpPr>
            <a:spLocks noChangeShapeType="1"/>
          </p:cNvSpPr>
          <p:nvPr/>
        </p:nvSpPr>
        <p:spPr bwMode="auto">
          <a:xfrm flipH="1">
            <a:off x="3600450" y="1943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4" name="Line 316"/>
          <p:cNvSpPr>
            <a:spLocks noChangeShapeType="1"/>
          </p:cNvSpPr>
          <p:nvPr/>
        </p:nvSpPr>
        <p:spPr bwMode="auto">
          <a:xfrm flipH="1" flipV="1">
            <a:off x="3600450" y="24003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5" name="Line 317"/>
          <p:cNvSpPr>
            <a:spLocks noChangeShapeType="1"/>
          </p:cNvSpPr>
          <p:nvPr/>
        </p:nvSpPr>
        <p:spPr bwMode="auto">
          <a:xfrm flipH="1" flipV="1">
            <a:off x="3600450" y="26289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6" name="Text Box 318"/>
          <p:cNvSpPr txBox="1">
            <a:spLocks noChangeArrowheads="1"/>
          </p:cNvSpPr>
          <p:nvPr/>
        </p:nvSpPr>
        <p:spPr bwMode="auto">
          <a:xfrm>
            <a:off x="3524250" y="4305300"/>
            <a:ext cx="51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32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+</a:t>
            </a:r>
          </a:p>
        </p:txBody>
      </p:sp>
      <p:sp>
        <p:nvSpPr>
          <p:cNvPr id="258367" name="Line 319"/>
          <p:cNvSpPr>
            <a:spLocks noChangeShapeType="1"/>
          </p:cNvSpPr>
          <p:nvPr/>
        </p:nvSpPr>
        <p:spPr bwMode="auto">
          <a:xfrm flipH="1" flipV="1">
            <a:off x="3752850" y="4914900"/>
            <a:ext cx="2362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8" name="Line 320"/>
          <p:cNvSpPr>
            <a:spLocks noChangeShapeType="1"/>
          </p:cNvSpPr>
          <p:nvPr/>
        </p:nvSpPr>
        <p:spPr bwMode="auto">
          <a:xfrm flipH="1" flipV="1">
            <a:off x="3600450" y="30099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9" name="Line 321"/>
          <p:cNvSpPr>
            <a:spLocks noChangeShapeType="1"/>
          </p:cNvSpPr>
          <p:nvPr/>
        </p:nvSpPr>
        <p:spPr bwMode="auto">
          <a:xfrm flipH="1" flipV="1">
            <a:off x="3600450" y="3238500"/>
            <a:ext cx="2514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70" name="Line 322"/>
          <p:cNvSpPr>
            <a:spLocks noChangeShapeType="1"/>
          </p:cNvSpPr>
          <p:nvPr/>
        </p:nvSpPr>
        <p:spPr bwMode="auto">
          <a:xfrm flipH="1" flipV="1">
            <a:off x="3676650" y="3619500"/>
            <a:ext cx="2438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71" name="Line 323"/>
          <p:cNvSpPr>
            <a:spLocks noChangeShapeType="1"/>
          </p:cNvSpPr>
          <p:nvPr/>
        </p:nvSpPr>
        <p:spPr bwMode="auto">
          <a:xfrm flipH="1" flipV="1">
            <a:off x="3600450" y="39243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72" name="Line 324"/>
          <p:cNvSpPr>
            <a:spLocks noChangeShapeType="1"/>
          </p:cNvSpPr>
          <p:nvPr/>
        </p:nvSpPr>
        <p:spPr bwMode="auto">
          <a:xfrm flipH="1" flipV="1">
            <a:off x="3600450" y="42291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73" name="Line 325"/>
          <p:cNvSpPr>
            <a:spLocks noChangeShapeType="1"/>
          </p:cNvSpPr>
          <p:nvPr/>
        </p:nvSpPr>
        <p:spPr bwMode="auto">
          <a:xfrm flipH="1" flipV="1">
            <a:off x="3600450" y="44577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74" name="Rectangle 326"/>
          <p:cNvSpPr>
            <a:spLocks noChangeArrowheads="1"/>
          </p:cNvSpPr>
          <p:nvPr/>
        </p:nvSpPr>
        <p:spPr bwMode="auto">
          <a:xfrm>
            <a:off x="2305050" y="2781300"/>
            <a:ext cx="1219200" cy="1828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62" grpId="0" animBg="1"/>
      <p:bldP spid="258363" grpId="0" animBg="1"/>
      <p:bldP spid="258364" grpId="0" animBg="1"/>
      <p:bldP spid="258365" grpId="0" animBg="1"/>
      <p:bldP spid="258366" grpId="0" autoUpdateAnimBg="0"/>
      <p:bldP spid="258367" grpId="0" animBg="1"/>
      <p:bldP spid="258368" grpId="0" animBg="1"/>
      <p:bldP spid="258369" grpId="0" animBg="1"/>
      <p:bldP spid="258370" grpId="0" animBg="1"/>
      <p:bldP spid="258371" grpId="0" animBg="1"/>
      <p:bldP spid="258372" grpId="0" animBg="1"/>
      <p:bldP spid="258373" grpId="0" animBg="1"/>
      <p:bldP spid="2583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2" y="247650"/>
            <a:ext cx="3352800" cy="1143000"/>
          </a:xfrm>
        </p:spPr>
        <p:txBody>
          <a:bodyPr/>
          <a:lstStyle/>
          <a:p>
            <a:pPr algn="l"/>
            <a:r>
              <a:rPr lang="en-US" altLang="zh-TW">
                <a:ea typeface="新細明體" pitchFamily="18" charset="-120"/>
              </a:rPr>
              <a:t>Subset Sum</a:t>
            </a:r>
          </a:p>
        </p:txBody>
      </p:sp>
      <p:graphicFrame>
        <p:nvGraphicFramePr>
          <p:cNvPr id="259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07422"/>
              </p:ext>
            </p:extLst>
          </p:nvPr>
        </p:nvGraphicFramePr>
        <p:xfrm>
          <a:off x="833438" y="4562475"/>
          <a:ext cx="17907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52" name="Equation" r:id="rId3" imgW="761760" imgH="228600" progId="Equation.3">
                  <p:embed/>
                </p:oleObj>
              </mc:Choice>
              <mc:Fallback>
                <p:oleObj name="Equation" r:id="rId3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562475"/>
                        <a:ext cx="1790700" cy="5365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726280" y="4564697"/>
            <a:ext cx="35956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2800" dirty="0">
                <a:solidFill>
                  <a:srgbClr val="FFC000"/>
                </a:solidFill>
                <a:latin typeface="Arial" charset="0"/>
                <a:ea typeface="新細明體" pitchFamily="18" charset="-120"/>
              </a:rPr>
              <a:t>                      </a:t>
            </a:r>
            <a:r>
              <a:rPr lang="en-US" altLang="zh-TW" sz="2800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is not a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satisfying assignment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785812" y="4514850"/>
            <a:ext cx="3581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9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13349"/>
              </p:ext>
            </p:extLst>
          </p:nvPr>
        </p:nvGraphicFramePr>
        <p:xfrm>
          <a:off x="5843587" y="152504"/>
          <a:ext cx="2790825" cy="685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53" name="Equation" r:id="rId5" imgW="1841400" imgH="457200" progId="Equation.3">
                  <p:embed/>
                </p:oleObj>
              </mc:Choice>
              <mc:Fallback>
                <p:oleObj name="Equation" r:id="rId5" imgW="18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7" y="152504"/>
                        <a:ext cx="2790825" cy="6857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83042"/>
              </p:ext>
            </p:extLst>
          </p:nvPr>
        </p:nvGraphicFramePr>
        <p:xfrm>
          <a:off x="6196012" y="1009650"/>
          <a:ext cx="2438400" cy="53644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234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19688"/>
              </p:ext>
            </p:extLst>
          </p:nvPr>
        </p:nvGraphicFramePr>
        <p:xfrm>
          <a:off x="6196012" y="6377905"/>
          <a:ext cx="2438400" cy="3352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256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06668"/>
              </p:ext>
            </p:extLst>
          </p:nvPr>
        </p:nvGraphicFramePr>
        <p:xfrm>
          <a:off x="1090612" y="1619250"/>
          <a:ext cx="2438400" cy="272796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339" name="Group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01228"/>
              </p:ext>
            </p:extLst>
          </p:nvPr>
        </p:nvGraphicFramePr>
        <p:xfrm>
          <a:off x="5434012" y="1009650"/>
          <a:ext cx="609600" cy="26822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359" name="Line 287"/>
          <p:cNvSpPr>
            <a:spLocks noChangeShapeType="1"/>
          </p:cNvSpPr>
          <p:nvPr/>
        </p:nvSpPr>
        <p:spPr bwMode="auto">
          <a:xfrm flipH="1">
            <a:off x="3681412" y="146685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0" name="Line 288"/>
          <p:cNvSpPr>
            <a:spLocks noChangeShapeType="1"/>
          </p:cNvSpPr>
          <p:nvPr/>
        </p:nvSpPr>
        <p:spPr bwMode="auto">
          <a:xfrm flipH="1">
            <a:off x="3605212" y="20764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1" name="Line 289"/>
          <p:cNvSpPr>
            <a:spLocks noChangeShapeType="1"/>
          </p:cNvSpPr>
          <p:nvPr/>
        </p:nvSpPr>
        <p:spPr bwMode="auto">
          <a:xfrm flipH="1" flipV="1">
            <a:off x="3605212" y="253365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2" name="Line 290"/>
          <p:cNvSpPr>
            <a:spLocks noChangeShapeType="1"/>
          </p:cNvSpPr>
          <p:nvPr/>
        </p:nvSpPr>
        <p:spPr bwMode="auto">
          <a:xfrm flipH="1" flipV="1">
            <a:off x="3605212" y="2899728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3" name="Text Box 291"/>
          <p:cNvSpPr txBox="1">
            <a:spLocks noChangeArrowheads="1"/>
          </p:cNvSpPr>
          <p:nvPr/>
        </p:nvSpPr>
        <p:spPr bwMode="auto">
          <a:xfrm>
            <a:off x="3529012" y="3524250"/>
            <a:ext cx="51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32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+</a:t>
            </a:r>
          </a:p>
        </p:txBody>
      </p:sp>
      <p:sp>
        <p:nvSpPr>
          <p:cNvPr id="259364" name="Line 292"/>
          <p:cNvSpPr>
            <a:spLocks noChangeShapeType="1"/>
          </p:cNvSpPr>
          <p:nvPr/>
        </p:nvSpPr>
        <p:spPr bwMode="auto">
          <a:xfrm flipH="1" flipV="1">
            <a:off x="3681412" y="4133850"/>
            <a:ext cx="2438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5" name="Oval 293"/>
          <p:cNvSpPr>
            <a:spLocks noChangeArrowheads="1"/>
          </p:cNvSpPr>
          <p:nvPr/>
        </p:nvSpPr>
        <p:spPr bwMode="auto">
          <a:xfrm>
            <a:off x="2233612" y="3829050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366" name="Oval 294"/>
          <p:cNvSpPr>
            <a:spLocks noChangeArrowheads="1"/>
          </p:cNvSpPr>
          <p:nvPr/>
        </p:nvSpPr>
        <p:spPr bwMode="auto">
          <a:xfrm>
            <a:off x="7391399" y="6278845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367" name="Line 295"/>
          <p:cNvSpPr>
            <a:spLocks noChangeShapeType="1"/>
          </p:cNvSpPr>
          <p:nvPr/>
        </p:nvSpPr>
        <p:spPr bwMode="auto">
          <a:xfrm flipH="1" flipV="1">
            <a:off x="3747294" y="3428523"/>
            <a:ext cx="2438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8" name="Line 296"/>
          <p:cNvSpPr>
            <a:spLocks noChangeShapeType="1"/>
          </p:cNvSpPr>
          <p:nvPr/>
        </p:nvSpPr>
        <p:spPr bwMode="auto">
          <a:xfrm flipH="1" flipV="1">
            <a:off x="3702049" y="3771918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9" name="Rectangle 297"/>
          <p:cNvSpPr>
            <a:spLocks noChangeArrowheads="1"/>
          </p:cNvSpPr>
          <p:nvPr/>
        </p:nvSpPr>
        <p:spPr bwMode="auto">
          <a:xfrm>
            <a:off x="2285999" y="3033078"/>
            <a:ext cx="1219200" cy="914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0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359" grpId="0" animBg="1"/>
      <p:bldP spid="259360" grpId="0" animBg="1"/>
      <p:bldP spid="259361" grpId="0" animBg="1"/>
      <p:bldP spid="259362" grpId="0" animBg="1"/>
      <p:bldP spid="259363" grpId="0" autoUpdateAnimBg="0"/>
      <p:bldP spid="259364" grpId="0" animBg="1"/>
      <p:bldP spid="259365" grpId="0" animBg="1"/>
      <p:bldP spid="259366" grpId="0" animBg="1"/>
      <p:bldP spid="259367" grpId="0" animBg="1"/>
      <p:bldP spid="259368" grpId="0" animBg="1"/>
      <p:bldP spid="2593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997" y="114795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Proof 3SAT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aseline="-25000" dirty="0"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Subset Sum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For every 3CNF 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, take target t=1</a:t>
            </a:r>
            <a:r>
              <a:rPr lang="en-US" altLang="zh-TW" sz="2800" dirty="0">
                <a:solidFill>
                  <a:schemeClr val="tx1"/>
                </a:solidFill>
                <a:latin typeface="Arial"/>
                <a:ea typeface="新細明體" pitchFamily="18" charset="-120"/>
                <a:sym typeface="Symbol" pitchFamily="18" charset="2"/>
              </a:rPr>
              <a:t>…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13</a:t>
            </a:r>
            <a:r>
              <a:rPr lang="en-US" altLang="zh-TW" sz="2800" dirty="0">
                <a:solidFill>
                  <a:schemeClr val="tx1"/>
                </a:solidFill>
                <a:latin typeface="Arial"/>
                <a:ea typeface="新細明體" pitchFamily="18" charset="-120"/>
                <a:sym typeface="Symbol" pitchFamily="18" charset="2"/>
              </a:rPr>
              <a:t>…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3 and the corresponding set S</a:t>
            </a:r>
            <a:r>
              <a:rPr lang="en-US" altLang="zh-TW" sz="2800" baseline="-250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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.</a:t>
            </a:r>
          </a:p>
          <a:p>
            <a:endParaRPr lang="en-US" altLang="zh-TW" sz="2800" baseline="-25000" dirty="0">
              <a:solidFill>
                <a:schemeClr val="tx1"/>
              </a:solidFill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If 3SAT, then the satisfying assignment defines a subset that reaches the target.</a:t>
            </a:r>
          </a:p>
          <a:p>
            <a:endParaRPr lang="en-US" altLang="zh-TW" sz="2800" dirty="0">
              <a:solidFill>
                <a:schemeClr val="tx1"/>
              </a:solidFill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Also, the target can only be obtained via a set that gives a satisfying assignment for .</a:t>
            </a:r>
          </a:p>
          <a:p>
            <a:pPr>
              <a:buFontTx/>
              <a:buNone/>
            </a:pPr>
            <a:endParaRPr lang="zh-TW" altLang="en-US" sz="2800" dirty="0">
              <a:ea typeface="新細明體" pitchFamily="18" charset="-120"/>
              <a:sym typeface="Symbol" pitchFamily="18" charset="2"/>
            </a:endParaRPr>
          </a:p>
        </p:txBody>
      </p:sp>
      <p:graphicFrame>
        <p:nvGraphicFramePr>
          <p:cNvPr id="260100" name="Object 4"/>
          <p:cNvGraphicFramePr>
            <a:graphicFrameLocks noChangeAspect="1"/>
          </p:cNvGraphicFramePr>
          <p:nvPr>
            <p:extLst/>
          </p:nvPr>
        </p:nvGraphicFramePr>
        <p:xfrm>
          <a:off x="630238" y="5303838"/>
          <a:ext cx="79438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19" name="Equation" r:id="rId3" imgW="3111480" imgH="279360" progId="Equation.3">
                  <p:embed/>
                </p:oleObj>
              </mc:Choice>
              <mc:Fallback>
                <p:oleObj name="Equation" r:id="rId3" imgW="3111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5303838"/>
                        <a:ext cx="7943850" cy="712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90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8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0-1 KNAPSACK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63867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Prove the following knapsack problem to be NP complete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/>
              <a:t>Decision version </a:t>
            </a:r>
            <a:endParaRPr lang="en-US" altLang="zh-TW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n objects, each with a weight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w</a:t>
            </a:r>
            <a:r>
              <a:rPr lang="en-US" altLang="zh-TW" sz="2400" baseline="-30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&gt; 0 and a benefit  b</a:t>
            </a:r>
            <a:r>
              <a:rPr lang="en-US" altLang="zh-TW" sz="2400" baseline="-30000" dirty="0" smtClean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&gt; 0 capacity of knapsack : W.  Can you fill the knapsack so that the sum of benefits is at least K?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For all item </a:t>
            </a:r>
            <a:r>
              <a:rPr lang="en-US" altLang="zh-TW" sz="2400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 in the </a:t>
            </a:r>
            <a:r>
              <a:rPr lang="en-US" altLang="zh-TW" sz="2400" dirty="0" smtClean="0">
                <a:solidFill>
                  <a:schemeClr val="tx1"/>
                </a:solidFill>
              </a:rPr>
              <a:t>solution set  S.        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en-US" altLang="zh-TW" sz="2400" dirty="0" smtClean="0">
                <a:solidFill>
                  <a:schemeClr val="tx1"/>
                </a:solidFill>
              </a:rPr>
              <a:t>		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</a:t>
            </a:r>
            <a:r>
              <a:rPr lang="en-US" altLang="zh-TW" sz="2400" dirty="0" smtClean="0">
                <a:solidFill>
                  <a:schemeClr val="tx1"/>
                </a:solidFill>
              </a:rPr>
              <a:t>b</a:t>
            </a:r>
            <a:r>
              <a:rPr lang="en-US" altLang="zh-TW" sz="2400" baseline="-30000" dirty="0" smtClean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</a:t>
            </a:r>
            <a:r>
              <a:rPr lang="en-US" altLang="zh-TW" sz="2400" dirty="0">
                <a:solidFill>
                  <a:schemeClr val="tx1"/>
                </a:solidFill>
              </a:rPr>
              <a:t> K 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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w</a:t>
            </a:r>
            <a:r>
              <a:rPr lang="en-US" altLang="zh-TW" sz="2400" baseline="-30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</a:t>
            </a:r>
            <a:r>
              <a:rPr lang="en-US" altLang="zh-TW" sz="2400" dirty="0" smtClean="0">
                <a:solidFill>
                  <a:schemeClr val="tx1"/>
                </a:solidFill>
              </a:rPr>
              <a:t> W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000" dirty="0" smtClean="0">
                <a:solidFill>
                  <a:schemeClr val="tx1"/>
                </a:solidFill>
              </a:rPr>
              <a:t>                 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        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5766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is 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1) Show NP – Verify a solution in polynomial time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2) Show NP-Hard.  Reduce SUBSET-SUM to KNAPSACK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is 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1) Show NP – Verify a solution in polynomial time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Given a certificate solution X = { x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…, </a:t>
            </a:r>
            <a:r>
              <a:rPr lang="en-US" sz="2400" dirty="0" err="1" smtClean="0">
                <a:solidFill>
                  <a:schemeClr val="tx1"/>
                </a:solidFill>
              </a:rPr>
              <a:t>x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 } can we verify in poly time.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Sum the weights of </a:t>
            </a:r>
            <a:r>
              <a:rPr lang="en-US" sz="2400" dirty="0" err="1" smtClean="0">
                <a:solidFill>
                  <a:schemeClr val="tx1"/>
                </a:solidFill>
              </a:rPr>
              <a:t>x</a:t>
            </a:r>
            <a:r>
              <a:rPr lang="en-US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X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must be ≤ W. Time O(n)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Sum the </a:t>
            </a:r>
            <a:r>
              <a:rPr lang="en-US" sz="2400" dirty="0" smtClean="0">
                <a:solidFill>
                  <a:schemeClr val="tx1"/>
                </a:solidFill>
              </a:rPr>
              <a:t>benefits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err="1">
                <a:solidFill>
                  <a:schemeClr val="tx1"/>
                </a:solidFill>
              </a:rPr>
              <a:t>x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X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must be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≥ K.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Time O(n)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Reduction</a:t>
            </a:r>
            <a:endParaRPr lang="en-US" alt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14438"/>
            <a:ext cx="8686800" cy="50768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Show NP-Hard. SUBSET-SUM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sz="2400" baseline="-25000" dirty="0">
                <a:ea typeface="新細明體" pitchFamily="18" charset="-120"/>
                <a:sym typeface="Symbol" pitchFamily="18" charset="2"/>
              </a:rPr>
              <a:t>P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KNAPSACK. How can you use Knapsack to solve Subset-Sum</a:t>
            </a: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455613" y="2336800"/>
            <a:ext cx="8115300" cy="1895475"/>
            <a:chOff x="304" y="895"/>
            <a:chExt cx="5112" cy="1194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 smtClean="0"/>
                <a:t>KNAPSACK</a:t>
              </a:r>
              <a:endParaRPr lang="en-US" altLang="en-US" sz="2400" dirty="0"/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676" y="1856"/>
              <a:ext cx="10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SUBSET-SUM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18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1055912" y="3159586"/>
            <a:ext cx="2773360" cy="1138238"/>
            <a:chOff x="433" y="1067"/>
            <a:chExt cx="1747" cy="717"/>
          </a:xfrm>
        </p:grpSpPr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433" y="1067"/>
              <a:ext cx="156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70000"/>
                </a:lnSpc>
                <a:spcBef>
                  <a:spcPct val="0"/>
                </a:spcBef>
              </a:pPr>
              <a:r>
                <a:rPr lang="en-GB" altLang="en-US" sz="20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 Set  </a:t>
              </a:r>
              <a:endParaRPr lang="en-GB" altLang="en-US" sz="2000" dirty="0">
                <a:solidFill>
                  <a:srgbClr val="000000"/>
                </a:solidFill>
                <a:latin typeface="+mn-lt"/>
                <a:cs typeface="Times New Roman" pitchFamily="18" charset="0"/>
              </a:endParaRPr>
            </a:p>
            <a:p>
              <a:pPr algn="l" eaLnBrk="1" hangingPunct="1">
                <a:lnSpc>
                  <a:spcPct val="170000"/>
                </a:lnSpc>
                <a:spcBef>
                  <a:spcPct val="0"/>
                </a:spcBef>
              </a:pPr>
              <a:r>
                <a:rPr lang="en-GB" altLang="en-US" sz="20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 Set  </a:t>
              </a:r>
              <a:r>
                <a:rPr lang="en-GB" altLang="en-US" sz="2000" i="1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W = t and K = t</a:t>
              </a:r>
              <a:endParaRPr lang="en-GB" altLang="en-US" sz="2000" i="1" dirty="0">
                <a:solidFill>
                  <a:srgbClr val="000000"/>
                </a:solidFill>
                <a:latin typeface="+mn-lt"/>
                <a:cs typeface="Times New Roman" pitchFamily="18" charset="0"/>
              </a:endParaRPr>
            </a:p>
          </p:txBody>
        </p:sp>
        <p:graphicFrame>
          <p:nvGraphicFramePr>
            <p:cNvPr id="5125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872" y="1158"/>
            <a:ext cx="130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22" name="Equation" r:id="rId3" imgW="1117440" imgH="228600" progId="Equation.3">
                    <p:embed/>
                  </p:oleObj>
                </mc:Choice>
                <mc:Fallback>
                  <p:oleObj name="Equation" r:id="rId3" imgW="1117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1158"/>
                          <a:ext cx="130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1000918" y="4518257"/>
            <a:ext cx="7707313" cy="1025524"/>
            <a:chOff x="998" y="2535"/>
            <a:chExt cx="4855" cy="646"/>
          </a:xfrm>
        </p:grpSpPr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998" y="2535"/>
              <a:ext cx="36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Then for any subset  T </a:t>
              </a:r>
              <a:r>
                <a:rPr lang="en-GB" altLang="en-US" sz="2000" dirty="0">
                  <a:solidFill>
                    <a:srgbClr val="0000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 S</a:t>
              </a:r>
            </a:p>
            <a:p>
              <a:pPr algn="l" eaLnBrk="1" hangingPunct="1">
                <a:lnSpc>
                  <a:spcPct val="170000"/>
                </a:lnSpc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00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                   </a:t>
              </a:r>
              <a:r>
                <a:rPr lang="en-GB" altLang="en-US" sz="20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if </a:t>
              </a:r>
              <a:r>
                <a:rPr lang="en-GB" altLang="en-US" sz="2000" dirty="0">
                  <a:solidFill>
                    <a:srgbClr val="0000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and only if</a:t>
              </a:r>
              <a:r>
                <a:rPr lang="en-GB" altLang="en-US" sz="20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                                 </a:t>
              </a:r>
              <a:r>
                <a:rPr lang="en-GB" altLang="en-US" sz="20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and </a:t>
              </a:r>
              <a:endParaRPr lang="en-GB" altLang="en-US" sz="2000" dirty="0">
                <a:solidFill>
                  <a:srgbClr val="000000"/>
                </a:solidFill>
                <a:latin typeface="+mn-lt"/>
                <a:cs typeface="Times New Roman" pitchFamily="18" charset="0"/>
              </a:endParaRPr>
            </a:p>
          </p:txBody>
        </p:sp>
        <p:graphicFrame>
          <p:nvGraphicFramePr>
            <p:cNvPr id="5129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1128" y="2759"/>
            <a:ext cx="687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23" name="Equation" r:id="rId5" imgW="558720" imgH="342720" progId="Equation.3">
                    <p:embed/>
                  </p:oleObj>
                </mc:Choice>
                <mc:Fallback>
                  <p:oleObj name="Equation" r:id="rId5" imgW="55872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2759"/>
                          <a:ext cx="687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2873" y="2753"/>
            <a:ext cx="1222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24" name="Equation" r:id="rId7" imgW="1002960" imgH="342720" progId="Equation.3">
                    <p:embed/>
                  </p:oleObj>
                </mc:Choice>
                <mc:Fallback>
                  <p:oleObj name="Equation" r:id="rId7" imgW="10029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2753"/>
                          <a:ext cx="1222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617" y="2751"/>
            <a:ext cx="1236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25" name="Equation" r:id="rId9" imgW="1028520" imgH="342720" progId="Equation.3">
                    <p:embed/>
                  </p:oleObj>
                </mc:Choice>
                <mc:Fallback>
                  <p:oleObj name="Equation" r:id="rId9" imgW="102852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7" y="2751"/>
                          <a:ext cx="1236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56365" y="112875"/>
            <a:ext cx="834050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2) Show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NP-Hard.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SUBSET-SUM 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sz="2800" baseline="-25000" dirty="0">
                <a:ea typeface="新細明體" pitchFamily="18" charset="-120"/>
                <a:sym typeface="Symbol" pitchFamily="18" charset="2"/>
              </a:rPr>
              <a:t>P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KNAPSACK. How can you use Knapsack to solve Subset-Sum</a:t>
            </a:r>
          </a:p>
          <a:p>
            <a:endParaRPr lang="en-US" altLang="en-US" dirty="0"/>
          </a:p>
          <a:p>
            <a:r>
              <a:rPr lang="en-US" altLang="en-US" sz="2400" dirty="0" smtClean="0">
                <a:latin typeface="+mn-lt"/>
              </a:rPr>
              <a:t>Reduction </a:t>
            </a:r>
            <a:r>
              <a:rPr lang="en-US" altLang="en-US" sz="2400" dirty="0">
                <a:latin typeface="+mn-lt"/>
              </a:rPr>
              <a:t>from </a:t>
            </a:r>
            <a:r>
              <a:rPr lang="en-US" altLang="en-US" sz="2400" i="1" dirty="0">
                <a:latin typeface="+mn-lt"/>
              </a:rPr>
              <a:t>SUBSET-SUM</a:t>
            </a:r>
            <a:r>
              <a:rPr lang="en-US" altLang="en-US" sz="2400" dirty="0">
                <a:latin typeface="+mn-lt"/>
              </a:rPr>
              <a:t> to </a:t>
            </a:r>
            <a:r>
              <a:rPr lang="en-US" altLang="en-US" sz="2400" dirty="0" smtClean="0">
                <a:latin typeface="+mn-lt"/>
              </a:rPr>
              <a:t>Decision-</a:t>
            </a:r>
            <a:r>
              <a:rPr lang="en-US" altLang="en-US" sz="2400" i="1" dirty="0" smtClean="0">
                <a:latin typeface="+mn-lt"/>
              </a:rPr>
              <a:t>KNAPSACK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2400" i="1" dirty="0">
                <a:latin typeface="+mn-lt"/>
              </a:rPr>
              <a:t>SUBSET-SUM</a:t>
            </a:r>
            <a:r>
              <a:rPr lang="en-US" altLang="en-US" sz="2400" dirty="0">
                <a:latin typeface="+mn-lt"/>
              </a:rPr>
              <a:t> = { &lt;</a:t>
            </a:r>
            <a:r>
              <a:rPr lang="en-US" altLang="en-US" sz="2400" i="1" dirty="0">
                <a:latin typeface="+mn-lt"/>
              </a:rPr>
              <a:t>S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i="1" dirty="0">
                <a:latin typeface="+mn-lt"/>
              </a:rPr>
              <a:t>t</a:t>
            </a:r>
            <a:r>
              <a:rPr lang="en-US" altLang="en-US" sz="2400" dirty="0">
                <a:latin typeface="+mn-lt"/>
              </a:rPr>
              <a:t>&gt; | </a:t>
            </a:r>
            <a:r>
              <a:rPr lang="en-US" altLang="en-US" sz="2400" i="1" dirty="0">
                <a:latin typeface="+mn-lt"/>
              </a:rPr>
              <a:t>S = </a:t>
            </a:r>
            <a:r>
              <a:rPr lang="en-US" altLang="en-US" sz="2400" i="1" dirty="0" smtClean="0">
                <a:latin typeface="+mn-lt"/>
              </a:rPr>
              <a:t>{y</a:t>
            </a:r>
            <a:r>
              <a:rPr lang="en-US" altLang="en-US" sz="2400" i="1" baseline="-25000" dirty="0" smtClean="0">
                <a:latin typeface="+mn-lt"/>
              </a:rPr>
              <a:t>1</a:t>
            </a:r>
            <a:r>
              <a:rPr lang="en-US" altLang="en-US" sz="2400" i="1" dirty="0">
                <a:latin typeface="+mn-lt"/>
              </a:rPr>
              <a:t>, …, </a:t>
            </a:r>
            <a:r>
              <a:rPr lang="en-US" altLang="en-US" sz="2400" i="1" dirty="0" err="1" smtClean="0">
                <a:latin typeface="+mn-lt"/>
              </a:rPr>
              <a:t>y</a:t>
            </a:r>
            <a:r>
              <a:rPr lang="en-US" altLang="en-US" sz="2400" i="1" baseline="-25000" dirty="0" err="1" smtClean="0">
                <a:latin typeface="+mn-lt"/>
              </a:rPr>
              <a:t>k</a:t>
            </a:r>
            <a:r>
              <a:rPr lang="en-US" altLang="en-US" sz="2400" i="1" dirty="0">
                <a:latin typeface="+mn-lt"/>
              </a:rPr>
              <a:t>} and for some 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latin typeface="+mn-lt"/>
              </a:rPr>
              <a:t>Subset T = {</a:t>
            </a:r>
            <a:r>
              <a:rPr lang="en-US" altLang="en-US" sz="2400" dirty="0" err="1" smtClean="0">
                <a:latin typeface="+mn-lt"/>
              </a:rPr>
              <a:t>y</a:t>
            </a:r>
            <a:r>
              <a:rPr lang="en-US" altLang="en-US" sz="2400" baseline="-25000" dirty="0" err="1" smtClean="0">
                <a:latin typeface="+mn-lt"/>
              </a:rPr>
              <a:t>j</a:t>
            </a:r>
            <a:r>
              <a:rPr lang="en-US" altLang="en-US" sz="2400" dirty="0" smtClean="0">
                <a:latin typeface="+mn-lt"/>
              </a:rPr>
              <a:t>, </a:t>
            </a:r>
            <a:r>
              <a:rPr lang="en-US" altLang="en-US" sz="2400" dirty="0">
                <a:latin typeface="+mn-lt"/>
              </a:rPr>
              <a:t>…, </a:t>
            </a:r>
            <a:r>
              <a:rPr lang="en-US" altLang="en-US" sz="2400" dirty="0" err="1">
                <a:latin typeface="+mn-lt"/>
              </a:rPr>
              <a:t>y</a:t>
            </a:r>
            <a:r>
              <a:rPr lang="en-US" altLang="en-US" sz="2400" baseline="-25000" dirty="0" err="1">
                <a:latin typeface="+mn-lt"/>
              </a:rPr>
              <a:t>l</a:t>
            </a:r>
            <a:r>
              <a:rPr lang="en-US" altLang="en-US" sz="2400" dirty="0">
                <a:latin typeface="+mn-lt"/>
              </a:rPr>
              <a:t> } 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 S, </a:t>
            </a:r>
            <a:r>
              <a:rPr lang="el-GR" altLang="en-US" sz="2400" dirty="0">
                <a:latin typeface="+mn-lt"/>
                <a:sym typeface="Symbol" panose="05050102010706020507" pitchFamily="18" charset="2"/>
              </a:rPr>
              <a:t>Σ</a:t>
            </a:r>
            <a:r>
              <a:rPr lang="en-US" altLang="en-US" sz="2400" dirty="0" err="1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en-US" sz="2400" baseline="-25000" dirty="0" err="1">
                <a:latin typeface="+mn-lt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+mn-lt"/>
                <a:sym typeface="Symbol" panose="05050102010706020507" pitchFamily="18" charset="2"/>
              </a:rPr>
              <a:t> = t }</a:t>
            </a:r>
            <a:endParaRPr lang="el-GR" altLang="en-US" sz="2400" dirty="0">
              <a:latin typeface="+mn-lt"/>
              <a:sym typeface="Symbol" panose="05050102010706020507" pitchFamily="18" charset="2"/>
            </a:endParaRPr>
          </a:p>
          <a:p>
            <a:pPr marL="0" indent="0" algn="l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2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9" name="Oval 3"/>
          <p:cNvSpPr>
            <a:spLocks noChangeArrowheads="1"/>
          </p:cNvSpPr>
          <p:nvPr/>
        </p:nvSpPr>
        <p:spPr bwMode="auto">
          <a:xfrm>
            <a:off x="895350" y="1258888"/>
            <a:ext cx="7677150" cy="4471987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0" name="Oval 4"/>
          <p:cNvSpPr>
            <a:spLocks noChangeArrowheads="1"/>
          </p:cNvSpPr>
          <p:nvPr/>
        </p:nvSpPr>
        <p:spPr bwMode="auto">
          <a:xfrm>
            <a:off x="1693863" y="1747838"/>
            <a:ext cx="3270250" cy="3255962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1" name="Text Box 5"/>
          <p:cNvSpPr txBox="1">
            <a:spLocks noChangeArrowheads="1"/>
          </p:cNvSpPr>
          <p:nvPr/>
        </p:nvSpPr>
        <p:spPr bwMode="auto">
          <a:xfrm>
            <a:off x="2208213" y="2327275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rgbClr val="B2B2B2"/>
                </a:solidFill>
                <a:latin typeface="Arial Black" panose="020B0A04020102020204" pitchFamily="34" charset="0"/>
              </a:rPr>
              <a:t>P</a:t>
            </a:r>
          </a:p>
        </p:txBody>
      </p:sp>
      <p:sp>
        <p:nvSpPr>
          <p:cNvPr id="889862" name="Text Box 6"/>
          <p:cNvSpPr txBox="1">
            <a:spLocks noChangeArrowheads="1"/>
          </p:cNvSpPr>
          <p:nvPr/>
        </p:nvSpPr>
        <p:spPr bwMode="auto">
          <a:xfrm>
            <a:off x="6408738" y="1865313"/>
            <a:ext cx="89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B2B2B2"/>
                </a:solidFill>
                <a:latin typeface="Arial Black" panose="020B0A04020102020204" pitchFamily="34" charset="0"/>
              </a:rPr>
              <a:t>NP</a:t>
            </a:r>
          </a:p>
        </p:txBody>
      </p:sp>
      <p:sp>
        <p:nvSpPr>
          <p:cNvPr id="889863" name="Text Box 7"/>
          <p:cNvSpPr txBox="1">
            <a:spLocks noChangeArrowheads="1"/>
          </p:cNvSpPr>
          <p:nvPr/>
        </p:nvSpPr>
        <p:spPr bwMode="auto">
          <a:xfrm>
            <a:off x="6061075" y="3122613"/>
            <a:ext cx="87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latin typeface="Arial" panose="020B0604020202020204" pitchFamily="34" charset="0"/>
              </a:rPr>
              <a:t>SAT</a:t>
            </a:r>
          </a:p>
        </p:txBody>
      </p:sp>
      <p:sp>
        <p:nvSpPr>
          <p:cNvPr id="889864" name="Oval 8"/>
          <p:cNvSpPr>
            <a:spLocks noChangeArrowheads="1"/>
          </p:cNvSpPr>
          <p:nvPr/>
        </p:nvSpPr>
        <p:spPr bwMode="auto">
          <a:xfrm>
            <a:off x="5991225" y="3640138"/>
            <a:ext cx="138113" cy="1365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5" name="Oval 9"/>
          <p:cNvSpPr>
            <a:spLocks noChangeArrowheads="1"/>
          </p:cNvSpPr>
          <p:nvPr/>
        </p:nvSpPr>
        <p:spPr bwMode="auto">
          <a:xfrm>
            <a:off x="3451225" y="3843338"/>
            <a:ext cx="138113" cy="1365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6" name="Oval 10"/>
          <p:cNvSpPr>
            <a:spLocks noChangeArrowheads="1"/>
          </p:cNvSpPr>
          <p:nvPr/>
        </p:nvSpPr>
        <p:spPr bwMode="auto">
          <a:xfrm>
            <a:off x="4891088" y="4832350"/>
            <a:ext cx="138112" cy="1365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7" name="Oval 11"/>
          <p:cNvSpPr>
            <a:spLocks noChangeArrowheads="1"/>
          </p:cNvSpPr>
          <p:nvPr/>
        </p:nvSpPr>
        <p:spPr bwMode="auto">
          <a:xfrm>
            <a:off x="5041900" y="2101850"/>
            <a:ext cx="138113" cy="13652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8" name="Oval 12"/>
          <p:cNvSpPr>
            <a:spLocks noChangeArrowheads="1"/>
          </p:cNvSpPr>
          <p:nvPr/>
        </p:nvSpPr>
        <p:spPr bwMode="auto">
          <a:xfrm>
            <a:off x="7546975" y="3779838"/>
            <a:ext cx="138113" cy="1365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69" name="Oval 13"/>
          <p:cNvSpPr>
            <a:spLocks noChangeArrowheads="1"/>
          </p:cNvSpPr>
          <p:nvPr/>
        </p:nvSpPr>
        <p:spPr bwMode="auto">
          <a:xfrm>
            <a:off x="6472238" y="4610100"/>
            <a:ext cx="138112" cy="1365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0" name="Oval 14"/>
          <p:cNvSpPr>
            <a:spLocks noChangeArrowheads="1"/>
          </p:cNvSpPr>
          <p:nvPr/>
        </p:nvSpPr>
        <p:spPr bwMode="auto">
          <a:xfrm>
            <a:off x="4054475" y="2617788"/>
            <a:ext cx="138113" cy="1365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1" name="Line 15"/>
          <p:cNvSpPr>
            <a:spLocks noChangeShapeType="1"/>
          </p:cNvSpPr>
          <p:nvPr/>
        </p:nvSpPr>
        <p:spPr bwMode="auto">
          <a:xfrm>
            <a:off x="4240213" y="2751138"/>
            <a:ext cx="1690687" cy="8905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2" name="Line 16"/>
          <p:cNvSpPr>
            <a:spLocks noChangeShapeType="1"/>
          </p:cNvSpPr>
          <p:nvPr/>
        </p:nvSpPr>
        <p:spPr bwMode="auto">
          <a:xfrm flipV="1">
            <a:off x="3690938" y="3757613"/>
            <a:ext cx="2228850" cy="17303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3" name="Line 17"/>
          <p:cNvSpPr>
            <a:spLocks noChangeShapeType="1"/>
          </p:cNvSpPr>
          <p:nvPr/>
        </p:nvSpPr>
        <p:spPr bwMode="auto">
          <a:xfrm flipV="1">
            <a:off x="5043488" y="3857625"/>
            <a:ext cx="912812" cy="950913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4" name="Line 18"/>
          <p:cNvSpPr>
            <a:spLocks noChangeShapeType="1"/>
          </p:cNvSpPr>
          <p:nvPr/>
        </p:nvSpPr>
        <p:spPr bwMode="auto">
          <a:xfrm flipH="1" flipV="1">
            <a:off x="6130925" y="3843338"/>
            <a:ext cx="352425" cy="7254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5" name="Line 19"/>
          <p:cNvSpPr>
            <a:spLocks noChangeShapeType="1"/>
          </p:cNvSpPr>
          <p:nvPr/>
        </p:nvSpPr>
        <p:spPr bwMode="auto">
          <a:xfrm flipH="1" flipV="1">
            <a:off x="6245225" y="3706813"/>
            <a:ext cx="1254125" cy="1238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9876" name="Line 20"/>
          <p:cNvSpPr>
            <a:spLocks noChangeShapeType="1"/>
          </p:cNvSpPr>
          <p:nvPr/>
        </p:nvSpPr>
        <p:spPr bwMode="auto">
          <a:xfrm>
            <a:off x="5181600" y="2263775"/>
            <a:ext cx="850900" cy="127793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84" name="TextBox 20"/>
          <p:cNvSpPr txBox="1">
            <a:spLocks noChangeArrowheads="1"/>
          </p:cNvSpPr>
          <p:nvPr/>
        </p:nvSpPr>
        <p:spPr bwMode="auto">
          <a:xfrm>
            <a:off x="1509713" y="446088"/>
            <a:ext cx="5610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</a:rPr>
              <a:t> </a:t>
            </a:r>
            <a:r>
              <a:rPr lang="en-US" altLang="en-US" sz="3600" dirty="0" smtClean="0">
                <a:latin typeface="Arial" panose="020B0604020202020204" pitchFamily="34" charset="0"/>
              </a:rPr>
              <a:t>Any thing in NP </a:t>
            </a:r>
            <a:r>
              <a:rPr lang="en-US" altLang="en-US" sz="3600" dirty="0" smtClean="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sz="3600" baseline="-25000" dirty="0" smtClean="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3600" dirty="0" smtClean="0">
                <a:latin typeface="Arial" panose="020B0604020202020204" pitchFamily="34" charset="0"/>
                <a:sym typeface="Symbol" panose="05050102010706020507" pitchFamily="18" charset="2"/>
              </a:rPr>
              <a:t> SAT</a:t>
            </a:r>
            <a:endParaRPr lang="en-US" altLang="en-US" sz="3600" dirty="0" smtClean="0">
              <a:latin typeface="Arial" panose="020B0604020202020204" pitchFamily="34" charset="0"/>
            </a:endParaRPr>
          </a:p>
        </p:txBody>
      </p:sp>
      <p:sp>
        <p:nvSpPr>
          <p:cNvPr id="36885" name="TextBox 20"/>
          <p:cNvSpPr txBox="1">
            <a:spLocks noChangeArrowheads="1"/>
          </p:cNvSpPr>
          <p:nvPr/>
        </p:nvSpPr>
        <p:spPr bwMode="auto">
          <a:xfrm>
            <a:off x="1438275" y="5770563"/>
            <a:ext cx="6445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</a:rPr>
              <a:t>You can think of -&gt; as “easier than”. SAT is the hardest problem in NP.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58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8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animBg="1"/>
      <p:bldP spid="889860" grpId="0" animBg="1"/>
      <p:bldP spid="889861" grpId="0"/>
      <p:bldP spid="889862" grpId="0"/>
      <p:bldP spid="889863" grpId="0"/>
      <p:bldP spid="889864" grpId="0" animBg="1"/>
      <p:bldP spid="889865" grpId="0" animBg="1"/>
      <p:bldP spid="889866" grpId="0" animBg="1"/>
      <p:bldP spid="889867" grpId="0" animBg="1"/>
      <p:bldP spid="889868" grpId="0" animBg="1"/>
      <p:bldP spid="889869" grpId="0" animBg="1"/>
      <p:bldP spid="889870" grpId="0" animBg="1"/>
      <p:bldP spid="889871" grpId="0" animBg="1"/>
      <p:bldP spid="889872" grpId="0" animBg="1"/>
      <p:bldP spid="889873" grpId="0" animBg="1"/>
      <p:bldP spid="889874" grpId="0" animBg="1"/>
      <p:bldP spid="889875" grpId="0" animBg="1"/>
      <p:bldP spid="88987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488856" y="1922290"/>
            <a:ext cx="2216149" cy="1243014"/>
            <a:chOff x="-81" y="582"/>
            <a:chExt cx="1396" cy="783"/>
          </a:xfrm>
        </p:grpSpPr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-81" y="582"/>
              <a:ext cx="1270" cy="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70000"/>
                </a:lnSpc>
                <a:spcBef>
                  <a:spcPct val="0"/>
                </a:spcBef>
              </a:pPr>
              <a:r>
                <a:rPr lang="en-GB" altLang="en-US" sz="24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 </a:t>
              </a:r>
              <a:r>
                <a:rPr lang="en-GB" altLang="en-US" sz="20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Set  </a:t>
              </a:r>
              <a:endParaRPr lang="en-GB" altLang="en-US" sz="2000" dirty="0">
                <a:solidFill>
                  <a:srgbClr val="000000"/>
                </a:solidFill>
                <a:latin typeface="+mn-lt"/>
                <a:cs typeface="Times New Roman" pitchFamily="18" charset="0"/>
              </a:endParaRPr>
            </a:p>
            <a:p>
              <a:pPr algn="l" eaLnBrk="1" hangingPunct="1">
                <a:lnSpc>
                  <a:spcPct val="170000"/>
                </a:lnSpc>
                <a:spcBef>
                  <a:spcPct val="0"/>
                </a:spcBef>
              </a:pPr>
              <a:r>
                <a:rPr lang="en-GB" altLang="en-US" sz="20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 Set  </a:t>
              </a:r>
              <a:r>
                <a:rPr lang="en-GB" altLang="en-US" sz="2000" i="1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W = k = 26</a:t>
              </a:r>
              <a:endParaRPr lang="en-GB" altLang="en-US" sz="2000" i="1" dirty="0">
                <a:solidFill>
                  <a:srgbClr val="000000"/>
                </a:solidFill>
                <a:latin typeface="+mn-lt"/>
                <a:cs typeface="Times New Roman" pitchFamily="18" charset="0"/>
              </a:endParaRPr>
            </a:p>
          </p:txBody>
        </p:sp>
        <p:graphicFrame>
          <p:nvGraphicFramePr>
            <p:cNvPr id="5125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391" y="710"/>
            <a:ext cx="9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46" name="Equation" r:id="rId3" imgW="711000" imgH="228600" progId="Equation.3">
                    <p:embed/>
                  </p:oleObj>
                </mc:Choice>
                <mc:Fallback>
                  <p:oleObj name="Equation" r:id="rId3" imgW="71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" y="710"/>
                          <a:ext cx="9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488856" y="4711612"/>
            <a:ext cx="5045077" cy="682624"/>
            <a:chOff x="1293" y="2772"/>
            <a:chExt cx="3178" cy="430"/>
          </a:xfrm>
        </p:grpSpPr>
        <p:graphicFrame>
          <p:nvGraphicFramePr>
            <p:cNvPr id="5129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1400" y="2837"/>
            <a:ext cx="14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47" name="Equation" r:id="rId5" imgW="114120" imgH="215640" progId="Equation.3">
                    <p:embed/>
                  </p:oleObj>
                </mc:Choice>
                <mc:Fallback>
                  <p:oleObj name="Equation" r:id="rId5" imgW="114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2837"/>
                          <a:ext cx="14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1293" y="2772"/>
            <a:ext cx="1330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48" name="Equation" r:id="rId7" imgW="1091880" imgH="342720" progId="Equation.3">
                    <p:embed/>
                  </p:oleObj>
                </mc:Choice>
                <mc:Fallback>
                  <p:oleObj name="Equation" r:id="rId7" imgW="10918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2772"/>
                          <a:ext cx="1330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113" y="2789"/>
            <a:ext cx="1358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49" name="Equation" r:id="rId9" imgW="1130040" imgH="342720" progId="Equation.3">
                    <p:embed/>
                  </p:oleObj>
                </mc:Choice>
                <mc:Fallback>
                  <p:oleObj name="Equation" r:id="rId9" imgW="11300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2789"/>
                          <a:ext cx="1358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575556" y="481435"/>
            <a:ext cx="799288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32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Example: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Reduce SUBSET-SUM to KNAPSACK. </a:t>
            </a:r>
            <a:endParaRPr lang="en-US" altLang="en-US" sz="2000" dirty="0" smtClean="0"/>
          </a:p>
          <a:p>
            <a:endParaRPr lang="en-US" altLang="en-US" sz="2400" i="1" dirty="0">
              <a:latin typeface="+mn-lt"/>
            </a:endParaRPr>
          </a:p>
          <a:p>
            <a:r>
              <a:rPr lang="en-US" altLang="en-US" sz="2000" i="1" dirty="0" smtClean="0">
                <a:latin typeface="+mn-lt"/>
              </a:rPr>
              <a:t>SUBSET-SUM</a:t>
            </a:r>
            <a:r>
              <a:rPr lang="en-US" altLang="en-US" sz="2000" dirty="0" smtClean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= </a:t>
            </a:r>
            <a:r>
              <a:rPr lang="en-US" altLang="en-US" sz="2000" dirty="0" smtClean="0">
                <a:latin typeface="+mn-lt"/>
              </a:rPr>
              <a:t> &lt;</a:t>
            </a:r>
            <a:r>
              <a:rPr lang="en-US" altLang="en-US" sz="2000" i="1" dirty="0"/>
              <a:t> </a:t>
            </a:r>
            <a:r>
              <a:rPr lang="en-US" altLang="en-US" sz="2000" i="1" dirty="0" smtClean="0"/>
              <a:t>{12</a:t>
            </a:r>
            <a:r>
              <a:rPr lang="en-US" altLang="en-US" sz="2000" i="1" dirty="0"/>
              <a:t>, </a:t>
            </a:r>
            <a:r>
              <a:rPr lang="en-US" altLang="en-US" sz="2000" i="1" dirty="0" smtClean="0"/>
              <a:t>6, 8, 13, 20</a:t>
            </a:r>
            <a:r>
              <a:rPr lang="en-US" altLang="en-US" sz="2000" i="1" baseline="-25000" dirty="0" smtClean="0"/>
              <a:t> </a:t>
            </a:r>
            <a:r>
              <a:rPr lang="en-US" altLang="en-US" sz="2000" i="1" dirty="0"/>
              <a:t>}</a:t>
            </a:r>
            <a:r>
              <a:rPr lang="en-US" altLang="en-US" sz="2000" dirty="0" smtClean="0">
                <a:latin typeface="+mn-lt"/>
              </a:rPr>
              <a:t>, </a:t>
            </a:r>
            <a:r>
              <a:rPr lang="en-US" altLang="en-US" sz="2000" i="1" dirty="0" smtClean="0">
                <a:latin typeface="+mn-lt"/>
              </a:rPr>
              <a:t>26 </a:t>
            </a:r>
            <a:r>
              <a:rPr lang="en-US" altLang="en-US" sz="2000" dirty="0" smtClean="0">
                <a:latin typeface="+mn-lt"/>
              </a:rPr>
              <a:t>&gt;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831840" y="1970323"/>
          <a:ext cx="290576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587"/>
                <a:gridCol w="968587"/>
                <a:gridCol w="968587"/>
              </a:tblGrid>
              <a:tr h="258233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2582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25823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582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5823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25823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8856" y="3270079"/>
            <a:ext cx="395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Knapsack has capacity 26.  Is there a subset of items that will fit in the knapsack and have a total benefit of at least 26?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556" y="5702776"/>
            <a:ext cx="815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 T = { item2, item 5}.  This corresponds to a subset sum T = {6, 20} sum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9F5C6-561D-47C7-A15B-1F4204DB371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3-SAT (CNF)</a:t>
            </a:r>
            <a:endParaRPr lang="en-US" altLang="en-US" dirty="0"/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455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	</a:t>
            </a:r>
            <a:r>
              <a:rPr lang="en-US" altLang="en-US" b="1" dirty="0">
                <a:solidFill>
                  <a:schemeClr val="tx1"/>
                </a:solidFill>
              </a:rPr>
              <a:t>A </a:t>
            </a:r>
            <a:r>
              <a:rPr lang="en-US" altLang="en-US" b="1" dirty="0" smtClean="0">
                <a:solidFill>
                  <a:schemeClr val="tx1"/>
                </a:solidFill>
              </a:rPr>
              <a:t>special </a:t>
            </a:r>
            <a:r>
              <a:rPr lang="en-US" altLang="en-US" b="1" dirty="0">
                <a:solidFill>
                  <a:schemeClr val="tx1"/>
                </a:solidFill>
              </a:rPr>
              <a:t>of CNF </a:t>
            </a:r>
            <a:r>
              <a:rPr lang="en-US" altLang="en-US" b="1" dirty="0" smtClean="0">
                <a:solidFill>
                  <a:schemeClr val="tx1"/>
                </a:solidFill>
              </a:rPr>
              <a:t>problem: </a:t>
            </a:r>
            <a:r>
              <a:rPr lang="en-US" altLang="en-US" dirty="0" smtClean="0">
                <a:sym typeface="Symbol" pitchFamily="92" charset="2"/>
              </a:rPr>
              <a:t>Each clause contains three </a:t>
            </a:r>
            <a:r>
              <a:rPr lang="en-US" altLang="en-US" dirty="0" err="1" smtClean="0">
                <a:sym typeface="Symbol" pitchFamily="92" charset="2"/>
              </a:rPr>
              <a:t>boolean</a:t>
            </a:r>
            <a:r>
              <a:rPr lang="en-US" altLang="en-US" dirty="0" smtClean="0">
                <a:sym typeface="Symbol" pitchFamily="92" charset="2"/>
              </a:rPr>
              <a:t> literals</a:t>
            </a:r>
          </a:p>
          <a:p>
            <a:pPr marL="457200" lvl="1" indent="0">
              <a:buNone/>
            </a:pPr>
            <a:endParaRPr lang="en-US" altLang="en-US" dirty="0">
              <a:sym typeface="Symbol" pitchFamily="92" charset="2"/>
            </a:endParaRPr>
          </a:p>
          <a:p>
            <a:pPr>
              <a:buFontTx/>
              <a:buNone/>
            </a:pPr>
            <a:r>
              <a:rPr lang="en-US" altLang="en-US" sz="2400" i="1" dirty="0" smtClean="0">
                <a:solidFill>
                  <a:schemeClr val="tx1"/>
                </a:solidFill>
                <a:sym typeface="Symbol" pitchFamily="92" charset="2"/>
              </a:rPr>
              <a:t>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= (x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1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 x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1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 x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)  (x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  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  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4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)  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(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x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  x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   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4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)</a:t>
            </a:r>
          </a:p>
          <a:p>
            <a:endParaRPr lang="en-US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chemeClr val="tx1"/>
                </a:solidFill>
              </a:rPr>
              <a:t>3-SAT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is </a:t>
            </a:r>
            <a:r>
              <a:rPr lang="en-US" altLang="en-US" dirty="0" smtClean="0">
                <a:solidFill>
                  <a:schemeClr val="tx1"/>
                </a:solidFill>
              </a:rPr>
              <a:t>NP-Complete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3-SAT is in NP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SAT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baseline="-25000" dirty="0" smtClean="0">
                <a:solidFill>
                  <a:schemeClr val="tx1"/>
                </a:solidFill>
                <a:sym typeface="Symbol" pitchFamily="92" charset="2"/>
              </a:rPr>
              <a:t>p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 3-SAT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4-SAT NP-Complete?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spcAft>
                <a:spcPts val="500"/>
              </a:spcAft>
              <a:buNone/>
            </a:pPr>
            <a:r>
              <a:rPr lang="en-US" altLang="en-US" sz="2400" b="1" dirty="0"/>
              <a:t>Instance</a:t>
            </a:r>
            <a:r>
              <a:rPr lang="en-US" altLang="en-US" sz="2400" dirty="0"/>
              <a:t>: A collection of clause </a:t>
            </a:r>
            <a:r>
              <a:rPr lang="en-US" altLang="en-US" sz="2400" i="1" dirty="0"/>
              <a:t>C</a:t>
            </a:r>
            <a:r>
              <a:rPr lang="en-US" altLang="en-US" sz="2400" dirty="0"/>
              <a:t> where each clause contains exactly </a:t>
            </a:r>
            <a:r>
              <a:rPr lang="en-US" altLang="en-US" sz="2400" i="1" dirty="0"/>
              <a:t>4</a:t>
            </a:r>
            <a:r>
              <a:rPr lang="en-US" altLang="en-US" sz="2400" dirty="0"/>
              <a:t> literals, Boolean literals x. </a:t>
            </a:r>
          </a:p>
          <a:p>
            <a:pPr marL="0" indent="0">
              <a:spcBef>
                <a:spcPts val="1000"/>
              </a:spcBef>
              <a:spcAft>
                <a:spcPts val="500"/>
              </a:spcAft>
              <a:buNone/>
            </a:pPr>
            <a:r>
              <a:rPr lang="en-US" altLang="en-US" sz="2400" b="1" dirty="0"/>
              <a:t>Question</a:t>
            </a:r>
            <a:r>
              <a:rPr lang="en-US" altLang="en-US" sz="2400" dirty="0"/>
              <a:t>: Is there a truth assignment to </a:t>
            </a:r>
            <a:r>
              <a:rPr lang="en-US" altLang="en-US" sz="2400" i="1" dirty="0"/>
              <a:t>x</a:t>
            </a:r>
            <a:r>
              <a:rPr lang="en-US" altLang="en-US" sz="2400" dirty="0"/>
              <a:t> so that each clause is satisfied?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sym typeface="Symbol" pitchFamily="92" charset="2"/>
              </a:rPr>
              <a:t>Example </a:t>
            </a:r>
            <a:r>
              <a:rPr lang="en-US" altLang="en-US" sz="2400" i="1" dirty="0">
                <a:solidFill>
                  <a:schemeClr val="tx1"/>
                </a:solidFill>
                <a:sym typeface="Symbol" pitchFamily="92" charset="2"/>
              </a:rPr>
              <a:t>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 = (x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1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 x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1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 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x</a:t>
            </a:r>
            <a:r>
              <a:rPr lang="en-US" altLang="en-US" sz="2400" baseline="-25000" dirty="0" smtClean="0">
                <a:solidFill>
                  <a:schemeClr val="tx1"/>
                </a:solidFill>
                <a:sym typeface="Symbol" pitchFamily="92" charset="2"/>
              </a:rPr>
              <a:t>2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 x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)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 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(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1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 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x</a:t>
            </a:r>
            <a:r>
              <a:rPr lang="en-US" altLang="en-US" sz="2400" baseline="-25000" dirty="0" smtClean="0">
                <a:solidFill>
                  <a:schemeClr val="tx1"/>
                </a:solidFill>
                <a:sym typeface="Symbol" pitchFamily="92" charset="2"/>
              </a:rPr>
              <a:t>3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 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  x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4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AEB7B-AE62-4ED2-8138-8CD6FFC48151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6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 Proof Method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To show that </a:t>
            </a:r>
            <a:r>
              <a:rPr lang="en-US" altLang="en-US" dirty="0" smtClean="0"/>
              <a:t>4-SAT </a:t>
            </a:r>
            <a:r>
              <a:rPr lang="en-US" altLang="en-US" dirty="0"/>
              <a:t>is NP-Complete: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Show </a:t>
            </a:r>
            <a:r>
              <a:rPr lang="en-US" altLang="en-US" dirty="0"/>
              <a:t>that </a:t>
            </a:r>
            <a:r>
              <a:rPr lang="en-US" altLang="en-US" dirty="0" smtClean="0"/>
              <a:t>4-SAT </a:t>
            </a:r>
            <a:r>
              <a:rPr lang="en-US" altLang="en-US" dirty="0"/>
              <a:t>is in </a:t>
            </a:r>
            <a:r>
              <a:rPr lang="en-US" altLang="en-US" dirty="0" smtClean="0"/>
              <a:t>NP.</a:t>
            </a:r>
          </a:p>
          <a:p>
            <a:pPr marL="400050" lvl="1" indent="0">
              <a:buNone/>
            </a:pPr>
            <a:r>
              <a:rPr lang="en-US" altLang="en-US" sz="2400" dirty="0" smtClean="0"/>
              <a:t>Give a polynomial time algorithm for verifying a solution.</a:t>
            </a:r>
            <a:endParaRPr lang="en-US" alt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Show </a:t>
            </a:r>
            <a:r>
              <a:rPr lang="en-US" altLang="en-US" dirty="0"/>
              <a:t>that </a:t>
            </a:r>
            <a:r>
              <a:rPr lang="en-US" altLang="en-US" dirty="0" smtClean="0"/>
              <a:t>3-SAT </a:t>
            </a:r>
            <a:r>
              <a:rPr lang="en-US" altLang="en-US" dirty="0"/>
              <a:t>≤</a:t>
            </a:r>
            <a:r>
              <a:rPr lang="en-US" altLang="en-US" baseline="-25000" dirty="0" smtClean="0"/>
              <a:t>P </a:t>
            </a:r>
            <a:r>
              <a:rPr lang="en-US" altLang="en-US" dirty="0" smtClean="0"/>
              <a:t>4-SAT </a:t>
            </a:r>
          </a:p>
          <a:p>
            <a:pPr marL="400050" lvl="1" indent="0">
              <a:buNone/>
            </a:pPr>
            <a:r>
              <a:rPr lang="en-US" altLang="en-US" sz="2400" dirty="0" smtClean="0"/>
              <a:t>Give </a:t>
            </a:r>
            <a:r>
              <a:rPr lang="en-US" altLang="en-US" sz="2400" dirty="0"/>
              <a:t>a polynomial </a:t>
            </a:r>
            <a:r>
              <a:rPr lang="en-US" altLang="en-US" sz="2400" dirty="0" smtClean="0"/>
              <a:t>algorithm F </a:t>
            </a:r>
            <a:r>
              <a:rPr lang="en-US" altLang="en-US" sz="2400" dirty="0"/>
              <a:t>to transform </a:t>
            </a:r>
            <a:r>
              <a:rPr lang="en-US" altLang="en-US" sz="2400" dirty="0" smtClean="0"/>
              <a:t>3-SAT </a:t>
            </a:r>
            <a:r>
              <a:rPr lang="en-US" altLang="en-US" sz="2400" dirty="0"/>
              <a:t>into an instance of </a:t>
            </a:r>
            <a:r>
              <a:rPr lang="en-US" altLang="en-US" sz="2400" dirty="0" smtClean="0"/>
              <a:t>4-SAT such that:</a:t>
            </a:r>
          </a:p>
          <a:p>
            <a:pPr lvl="1" indent="-342900"/>
            <a:r>
              <a:rPr lang="en-US" altLang="en-US" dirty="0" smtClean="0"/>
              <a:t>For any instance X of 3-SAT if X is True then F(X) is true for 4-SAT  and</a:t>
            </a:r>
          </a:p>
          <a:p>
            <a:pPr lvl="1" indent="-342900"/>
            <a:r>
              <a:rPr lang="en-US" altLang="en-US" dirty="0"/>
              <a:t>For any instance </a:t>
            </a:r>
            <a:r>
              <a:rPr lang="en-US" altLang="en-US" dirty="0" smtClean="0"/>
              <a:t>F(Y) </a:t>
            </a:r>
            <a:r>
              <a:rPr lang="en-US" altLang="en-US" dirty="0"/>
              <a:t>of </a:t>
            </a:r>
            <a:r>
              <a:rPr lang="en-US" altLang="en-US" dirty="0" smtClean="0"/>
              <a:t>4-SAT </a:t>
            </a:r>
            <a:r>
              <a:rPr lang="en-US" altLang="en-US" dirty="0"/>
              <a:t>if </a:t>
            </a:r>
            <a:r>
              <a:rPr lang="en-US" altLang="en-US" dirty="0" smtClean="0"/>
              <a:t>F(Y) </a:t>
            </a:r>
            <a:r>
              <a:rPr lang="en-US" altLang="en-US" dirty="0"/>
              <a:t>is True then </a:t>
            </a:r>
            <a:r>
              <a:rPr lang="en-US" altLang="en-US" dirty="0" smtClean="0"/>
              <a:t>Y </a:t>
            </a:r>
            <a:r>
              <a:rPr lang="en-US" altLang="en-US" dirty="0"/>
              <a:t>is true for </a:t>
            </a:r>
            <a:r>
              <a:rPr lang="en-US" altLang="en-US" dirty="0" smtClean="0"/>
              <a:t>3-SAT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Step 2 alone shows that a problem is NP-Hard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8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en-US" dirty="0" smtClean="0"/>
              <a:t>1. Show </a:t>
            </a:r>
            <a:r>
              <a:rPr lang="en-US" altLang="en-US" dirty="0"/>
              <a:t>that 4-SAT is in NP.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Give a polynomial time algorithm for verifying a 4-SAT solution. This algorithm takes a 4-SAT instance and proposed truth assignments as </a:t>
            </a:r>
            <a:r>
              <a:rPr lang="en-US" altLang="en-US" dirty="0" smtClean="0">
                <a:solidFill>
                  <a:schemeClr val="tx1"/>
                </a:solidFill>
              </a:rPr>
              <a:t>input and </a:t>
            </a:r>
            <a:r>
              <a:rPr lang="en-US" altLang="en-US" sz="2400" dirty="0" smtClean="0">
                <a:solidFill>
                  <a:schemeClr val="tx1"/>
                </a:solidFill>
              </a:rPr>
              <a:t>evaluates the 4-SAT instance.  If the 4-SAT instance evaluates to true the algorithm outputs yes; otherwise the algorithm outputs no.  Thus runs in polynomial time.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6823" y="3861308"/>
            <a:ext cx="6535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F"/>
            </a:pPr>
            <a:r>
              <a:rPr lang="en-US" altLang="en-US" dirty="0" smtClean="0">
                <a:sym typeface="Symbol" pitchFamily="92" charset="2"/>
              </a:rPr>
              <a:t>= </a:t>
            </a:r>
            <a:r>
              <a:rPr lang="en-US" altLang="en-US" dirty="0">
                <a:sym typeface="Symbol" pitchFamily="92" charset="2"/>
              </a:rPr>
              <a:t>(x</a:t>
            </a:r>
            <a:r>
              <a:rPr lang="en-US" altLang="en-US" baseline="-25000" dirty="0">
                <a:sym typeface="Symbol" pitchFamily="92" charset="2"/>
              </a:rPr>
              <a:t>1 </a:t>
            </a:r>
            <a:r>
              <a:rPr lang="en-US" altLang="en-US" dirty="0">
                <a:sym typeface="Symbol" pitchFamily="92" charset="2"/>
              </a:rPr>
              <a:t> x</a:t>
            </a:r>
            <a:r>
              <a:rPr lang="en-US" altLang="en-US" baseline="-25000" dirty="0">
                <a:sym typeface="Symbol" pitchFamily="92" charset="2"/>
              </a:rPr>
              <a:t>1 </a:t>
            </a:r>
            <a:r>
              <a:rPr lang="en-US" altLang="en-US" dirty="0">
                <a:sym typeface="Symbol" pitchFamily="92" charset="2"/>
              </a:rPr>
              <a:t> x</a:t>
            </a:r>
            <a:r>
              <a:rPr lang="en-US" altLang="en-US" baseline="-25000" dirty="0">
                <a:sym typeface="Symbol" pitchFamily="92" charset="2"/>
              </a:rPr>
              <a:t>2 </a:t>
            </a:r>
            <a:r>
              <a:rPr lang="en-US" altLang="en-US" dirty="0">
                <a:sym typeface="Symbol" pitchFamily="92" charset="2"/>
              </a:rPr>
              <a:t> x</a:t>
            </a:r>
            <a:r>
              <a:rPr lang="en-US" altLang="en-US" baseline="-25000" dirty="0">
                <a:sym typeface="Symbol" pitchFamily="92" charset="2"/>
              </a:rPr>
              <a:t>3</a:t>
            </a:r>
            <a:r>
              <a:rPr lang="en-US" altLang="en-US" dirty="0">
                <a:sym typeface="Symbol" pitchFamily="92" charset="2"/>
              </a:rPr>
              <a:t> )  (x</a:t>
            </a:r>
            <a:r>
              <a:rPr lang="en-US" altLang="en-US" baseline="-25000" dirty="0">
                <a:sym typeface="Symbol" pitchFamily="92" charset="2"/>
              </a:rPr>
              <a:t>1 </a:t>
            </a:r>
            <a:r>
              <a:rPr lang="en-US" altLang="en-US" dirty="0">
                <a:sym typeface="Symbol" pitchFamily="92" charset="2"/>
              </a:rPr>
              <a:t> x</a:t>
            </a:r>
            <a:r>
              <a:rPr lang="en-US" altLang="en-US" baseline="-25000" dirty="0">
                <a:sym typeface="Symbol" pitchFamily="92" charset="2"/>
              </a:rPr>
              <a:t>3</a:t>
            </a:r>
            <a:r>
              <a:rPr lang="en-US" altLang="en-US" dirty="0">
                <a:sym typeface="Symbol" pitchFamily="92" charset="2"/>
              </a:rPr>
              <a:t>  x</a:t>
            </a:r>
            <a:r>
              <a:rPr lang="en-US" altLang="en-US" baseline="-25000" dirty="0">
                <a:sym typeface="Symbol" pitchFamily="92" charset="2"/>
              </a:rPr>
              <a:t>2</a:t>
            </a:r>
            <a:r>
              <a:rPr lang="en-US" altLang="en-US" dirty="0">
                <a:sym typeface="Symbol" pitchFamily="92" charset="2"/>
              </a:rPr>
              <a:t>  x</a:t>
            </a:r>
            <a:r>
              <a:rPr lang="en-US" altLang="en-US" baseline="-25000" dirty="0">
                <a:sym typeface="Symbol" pitchFamily="92" charset="2"/>
              </a:rPr>
              <a:t>4</a:t>
            </a:r>
            <a:r>
              <a:rPr lang="en-US" altLang="en-US" dirty="0" smtClean="0">
                <a:sym typeface="Symbol" pitchFamily="92" charset="2"/>
              </a:rPr>
              <a:t>)</a:t>
            </a:r>
          </a:p>
          <a:p>
            <a:pPr marL="285750" indent="-285750">
              <a:buFont typeface="Symbol" panose="05050102010706020507" pitchFamily="18" charset="2"/>
              <a:buChar char="F"/>
            </a:pPr>
            <a:endParaRPr lang="en-US" dirty="0">
              <a:sym typeface="Symbol" pitchFamily="92" charset="2"/>
            </a:endParaRPr>
          </a:p>
          <a:p>
            <a:r>
              <a:rPr lang="en-US" dirty="0" smtClean="0">
                <a:sym typeface="Symbol" pitchFamily="92" charset="2"/>
              </a:rPr>
              <a:t>Candidate solution </a:t>
            </a:r>
            <a:r>
              <a:rPr lang="en-US" altLang="en-US" dirty="0">
                <a:sym typeface="Symbol" pitchFamily="92" charset="2"/>
              </a:rPr>
              <a:t>x</a:t>
            </a:r>
            <a:r>
              <a:rPr lang="en-US" altLang="en-US" baseline="-25000" dirty="0">
                <a:sym typeface="Symbol" pitchFamily="92" charset="2"/>
              </a:rPr>
              <a:t>1 </a:t>
            </a:r>
            <a:r>
              <a:rPr lang="en-US" altLang="en-US" dirty="0" smtClean="0">
                <a:sym typeface="Symbol" pitchFamily="92" charset="2"/>
              </a:rPr>
              <a:t>= 1, x</a:t>
            </a:r>
            <a:r>
              <a:rPr lang="en-US" altLang="en-US" baseline="-25000" dirty="0" smtClean="0">
                <a:sym typeface="Symbol" pitchFamily="92" charset="2"/>
              </a:rPr>
              <a:t>2 </a:t>
            </a:r>
            <a:r>
              <a:rPr lang="en-US" altLang="en-US" dirty="0">
                <a:sym typeface="Symbol" pitchFamily="92" charset="2"/>
              </a:rPr>
              <a:t>= </a:t>
            </a:r>
            <a:r>
              <a:rPr lang="en-US" altLang="en-US" dirty="0" smtClean="0">
                <a:sym typeface="Symbol" pitchFamily="92" charset="2"/>
              </a:rPr>
              <a:t>1, x</a:t>
            </a:r>
            <a:r>
              <a:rPr lang="en-US" altLang="en-US" baseline="-25000" dirty="0" smtClean="0">
                <a:sym typeface="Symbol" pitchFamily="92" charset="2"/>
              </a:rPr>
              <a:t>3 </a:t>
            </a:r>
            <a:r>
              <a:rPr lang="en-US" altLang="en-US" dirty="0">
                <a:sym typeface="Symbol" pitchFamily="92" charset="2"/>
              </a:rPr>
              <a:t>= </a:t>
            </a:r>
            <a:r>
              <a:rPr lang="en-US" altLang="en-US" dirty="0" smtClean="0">
                <a:sym typeface="Symbol" pitchFamily="92" charset="2"/>
              </a:rPr>
              <a:t>1, x</a:t>
            </a:r>
            <a:r>
              <a:rPr lang="en-US" altLang="en-US" baseline="-25000" dirty="0" smtClean="0">
                <a:sym typeface="Symbol" pitchFamily="92" charset="2"/>
              </a:rPr>
              <a:t>4 </a:t>
            </a:r>
            <a:r>
              <a:rPr lang="en-US" altLang="en-US" dirty="0">
                <a:sym typeface="Symbol" pitchFamily="92" charset="2"/>
              </a:rPr>
              <a:t>= </a:t>
            </a:r>
            <a:r>
              <a:rPr lang="en-US" altLang="en-US" dirty="0" smtClean="0">
                <a:sym typeface="Symbol" pitchFamily="92" charset="2"/>
              </a:rPr>
              <a:t>1</a:t>
            </a:r>
          </a:p>
          <a:p>
            <a:endParaRPr lang="en-US" dirty="0">
              <a:sym typeface="Symbol" pitchFamily="92" charset="2"/>
            </a:endParaRPr>
          </a:p>
          <a:p>
            <a:r>
              <a:rPr lang="en-US" dirty="0" smtClean="0">
                <a:sym typeface="Symbol" pitchFamily="92" charset="2"/>
              </a:rPr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en-US" dirty="0" smtClean="0"/>
              <a:t>2. Show </a:t>
            </a:r>
            <a:r>
              <a:rPr lang="en-US" altLang="en-US" dirty="0"/>
              <a:t>that 3-SAT ≤</a:t>
            </a:r>
            <a:r>
              <a:rPr lang="en-US" altLang="en-US" baseline="-25000" dirty="0"/>
              <a:t>P </a:t>
            </a:r>
            <a:r>
              <a:rPr lang="en-US" altLang="en-US" dirty="0"/>
              <a:t>4-SAT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Give </a:t>
            </a:r>
            <a:r>
              <a:rPr lang="en-US" altLang="en-US" sz="2400" dirty="0">
                <a:solidFill>
                  <a:schemeClr val="tx1"/>
                </a:solidFill>
              </a:rPr>
              <a:t>a polynomial </a:t>
            </a:r>
            <a:r>
              <a:rPr lang="en-US" altLang="en-US" sz="2400" dirty="0" smtClean="0">
                <a:solidFill>
                  <a:schemeClr val="tx1"/>
                </a:solidFill>
              </a:rPr>
              <a:t>algorithm F </a:t>
            </a:r>
            <a:r>
              <a:rPr lang="en-US" altLang="en-US" sz="2400" dirty="0">
                <a:solidFill>
                  <a:schemeClr val="tx1"/>
                </a:solidFill>
              </a:rPr>
              <a:t>to transform </a:t>
            </a:r>
            <a:r>
              <a:rPr lang="en-US" altLang="en-US" sz="2400" dirty="0" smtClean="0">
                <a:solidFill>
                  <a:schemeClr val="tx1"/>
                </a:solidFill>
              </a:rPr>
              <a:t>3-SAT </a:t>
            </a:r>
            <a:r>
              <a:rPr lang="en-US" altLang="en-US" sz="2400" dirty="0">
                <a:solidFill>
                  <a:schemeClr val="tx1"/>
                </a:solidFill>
              </a:rPr>
              <a:t>into an instance of </a:t>
            </a:r>
            <a:r>
              <a:rPr lang="en-US" altLang="en-US" sz="2400" dirty="0" smtClean="0">
                <a:solidFill>
                  <a:schemeClr val="tx1"/>
                </a:solidFill>
              </a:rPr>
              <a:t>4-SAT such that:</a:t>
            </a:r>
          </a:p>
          <a:p>
            <a:pPr lvl="1" indent="-342900"/>
            <a:r>
              <a:rPr lang="en-US" altLang="en-US" sz="1800" dirty="0" smtClean="0">
                <a:solidFill>
                  <a:schemeClr val="tx1"/>
                </a:solidFill>
              </a:rPr>
              <a:t>For any instance X of 3-SAT if X is True then F(X) is true for 4-SAT  and</a:t>
            </a:r>
          </a:p>
          <a:p>
            <a:pPr lvl="1" indent="-342900"/>
            <a:r>
              <a:rPr lang="en-US" altLang="en-US" sz="1800" dirty="0">
                <a:solidFill>
                  <a:schemeClr val="tx1"/>
                </a:solidFill>
              </a:rPr>
              <a:t>For any instance </a:t>
            </a:r>
            <a:r>
              <a:rPr lang="en-US" altLang="en-US" sz="1800" dirty="0" smtClean="0">
                <a:solidFill>
                  <a:schemeClr val="tx1"/>
                </a:solidFill>
              </a:rPr>
              <a:t>F(Y) </a:t>
            </a:r>
            <a:r>
              <a:rPr lang="en-US" altLang="en-US" sz="1800" dirty="0">
                <a:solidFill>
                  <a:schemeClr val="tx1"/>
                </a:solidFill>
              </a:rPr>
              <a:t>of </a:t>
            </a:r>
            <a:r>
              <a:rPr lang="en-US" altLang="en-US" sz="1800" dirty="0" smtClean="0">
                <a:solidFill>
                  <a:schemeClr val="tx1"/>
                </a:solidFill>
              </a:rPr>
              <a:t>4-SAT </a:t>
            </a:r>
            <a:r>
              <a:rPr lang="en-US" altLang="en-US" sz="1800" dirty="0">
                <a:solidFill>
                  <a:schemeClr val="tx1"/>
                </a:solidFill>
              </a:rPr>
              <a:t>if </a:t>
            </a:r>
            <a:r>
              <a:rPr lang="en-US" altLang="en-US" sz="1800" dirty="0" smtClean="0">
                <a:solidFill>
                  <a:schemeClr val="tx1"/>
                </a:solidFill>
              </a:rPr>
              <a:t>F(Y) </a:t>
            </a:r>
            <a:r>
              <a:rPr lang="en-US" altLang="en-US" sz="1800" dirty="0">
                <a:solidFill>
                  <a:schemeClr val="tx1"/>
                </a:solidFill>
              </a:rPr>
              <a:t>is True then </a:t>
            </a:r>
            <a:r>
              <a:rPr lang="en-US" altLang="en-US" sz="1800" dirty="0" smtClean="0">
                <a:solidFill>
                  <a:schemeClr val="tx1"/>
                </a:solidFill>
              </a:rPr>
              <a:t>Y </a:t>
            </a:r>
            <a:r>
              <a:rPr lang="en-US" altLang="en-US" sz="1800" dirty="0">
                <a:solidFill>
                  <a:schemeClr val="tx1"/>
                </a:solidFill>
              </a:rPr>
              <a:t>is true for </a:t>
            </a:r>
            <a:r>
              <a:rPr lang="en-US" altLang="en-US" sz="1800" dirty="0" smtClean="0">
                <a:solidFill>
                  <a:schemeClr val="tx1"/>
                </a:solidFill>
              </a:rPr>
              <a:t>3-SAT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6389" y="3113882"/>
            <a:ext cx="8115300" cy="1590675"/>
            <a:chOff x="304" y="895"/>
            <a:chExt cx="5112" cy="1002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dirty="0" smtClean="0">
                  <a:latin typeface="+mn-lt"/>
                </a:rPr>
                <a:t>F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/>
                <a:t>Problem </a:t>
              </a:r>
              <a:r>
                <a:rPr lang="en-US" altLang="en-US" sz="2400" dirty="0" smtClean="0"/>
                <a:t>4-SAT</a:t>
              </a:r>
              <a:endParaRPr lang="en-US" altLang="en-US" sz="2400" dirty="0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 smtClean="0">
                  <a:sym typeface="Symbol" pitchFamily="92" charset="2"/>
                </a:rPr>
                <a:t>X</a:t>
              </a:r>
              <a:endParaRPr lang="en-US" altLang="en-US" sz="2800" dirty="0">
                <a:sym typeface="Symbol" pitchFamily="92" charset="2"/>
              </a:endParaRP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 smtClean="0">
                  <a:sym typeface="Symbol" pitchFamily="92" charset="2"/>
                </a:rPr>
                <a:t>Y</a:t>
              </a:r>
              <a:endParaRPr lang="en-US" altLang="en-US" sz="2800" dirty="0">
                <a:sym typeface="Symbol" pitchFamily="92" charset="2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469" y="1664"/>
              <a:ext cx="10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Problem </a:t>
              </a:r>
              <a:r>
                <a:rPr lang="en-US" altLang="en-US" dirty="0" smtClean="0"/>
                <a:t>3-SAT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51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en-US" dirty="0" smtClean="0"/>
              <a:t>2. Show </a:t>
            </a:r>
            <a:r>
              <a:rPr lang="en-US" altLang="en-US" dirty="0"/>
              <a:t>that 3-SAT ≤</a:t>
            </a:r>
            <a:r>
              <a:rPr lang="en-US" altLang="en-US" baseline="-25000" dirty="0"/>
              <a:t>P </a:t>
            </a:r>
            <a:r>
              <a:rPr lang="en-US" altLang="en-US" dirty="0"/>
              <a:t>4-SAT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Give </a:t>
            </a:r>
            <a:r>
              <a:rPr lang="en-US" altLang="en-US" sz="2400" dirty="0">
                <a:solidFill>
                  <a:schemeClr val="tx1"/>
                </a:solidFill>
              </a:rPr>
              <a:t>a polynomial </a:t>
            </a:r>
            <a:r>
              <a:rPr lang="en-US" altLang="en-US" sz="2400" dirty="0" smtClean="0">
                <a:solidFill>
                  <a:schemeClr val="tx1"/>
                </a:solidFill>
              </a:rPr>
              <a:t>algorithm F </a:t>
            </a:r>
            <a:r>
              <a:rPr lang="en-US" altLang="en-US" sz="2400" dirty="0">
                <a:solidFill>
                  <a:schemeClr val="tx1"/>
                </a:solidFill>
              </a:rPr>
              <a:t>to transform </a:t>
            </a:r>
            <a:r>
              <a:rPr lang="en-US" altLang="en-US" sz="2400" dirty="0" smtClean="0">
                <a:solidFill>
                  <a:schemeClr val="tx1"/>
                </a:solidFill>
              </a:rPr>
              <a:t>3-SAT </a:t>
            </a:r>
            <a:r>
              <a:rPr lang="en-US" altLang="en-US" sz="2400" dirty="0">
                <a:solidFill>
                  <a:schemeClr val="tx1"/>
                </a:solidFill>
              </a:rPr>
              <a:t>into an instance of </a:t>
            </a:r>
            <a:r>
              <a:rPr lang="en-US" altLang="en-US" sz="2400" dirty="0" smtClean="0">
                <a:solidFill>
                  <a:schemeClr val="tx1"/>
                </a:solidFill>
              </a:rPr>
              <a:t>4-SAT such that:</a:t>
            </a:r>
          </a:p>
          <a:p>
            <a:pPr lvl="1" indent="-342900"/>
            <a:r>
              <a:rPr lang="en-US" altLang="en-US" sz="1800" dirty="0" smtClean="0">
                <a:solidFill>
                  <a:schemeClr val="tx1"/>
                </a:solidFill>
              </a:rPr>
              <a:t>For any instance X of 3-SAT if X is True then F(X) is true for 4-SAT  and</a:t>
            </a:r>
          </a:p>
          <a:p>
            <a:pPr lvl="1" indent="-342900"/>
            <a:r>
              <a:rPr lang="en-US" altLang="en-US" sz="1800" dirty="0">
                <a:solidFill>
                  <a:schemeClr val="tx1"/>
                </a:solidFill>
              </a:rPr>
              <a:t>For any instance </a:t>
            </a:r>
            <a:r>
              <a:rPr lang="en-US" altLang="en-US" sz="1800" dirty="0" smtClean="0">
                <a:solidFill>
                  <a:schemeClr val="tx1"/>
                </a:solidFill>
              </a:rPr>
              <a:t>F(Y) </a:t>
            </a:r>
            <a:r>
              <a:rPr lang="en-US" altLang="en-US" sz="1800" dirty="0">
                <a:solidFill>
                  <a:schemeClr val="tx1"/>
                </a:solidFill>
              </a:rPr>
              <a:t>of </a:t>
            </a:r>
            <a:r>
              <a:rPr lang="en-US" altLang="en-US" sz="1800" dirty="0" smtClean="0">
                <a:solidFill>
                  <a:schemeClr val="tx1"/>
                </a:solidFill>
              </a:rPr>
              <a:t>4-SAT </a:t>
            </a:r>
            <a:r>
              <a:rPr lang="en-US" altLang="en-US" sz="1800" dirty="0">
                <a:solidFill>
                  <a:schemeClr val="tx1"/>
                </a:solidFill>
              </a:rPr>
              <a:t>if </a:t>
            </a:r>
            <a:r>
              <a:rPr lang="en-US" altLang="en-US" sz="1800" dirty="0" smtClean="0">
                <a:solidFill>
                  <a:schemeClr val="tx1"/>
                </a:solidFill>
              </a:rPr>
              <a:t>F(Y) </a:t>
            </a:r>
            <a:r>
              <a:rPr lang="en-US" altLang="en-US" sz="1800" dirty="0">
                <a:solidFill>
                  <a:schemeClr val="tx1"/>
                </a:solidFill>
              </a:rPr>
              <a:t>is True then </a:t>
            </a:r>
            <a:r>
              <a:rPr lang="en-US" altLang="en-US" sz="1800" dirty="0" smtClean="0">
                <a:solidFill>
                  <a:schemeClr val="tx1"/>
                </a:solidFill>
              </a:rPr>
              <a:t>Y </a:t>
            </a:r>
            <a:r>
              <a:rPr lang="en-US" altLang="en-US" sz="1800" dirty="0">
                <a:solidFill>
                  <a:schemeClr val="tx1"/>
                </a:solidFill>
              </a:rPr>
              <a:t>is true for </a:t>
            </a:r>
            <a:r>
              <a:rPr lang="en-US" altLang="en-US" sz="1800" dirty="0" smtClean="0">
                <a:solidFill>
                  <a:schemeClr val="tx1"/>
                </a:solidFill>
              </a:rPr>
              <a:t>3-SAT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6389" y="3113882"/>
            <a:ext cx="8115300" cy="1590675"/>
            <a:chOff x="304" y="895"/>
            <a:chExt cx="5112" cy="1002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dirty="0" smtClean="0">
                  <a:latin typeface="+mn-lt"/>
                </a:rPr>
                <a:t>F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/>
                <a:t>Problem </a:t>
              </a:r>
              <a:r>
                <a:rPr lang="en-US" altLang="en-US" sz="2400" dirty="0" smtClean="0"/>
                <a:t>4-SAT</a:t>
              </a:r>
              <a:endParaRPr lang="en-US" altLang="en-US" sz="2400" dirty="0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 smtClean="0">
                  <a:sym typeface="Symbol" pitchFamily="92" charset="2"/>
                </a:rPr>
                <a:t>X</a:t>
              </a:r>
              <a:endParaRPr lang="en-US" altLang="en-US" sz="2800" dirty="0">
                <a:sym typeface="Symbol" pitchFamily="92" charset="2"/>
              </a:endParaRP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 smtClean="0">
                  <a:sym typeface="Symbol" pitchFamily="92" charset="2"/>
                </a:rPr>
                <a:t>Y</a:t>
              </a:r>
              <a:endParaRPr lang="en-US" altLang="en-US" sz="2800" dirty="0">
                <a:sym typeface="Symbol" pitchFamily="92" charset="2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469" y="1664"/>
              <a:ext cx="10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Problem </a:t>
              </a:r>
              <a:r>
                <a:rPr lang="en-US" altLang="en-US" dirty="0" smtClean="0"/>
                <a:t>3-SAT</a:t>
              </a:r>
              <a:endParaRPr lang="en-US" altLang="en-US" dirty="0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06388" y="5003800"/>
          <a:ext cx="3327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32" name="Equation" r:id="rId3" imgW="1790640" imgH="253800" progId="Equation.3">
                  <p:embed/>
                </p:oleObj>
              </mc:Choice>
              <mc:Fallback>
                <p:oleObj name="Equation" r:id="rId3" imgW="1790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306388" y="5003800"/>
                        <a:ext cx="3327400" cy="6778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41288" y="5857875"/>
          <a:ext cx="427196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33" name="Equation" r:id="rId5" imgW="2298600" imgH="253800" progId="Equation.3">
                  <p:embed/>
                </p:oleObj>
              </mc:Choice>
              <mc:Fallback>
                <p:oleObj name="Equation" r:id="rId5" imgW="229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141288" y="5857875"/>
                        <a:ext cx="4271962" cy="6778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4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en-US" dirty="0" smtClean="0"/>
              <a:t>2. Show </a:t>
            </a:r>
            <a:r>
              <a:rPr lang="en-US" altLang="en-US" dirty="0"/>
              <a:t>that 3-SAT ≤</a:t>
            </a:r>
            <a:r>
              <a:rPr lang="en-US" altLang="en-US" baseline="-25000" dirty="0"/>
              <a:t>P </a:t>
            </a:r>
            <a:r>
              <a:rPr lang="en-US" altLang="en-US" dirty="0"/>
              <a:t>4-SAT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altLang="en-US" sz="2400" dirty="0" smtClean="0"/>
              <a:t>Give </a:t>
            </a:r>
            <a:r>
              <a:rPr lang="en-US" altLang="en-US" sz="2400" dirty="0"/>
              <a:t>a polynomial </a:t>
            </a:r>
            <a:r>
              <a:rPr lang="en-US" altLang="en-US" sz="2400" dirty="0" smtClean="0"/>
              <a:t>algorithm F </a:t>
            </a:r>
            <a:r>
              <a:rPr lang="en-US" altLang="en-US" sz="2400" dirty="0"/>
              <a:t>to transform </a:t>
            </a:r>
            <a:r>
              <a:rPr lang="en-US" altLang="en-US" sz="2400" dirty="0" smtClean="0"/>
              <a:t>3-SAT </a:t>
            </a:r>
            <a:r>
              <a:rPr lang="en-US" altLang="en-US" sz="2400" dirty="0"/>
              <a:t>into an instance of </a:t>
            </a:r>
            <a:r>
              <a:rPr lang="en-US" altLang="en-US" sz="2400" dirty="0" smtClean="0"/>
              <a:t>4-SAT such that:</a:t>
            </a:r>
          </a:p>
          <a:p>
            <a:pPr lvl="1" indent="-342900"/>
            <a:r>
              <a:rPr lang="en-US" altLang="en-US" sz="1800" dirty="0" smtClean="0"/>
              <a:t>For any instance X of 3-SAT if X is True then F(X) is true for 4-SAT  and</a:t>
            </a:r>
          </a:p>
          <a:p>
            <a:pPr lvl="1" indent="-342900"/>
            <a:r>
              <a:rPr lang="en-US" altLang="en-US" sz="1800" dirty="0"/>
              <a:t>For any instance </a:t>
            </a:r>
            <a:r>
              <a:rPr lang="en-US" altLang="en-US" sz="1800" dirty="0" smtClean="0"/>
              <a:t>F(Y) </a:t>
            </a:r>
            <a:r>
              <a:rPr lang="en-US" altLang="en-US" sz="1800" dirty="0"/>
              <a:t>of </a:t>
            </a:r>
            <a:r>
              <a:rPr lang="en-US" altLang="en-US" sz="1800" dirty="0" smtClean="0"/>
              <a:t>4-SAT </a:t>
            </a:r>
            <a:r>
              <a:rPr lang="en-US" altLang="en-US" sz="1800" dirty="0"/>
              <a:t>if </a:t>
            </a:r>
            <a:r>
              <a:rPr lang="en-US" altLang="en-US" sz="1800" dirty="0" smtClean="0"/>
              <a:t>F(Y) </a:t>
            </a:r>
            <a:r>
              <a:rPr lang="en-US" altLang="en-US" sz="1800" dirty="0"/>
              <a:t>is True then </a:t>
            </a:r>
            <a:r>
              <a:rPr lang="en-US" altLang="en-US" sz="1800" dirty="0" smtClean="0"/>
              <a:t>Y </a:t>
            </a:r>
            <a:r>
              <a:rPr lang="en-US" altLang="en-US" sz="1800" dirty="0"/>
              <a:t>is true for </a:t>
            </a:r>
            <a:r>
              <a:rPr lang="en-US" altLang="en-US" sz="1800" dirty="0" smtClean="0"/>
              <a:t>3-SAT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6389" y="3113882"/>
            <a:ext cx="8115300" cy="1590675"/>
            <a:chOff x="304" y="895"/>
            <a:chExt cx="5112" cy="1002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dirty="0" smtClean="0">
                  <a:latin typeface="+mn-lt"/>
                </a:rPr>
                <a:t>F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/>
                <a:t>Problem </a:t>
              </a:r>
              <a:r>
                <a:rPr lang="en-US" altLang="en-US" sz="2400" dirty="0" smtClean="0"/>
                <a:t>4-SAT</a:t>
              </a:r>
              <a:endParaRPr lang="en-US" altLang="en-US" sz="2400" dirty="0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 smtClean="0">
                  <a:sym typeface="Symbol" pitchFamily="92" charset="2"/>
                </a:rPr>
                <a:t>X</a:t>
              </a:r>
              <a:endParaRPr lang="en-US" altLang="en-US" sz="2800" dirty="0">
                <a:sym typeface="Symbol" pitchFamily="92" charset="2"/>
              </a:endParaRP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 smtClean="0">
                  <a:sym typeface="Symbol" pitchFamily="92" charset="2"/>
                </a:rPr>
                <a:t>Y</a:t>
              </a:r>
              <a:endParaRPr lang="en-US" altLang="en-US" sz="2800" dirty="0">
                <a:sym typeface="Symbol" pitchFamily="92" charset="2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469" y="1664"/>
              <a:ext cx="10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Problem </a:t>
              </a:r>
              <a:r>
                <a:rPr lang="en-US" altLang="en-US" dirty="0" smtClean="0"/>
                <a:t>3-SAT</a:t>
              </a:r>
              <a:endParaRPr lang="en-US" altLang="en-US" dirty="0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23838" y="5019675"/>
          <a:ext cx="34925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56" name="Equation" r:id="rId3" imgW="1879560" imgH="241200" progId="Equation.3">
                  <p:embed/>
                </p:oleObj>
              </mc:Choice>
              <mc:Fallback>
                <p:oleObj name="Equation" r:id="rId3" imgW="1879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223838" y="5019675"/>
                        <a:ext cx="3492500" cy="644525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1438" y="5875338"/>
          <a:ext cx="44132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57" name="Equation" r:id="rId5" imgW="2374560" imgH="241200" progId="Equation.3">
                  <p:embed/>
                </p:oleObj>
              </mc:Choice>
              <mc:Fallback>
                <p:oleObj name="Equation" r:id="rId5" imgW="2374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71438" y="5875338"/>
                        <a:ext cx="4413250" cy="642937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25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en-US" dirty="0" smtClean="0"/>
              <a:t>2. Show </a:t>
            </a:r>
            <a:r>
              <a:rPr lang="en-US" altLang="en-US" dirty="0"/>
              <a:t>that 3-SAT ≤</a:t>
            </a:r>
            <a:r>
              <a:rPr lang="en-US" altLang="en-US" baseline="-25000" dirty="0"/>
              <a:t>P </a:t>
            </a:r>
            <a:r>
              <a:rPr lang="en-US" altLang="en-US" dirty="0"/>
              <a:t>4-SAT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US" altLang="en-US" sz="1800" dirty="0" smtClean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23838" y="1214438"/>
            <a:ext cx="8115300" cy="1590675"/>
            <a:chOff x="304" y="895"/>
            <a:chExt cx="5112" cy="1002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 dirty="0" smtClean="0">
                  <a:latin typeface="+mn-lt"/>
                </a:rPr>
                <a:t>F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/>
                <a:t>Problem </a:t>
              </a:r>
              <a:r>
                <a:rPr lang="en-US" altLang="en-US" sz="2400" dirty="0" smtClean="0"/>
                <a:t>4-SAT</a:t>
              </a:r>
              <a:endParaRPr lang="en-US" altLang="en-US" sz="2400" dirty="0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 smtClean="0">
                  <a:sym typeface="Symbol" pitchFamily="92" charset="2"/>
                </a:rPr>
                <a:t>X</a:t>
              </a:r>
              <a:endParaRPr lang="en-US" altLang="en-US" sz="2800" dirty="0">
                <a:sym typeface="Symbol" pitchFamily="92" charset="2"/>
              </a:endParaRP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 smtClean="0">
                  <a:sym typeface="Symbol" pitchFamily="92" charset="2"/>
                </a:rPr>
                <a:t>Y</a:t>
              </a:r>
              <a:endParaRPr lang="en-US" altLang="en-US" sz="2800" dirty="0">
                <a:sym typeface="Symbol" pitchFamily="92" charset="2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469" y="1664"/>
              <a:ext cx="10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Problem </a:t>
              </a:r>
              <a:r>
                <a:rPr lang="en-US" altLang="en-US" dirty="0" smtClean="0"/>
                <a:t>3-SAT</a:t>
              </a:r>
              <a:endParaRPr lang="en-US" altLang="en-US" dirty="0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31813" y="3228342"/>
          <a:ext cx="34925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80" name="Equation" r:id="rId3" imgW="1879560" imgH="241200" progId="Equation.3">
                  <p:embed/>
                </p:oleObj>
              </mc:Choice>
              <mc:Fallback>
                <p:oleObj name="Equation" r:id="rId3" imgW="1879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531813" y="3228342"/>
                        <a:ext cx="3492500" cy="644525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50838" y="4415632"/>
          <a:ext cx="78819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81" name="Equation" r:id="rId5" imgW="4241520" imgH="241200" progId="Equation.3">
                  <p:embed/>
                </p:oleObj>
              </mc:Choice>
              <mc:Fallback>
                <p:oleObj name="Equation" r:id="rId5" imgW="4241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350838" y="4415632"/>
                        <a:ext cx="7881938" cy="642937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7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AEB7B-AE62-4ED2-8138-8CD6FFC48151}" type="slidenum">
              <a:rPr lang="en-US" altLang="en-US" smtClean="0"/>
              <a:pPr/>
              <a:t>49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t="39394"/>
          <a:stretch/>
        </p:blipFill>
        <p:spPr>
          <a:xfrm>
            <a:off x="374072" y="1389413"/>
            <a:ext cx="8449293" cy="45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2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41515770"/>
              </p:ext>
            </p:extLst>
          </p:nvPr>
        </p:nvGraphicFramePr>
        <p:xfrm>
          <a:off x="646981" y="-4140"/>
          <a:ext cx="7007225" cy="680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20" name="Document" r:id="rId3" imgW="6121097" imgH="5947073" progId="Word.Document.8">
                  <p:embed/>
                </p:oleObj>
              </mc:Choice>
              <mc:Fallback>
                <p:oleObj name="Document" r:id="rId3" imgW="6121097" imgH="59470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81" y="-4140"/>
                        <a:ext cx="7007225" cy="680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306286" y="60564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34395" y="1947557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7630" y="3020299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85805" y="1394364"/>
            <a:ext cx="151411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6734" y="1056909"/>
            <a:ext cx="156359" cy="2038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02327" y="136764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64674" y="2115794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54334" y="3226134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0223" y="1750624"/>
            <a:ext cx="154379" cy="2038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33606" y="154577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19053" y="1189513"/>
            <a:ext cx="154379" cy="17813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86006" y="169817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64674" y="1418119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18266" y="2303821"/>
            <a:ext cx="156359" cy="300844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38406" y="185057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90806" y="200297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86101" y="581898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74574" y="2493819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86101" y="2978719"/>
            <a:ext cx="241507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701" y="2392882"/>
            <a:ext cx="78180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6700" y="572453"/>
            <a:ext cx="8458200" cy="906462"/>
          </a:xfrm>
        </p:spPr>
        <p:txBody>
          <a:bodyPr/>
          <a:lstStyle/>
          <a:p>
            <a:pPr algn="l"/>
            <a:r>
              <a:rPr lang="en-US" sz="2000" dirty="0"/>
              <a:t>A Hamiltonian path in a graph is a simple path that visits every vertex exactly once.  </a:t>
            </a:r>
            <a:r>
              <a:rPr lang="en-US" sz="2000" dirty="0" smtClean="0"/>
              <a:t>Show </a:t>
            </a:r>
            <a:r>
              <a:rPr lang="en-US" sz="2000" dirty="0"/>
              <a:t>that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HAM-PATH </a:t>
            </a:r>
            <a:r>
              <a:rPr lang="en-US" sz="2000" dirty="0"/>
              <a:t>= { (G, u, </a:t>
            </a:r>
            <a:r>
              <a:rPr lang="en-US" sz="2000" dirty="0" smtClean="0"/>
              <a:t>v): </a:t>
            </a:r>
            <a:r>
              <a:rPr lang="en-US" sz="2000" dirty="0"/>
              <a:t>there is a Hamiltonian path from u to v in G }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is </a:t>
            </a:r>
            <a:r>
              <a:rPr lang="en-US" sz="2000" dirty="0"/>
              <a:t>NP-complete.  You may use the fact that HAM-CYCLE is NP-complete.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805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val 2"/>
          <p:cNvSpPr>
            <a:spLocks noChangeArrowheads="1"/>
          </p:cNvSpPr>
          <p:nvPr/>
        </p:nvSpPr>
        <p:spPr bwMode="auto">
          <a:xfrm>
            <a:off x="4843589" y="5473379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6519989" y="546544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2548" y="807407"/>
            <a:ext cx="7848600" cy="5524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All problems below are NP-complete and polynomial reduce to one another!</a:t>
            </a:r>
          </a:p>
        </p:txBody>
      </p:sp>
      <p:sp>
        <p:nvSpPr>
          <p:cNvPr id="24602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r>
              <a:rPr lang="en-US" altLang="en-US" dirty="0" smtClean="0"/>
              <a:t>NP-Completeness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857627" y="1341117"/>
            <a:ext cx="1294842" cy="49859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+mn-cs"/>
              </a:rPr>
              <a:t>CIRCUIT-SAT</a:t>
            </a:r>
          </a:p>
          <a:p>
            <a:pPr algn="ctr"/>
            <a:r>
              <a:rPr lang="en-US" altLang="en-US" sz="1200" dirty="0" smtClean="0">
                <a:solidFill>
                  <a:srgbClr val="000000"/>
                </a:solidFill>
              </a:rPr>
              <a:t>SAT</a:t>
            </a:r>
            <a:endParaRPr lang="en-US" altLang="en-US" sz="12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3144964" y="2098354"/>
            <a:ext cx="6953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3-SAT</a:t>
            </a:r>
          </a:p>
        </p:txBody>
      </p:sp>
      <p:cxnSp>
        <p:nvCxnSpPr>
          <p:cNvPr id="24584" name="AutoShape 7"/>
          <p:cNvCxnSpPr>
            <a:cxnSpLocks noChangeShapeType="1"/>
            <a:stCxn id="24582" idx="2"/>
            <a:endCxn id="24583" idx="0"/>
          </p:cNvCxnSpPr>
          <p:nvPr/>
        </p:nvCxnSpPr>
        <p:spPr bwMode="auto">
          <a:xfrm flipH="1">
            <a:off x="3492627" y="1839715"/>
            <a:ext cx="12421" cy="2586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317877" y="3384229"/>
            <a:ext cx="14700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DIR-HAM-CYCLE</a:t>
            </a:r>
          </a:p>
        </p:txBody>
      </p:sp>
      <p:cxnSp>
        <p:nvCxnSpPr>
          <p:cNvPr id="24586" name="AutoShape 9"/>
          <p:cNvCxnSpPr>
            <a:cxnSpLocks noChangeShapeType="1"/>
            <a:stCxn id="24583" idx="2"/>
            <a:endCxn id="24585" idx="0"/>
          </p:cNvCxnSpPr>
          <p:nvPr/>
        </p:nvCxnSpPr>
        <p:spPr bwMode="auto">
          <a:xfrm flipH="1">
            <a:off x="3052889" y="2439667"/>
            <a:ext cx="439738" cy="944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1145203" y="3190153"/>
            <a:ext cx="84600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CLIQUE</a:t>
            </a:r>
          </a:p>
        </p:txBody>
      </p:sp>
      <p:cxnSp>
        <p:nvCxnSpPr>
          <p:cNvPr id="24588" name="AutoShape 11"/>
          <p:cNvCxnSpPr>
            <a:cxnSpLocks noChangeShapeType="1"/>
            <a:stCxn id="24583" idx="2"/>
          </p:cNvCxnSpPr>
          <p:nvPr/>
        </p:nvCxnSpPr>
        <p:spPr bwMode="auto">
          <a:xfrm flipH="1">
            <a:off x="1805114" y="2439667"/>
            <a:ext cx="1687513" cy="6897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684718" y="4729439"/>
            <a:ext cx="14065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VERTEX COVER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 rot="20213240">
            <a:off x="1609058" y="2295792"/>
            <a:ext cx="14176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en-US" altLang="en-US" sz="900" dirty="0">
                <a:solidFill>
                  <a:srgbClr val="000000"/>
                </a:solidFill>
                <a:cs typeface="+mn-cs"/>
              </a:rPr>
              <a:t>3-SAT reduces to CLIQUE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157789" y="3392167"/>
            <a:ext cx="14446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GRAPH 3-COLOR</a:t>
            </a:r>
          </a:p>
        </p:txBody>
      </p:sp>
      <p:cxnSp>
        <p:nvCxnSpPr>
          <p:cNvPr id="24592" name="AutoShape 16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>
            <a:off x="3492627" y="2439667"/>
            <a:ext cx="1387475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495677" y="4354192"/>
            <a:ext cx="11144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HAM-CYCLE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3351339" y="5465442"/>
            <a:ext cx="5175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TSP</a:t>
            </a:r>
          </a:p>
        </p:txBody>
      </p:sp>
      <p:sp>
        <p:nvSpPr>
          <p:cNvPr id="24595" name="Text Box 21"/>
          <p:cNvSpPr txBox="1">
            <a:spLocks noChangeArrowheads="1"/>
          </p:cNvSpPr>
          <p:nvPr/>
        </p:nvSpPr>
        <p:spPr bwMode="auto">
          <a:xfrm>
            <a:off x="5923089" y="3395342"/>
            <a:ext cx="12668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SUBSET-SUM</a:t>
            </a:r>
          </a:p>
        </p:txBody>
      </p:sp>
      <p:cxnSp>
        <p:nvCxnSpPr>
          <p:cNvPr id="24596" name="AutoShape 22"/>
          <p:cNvCxnSpPr>
            <a:cxnSpLocks noChangeShapeType="1"/>
            <a:stCxn id="24583" idx="2"/>
            <a:endCxn id="24595" idx="0"/>
          </p:cNvCxnSpPr>
          <p:nvPr/>
        </p:nvCxnSpPr>
        <p:spPr bwMode="auto">
          <a:xfrm>
            <a:off x="3492627" y="2439667"/>
            <a:ext cx="3063875" cy="955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5916459" y="4347842"/>
            <a:ext cx="105759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KNAPSACK</a:t>
            </a:r>
          </a:p>
        </p:txBody>
      </p:sp>
      <p:sp>
        <p:nvSpPr>
          <p:cNvPr id="24598" name="Text Box 25"/>
          <p:cNvSpPr txBox="1">
            <a:spLocks noChangeArrowheads="1"/>
          </p:cNvSpPr>
          <p:nvPr/>
        </p:nvSpPr>
        <p:spPr bwMode="auto">
          <a:xfrm>
            <a:off x="4139723" y="4354192"/>
            <a:ext cx="1477585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GRAPH 4-COLOR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1905694" y="5169133"/>
            <a:ext cx="107906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HAM-PATH</a:t>
            </a:r>
          </a:p>
        </p:txBody>
      </p:sp>
      <p:cxnSp>
        <p:nvCxnSpPr>
          <p:cNvPr id="24606" name="AutoShape 36"/>
          <p:cNvCxnSpPr>
            <a:cxnSpLocks noChangeShapeType="1"/>
            <a:stCxn id="24587" idx="2"/>
          </p:cNvCxnSpPr>
          <p:nvPr/>
        </p:nvCxnSpPr>
        <p:spPr bwMode="auto">
          <a:xfrm rot="16200000" flipH="1">
            <a:off x="1438621" y="3633668"/>
            <a:ext cx="260756" cy="15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37"/>
          <p:cNvCxnSpPr>
            <a:cxnSpLocks noChangeShapeType="1"/>
            <a:stCxn id="24585" idx="2"/>
            <a:endCxn id="24593" idx="0"/>
          </p:cNvCxnSpPr>
          <p:nvPr/>
        </p:nvCxnSpPr>
        <p:spPr bwMode="auto">
          <a:xfrm rot="5400000">
            <a:off x="2738564" y="4039867"/>
            <a:ext cx="628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38"/>
          <p:cNvCxnSpPr>
            <a:cxnSpLocks noChangeShapeType="1"/>
            <a:stCxn id="24591" idx="2"/>
            <a:endCxn id="24598" idx="0"/>
          </p:cNvCxnSpPr>
          <p:nvPr/>
        </p:nvCxnSpPr>
        <p:spPr bwMode="auto">
          <a:xfrm rot="5400000">
            <a:off x="4568953" y="4043042"/>
            <a:ext cx="620713" cy="15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 flipH="1">
            <a:off x="6445258" y="3736654"/>
            <a:ext cx="11124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40"/>
          <p:cNvCxnSpPr>
            <a:cxnSpLocks noChangeShapeType="1"/>
            <a:endCxn id="24594" idx="0"/>
          </p:cNvCxnSpPr>
          <p:nvPr/>
        </p:nvCxnSpPr>
        <p:spPr bwMode="auto">
          <a:xfrm rot="16200000" flipH="1">
            <a:off x="3095751" y="4951091"/>
            <a:ext cx="769938" cy="258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41"/>
          <p:cNvCxnSpPr>
            <a:cxnSpLocks noChangeShapeType="1"/>
          </p:cNvCxnSpPr>
          <p:nvPr/>
        </p:nvCxnSpPr>
        <p:spPr bwMode="auto">
          <a:xfrm rot="5400000">
            <a:off x="1283658" y="4416856"/>
            <a:ext cx="489831" cy="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43051" y="3842222"/>
            <a:ext cx="17748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INDEPENDENT SET</a:t>
            </a:r>
          </a:p>
        </p:txBody>
      </p:sp>
      <p:cxnSp>
        <p:nvCxnSpPr>
          <p:cNvPr id="74" name="AutoShape 37"/>
          <p:cNvCxnSpPr>
            <a:cxnSpLocks noChangeShapeType="1"/>
          </p:cNvCxnSpPr>
          <p:nvPr/>
        </p:nvCxnSpPr>
        <p:spPr bwMode="auto">
          <a:xfrm>
            <a:off x="2658689" y="4695504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37"/>
          <p:cNvCxnSpPr>
            <a:cxnSpLocks noChangeShapeType="1"/>
          </p:cNvCxnSpPr>
          <p:nvPr/>
        </p:nvCxnSpPr>
        <p:spPr bwMode="auto">
          <a:xfrm>
            <a:off x="2435405" y="5503542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1895874" y="5943236"/>
            <a:ext cx="1157016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LONG-PATH</a:t>
            </a:r>
          </a:p>
        </p:txBody>
      </p:sp>
      <p:cxnSp>
        <p:nvCxnSpPr>
          <p:cNvPr id="79" name="AutoShape 39"/>
          <p:cNvCxnSpPr>
            <a:cxnSpLocks noChangeShapeType="1"/>
          </p:cNvCxnSpPr>
          <p:nvPr/>
        </p:nvCxnSpPr>
        <p:spPr bwMode="auto">
          <a:xfrm>
            <a:off x="6813516" y="3725037"/>
            <a:ext cx="65408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7189914" y="4336225"/>
            <a:ext cx="152246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SET-PARTITION</a:t>
            </a:r>
          </a:p>
        </p:txBody>
      </p:sp>
    </p:spTree>
    <p:extLst>
      <p:ext uri="{BB962C8B-B14F-4D97-AF65-F5344CB8AC3E}">
        <p14:creationId xmlns:p14="http://schemas.microsoft.com/office/powerpoint/2010/main" val="18876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Clique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37550" cy="507682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Clique Problem: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Undirected graph G = (V, E)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/>
              <a:t>Clique:</a:t>
            </a:r>
            <a:r>
              <a:rPr lang="en-US" altLang="en-US" dirty="0"/>
              <a:t> a subset of vertices in V all connected to each other by edges in E (i.e., forming a complete graph)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/>
              <a:t>Size of a clique:</a:t>
            </a:r>
            <a:r>
              <a:rPr lang="en-US" altLang="en-US" dirty="0"/>
              <a:t> number of vertices it contains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Optimization problem: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Find a clique of maximum size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Decision problem: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Does G have a clique of size k?</a:t>
            </a:r>
          </a:p>
        </p:txBody>
      </p:sp>
      <p:sp>
        <p:nvSpPr>
          <p:cNvPr id="865284" name="AutoShape 4"/>
          <p:cNvSpPr>
            <a:spLocks noChangeArrowheads="1"/>
          </p:cNvSpPr>
          <p:nvPr/>
        </p:nvSpPr>
        <p:spPr bwMode="auto">
          <a:xfrm>
            <a:off x="6029325" y="4591050"/>
            <a:ext cx="884238" cy="12493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5285" name="Text Box 5"/>
          <p:cNvSpPr txBox="1">
            <a:spLocks noChangeArrowheads="1"/>
          </p:cNvSpPr>
          <p:nvPr/>
        </p:nvSpPr>
        <p:spPr bwMode="auto">
          <a:xfrm>
            <a:off x="5272088" y="3890963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Clique(G, 2) = YES</a:t>
            </a:r>
          </a:p>
          <a:p>
            <a:r>
              <a:rPr lang="en-US" altLang="en-US"/>
              <a:t>Clique(G, 3) = NO</a:t>
            </a:r>
          </a:p>
        </p:txBody>
      </p:sp>
      <p:grpSp>
        <p:nvGrpSpPr>
          <p:cNvPr id="865286" name="Group 6"/>
          <p:cNvGrpSpPr>
            <a:grpSpLocks/>
          </p:cNvGrpSpPr>
          <p:nvPr/>
        </p:nvGrpSpPr>
        <p:grpSpPr bwMode="auto">
          <a:xfrm>
            <a:off x="7986713" y="4210050"/>
            <a:ext cx="885825" cy="1249363"/>
            <a:chOff x="4978" y="2667"/>
            <a:chExt cx="558" cy="787"/>
          </a:xfrm>
        </p:grpSpPr>
        <p:sp>
          <p:nvSpPr>
            <p:cNvPr id="865287" name="AutoShape 7"/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288" name="Line 8"/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7010400" y="548163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Clique(G, 3) = YES</a:t>
            </a:r>
          </a:p>
          <a:p>
            <a:r>
              <a:rPr lang="en-US" altLang="en-US"/>
              <a:t>Clique(G, 4) = NO</a:t>
            </a:r>
          </a:p>
        </p:txBody>
      </p:sp>
      <p:sp>
        <p:nvSpPr>
          <p:cNvPr id="865290" name="Freeform 10"/>
          <p:cNvSpPr>
            <a:spLocks/>
          </p:cNvSpPr>
          <p:nvPr/>
        </p:nvSpPr>
        <p:spPr bwMode="auto">
          <a:xfrm>
            <a:off x="5711825" y="4494213"/>
            <a:ext cx="438150" cy="434975"/>
          </a:xfrm>
          <a:custGeom>
            <a:avLst/>
            <a:gdLst>
              <a:gd name="T0" fmla="*/ 60 w 276"/>
              <a:gd name="T1" fmla="*/ 0 h 274"/>
              <a:gd name="T2" fmla="*/ 36 w 276"/>
              <a:gd name="T3" fmla="*/ 159 h 274"/>
              <a:gd name="T4" fmla="*/ 276 w 276"/>
              <a:gd name="T5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91" name="Freeform 11"/>
          <p:cNvSpPr>
            <a:spLocks/>
          </p:cNvSpPr>
          <p:nvPr/>
        </p:nvSpPr>
        <p:spPr bwMode="auto">
          <a:xfrm flipV="1">
            <a:off x="7586663" y="5041900"/>
            <a:ext cx="438150" cy="434975"/>
          </a:xfrm>
          <a:custGeom>
            <a:avLst/>
            <a:gdLst>
              <a:gd name="T0" fmla="*/ 60 w 276"/>
              <a:gd name="T1" fmla="*/ 0 h 274"/>
              <a:gd name="T2" fmla="*/ 36 w 276"/>
              <a:gd name="T3" fmla="*/ 159 h 274"/>
              <a:gd name="T4" fmla="*/ 276 w 276"/>
              <a:gd name="T5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5292" name="Group 12"/>
          <p:cNvGrpSpPr>
            <a:grpSpLocks/>
          </p:cNvGrpSpPr>
          <p:nvPr/>
        </p:nvGrpSpPr>
        <p:grpSpPr bwMode="auto">
          <a:xfrm>
            <a:off x="5905500" y="4476750"/>
            <a:ext cx="695325" cy="857250"/>
            <a:chOff x="3720" y="2820"/>
            <a:chExt cx="438" cy="540"/>
          </a:xfrm>
        </p:grpSpPr>
        <p:sp>
          <p:nvSpPr>
            <p:cNvPr id="865293" name="Oval 13"/>
            <p:cNvSpPr>
              <a:spLocks noChangeArrowheads="1"/>
            </p:cNvSpPr>
            <p:nvPr/>
          </p:nvSpPr>
          <p:spPr bwMode="auto">
            <a:xfrm>
              <a:off x="3720" y="320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294" name="Oval 14"/>
            <p:cNvSpPr>
              <a:spLocks noChangeArrowheads="1"/>
            </p:cNvSpPr>
            <p:nvPr/>
          </p:nvSpPr>
          <p:spPr bwMode="auto">
            <a:xfrm>
              <a:off x="3996" y="282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5295" name="Group 15"/>
          <p:cNvGrpSpPr>
            <a:grpSpLocks/>
          </p:cNvGrpSpPr>
          <p:nvPr/>
        </p:nvGrpSpPr>
        <p:grpSpPr bwMode="auto">
          <a:xfrm>
            <a:off x="7886700" y="4095750"/>
            <a:ext cx="1076325" cy="857250"/>
            <a:chOff x="4968" y="2580"/>
            <a:chExt cx="678" cy="540"/>
          </a:xfrm>
        </p:grpSpPr>
        <p:sp>
          <p:nvSpPr>
            <p:cNvPr id="865296" name="Oval 16"/>
            <p:cNvSpPr>
              <a:spLocks noChangeArrowheads="1"/>
            </p:cNvSpPr>
            <p:nvPr/>
          </p:nvSpPr>
          <p:spPr bwMode="auto">
            <a:xfrm>
              <a:off x="4968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297" name="Oval 17"/>
            <p:cNvSpPr>
              <a:spLocks noChangeArrowheads="1"/>
            </p:cNvSpPr>
            <p:nvPr/>
          </p:nvSpPr>
          <p:spPr bwMode="auto">
            <a:xfrm>
              <a:off x="5226" y="258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298" name="Oval 18"/>
            <p:cNvSpPr>
              <a:spLocks noChangeArrowheads="1"/>
            </p:cNvSpPr>
            <p:nvPr/>
          </p:nvSpPr>
          <p:spPr bwMode="auto">
            <a:xfrm>
              <a:off x="5484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5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4" grpId="0" animBg="1"/>
      <p:bldP spid="865285" grpId="0"/>
      <p:bldP spid="865289" grpId="0"/>
      <p:bldP spid="865290" grpId="0" animBg="1"/>
      <p:bldP spid="86529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Clique Verifier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Given: an undirected graph G = (V, E)</a:t>
            </a:r>
          </a:p>
          <a:p>
            <a:pPr>
              <a:lnSpc>
                <a:spcPct val="130000"/>
              </a:lnSpc>
            </a:pPr>
            <a:r>
              <a:rPr lang="en-US" altLang="en-US" b="1" dirty="0"/>
              <a:t>Problem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tx1"/>
                </a:solidFill>
              </a:rPr>
              <a:t>Does G have a clique of size k?</a:t>
            </a:r>
          </a:p>
          <a:p>
            <a:pPr>
              <a:lnSpc>
                <a:spcPct val="130000"/>
              </a:lnSpc>
            </a:pPr>
            <a:r>
              <a:rPr lang="en-US" altLang="en-US" b="1" dirty="0"/>
              <a:t>Certificate</a:t>
            </a:r>
            <a:r>
              <a:rPr lang="en-US" altLang="en-US" dirty="0"/>
              <a:t>: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A set of k nodes</a:t>
            </a:r>
          </a:p>
          <a:p>
            <a:pPr>
              <a:lnSpc>
                <a:spcPct val="130000"/>
              </a:lnSpc>
            </a:pPr>
            <a:r>
              <a:rPr lang="en-US" altLang="en-US" b="1" dirty="0"/>
              <a:t>Verifier</a:t>
            </a:r>
            <a:r>
              <a:rPr lang="en-US" altLang="en-US" dirty="0"/>
              <a:t>: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Verify that for all pairs of vertices in this set there exists an edge in E </a:t>
            </a:r>
          </a:p>
        </p:txBody>
      </p:sp>
      <p:grpSp>
        <p:nvGrpSpPr>
          <p:cNvPr id="866308" name="Group 4"/>
          <p:cNvGrpSpPr>
            <a:grpSpLocks/>
          </p:cNvGrpSpPr>
          <p:nvPr/>
        </p:nvGrpSpPr>
        <p:grpSpPr bwMode="auto">
          <a:xfrm>
            <a:off x="6164263" y="2830513"/>
            <a:ext cx="885825" cy="1249362"/>
            <a:chOff x="4978" y="2667"/>
            <a:chExt cx="558" cy="787"/>
          </a:xfrm>
        </p:grpSpPr>
        <p:sp>
          <p:nvSpPr>
            <p:cNvPr id="866309" name="AutoShape 5"/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10" name="Line 6"/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6311" name="Line 7"/>
          <p:cNvSpPr>
            <a:spLocks noChangeShapeType="1"/>
          </p:cNvSpPr>
          <p:nvPr/>
        </p:nvSpPr>
        <p:spPr bwMode="auto">
          <a:xfrm flipV="1">
            <a:off x="6607175" y="2636838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12" name="Line 8"/>
          <p:cNvSpPr>
            <a:spLocks noChangeShapeType="1"/>
          </p:cNvSpPr>
          <p:nvPr/>
        </p:nvSpPr>
        <p:spPr bwMode="auto">
          <a:xfrm>
            <a:off x="5678488" y="3017838"/>
            <a:ext cx="479425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13" name="Line 9"/>
          <p:cNvSpPr>
            <a:spLocks noChangeShapeType="1"/>
          </p:cNvSpPr>
          <p:nvPr/>
        </p:nvSpPr>
        <p:spPr bwMode="auto">
          <a:xfrm flipV="1">
            <a:off x="6615113" y="3886200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14" name="Line 10"/>
          <p:cNvSpPr>
            <a:spLocks noChangeShapeType="1"/>
          </p:cNvSpPr>
          <p:nvPr/>
        </p:nvSpPr>
        <p:spPr bwMode="auto">
          <a:xfrm>
            <a:off x="7056438" y="3444875"/>
            <a:ext cx="388937" cy="442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Clique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bg2"/>
                </a:solidFill>
              </a:rPr>
              <a:t>CLIQUE = { &lt;</a:t>
            </a:r>
            <a:r>
              <a:rPr lang="en-US" altLang="en-US" sz="2400" dirty="0" err="1">
                <a:solidFill>
                  <a:schemeClr val="bg2"/>
                </a:solidFill>
              </a:rPr>
              <a:t>G,k</a:t>
            </a:r>
            <a:r>
              <a:rPr lang="en-US" altLang="en-US" sz="2400" dirty="0">
                <a:solidFill>
                  <a:schemeClr val="bg2"/>
                </a:solidFill>
              </a:rPr>
              <a:t>&gt; | G is a graph with a clique of size k }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A clique is a subset of vertices that are all connected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Why is CLIQUE  in NP?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3560763" y="4267200"/>
            <a:ext cx="1676400" cy="1524000"/>
          </a:xfrm>
          <a:prstGeom prst="pentag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789363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484563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322763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4856163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5160963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02" name="AutoShape 10"/>
          <p:cNvCxnSpPr>
            <a:cxnSpLocks noChangeShapeType="1"/>
            <a:stCxn id="33797" idx="6"/>
            <a:endCxn id="33801" idx="2"/>
          </p:cNvCxnSpPr>
          <p:nvPr/>
        </p:nvCxnSpPr>
        <p:spPr bwMode="auto">
          <a:xfrm flipV="1">
            <a:off x="3941763" y="4876800"/>
            <a:ext cx="1219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484563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07" name="AutoShape 15"/>
          <p:cNvCxnSpPr>
            <a:cxnSpLocks noChangeShapeType="1"/>
          </p:cNvCxnSpPr>
          <p:nvPr/>
        </p:nvCxnSpPr>
        <p:spPr bwMode="auto">
          <a:xfrm flipH="1">
            <a:off x="3886200" y="4267200"/>
            <a:ext cx="512763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</p:cNvCxnSpPr>
          <p:nvPr/>
        </p:nvCxnSpPr>
        <p:spPr bwMode="auto">
          <a:xfrm flipH="1" flipV="1">
            <a:off x="4398963" y="4267200"/>
            <a:ext cx="512762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17"/>
          <p:cNvCxnSpPr>
            <a:cxnSpLocks noChangeShapeType="1"/>
            <a:stCxn id="33804" idx="6"/>
            <a:endCxn id="33801" idx="2"/>
          </p:cNvCxnSpPr>
          <p:nvPr/>
        </p:nvCxnSpPr>
        <p:spPr bwMode="auto">
          <a:xfrm>
            <a:off x="3636963" y="4876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18"/>
          <p:cNvCxnSpPr>
            <a:cxnSpLocks noChangeShapeType="1"/>
            <a:stCxn id="33804" idx="6"/>
            <a:endCxn id="33796" idx="4"/>
          </p:cNvCxnSpPr>
          <p:nvPr/>
        </p:nvCxnSpPr>
        <p:spPr bwMode="auto">
          <a:xfrm>
            <a:off x="3636963" y="4876800"/>
            <a:ext cx="1274762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4322763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3789363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4856163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3-CNF </a:t>
            </a:r>
            <a:r>
              <a:rPr lang="en-US" altLang="en-US">
                <a:sym typeface="Symbol" pitchFamily="92" charset="2"/>
              </a:rPr>
              <a:t></a:t>
            </a:r>
            <a:r>
              <a:rPr lang="en-US" altLang="en-US" baseline="-25000">
                <a:sym typeface="Symbol" pitchFamily="92" charset="2"/>
              </a:rPr>
              <a:t>p</a:t>
            </a:r>
            <a:r>
              <a:rPr lang="en-US" altLang="en-US">
                <a:sym typeface="Symbol" pitchFamily="92" charset="2"/>
              </a:rPr>
              <a:t> Clique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54113"/>
            <a:ext cx="8229600" cy="513715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 b="1"/>
              <a:t>Idea:</a:t>
            </a:r>
          </a:p>
          <a:p>
            <a:pPr lvl="1">
              <a:lnSpc>
                <a:spcPct val="200000"/>
              </a:lnSpc>
              <a:spcBef>
                <a:spcPct val="0"/>
              </a:spcBef>
            </a:pPr>
            <a:r>
              <a:rPr lang="en-US" altLang="en-US"/>
              <a:t>Construct a graph G such that </a:t>
            </a:r>
            <a:r>
              <a:rPr lang="en-US" altLang="en-US" i="1">
                <a:sym typeface="Symbol" pitchFamily="92" charset="2"/>
              </a:rPr>
              <a:t></a:t>
            </a:r>
            <a:r>
              <a:rPr lang="en-US" altLang="en-US">
                <a:sym typeface="Symbol" pitchFamily="92" charset="2"/>
              </a:rPr>
              <a:t> is satisfiable only if G has a clique of size k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5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Reduce 3-SAT to Clique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157288"/>
            <a:ext cx="8616950" cy="507682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Pick an instance of 3-SAT, </a:t>
            </a:r>
            <a:r>
              <a:rPr lang="el-GR" altLang="en-US" dirty="0">
                <a:solidFill>
                  <a:schemeClr val="tx1"/>
                </a:solidFill>
                <a:cs typeface="Arial" charset="0"/>
              </a:rPr>
              <a:t>Φ</a:t>
            </a:r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</a:rPr>
              <a:t>and transform into &lt;</a:t>
            </a:r>
            <a:r>
              <a:rPr lang="en-US" altLang="en-US" dirty="0" err="1" smtClean="0">
                <a:solidFill>
                  <a:schemeClr val="tx1"/>
                </a:solidFill>
                <a:cs typeface="Arial" charset="0"/>
              </a:rPr>
              <a:t>G,k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</a:rPr>
              <a:t>&gt; an instance of Clique</a:t>
            </a:r>
            <a:endParaRPr lang="en-US" altLang="en-US" dirty="0">
              <a:solidFill>
                <a:schemeClr val="tx1"/>
              </a:solidFill>
              <a:cs typeface="Arial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cs typeface="Arial" charset="0"/>
              </a:rPr>
              <a:t>If 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l-GR" altLang="en-US" dirty="0" smtClean="0">
                <a:solidFill>
                  <a:schemeClr val="tx1"/>
                </a:solidFill>
                <a:cs typeface="Arial" charset="0"/>
              </a:rPr>
              <a:t>Φ</a:t>
            </a:r>
            <a:r>
              <a:rPr lang="en-US" altLang="en-US" dirty="0" smtClean="0">
                <a:solidFill>
                  <a:schemeClr val="tx1"/>
                </a:solidFill>
                <a:cs typeface="Arial" charset="0"/>
              </a:rPr>
              <a:t> has m clauses, we create a graph with m clusters of 3 nodes each and set k = m.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Each cluster corresponds to a clause. 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Each node in a cluster is labeled with a literal from the clause.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We do not connect any nodes in the same cluster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We connect nodes in different clusters whenever they are not </a:t>
            </a:r>
            <a:r>
              <a:rPr lang="en-US" altLang="en-US" dirty="0" smtClean="0">
                <a:solidFill>
                  <a:schemeClr val="tx1"/>
                </a:solidFill>
              </a:rPr>
              <a:t>contradictory</a:t>
            </a:r>
            <a:endParaRPr lang="en-US" altLang="en-US" dirty="0" smtClean="0">
              <a:solidFill>
                <a:schemeClr val="tx1"/>
              </a:solidFill>
              <a:cs typeface="Arial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cs typeface="Arial" charset="0"/>
              </a:rPr>
              <a:t>Any </a:t>
            </a:r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k-clique in this graph corresponds to a satisfying assignment</a:t>
            </a:r>
            <a:endParaRPr lang="el-GR" altLang="en-US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2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42775088"/>
              </p:ext>
            </p:extLst>
          </p:nvPr>
        </p:nvGraphicFramePr>
        <p:xfrm>
          <a:off x="1149350" y="1217613"/>
          <a:ext cx="6459538" cy="550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4" name="Document" r:id="rId3" imgW="5258463" imgH="4479857" progId="Word.Document.8">
                  <p:embed/>
                </p:oleObj>
              </mc:Choice>
              <mc:Fallback>
                <p:oleObj name="Document" r:id="rId3" imgW="5258463" imgH="4479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217613"/>
                        <a:ext cx="6459538" cy="550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371" y="235222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52091" y="626390"/>
            <a:ext cx="8461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(x</a:t>
            </a:r>
            <a:r>
              <a:rPr lang="en-US" altLang="en-US" sz="2400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 x</a:t>
            </a:r>
            <a:r>
              <a:rPr lang="en-US" altLang="en-US" sz="2400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 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baseline="-25000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)  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(x</a:t>
            </a:r>
            <a:r>
              <a:rPr lang="en-US" altLang="en-US" sz="2400" b="1" baseline="-25000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baseline="-25000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baseline="-25000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(x</a:t>
            </a:r>
            <a:r>
              <a:rPr lang="en-US" altLang="en-US" sz="2400" b="1" baseline="-25000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 x</a:t>
            </a:r>
            <a:r>
              <a:rPr lang="en-US" altLang="en-US" sz="2400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 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baseline="-25000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 b="1" dirty="0" smtClean="0">
                <a:solidFill>
                  <a:sysClr val="windowText" lastClr="000000"/>
                </a:solidFill>
                <a:sym typeface="Symbol" panose="05050102010706020507" pitchFamily="18" charset="2"/>
              </a:rPr>
              <a:t>)</a:t>
            </a:r>
            <a:endParaRPr lang="en-US" altLang="en-US" sz="2400" dirty="0">
              <a:solidFill>
                <a:sysClr val="windowText" lastClr="0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42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0038" y="60325"/>
            <a:ext cx="8058149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(x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 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 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)  (x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 x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 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2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 </a:t>
            </a:r>
          </a:p>
          <a:p>
            <a:pPr algn="ctr" eaLnBrk="1" hangingPunct="1"/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(x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2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 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2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 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2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 (x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2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 x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2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 x</a:t>
            </a:r>
            <a:r>
              <a:rPr lang="en-US" altLang="en-US" b="1" baseline="-2500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27398" name="Line 6"/>
          <p:cNvSpPr>
            <a:spLocks noChangeShapeType="1"/>
          </p:cNvSpPr>
          <p:nvPr/>
        </p:nvSpPr>
        <p:spPr bwMode="auto">
          <a:xfrm>
            <a:off x="1633538" y="2855913"/>
            <a:ext cx="5715000" cy="15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1225" y="3783015"/>
            <a:ext cx="692150" cy="735013"/>
            <a:chOff x="558" y="2159"/>
            <a:chExt cx="436" cy="463"/>
          </a:xfrm>
        </p:grpSpPr>
        <p:sp>
          <p:nvSpPr>
            <p:cNvPr id="30796" name="Oval 11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97" name="Text Box 12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11225" y="5091115"/>
            <a:ext cx="692150" cy="735013"/>
            <a:chOff x="558" y="2159"/>
            <a:chExt cx="436" cy="463"/>
          </a:xfrm>
        </p:grpSpPr>
        <p:sp>
          <p:nvSpPr>
            <p:cNvPr id="30794" name="Oval 14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95" name="Text Box 15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337425" y="3783015"/>
            <a:ext cx="692150" cy="735013"/>
            <a:chOff x="558" y="2159"/>
            <a:chExt cx="436" cy="463"/>
          </a:xfrm>
        </p:grpSpPr>
        <p:sp>
          <p:nvSpPr>
            <p:cNvPr id="30792" name="Oval 17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93" name="Text Box 18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335838" y="5091115"/>
            <a:ext cx="692150" cy="735013"/>
            <a:chOff x="558" y="2159"/>
            <a:chExt cx="436" cy="463"/>
          </a:xfrm>
        </p:grpSpPr>
        <p:sp>
          <p:nvSpPr>
            <p:cNvPr id="30790" name="Oval 20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91" name="Text Box 21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836863" y="1271589"/>
            <a:ext cx="692150" cy="735013"/>
            <a:chOff x="2058" y="1182"/>
            <a:chExt cx="436" cy="463"/>
          </a:xfrm>
        </p:grpSpPr>
        <p:sp>
          <p:nvSpPr>
            <p:cNvPr id="30788" name="Oval 23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89" name="Text Box 24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tx1"/>
                  </a:solidFill>
                  <a:sym typeface="Symbol" panose="05050102010706020507" pitchFamily="18" charset="2"/>
                </a:rPr>
                <a:t></a:t>
              </a:r>
              <a:r>
                <a:rPr lang="en-US" altLang="en-US" sz="2400" b="1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343400" y="1271589"/>
            <a:ext cx="692150" cy="735013"/>
            <a:chOff x="2058" y="1182"/>
            <a:chExt cx="436" cy="463"/>
          </a:xfrm>
        </p:grpSpPr>
        <p:sp>
          <p:nvSpPr>
            <p:cNvPr id="30786" name="Oval 26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87" name="Text Box 27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tx1"/>
                  </a:solidFill>
                  <a:sym typeface="Symbol" panose="05050102010706020507" pitchFamily="18" charset="2"/>
                </a:rPr>
                <a:t></a:t>
              </a:r>
              <a:r>
                <a:rPr lang="en-US" altLang="en-US" sz="2400" b="1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27423" name="Line 31"/>
          <p:cNvSpPr>
            <a:spLocks noChangeShapeType="1"/>
          </p:cNvSpPr>
          <p:nvPr/>
        </p:nvSpPr>
        <p:spPr bwMode="auto">
          <a:xfrm flipV="1">
            <a:off x="1585913" y="1830388"/>
            <a:ext cx="4349750" cy="965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24" name="Line 32"/>
          <p:cNvSpPr>
            <a:spLocks noChangeShapeType="1"/>
          </p:cNvSpPr>
          <p:nvPr/>
        </p:nvSpPr>
        <p:spPr bwMode="auto">
          <a:xfrm>
            <a:off x="1609725" y="2921000"/>
            <a:ext cx="5729288" cy="114141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25" name="Line 33"/>
          <p:cNvSpPr>
            <a:spLocks noChangeShapeType="1"/>
          </p:cNvSpPr>
          <p:nvPr/>
        </p:nvSpPr>
        <p:spPr bwMode="auto">
          <a:xfrm>
            <a:off x="1584325" y="3035300"/>
            <a:ext cx="5740400" cy="23050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27" name="Line 35"/>
          <p:cNvSpPr>
            <a:spLocks noChangeShapeType="1"/>
          </p:cNvSpPr>
          <p:nvPr/>
        </p:nvSpPr>
        <p:spPr bwMode="auto">
          <a:xfrm flipV="1">
            <a:off x="1565275" y="1884363"/>
            <a:ext cx="4424363" cy="21669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28" name="Line 36"/>
          <p:cNvSpPr>
            <a:spLocks noChangeShapeType="1"/>
          </p:cNvSpPr>
          <p:nvPr/>
        </p:nvSpPr>
        <p:spPr bwMode="auto">
          <a:xfrm flipV="1">
            <a:off x="1547813" y="2998788"/>
            <a:ext cx="5829300" cy="22780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29" name="Line 37"/>
          <p:cNvSpPr>
            <a:spLocks noChangeShapeType="1"/>
          </p:cNvSpPr>
          <p:nvPr/>
        </p:nvSpPr>
        <p:spPr bwMode="auto">
          <a:xfrm>
            <a:off x="1611313" y="5487988"/>
            <a:ext cx="5727700" cy="15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30" name="Line 38"/>
          <p:cNvSpPr>
            <a:spLocks noChangeShapeType="1"/>
          </p:cNvSpPr>
          <p:nvPr/>
        </p:nvSpPr>
        <p:spPr bwMode="auto">
          <a:xfrm flipV="1">
            <a:off x="1573213" y="4187825"/>
            <a:ext cx="5751512" cy="117633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31" name="Line 39"/>
          <p:cNvSpPr>
            <a:spLocks noChangeShapeType="1"/>
          </p:cNvSpPr>
          <p:nvPr/>
        </p:nvSpPr>
        <p:spPr bwMode="auto">
          <a:xfrm>
            <a:off x="1638300" y="4124325"/>
            <a:ext cx="5727700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32" name="Line 40"/>
          <p:cNvSpPr>
            <a:spLocks noChangeShapeType="1"/>
          </p:cNvSpPr>
          <p:nvPr/>
        </p:nvSpPr>
        <p:spPr bwMode="auto">
          <a:xfrm>
            <a:off x="1611313" y="4252913"/>
            <a:ext cx="5715000" cy="11668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33" name="Line 41"/>
          <p:cNvSpPr>
            <a:spLocks noChangeShapeType="1"/>
          </p:cNvSpPr>
          <p:nvPr/>
        </p:nvSpPr>
        <p:spPr bwMode="auto">
          <a:xfrm>
            <a:off x="3479800" y="1809750"/>
            <a:ext cx="3851275" cy="93821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34" name="Line 42"/>
          <p:cNvSpPr>
            <a:spLocks noChangeShapeType="1"/>
          </p:cNvSpPr>
          <p:nvPr/>
        </p:nvSpPr>
        <p:spPr bwMode="auto">
          <a:xfrm>
            <a:off x="3432175" y="1885950"/>
            <a:ext cx="3951288" cy="2117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35" name="Line 43"/>
          <p:cNvSpPr>
            <a:spLocks noChangeShapeType="1"/>
          </p:cNvSpPr>
          <p:nvPr/>
        </p:nvSpPr>
        <p:spPr bwMode="auto">
          <a:xfrm>
            <a:off x="3371850" y="1925638"/>
            <a:ext cx="4011613" cy="33702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36" name="Line 44"/>
          <p:cNvSpPr>
            <a:spLocks noChangeShapeType="1"/>
          </p:cNvSpPr>
          <p:nvPr/>
        </p:nvSpPr>
        <p:spPr bwMode="auto">
          <a:xfrm>
            <a:off x="4997450" y="1760538"/>
            <a:ext cx="2384425" cy="889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37" name="Line 45"/>
          <p:cNvSpPr>
            <a:spLocks noChangeShapeType="1"/>
          </p:cNvSpPr>
          <p:nvPr/>
        </p:nvSpPr>
        <p:spPr bwMode="auto">
          <a:xfrm>
            <a:off x="6515100" y="1762125"/>
            <a:ext cx="969963" cy="7905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2836863" y="5919789"/>
            <a:ext cx="692150" cy="735013"/>
            <a:chOff x="2058" y="1182"/>
            <a:chExt cx="436" cy="463"/>
          </a:xfrm>
        </p:grpSpPr>
        <p:sp>
          <p:nvSpPr>
            <p:cNvPr id="30784" name="Oval 48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85" name="Text Box 49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</a:t>
              </a:r>
              <a:r>
                <a:rPr lang="en-US" altLang="en-US" sz="2400" b="1" dirty="0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4343400" y="5919789"/>
            <a:ext cx="692150" cy="735013"/>
            <a:chOff x="2058" y="1182"/>
            <a:chExt cx="436" cy="463"/>
          </a:xfrm>
        </p:grpSpPr>
        <p:sp>
          <p:nvSpPr>
            <p:cNvPr id="30782" name="Oval 51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83" name="Text Box 52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tx1"/>
                  </a:solidFill>
                  <a:sym typeface="Symbol" panose="05050102010706020507" pitchFamily="18" charset="2"/>
                </a:rPr>
                <a:t></a:t>
              </a:r>
              <a:r>
                <a:rPr lang="en-US" altLang="en-US" sz="2400" b="1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827448" name="Line 56"/>
          <p:cNvSpPr>
            <a:spLocks noChangeShapeType="1"/>
          </p:cNvSpPr>
          <p:nvPr/>
        </p:nvSpPr>
        <p:spPr bwMode="auto">
          <a:xfrm flipV="1">
            <a:off x="1504950" y="1949450"/>
            <a:ext cx="4524375" cy="3232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49" name="Line 57"/>
          <p:cNvSpPr>
            <a:spLocks noChangeShapeType="1"/>
          </p:cNvSpPr>
          <p:nvPr/>
        </p:nvSpPr>
        <p:spPr bwMode="auto">
          <a:xfrm flipH="1">
            <a:off x="3190875" y="1990725"/>
            <a:ext cx="7938" cy="39211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50" name="Line 58"/>
          <p:cNvSpPr>
            <a:spLocks noChangeShapeType="1"/>
          </p:cNvSpPr>
          <p:nvPr/>
        </p:nvSpPr>
        <p:spPr bwMode="auto">
          <a:xfrm>
            <a:off x="3263900" y="1993900"/>
            <a:ext cx="1344613" cy="395763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51" name="Line 59"/>
          <p:cNvSpPr>
            <a:spLocks noChangeShapeType="1"/>
          </p:cNvSpPr>
          <p:nvPr/>
        </p:nvSpPr>
        <p:spPr bwMode="auto">
          <a:xfrm flipH="1">
            <a:off x="4683125" y="2005013"/>
            <a:ext cx="7938" cy="39211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52" name="Line 60"/>
          <p:cNvSpPr>
            <a:spLocks noChangeShapeType="1"/>
          </p:cNvSpPr>
          <p:nvPr/>
        </p:nvSpPr>
        <p:spPr bwMode="auto">
          <a:xfrm flipH="1">
            <a:off x="3252788" y="1984375"/>
            <a:ext cx="1344612" cy="395763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53" name="Line 61"/>
          <p:cNvSpPr>
            <a:spLocks noChangeShapeType="1"/>
          </p:cNvSpPr>
          <p:nvPr/>
        </p:nvSpPr>
        <p:spPr bwMode="auto">
          <a:xfrm flipH="1">
            <a:off x="6175375" y="1993900"/>
            <a:ext cx="7938" cy="39211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56" name="Line 64"/>
          <p:cNvSpPr>
            <a:spLocks noChangeShapeType="1"/>
          </p:cNvSpPr>
          <p:nvPr/>
        </p:nvSpPr>
        <p:spPr bwMode="auto">
          <a:xfrm flipH="1">
            <a:off x="6540500" y="5691188"/>
            <a:ext cx="873125" cy="5016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57" name="Line 65"/>
          <p:cNvSpPr>
            <a:spLocks noChangeShapeType="1"/>
          </p:cNvSpPr>
          <p:nvPr/>
        </p:nvSpPr>
        <p:spPr bwMode="auto">
          <a:xfrm flipH="1">
            <a:off x="6454775" y="4414838"/>
            <a:ext cx="998538" cy="16668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58" name="Line 66"/>
          <p:cNvSpPr>
            <a:spLocks noChangeShapeType="1"/>
          </p:cNvSpPr>
          <p:nvPr/>
        </p:nvSpPr>
        <p:spPr bwMode="auto">
          <a:xfrm flipH="1">
            <a:off x="6343650" y="3101975"/>
            <a:ext cx="1098550" cy="286861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59" name="Line 67"/>
          <p:cNvSpPr>
            <a:spLocks noChangeShapeType="1"/>
          </p:cNvSpPr>
          <p:nvPr/>
        </p:nvSpPr>
        <p:spPr bwMode="auto">
          <a:xfrm flipH="1" flipV="1">
            <a:off x="1544638" y="5707063"/>
            <a:ext cx="1298575" cy="5365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60" name="Line 68"/>
          <p:cNvSpPr>
            <a:spLocks noChangeShapeType="1"/>
          </p:cNvSpPr>
          <p:nvPr/>
        </p:nvSpPr>
        <p:spPr bwMode="auto">
          <a:xfrm flipH="1" flipV="1">
            <a:off x="1584325" y="5570538"/>
            <a:ext cx="2927350" cy="4238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61" name="Line 69"/>
          <p:cNvSpPr>
            <a:spLocks noChangeShapeType="1"/>
          </p:cNvSpPr>
          <p:nvPr/>
        </p:nvSpPr>
        <p:spPr bwMode="auto">
          <a:xfrm flipH="1" flipV="1">
            <a:off x="1573213" y="5521325"/>
            <a:ext cx="4530725" cy="43656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62" name="Line 70"/>
          <p:cNvSpPr>
            <a:spLocks noChangeShapeType="1"/>
          </p:cNvSpPr>
          <p:nvPr/>
        </p:nvSpPr>
        <p:spPr bwMode="auto">
          <a:xfrm flipH="1" flipV="1">
            <a:off x="1482725" y="4418013"/>
            <a:ext cx="1474788" cy="15890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63" name="Line 71"/>
          <p:cNvSpPr>
            <a:spLocks noChangeShapeType="1"/>
          </p:cNvSpPr>
          <p:nvPr/>
        </p:nvSpPr>
        <p:spPr bwMode="auto">
          <a:xfrm flipH="1" flipV="1">
            <a:off x="1509713" y="4343400"/>
            <a:ext cx="3003550" cy="16271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64" name="Line 72"/>
          <p:cNvSpPr>
            <a:spLocks noChangeShapeType="1"/>
          </p:cNvSpPr>
          <p:nvPr/>
        </p:nvSpPr>
        <p:spPr bwMode="auto">
          <a:xfrm flipH="1" flipV="1">
            <a:off x="1560513" y="4294188"/>
            <a:ext cx="4581525" cy="16652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65" name="Line 73"/>
          <p:cNvSpPr>
            <a:spLocks noChangeShapeType="1"/>
          </p:cNvSpPr>
          <p:nvPr/>
        </p:nvSpPr>
        <p:spPr bwMode="auto">
          <a:xfrm flipH="1" flipV="1">
            <a:off x="1409700" y="3130550"/>
            <a:ext cx="1601788" cy="285591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66" name="Line 74"/>
          <p:cNvSpPr>
            <a:spLocks noChangeShapeType="1"/>
          </p:cNvSpPr>
          <p:nvPr/>
        </p:nvSpPr>
        <p:spPr bwMode="auto">
          <a:xfrm flipH="1" flipV="1">
            <a:off x="1474788" y="3094038"/>
            <a:ext cx="3092450" cy="28813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67" name="Line 75"/>
          <p:cNvSpPr>
            <a:spLocks noChangeShapeType="1"/>
          </p:cNvSpPr>
          <p:nvPr/>
        </p:nvSpPr>
        <p:spPr bwMode="auto">
          <a:xfrm flipH="1" flipV="1">
            <a:off x="1514475" y="3059113"/>
            <a:ext cx="4683125" cy="29067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68" name="Line 76"/>
          <p:cNvSpPr>
            <a:spLocks noChangeShapeType="1"/>
          </p:cNvSpPr>
          <p:nvPr/>
        </p:nvSpPr>
        <p:spPr bwMode="auto">
          <a:xfrm flipV="1">
            <a:off x="1617663" y="1828800"/>
            <a:ext cx="4306887" cy="969963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69" name="Line 77"/>
          <p:cNvSpPr>
            <a:spLocks noChangeShapeType="1"/>
          </p:cNvSpPr>
          <p:nvPr/>
        </p:nvSpPr>
        <p:spPr bwMode="auto">
          <a:xfrm>
            <a:off x="6529388" y="1785938"/>
            <a:ext cx="962025" cy="7715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70" name="Line 78"/>
          <p:cNvSpPr>
            <a:spLocks noChangeShapeType="1"/>
          </p:cNvSpPr>
          <p:nvPr/>
        </p:nvSpPr>
        <p:spPr bwMode="auto">
          <a:xfrm flipV="1">
            <a:off x="6343650" y="3136900"/>
            <a:ext cx="1149350" cy="2824163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71" name="Line 79"/>
          <p:cNvSpPr>
            <a:spLocks noChangeShapeType="1"/>
          </p:cNvSpPr>
          <p:nvPr/>
        </p:nvSpPr>
        <p:spPr bwMode="auto">
          <a:xfrm flipH="1" flipV="1">
            <a:off x="1508125" y="3078163"/>
            <a:ext cx="4637088" cy="28733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72" name="Line 80"/>
          <p:cNvSpPr>
            <a:spLocks noChangeShapeType="1"/>
          </p:cNvSpPr>
          <p:nvPr/>
        </p:nvSpPr>
        <p:spPr bwMode="auto">
          <a:xfrm flipH="1" flipV="1">
            <a:off x="1584325" y="2843213"/>
            <a:ext cx="5764213" cy="476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473" name="Line 81"/>
          <p:cNvSpPr>
            <a:spLocks noChangeShapeType="1"/>
          </p:cNvSpPr>
          <p:nvPr/>
        </p:nvSpPr>
        <p:spPr bwMode="auto">
          <a:xfrm>
            <a:off x="6161088" y="1985963"/>
            <a:ext cx="22225" cy="39782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911225" y="2474915"/>
            <a:ext cx="692150" cy="735013"/>
            <a:chOff x="558" y="2159"/>
            <a:chExt cx="436" cy="463"/>
          </a:xfrm>
        </p:grpSpPr>
        <p:sp>
          <p:nvSpPr>
            <p:cNvPr id="30780" name="Oval 4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81" name="Text Box 5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7335838" y="2474914"/>
            <a:ext cx="692150" cy="735013"/>
            <a:chOff x="2058" y="1182"/>
            <a:chExt cx="436" cy="463"/>
          </a:xfrm>
        </p:grpSpPr>
        <p:sp>
          <p:nvSpPr>
            <p:cNvPr id="30778" name="Oval 8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79" name="Text Box 9"/>
            <p:cNvSpPr txBox="1">
              <a:spLocks noChangeArrowheads="1"/>
            </p:cNvSpPr>
            <p:nvPr/>
          </p:nvSpPr>
          <p:spPr bwMode="auto">
            <a:xfrm>
              <a:off x="2127" y="1247"/>
              <a:ext cx="29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5851525" y="1271589"/>
            <a:ext cx="692150" cy="735013"/>
            <a:chOff x="2058" y="1182"/>
            <a:chExt cx="436" cy="463"/>
          </a:xfrm>
        </p:grpSpPr>
        <p:sp>
          <p:nvSpPr>
            <p:cNvPr id="30776" name="Oval 29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77" name="Text Box 30"/>
            <p:cNvSpPr txBox="1">
              <a:spLocks noChangeArrowheads="1"/>
            </p:cNvSpPr>
            <p:nvPr/>
          </p:nvSpPr>
          <p:spPr bwMode="auto">
            <a:xfrm>
              <a:off x="2127" y="1247"/>
              <a:ext cx="29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5851525" y="5919789"/>
            <a:ext cx="692150" cy="735013"/>
            <a:chOff x="2058" y="1182"/>
            <a:chExt cx="436" cy="463"/>
          </a:xfrm>
        </p:grpSpPr>
        <p:sp>
          <p:nvSpPr>
            <p:cNvPr id="30774" name="Oval 54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30775" name="Text Box 55"/>
            <p:cNvSpPr txBox="1">
              <a:spLocks noChangeArrowheads="1"/>
            </p:cNvSpPr>
            <p:nvPr/>
          </p:nvSpPr>
          <p:spPr bwMode="auto">
            <a:xfrm>
              <a:off x="2127" y="1247"/>
              <a:ext cx="29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x</a:t>
              </a:r>
              <a:r>
                <a:rPr lang="en-US" altLang="en-US" sz="24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93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2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2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2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2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2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2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2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2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2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2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2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2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8" grpId="0" animBg="1"/>
      <p:bldP spid="827423" grpId="0" animBg="1"/>
      <p:bldP spid="827424" grpId="0" animBg="1"/>
      <p:bldP spid="827425" grpId="0" animBg="1"/>
      <p:bldP spid="827427" grpId="0" animBg="1"/>
      <p:bldP spid="827428" grpId="0" animBg="1"/>
      <p:bldP spid="827429" grpId="0" animBg="1"/>
      <p:bldP spid="827430" grpId="0" animBg="1"/>
      <p:bldP spid="827431" grpId="0" animBg="1"/>
      <p:bldP spid="827432" grpId="0" animBg="1"/>
      <p:bldP spid="827433" grpId="0" animBg="1"/>
      <p:bldP spid="827434" grpId="0" animBg="1"/>
      <p:bldP spid="827435" grpId="0" animBg="1"/>
      <p:bldP spid="827436" grpId="0" animBg="1"/>
      <p:bldP spid="827437" grpId="0" animBg="1"/>
      <p:bldP spid="827448" grpId="0" animBg="1"/>
      <p:bldP spid="827449" grpId="0" animBg="1"/>
      <p:bldP spid="827450" grpId="0" animBg="1"/>
      <p:bldP spid="827451" grpId="0" animBg="1"/>
      <p:bldP spid="827452" grpId="0" animBg="1"/>
      <p:bldP spid="827453" grpId="0" animBg="1"/>
      <p:bldP spid="827456" grpId="0" animBg="1"/>
      <p:bldP spid="827457" grpId="0" animBg="1"/>
      <p:bldP spid="827458" grpId="0" animBg="1"/>
      <p:bldP spid="827459" grpId="0" animBg="1"/>
      <p:bldP spid="827460" grpId="0" animBg="1"/>
      <p:bldP spid="827461" grpId="0" animBg="1"/>
      <p:bldP spid="827462" grpId="0" animBg="1"/>
      <p:bldP spid="827463" grpId="0" animBg="1"/>
      <p:bldP spid="827464" grpId="0" animBg="1"/>
      <p:bldP spid="827465" grpId="0" animBg="1"/>
      <p:bldP spid="827466" grpId="0" animBg="1"/>
      <p:bldP spid="827467" grpId="0" animBg="1"/>
      <p:bldP spid="827468" grpId="0" animBg="1"/>
      <p:bldP spid="827469" grpId="0" animBg="1"/>
      <p:bldP spid="827470" grpId="0" animBg="1"/>
      <p:bldP spid="827471" grpId="0" animBg="1"/>
      <p:bldP spid="827472" grpId="0" animBg="1"/>
      <p:bldP spid="82747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22488" cy="465138"/>
          </a:xfrm>
          <a:prstGeom prst="rect">
            <a:avLst/>
          </a:prstGeom>
        </p:spPr>
        <p:txBody>
          <a:bodyPr/>
          <a:lstStyle/>
          <a:p>
            <a:fld id="{5717BEA2-509C-47ED-B94E-30596817A18B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Coping With </a:t>
            </a:r>
            <a:r>
              <a:rPr lang="en-US" altLang="en-US" dirty="0" smtClean="0"/>
              <a:t>NP-</a:t>
            </a:r>
            <a:r>
              <a:rPr lang="en-US" altLang="en-US" dirty="0" err="1" smtClean="0"/>
              <a:t>Compleness</a:t>
            </a:r>
            <a:endParaRPr lang="en-US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2772" y="1112874"/>
            <a:ext cx="8229600" cy="5410200"/>
          </a:xfrm>
          <a:ln/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b="1" dirty="0" smtClean="0">
                <a:solidFill>
                  <a:schemeClr val="tx1"/>
                </a:solidFill>
              </a:rPr>
              <a:t>Stick with small problems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>
                <a:solidFill>
                  <a:schemeClr val="tx1"/>
                </a:solidFill>
              </a:rPr>
              <a:t>Develop </a:t>
            </a:r>
            <a:r>
              <a:rPr lang="en-US" altLang="en-US" sz="2000" dirty="0">
                <a:solidFill>
                  <a:schemeClr val="tx1"/>
                </a:solidFill>
              </a:rPr>
              <a:t>clever enumeration strategies.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Guaranteed to find optimal solution.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No guarantees on running </a:t>
            </a:r>
            <a:r>
              <a:rPr lang="en-US" altLang="en-US" sz="2000" dirty="0" smtClean="0">
                <a:solidFill>
                  <a:schemeClr val="tx1"/>
                </a:solidFill>
              </a:rPr>
              <a:t>time, but problem is small.</a:t>
            </a:r>
            <a:endParaRPr lang="en-US" altLang="en-US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b="1" dirty="0" smtClean="0">
                <a:solidFill>
                  <a:schemeClr val="tx1"/>
                </a:solidFill>
              </a:rPr>
              <a:t>Special Cases</a:t>
            </a:r>
            <a:endParaRPr lang="en-US" altLang="en-US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>
                <a:solidFill>
                  <a:schemeClr val="tx1"/>
                </a:solidFill>
              </a:rPr>
              <a:t>Look at specific types of input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>
                <a:solidFill>
                  <a:schemeClr val="tx1"/>
                </a:solidFill>
              </a:rPr>
              <a:t>Find an algorithm that runs in polynomial time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>
                <a:solidFill>
                  <a:schemeClr val="tx1"/>
                </a:solidFill>
              </a:rPr>
              <a:t>Gives correct solution.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1600" dirty="0" smtClean="0"/>
              <a:t>Example: vertex </a:t>
            </a:r>
            <a:r>
              <a:rPr lang="en-US" altLang="en-US" sz="1600" dirty="0"/>
              <a:t>cover in bipartite graphs, perfect graphs.</a:t>
            </a:r>
            <a:endParaRPr lang="en-US" altLang="en-US" sz="1600" dirty="0" smtClean="0"/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331788" indent="-331788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b="1" dirty="0">
                <a:solidFill>
                  <a:schemeClr val="tx1"/>
                </a:solidFill>
              </a:rPr>
              <a:t>Heuristics.</a:t>
            </a:r>
          </a:p>
          <a:p>
            <a:pPr marL="331788" indent="-331788">
              <a:lnSpc>
                <a:spcPct val="8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Develop intuitive algorithms.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Guaranteed to run in polynomial time.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No guarantees on quality of solution.</a:t>
            </a:r>
          </a:p>
          <a:p>
            <a:pPr marL="331788" indent="-331788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418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2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28331490"/>
              </p:ext>
            </p:extLst>
          </p:nvPr>
        </p:nvGraphicFramePr>
        <p:xfrm>
          <a:off x="641350" y="94052"/>
          <a:ext cx="7131050" cy="694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043" name="Document" r:id="rId3" imgW="6103985" imgH="5947291" progId="Word.Document.8">
                  <p:embed/>
                </p:oleObj>
              </mc:Choice>
              <mc:Fallback>
                <p:oleObj name="Document" r:id="rId3" imgW="6103985" imgH="5947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94052"/>
                        <a:ext cx="7131050" cy="694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8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Satisfiability Problem (SAT)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5427662"/>
          </a:xfrm>
        </p:spPr>
        <p:txBody>
          <a:bodyPr/>
          <a:lstStyle/>
          <a:p>
            <a:pPr marL="533400" indent="-533400"/>
            <a:r>
              <a:rPr lang="en-US" altLang="en-US" b="1" dirty="0">
                <a:sym typeface="Symbol" pitchFamily="92" charset="2"/>
              </a:rPr>
              <a:t>Satisfiability problem:</a:t>
            </a:r>
            <a:r>
              <a:rPr lang="en-US" altLang="en-US" dirty="0">
                <a:sym typeface="Symbol" pitchFamily="92" charset="2"/>
              </a:rPr>
              <a:t> given a logical expression </a:t>
            </a:r>
            <a:r>
              <a:rPr lang="en-US" altLang="en-US" i="1" dirty="0">
                <a:sym typeface="Symbol" pitchFamily="92" charset="2"/>
              </a:rPr>
              <a:t></a:t>
            </a:r>
            <a:r>
              <a:rPr lang="en-US" altLang="en-US" dirty="0">
                <a:sym typeface="Symbol" pitchFamily="92" charset="2"/>
              </a:rPr>
              <a:t>, find an assignment of values       (F, T) to variables x</a:t>
            </a:r>
            <a:r>
              <a:rPr lang="en-US" altLang="en-US" baseline="-25000" dirty="0">
                <a:sym typeface="Symbol" pitchFamily="92" charset="2"/>
              </a:rPr>
              <a:t>i</a:t>
            </a:r>
            <a:r>
              <a:rPr lang="en-US" altLang="en-US" dirty="0">
                <a:sym typeface="Symbol" pitchFamily="92" charset="2"/>
              </a:rPr>
              <a:t> that causes </a:t>
            </a:r>
            <a:r>
              <a:rPr lang="en-US" altLang="en-US" i="1" dirty="0">
                <a:sym typeface="Symbol" pitchFamily="92" charset="2"/>
              </a:rPr>
              <a:t> </a:t>
            </a:r>
            <a:r>
              <a:rPr lang="en-US" altLang="en-US" dirty="0">
                <a:sym typeface="Symbol" pitchFamily="92" charset="2"/>
              </a:rPr>
              <a:t>to evaluate    to T</a:t>
            </a:r>
          </a:p>
          <a:p>
            <a:pPr marL="914400" lvl="1" indent="-457200">
              <a:buFontTx/>
              <a:buNone/>
            </a:pPr>
            <a:r>
              <a:rPr lang="en-US" altLang="en-US" i="1" dirty="0">
                <a:sym typeface="Symbol" pitchFamily="92" charset="2"/>
              </a:rPr>
              <a:t>		</a:t>
            </a:r>
            <a:r>
              <a:rPr lang="en-US" altLang="en-US" sz="2800" dirty="0">
                <a:sym typeface="Symbol" pitchFamily="92" charset="2"/>
              </a:rPr>
              <a:t></a:t>
            </a:r>
            <a:r>
              <a:rPr lang="en-US" altLang="en-US" sz="2800" i="1" dirty="0">
                <a:sym typeface="Symbol" pitchFamily="92" charset="2"/>
              </a:rPr>
              <a:t> </a:t>
            </a:r>
            <a:r>
              <a:rPr lang="en-US" altLang="en-US" sz="2800" dirty="0">
                <a:sym typeface="Symbol" pitchFamily="92" charset="2"/>
              </a:rPr>
              <a:t>=x</a:t>
            </a:r>
            <a:r>
              <a:rPr lang="en-US" altLang="en-US" sz="2800" baseline="-25000" dirty="0">
                <a:sym typeface="Symbol" pitchFamily="92" charset="2"/>
              </a:rPr>
              <a:t>1</a:t>
            </a:r>
            <a:r>
              <a:rPr lang="en-US" altLang="en-US" sz="2800" dirty="0">
                <a:sym typeface="Symbol" pitchFamily="92" charset="2"/>
              </a:rPr>
              <a:t>   x</a:t>
            </a:r>
            <a:r>
              <a:rPr lang="en-US" altLang="en-US" sz="2800" baseline="-25000" dirty="0">
                <a:sym typeface="Symbol" pitchFamily="92" charset="2"/>
              </a:rPr>
              <a:t>2</a:t>
            </a:r>
            <a:r>
              <a:rPr lang="en-US" altLang="en-US" sz="2800" dirty="0">
                <a:sym typeface="Symbol" pitchFamily="92" charset="2"/>
              </a:rPr>
              <a:t>  x</a:t>
            </a:r>
            <a:r>
              <a:rPr lang="en-US" altLang="en-US" sz="2800" baseline="-25000" dirty="0">
                <a:sym typeface="Symbol" pitchFamily="92" charset="2"/>
              </a:rPr>
              <a:t>3</a:t>
            </a:r>
            <a:r>
              <a:rPr lang="en-US" altLang="en-US" sz="2800" dirty="0">
                <a:sym typeface="Symbol" pitchFamily="92" charset="2"/>
              </a:rPr>
              <a:t>   x</a:t>
            </a:r>
            <a:r>
              <a:rPr lang="en-US" altLang="en-US" sz="2800" baseline="-25000" dirty="0">
                <a:sym typeface="Symbol" pitchFamily="92" charset="2"/>
              </a:rPr>
              <a:t>4</a:t>
            </a:r>
          </a:p>
          <a:p>
            <a:pPr marL="533400" indent="-533400"/>
            <a:endParaRPr lang="en-US" altLang="en-US" dirty="0">
              <a:sym typeface="Symbol" pitchFamily="92" charset="2"/>
            </a:endParaRPr>
          </a:p>
          <a:p>
            <a:pPr marL="533400" indent="-533400"/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SAT was the first problem shown to be NP-complete!</a:t>
            </a:r>
          </a:p>
          <a:p>
            <a:pPr marL="533400" indent="-533400"/>
            <a:endParaRPr lang="en-US" altLang="en-US" dirty="0">
              <a:sym typeface="Symbol" pitchFamily="92" charset="2"/>
            </a:endParaRPr>
          </a:p>
          <a:p>
            <a:pPr marL="533400" indent="-533400"/>
            <a:endParaRPr lang="en-US" altLang="en-US" dirty="0">
              <a:sym typeface="Symbol" pitchFamily="92" charset="2"/>
            </a:endParaRPr>
          </a:p>
          <a:p>
            <a:pPr marL="914400" lvl="1" indent="-457200">
              <a:buFontTx/>
              <a:buNone/>
            </a:pPr>
            <a:r>
              <a:rPr lang="en-US" altLang="en-US" dirty="0">
                <a:sym typeface="Symbol" pitchFamily="92" charset="2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5558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CNF </a:t>
            </a:r>
            <a:r>
              <a:rPr lang="en-US" altLang="en-US" dirty="0"/>
              <a:t>Satisfiability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5427662"/>
          </a:xfrm>
        </p:spPr>
        <p:txBody>
          <a:bodyPr/>
          <a:lstStyle/>
          <a:p>
            <a:pPr marL="533400" indent="-533400"/>
            <a:r>
              <a:rPr lang="en-US" altLang="en-US" dirty="0" smtClean="0"/>
              <a:t>CNF </a:t>
            </a:r>
            <a:r>
              <a:rPr lang="en-US" altLang="en-US" dirty="0"/>
              <a:t>is a special case of SAT </a:t>
            </a:r>
          </a:p>
          <a:p>
            <a:pPr marL="533400" indent="-533400"/>
            <a:r>
              <a:rPr lang="en-US" altLang="en-US" i="1" dirty="0" smtClean="0">
                <a:sym typeface="Symbol" pitchFamily="92" charset="2"/>
              </a:rPr>
              <a:t></a:t>
            </a:r>
            <a:r>
              <a:rPr lang="en-US" altLang="en-US" dirty="0" smtClean="0">
                <a:sym typeface="Symbol" pitchFamily="92" charset="2"/>
              </a:rPr>
              <a:t> is </a:t>
            </a:r>
            <a:r>
              <a:rPr lang="en-US" altLang="en-US" dirty="0">
                <a:sym typeface="Symbol" pitchFamily="92" charset="2"/>
              </a:rPr>
              <a:t>in “</a:t>
            </a:r>
            <a:r>
              <a:rPr lang="en-US" altLang="en-US" dirty="0" err="1">
                <a:sym typeface="Symbol" pitchFamily="92" charset="2"/>
              </a:rPr>
              <a:t>Conjuctive</a:t>
            </a:r>
            <a:r>
              <a:rPr lang="en-US" altLang="en-US" dirty="0">
                <a:sym typeface="Symbol" pitchFamily="92" charset="2"/>
              </a:rPr>
              <a:t> Normal Form” (CNF) </a:t>
            </a:r>
          </a:p>
          <a:p>
            <a:pPr marL="914400" lvl="1" indent="-457200"/>
            <a:r>
              <a:rPr lang="en-US" altLang="en-US" dirty="0">
                <a:sym typeface="Symbol" pitchFamily="92" charset="2"/>
              </a:rPr>
              <a:t>“AND” of expressions (i.e., clauses)</a:t>
            </a:r>
          </a:p>
          <a:p>
            <a:pPr marL="914400" lvl="1" indent="-457200"/>
            <a:r>
              <a:rPr lang="en-US" altLang="en-US" dirty="0">
                <a:sym typeface="Symbol" pitchFamily="92" charset="2"/>
              </a:rPr>
              <a:t>Each clause contains only “OR”s of the variables and their complements</a:t>
            </a:r>
          </a:p>
          <a:p>
            <a:pPr marL="914400" lvl="1" indent="-457200">
              <a:buFontTx/>
              <a:buNone/>
            </a:pPr>
            <a:endParaRPr lang="en-US" altLang="en-US" dirty="0">
              <a:solidFill>
                <a:srgbClr val="DD0111"/>
              </a:solidFill>
              <a:latin typeface="Monotype Corsiva" pitchFamily="66" charset="0"/>
              <a:sym typeface="Symbol" pitchFamily="92" charset="2"/>
            </a:endParaRPr>
          </a:p>
          <a:p>
            <a:pPr marL="914400" lvl="1" indent="-457200">
              <a:buFontTx/>
              <a:buNone/>
            </a:pPr>
            <a:r>
              <a:rPr lang="en-US" altLang="en-US" i="1" dirty="0" smtClean="0">
                <a:sym typeface="Symbol" pitchFamily="92" charset="2"/>
              </a:rPr>
              <a:t>         </a:t>
            </a:r>
            <a:r>
              <a:rPr lang="en-US" altLang="en-US" dirty="0" smtClean="0">
                <a:sym typeface="Symbol" pitchFamily="92" charset="2"/>
              </a:rPr>
              <a:t> = (</a:t>
            </a:r>
            <a:r>
              <a:rPr lang="en-US" altLang="en-US" dirty="0">
                <a:sym typeface="Symbol" pitchFamily="92" charset="2"/>
              </a:rPr>
              <a:t>x</a:t>
            </a:r>
            <a:r>
              <a:rPr lang="en-US" altLang="en-US" baseline="-25000" dirty="0">
                <a:sym typeface="Symbol" pitchFamily="92" charset="2"/>
              </a:rPr>
              <a:t>1</a:t>
            </a:r>
            <a:r>
              <a:rPr lang="en-US" altLang="en-US" dirty="0">
                <a:sym typeface="Symbol" pitchFamily="92" charset="2"/>
              </a:rPr>
              <a:t>  x</a:t>
            </a:r>
            <a:r>
              <a:rPr lang="en-US" altLang="en-US" baseline="-25000" dirty="0">
                <a:sym typeface="Symbol" pitchFamily="92" charset="2"/>
              </a:rPr>
              <a:t>2</a:t>
            </a:r>
            <a:r>
              <a:rPr lang="en-US" altLang="en-US" dirty="0">
                <a:sym typeface="Symbol" pitchFamily="92" charset="2"/>
              </a:rPr>
              <a:t>)  (x</a:t>
            </a:r>
            <a:r>
              <a:rPr lang="en-US" altLang="en-US" baseline="-25000" dirty="0">
                <a:sym typeface="Symbol" pitchFamily="92" charset="2"/>
              </a:rPr>
              <a:t>1</a:t>
            </a:r>
            <a:r>
              <a:rPr lang="en-US" altLang="en-US" dirty="0">
                <a:sym typeface="Symbol" pitchFamily="92" charset="2"/>
              </a:rPr>
              <a:t>   x</a:t>
            </a:r>
            <a:r>
              <a:rPr lang="en-US" altLang="en-US" baseline="-25000" dirty="0">
                <a:sym typeface="Symbol" pitchFamily="92" charset="2"/>
              </a:rPr>
              <a:t>2</a:t>
            </a:r>
            <a:r>
              <a:rPr lang="en-US" altLang="en-US" dirty="0">
                <a:sym typeface="Symbol" pitchFamily="92" charset="2"/>
              </a:rPr>
              <a:t>)  ( x</a:t>
            </a:r>
            <a:r>
              <a:rPr lang="en-US" altLang="en-US" baseline="-25000" dirty="0">
                <a:sym typeface="Symbol" pitchFamily="92" charset="2"/>
              </a:rPr>
              <a:t>1</a:t>
            </a:r>
            <a:r>
              <a:rPr lang="en-US" altLang="en-US" dirty="0">
                <a:sym typeface="Symbol" pitchFamily="92" charset="2"/>
              </a:rPr>
              <a:t>   x</a:t>
            </a:r>
            <a:r>
              <a:rPr lang="en-US" altLang="en-US" baseline="-25000" dirty="0">
                <a:sym typeface="Symbol" pitchFamily="92" charset="2"/>
              </a:rPr>
              <a:t>2</a:t>
            </a:r>
            <a:r>
              <a:rPr lang="en-US" altLang="en-US" dirty="0">
                <a:sym typeface="Symbol" pitchFamily="92" charset="2"/>
              </a:rPr>
              <a:t>)</a:t>
            </a:r>
          </a:p>
          <a:p>
            <a:pPr marL="914400" lvl="1" indent="-457200">
              <a:buFontTx/>
              <a:buNone/>
            </a:pPr>
            <a:r>
              <a:rPr lang="en-US" altLang="en-US" dirty="0">
                <a:sym typeface="Symbol" pitchFamily="92" charset="2"/>
              </a:rPr>
              <a:t>	  </a:t>
            </a:r>
          </a:p>
        </p:txBody>
      </p:sp>
      <p:sp>
        <p:nvSpPr>
          <p:cNvPr id="1000452" name="Text Box 4"/>
          <p:cNvSpPr txBox="1">
            <a:spLocks noChangeArrowheads="1"/>
          </p:cNvSpPr>
          <p:nvPr/>
        </p:nvSpPr>
        <p:spPr bwMode="auto">
          <a:xfrm>
            <a:off x="3630613" y="5519738"/>
            <a:ext cx="1392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clauses</a:t>
            </a:r>
          </a:p>
        </p:txBody>
      </p:sp>
      <p:sp>
        <p:nvSpPr>
          <p:cNvPr id="1000453" name="Line 5"/>
          <p:cNvSpPr>
            <a:spLocks noChangeShapeType="1"/>
          </p:cNvSpPr>
          <p:nvPr/>
        </p:nvSpPr>
        <p:spPr bwMode="auto">
          <a:xfrm flipH="1" flipV="1">
            <a:off x="2762250" y="4794250"/>
            <a:ext cx="115411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54" name="Line 6"/>
          <p:cNvSpPr>
            <a:spLocks noChangeShapeType="1"/>
          </p:cNvSpPr>
          <p:nvPr/>
        </p:nvSpPr>
        <p:spPr bwMode="auto">
          <a:xfrm flipV="1">
            <a:off x="4165600" y="4794250"/>
            <a:ext cx="331788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55" name="Line 7"/>
          <p:cNvSpPr>
            <a:spLocks noChangeShapeType="1"/>
          </p:cNvSpPr>
          <p:nvPr/>
        </p:nvSpPr>
        <p:spPr bwMode="auto">
          <a:xfrm flipV="1">
            <a:off x="4545013" y="4830763"/>
            <a:ext cx="1458912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3-CNF Satisfiability (3-SAT)</a:t>
            </a:r>
            <a:endParaRPr lang="en-US" altLang="en-US" dirty="0"/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455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	</a:t>
            </a:r>
            <a:r>
              <a:rPr lang="en-US" altLang="en-US" b="1" dirty="0">
                <a:solidFill>
                  <a:schemeClr val="tx1"/>
                </a:solidFill>
              </a:rPr>
              <a:t>A subcase of CNF problem: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Contains three clauses</a:t>
            </a:r>
          </a:p>
          <a:p>
            <a:pPr>
              <a:buFontTx/>
              <a:buNone/>
            </a:pPr>
            <a:r>
              <a:rPr lang="en-US" altLang="en-US" i="1" dirty="0">
                <a:sym typeface="Symbol" pitchFamily="92" charset="2"/>
              </a:rPr>
              <a:t>		</a:t>
            </a:r>
            <a:r>
              <a:rPr lang="en-US" altLang="en-US" dirty="0">
                <a:sym typeface="Symbol" pitchFamily="92" charset="2"/>
              </a:rPr>
              <a:t> = (x</a:t>
            </a:r>
            <a:r>
              <a:rPr lang="en-US" altLang="en-US" baseline="-25000" dirty="0">
                <a:sym typeface="Symbol" pitchFamily="92" charset="2"/>
              </a:rPr>
              <a:t>1 </a:t>
            </a:r>
            <a:r>
              <a:rPr lang="en-US" altLang="en-US" dirty="0">
                <a:sym typeface="Symbol" pitchFamily="92" charset="2"/>
              </a:rPr>
              <a:t> x</a:t>
            </a:r>
            <a:r>
              <a:rPr lang="en-US" altLang="en-US" baseline="-25000" dirty="0">
                <a:sym typeface="Symbol" pitchFamily="92" charset="2"/>
              </a:rPr>
              <a:t>1 </a:t>
            </a:r>
            <a:r>
              <a:rPr lang="en-US" altLang="en-US" dirty="0">
                <a:sym typeface="Symbol" pitchFamily="92" charset="2"/>
              </a:rPr>
              <a:t> x</a:t>
            </a:r>
            <a:r>
              <a:rPr lang="en-US" altLang="en-US" baseline="-25000" dirty="0">
                <a:sym typeface="Symbol" pitchFamily="92" charset="2"/>
              </a:rPr>
              <a:t>2</a:t>
            </a:r>
            <a:r>
              <a:rPr lang="en-US" altLang="en-US" dirty="0">
                <a:sym typeface="Symbol" pitchFamily="92" charset="2"/>
              </a:rPr>
              <a:t>)  (x</a:t>
            </a:r>
            <a:r>
              <a:rPr lang="en-US" altLang="en-US" baseline="-25000" dirty="0">
                <a:sym typeface="Symbol" pitchFamily="92" charset="2"/>
              </a:rPr>
              <a:t>3</a:t>
            </a:r>
            <a:r>
              <a:rPr lang="en-US" altLang="en-US" dirty="0">
                <a:sym typeface="Symbol" pitchFamily="92" charset="2"/>
              </a:rPr>
              <a:t>  x</a:t>
            </a:r>
            <a:r>
              <a:rPr lang="en-US" altLang="en-US" baseline="-25000" dirty="0">
                <a:sym typeface="Symbol" pitchFamily="92" charset="2"/>
              </a:rPr>
              <a:t>2</a:t>
            </a:r>
            <a:r>
              <a:rPr lang="en-US" altLang="en-US" dirty="0">
                <a:sym typeface="Symbol" pitchFamily="92" charset="2"/>
              </a:rPr>
              <a:t>  x</a:t>
            </a:r>
            <a:r>
              <a:rPr lang="en-US" altLang="en-US" baseline="-25000" dirty="0">
                <a:sym typeface="Symbol" pitchFamily="92" charset="2"/>
              </a:rPr>
              <a:t>4</a:t>
            </a:r>
            <a:r>
              <a:rPr lang="en-US" altLang="en-US" dirty="0">
                <a:sym typeface="Symbol" pitchFamily="92" charset="2"/>
              </a:rPr>
              <a:t>)  			 	 (x</a:t>
            </a:r>
            <a:r>
              <a:rPr lang="en-US" altLang="en-US" baseline="-25000" dirty="0">
                <a:sym typeface="Symbol" pitchFamily="92" charset="2"/>
              </a:rPr>
              <a:t>1</a:t>
            </a:r>
            <a:r>
              <a:rPr lang="en-US" altLang="en-US" dirty="0">
                <a:sym typeface="Symbol" pitchFamily="92" charset="2"/>
              </a:rPr>
              <a:t>  x</a:t>
            </a:r>
            <a:r>
              <a:rPr lang="en-US" altLang="en-US" baseline="-25000" dirty="0">
                <a:sym typeface="Symbol" pitchFamily="92" charset="2"/>
              </a:rPr>
              <a:t>3</a:t>
            </a:r>
            <a:r>
              <a:rPr lang="en-US" altLang="en-US" dirty="0">
                <a:sym typeface="Symbol" pitchFamily="92" charset="2"/>
              </a:rPr>
              <a:t>   x</a:t>
            </a:r>
            <a:r>
              <a:rPr lang="en-US" altLang="en-US" baseline="-25000" dirty="0">
                <a:sym typeface="Symbol" pitchFamily="92" charset="2"/>
              </a:rPr>
              <a:t>4</a:t>
            </a:r>
            <a:r>
              <a:rPr lang="en-US" altLang="en-US" dirty="0">
                <a:sym typeface="Symbol" pitchFamily="92" charset="2"/>
              </a:rPr>
              <a:t>)</a:t>
            </a:r>
          </a:p>
          <a:p>
            <a:endParaRPr lang="en-US" altLang="en-US" b="1" dirty="0"/>
          </a:p>
          <a:p>
            <a:r>
              <a:rPr lang="en-US" altLang="en-US" dirty="0" smtClean="0">
                <a:solidFill>
                  <a:schemeClr val="tx1"/>
                </a:solidFill>
              </a:rPr>
              <a:t>3-CNF (3-SAT) </a:t>
            </a:r>
            <a:r>
              <a:rPr lang="en-US" altLang="en-US" dirty="0">
                <a:solidFill>
                  <a:schemeClr val="tx1"/>
                </a:solidFill>
              </a:rPr>
              <a:t>is NP-Complete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5621"/>
      </a:accent1>
      <a:accent2>
        <a:srgbClr val="FF5621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19130</TotalTime>
  <Words>3377</Words>
  <Application>Microsoft Office PowerPoint</Application>
  <PresentationFormat>On-screen Show (4:3)</PresentationFormat>
  <Paragraphs>998</Paragraphs>
  <Slides>60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9" baseType="lpstr">
      <vt:lpstr>ＭＳ Ｐゴシック</vt:lpstr>
      <vt:lpstr>新細明體</vt:lpstr>
      <vt:lpstr>宋体</vt:lpstr>
      <vt:lpstr>Arial</vt:lpstr>
      <vt:lpstr>Arial Black</vt:lpstr>
      <vt:lpstr>Berylium</vt:lpstr>
      <vt:lpstr>Calibri</vt:lpstr>
      <vt:lpstr>Comic Sans MS</vt:lpstr>
      <vt:lpstr>Monotype Corsiva</vt:lpstr>
      <vt:lpstr>MT Extra</vt:lpstr>
      <vt:lpstr>Symbol</vt:lpstr>
      <vt:lpstr>Tahoma</vt:lpstr>
      <vt:lpstr>Times New Roman</vt:lpstr>
      <vt:lpstr>Times New Roman (Hebrew)</vt:lpstr>
      <vt:lpstr>Wingdings</vt:lpstr>
      <vt:lpstr>Default Design</vt:lpstr>
      <vt:lpstr>Document</vt:lpstr>
      <vt:lpstr>Photo Editor Photo</vt:lpstr>
      <vt:lpstr>Equation</vt:lpstr>
      <vt:lpstr>Proving NP-Completeness</vt:lpstr>
      <vt:lpstr>NP-Completeness</vt:lpstr>
      <vt:lpstr>PowerPoint Presentation</vt:lpstr>
      <vt:lpstr>PowerPoint Presentation</vt:lpstr>
      <vt:lpstr>PowerPoint Presentation</vt:lpstr>
      <vt:lpstr>PowerPoint Presentation</vt:lpstr>
      <vt:lpstr>Satisfiability Problem (SAT)</vt:lpstr>
      <vt:lpstr>CNF Satisfiability</vt:lpstr>
      <vt:lpstr>3-CNF Satisfiability (3-SAT)</vt:lpstr>
      <vt:lpstr>PowerPoint Presentation</vt:lpstr>
      <vt:lpstr>How to prove?</vt:lpstr>
      <vt:lpstr>PowerPoint Presentation</vt:lpstr>
      <vt:lpstr>Polynomial Time Reduction</vt:lpstr>
      <vt:lpstr>Traveling Salesman Problem</vt:lpstr>
      <vt:lpstr>Traveling Salesman Problem</vt:lpstr>
      <vt:lpstr>Optimization TSP</vt:lpstr>
      <vt:lpstr>Decision TSP</vt:lpstr>
      <vt:lpstr>NP-Completeness Proof Method</vt:lpstr>
      <vt:lpstr>Prove TSP-Decision is NP-complete</vt:lpstr>
      <vt:lpstr>PowerPoint Presentation</vt:lpstr>
      <vt:lpstr>Prove TSP-Decision is NP-complete</vt:lpstr>
      <vt:lpstr>We now show that graph G has a Hamiltonian cycle if and only if graph G' has a tour of cost at most 0. </vt:lpstr>
      <vt:lpstr>NP-Completeness</vt:lpstr>
      <vt:lpstr>SUBSET-SUM</vt:lpstr>
      <vt:lpstr>Examples of SUBSET-SUM</vt:lpstr>
      <vt:lpstr>SUBSET-SUM is NP-Complete</vt:lpstr>
      <vt:lpstr>SUBSET-SUM is in NP</vt:lpstr>
      <vt:lpstr>Reducing 3SAT to SubSet Sum</vt:lpstr>
      <vt:lpstr>PowerPoint Presentation</vt:lpstr>
      <vt:lpstr>Reducing 3SAT to SubSet Sum</vt:lpstr>
      <vt:lpstr>Subset Sum</vt:lpstr>
      <vt:lpstr>Subset Sum</vt:lpstr>
      <vt:lpstr>Subset Sum</vt:lpstr>
      <vt:lpstr>Proof 3SAT P Subset Sum</vt:lpstr>
      <vt:lpstr>0-1 KNAPSACK</vt:lpstr>
      <vt:lpstr>KNAPSACK is NP-Complete</vt:lpstr>
      <vt:lpstr>KNAPSACK is NP-Complete</vt:lpstr>
      <vt:lpstr>Reduction</vt:lpstr>
      <vt:lpstr>PowerPoint Presentation</vt:lpstr>
      <vt:lpstr>PowerPoint Presentation</vt:lpstr>
      <vt:lpstr>3-SAT (CNF)</vt:lpstr>
      <vt:lpstr>Is 4-SAT NP-Complete?</vt:lpstr>
      <vt:lpstr>NP-Completeness Proof Method</vt:lpstr>
      <vt:lpstr>1. Show that 4-SAT is in NP.</vt:lpstr>
      <vt:lpstr>2. Show that 3-SAT ≤P 4-SAT </vt:lpstr>
      <vt:lpstr>2. Show that 3-SAT ≤P 4-SAT </vt:lpstr>
      <vt:lpstr>2. Show that 3-SAT ≤P 4-SAT </vt:lpstr>
      <vt:lpstr>2. Show that 3-SAT ≤P 4-SAT </vt:lpstr>
      <vt:lpstr>PowerPoint Presentation</vt:lpstr>
      <vt:lpstr>A Hamiltonian path in a graph is a simple path that visits every vertex exactly once.  Show that     HAM-PATH = { (G, u, v): there is a Hamiltonian path from u to v in G }   is NP-complete.  You may use the fact that HAM-CYCLE is NP-complete. </vt:lpstr>
      <vt:lpstr>NP-Completeness</vt:lpstr>
      <vt:lpstr>Clique</vt:lpstr>
      <vt:lpstr>Clique Verifier</vt:lpstr>
      <vt:lpstr>Example: Clique</vt:lpstr>
      <vt:lpstr>3-CNF p Clique</vt:lpstr>
      <vt:lpstr>Reduce 3-SAT to Clique</vt:lpstr>
      <vt:lpstr>PowerPoint Presentation</vt:lpstr>
      <vt:lpstr>PowerPoint Presentation</vt:lpstr>
      <vt:lpstr>Coping With NP-Compleness</vt:lpstr>
      <vt:lpstr>PowerPoint Presentation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subject>CS325</dc:subject>
  <dc:creator>Juli</dc:creator>
  <cp:lastModifiedBy>Julianne Schutfort</cp:lastModifiedBy>
  <cp:revision>1448</cp:revision>
  <cp:lastPrinted>2017-08-07T16:32:12Z</cp:lastPrinted>
  <dcterms:created xsi:type="dcterms:W3CDTF">2003-07-26T00:47:08Z</dcterms:created>
  <dcterms:modified xsi:type="dcterms:W3CDTF">2020-03-02T06:13:48Z</dcterms:modified>
</cp:coreProperties>
</file>