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31" r:id="rId2"/>
    <p:sldId id="745" r:id="rId3"/>
    <p:sldId id="746" r:id="rId4"/>
    <p:sldId id="747" r:id="rId5"/>
    <p:sldId id="749" r:id="rId6"/>
    <p:sldId id="723" r:id="rId7"/>
    <p:sldId id="607" r:id="rId8"/>
    <p:sldId id="609" r:id="rId9"/>
    <p:sldId id="610" r:id="rId10"/>
    <p:sldId id="611" r:id="rId11"/>
    <p:sldId id="612" r:id="rId12"/>
    <p:sldId id="704" r:id="rId13"/>
    <p:sldId id="613" r:id="rId14"/>
    <p:sldId id="726" r:id="rId15"/>
    <p:sldId id="727" r:id="rId16"/>
    <p:sldId id="67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  <a:srgbClr val="008080"/>
    <a:srgbClr val="CC0000"/>
    <a:srgbClr val="006699"/>
    <a:srgbClr val="0000FF"/>
    <a:srgbClr val="0066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32" autoAdjust="0"/>
    <p:restoredTop sz="94632" autoAdjust="0"/>
  </p:normalViewPr>
  <p:slideViewPr>
    <p:cSldViewPr snapToGrid="0">
      <p:cViewPr varScale="1">
        <p:scale>
          <a:sx n="100" d="100"/>
          <a:sy n="100" d="100"/>
        </p:scale>
        <p:origin x="61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BAD4493-9EFC-4E72-A6E2-3E11F6D7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82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F3DF93-E66D-4C60-AD6A-8AB439BB5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766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fld id="{68F5EEC3-9D91-400B-9CA7-8105A6DABF5E}" type="slidenum">
              <a:rPr lang="en-US" altLang="en-US" sz="1200">
                <a:solidFill>
                  <a:prstClr val="black"/>
                </a:solidFill>
              </a:rPr>
              <a:pPr/>
              <a:t>1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0085"/>
            <a:ext cx="5029200" cy="408937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48" tIns="44024" rIns="88048" bIns="44024"/>
          <a:lstStyle/>
          <a:p>
            <a:pPr eaLnBrk="1" hangingPunct="1"/>
            <a:r>
              <a:rPr lang="en-US" altLang="en-US" smtClean="0"/>
              <a:t>Karp analyzed most juicy open problem in discrete math – showed most were NP-complete</a:t>
            </a:r>
          </a:p>
          <a:p>
            <a:pPr eaLnBrk="1" hangingPunct="1"/>
            <a:r>
              <a:rPr lang="en-US" altLang="en-US" smtClean="0"/>
              <a:t>x -&gt; y means x reduces to y (if you can solve y, then you can solve x)</a:t>
            </a:r>
          </a:p>
          <a:p>
            <a:pPr eaLnBrk="1" hangingPunct="1"/>
            <a:r>
              <a:rPr lang="en-US" altLang="en-US" smtClean="0"/>
              <a:t>Then to join the NP complete club, you need a reduction from SAT (or any other current member) to you</a:t>
            </a:r>
          </a:p>
        </p:txBody>
      </p:sp>
    </p:spTree>
    <p:extLst>
      <p:ext uri="{BB962C8B-B14F-4D97-AF65-F5344CB8AC3E}">
        <p14:creationId xmlns:p14="http://schemas.microsoft.com/office/powerpoint/2010/main" val="372867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CS 477/677 -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537443-60AD-4F1C-97D5-F6C1E2357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73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B197-FB18-4417-A949-5A743905B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30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BE91-B455-4287-B470-45D849E25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81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A4BE-992F-4859-804E-A650BBB68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6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84A1-691D-4379-9CDC-2E239C4A8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2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0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7EB61-624B-49A6-A83A-DF2D332B6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60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DDD04-4426-4FD1-A9F0-8CDC2EAD4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98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2D76-D809-4B2F-AE59-190EB23E4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390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3968-80FC-4285-8A4D-3DED43553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202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B46E-8C59-4BE2-BF41-C9AB2D45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2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2062D-24EE-4F00-9D98-01D3673A5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66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DD836-95D4-40CC-9AE9-BD2A2FD2F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147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3DBAC-E4DB-4DE9-A340-E327AB8666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2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8453AF2-3CAC-4919-AEAF-DCEB5D89B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327025" y="989013"/>
            <a:ext cx="8237538" cy="88106"/>
          </a:xfrm>
          <a:prstGeom prst="roundRect">
            <a:avLst>
              <a:gd name="adj" fmla="val 16667"/>
            </a:avLst>
          </a:prstGeom>
          <a:gradFill rotWithShape="1">
            <a:gsLst>
              <a:gs pos="42000">
                <a:srgbClr val="FF3300"/>
              </a:gs>
              <a:gs pos="0">
                <a:schemeClr val="bg1"/>
              </a:gs>
              <a:gs pos="16000">
                <a:srgbClr val="FF33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rgbClr val="FF3300"/>
                </a:solidFill>
              </a:ln>
              <a:solidFill>
                <a:srgbClr val="FF33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>
              <a:lumMod val="50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Oval 2"/>
          <p:cNvSpPr>
            <a:spLocks noChangeArrowheads="1"/>
          </p:cNvSpPr>
          <p:nvPr/>
        </p:nvSpPr>
        <p:spPr bwMode="auto">
          <a:xfrm>
            <a:off x="4843589" y="5473379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l"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6519989" y="5465442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l"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1265" y="609600"/>
            <a:ext cx="7848600" cy="55226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 smtClean="0">
                <a:solidFill>
                  <a:schemeClr val="tx1"/>
                </a:solidFill>
              </a:rPr>
              <a:t>All problems below are NP-complete and polynomial reduce to one another!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2857627" y="1341117"/>
            <a:ext cx="1266825" cy="34131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CIRCUIT-SAT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3144964" y="2098354"/>
            <a:ext cx="6953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3-SAT</a:t>
            </a:r>
          </a:p>
        </p:txBody>
      </p:sp>
      <p:cxnSp>
        <p:nvCxnSpPr>
          <p:cNvPr id="24584" name="AutoShape 7"/>
          <p:cNvCxnSpPr>
            <a:cxnSpLocks noChangeShapeType="1"/>
            <a:stCxn id="24582" idx="2"/>
            <a:endCxn id="24583" idx="0"/>
          </p:cNvCxnSpPr>
          <p:nvPr/>
        </p:nvCxnSpPr>
        <p:spPr bwMode="auto">
          <a:xfrm>
            <a:off x="3491039" y="1682429"/>
            <a:ext cx="1588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2317877" y="3384229"/>
            <a:ext cx="14700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DIR-HAM-CYCLE</a:t>
            </a:r>
          </a:p>
        </p:txBody>
      </p:sp>
      <p:cxnSp>
        <p:nvCxnSpPr>
          <p:cNvPr id="24586" name="AutoShape 9"/>
          <p:cNvCxnSpPr>
            <a:cxnSpLocks noChangeShapeType="1"/>
            <a:stCxn id="24583" idx="2"/>
            <a:endCxn id="24585" idx="0"/>
          </p:cNvCxnSpPr>
          <p:nvPr/>
        </p:nvCxnSpPr>
        <p:spPr bwMode="auto">
          <a:xfrm flipH="1">
            <a:off x="3052889" y="2439667"/>
            <a:ext cx="439738" cy="944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1145203" y="3190153"/>
            <a:ext cx="846001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CLIQUE</a:t>
            </a:r>
          </a:p>
        </p:txBody>
      </p:sp>
      <p:cxnSp>
        <p:nvCxnSpPr>
          <p:cNvPr id="24588" name="AutoShape 11"/>
          <p:cNvCxnSpPr>
            <a:cxnSpLocks noChangeShapeType="1"/>
            <a:stCxn id="24583" idx="2"/>
          </p:cNvCxnSpPr>
          <p:nvPr/>
        </p:nvCxnSpPr>
        <p:spPr bwMode="auto">
          <a:xfrm flipH="1">
            <a:off x="1805114" y="2439667"/>
            <a:ext cx="1687513" cy="6897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684718" y="4729439"/>
            <a:ext cx="14065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VERTEX COVER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 rot="20213240">
            <a:off x="1609058" y="2295792"/>
            <a:ext cx="14176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1" lang="en-US" altLang="en-US" sz="900" dirty="0">
                <a:solidFill>
                  <a:srgbClr val="000000"/>
                </a:solidFill>
                <a:cs typeface="+mn-cs"/>
              </a:rPr>
              <a:t>3-SAT reduces to CLIQUE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4157789" y="3392167"/>
            <a:ext cx="14446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GRAPH 3-COLOR</a:t>
            </a:r>
          </a:p>
        </p:txBody>
      </p:sp>
      <p:cxnSp>
        <p:nvCxnSpPr>
          <p:cNvPr id="24592" name="AutoShape 16"/>
          <p:cNvCxnSpPr>
            <a:cxnSpLocks noChangeShapeType="1"/>
            <a:stCxn id="24583" idx="2"/>
            <a:endCxn id="24591" idx="0"/>
          </p:cNvCxnSpPr>
          <p:nvPr/>
        </p:nvCxnSpPr>
        <p:spPr bwMode="auto">
          <a:xfrm>
            <a:off x="3492627" y="2439667"/>
            <a:ext cx="1387475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495677" y="4354192"/>
            <a:ext cx="11144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HAM-CYCLE</a:t>
            </a:r>
          </a:p>
        </p:txBody>
      </p:sp>
      <p:sp>
        <p:nvSpPr>
          <p:cNvPr id="24594" name="Text Box 19"/>
          <p:cNvSpPr txBox="1">
            <a:spLocks noChangeArrowheads="1"/>
          </p:cNvSpPr>
          <p:nvPr/>
        </p:nvSpPr>
        <p:spPr bwMode="auto">
          <a:xfrm>
            <a:off x="3351339" y="5465442"/>
            <a:ext cx="5175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TSP</a:t>
            </a:r>
          </a:p>
        </p:txBody>
      </p:sp>
      <p:sp>
        <p:nvSpPr>
          <p:cNvPr id="24595" name="Text Box 21"/>
          <p:cNvSpPr txBox="1">
            <a:spLocks noChangeArrowheads="1"/>
          </p:cNvSpPr>
          <p:nvPr/>
        </p:nvSpPr>
        <p:spPr bwMode="auto">
          <a:xfrm>
            <a:off x="5923089" y="3395342"/>
            <a:ext cx="12668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SUBSET-SUM</a:t>
            </a:r>
          </a:p>
        </p:txBody>
      </p:sp>
      <p:cxnSp>
        <p:nvCxnSpPr>
          <p:cNvPr id="24596" name="AutoShape 22"/>
          <p:cNvCxnSpPr>
            <a:cxnSpLocks noChangeShapeType="1"/>
            <a:stCxn id="24583" idx="2"/>
            <a:endCxn id="24595" idx="0"/>
          </p:cNvCxnSpPr>
          <p:nvPr/>
        </p:nvCxnSpPr>
        <p:spPr bwMode="auto">
          <a:xfrm>
            <a:off x="3492627" y="2439667"/>
            <a:ext cx="3063875" cy="955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7" name="Text Box 23"/>
          <p:cNvSpPr txBox="1">
            <a:spLocks noChangeArrowheads="1"/>
          </p:cNvSpPr>
          <p:nvPr/>
        </p:nvSpPr>
        <p:spPr bwMode="auto">
          <a:xfrm>
            <a:off x="5916459" y="4347842"/>
            <a:ext cx="1057598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KNAPSACK</a:t>
            </a:r>
          </a:p>
        </p:txBody>
      </p:sp>
      <p:sp>
        <p:nvSpPr>
          <p:cNvPr id="24598" name="Text Box 25"/>
          <p:cNvSpPr txBox="1">
            <a:spLocks noChangeArrowheads="1"/>
          </p:cNvSpPr>
          <p:nvPr/>
        </p:nvSpPr>
        <p:spPr bwMode="auto">
          <a:xfrm>
            <a:off x="4139723" y="4354192"/>
            <a:ext cx="1477585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GRAPH 4-COLOR</a:t>
            </a:r>
          </a:p>
        </p:txBody>
      </p:sp>
      <p:sp>
        <p:nvSpPr>
          <p:cNvPr id="24599" name="Text Box 27"/>
          <p:cNvSpPr txBox="1">
            <a:spLocks noChangeArrowheads="1"/>
          </p:cNvSpPr>
          <p:nvPr/>
        </p:nvSpPr>
        <p:spPr bwMode="auto">
          <a:xfrm>
            <a:off x="1905694" y="5169133"/>
            <a:ext cx="1079061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HAM-PATH</a:t>
            </a:r>
          </a:p>
        </p:txBody>
      </p:sp>
      <p:sp>
        <p:nvSpPr>
          <p:cNvPr id="24602" name="Rectangle 31"/>
          <p:cNvSpPr>
            <a:spLocks noGrp="1" noChangeArrowheads="1"/>
          </p:cNvSpPr>
          <p:nvPr>
            <p:ph type="title"/>
          </p:nvPr>
        </p:nvSpPr>
        <p:spPr>
          <a:xfrm>
            <a:off x="376939" y="0"/>
            <a:ext cx="8229600" cy="906462"/>
          </a:xfrm>
        </p:spPr>
        <p:txBody>
          <a:bodyPr/>
          <a:lstStyle/>
          <a:p>
            <a:r>
              <a:rPr lang="en-US" altLang="en-US" dirty="0" smtClean="0"/>
              <a:t>NP-Completeness</a:t>
            </a:r>
          </a:p>
        </p:txBody>
      </p:sp>
      <p:cxnSp>
        <p:nvCxnSpPr>
          <p:cNvPr id="24606" name="AutoShape 36"/>
          <p:cNvCxnSpPr>
            <a:cxnSpLocks noChangeShapeType="1"/>
            <a:stCxn id="24587" idx="2"/>
          </p:cNvCxnSpPr>
          <p:nvPr/>
        </p:nvCxnSpPr>
        <p:spPr bwMode="auto">
          <a:xfrm rot="16200000" flipH="1">
            <a:off x="1438621" y="3633668"/>
            <a:ext cx="260756" cy="15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AutoShape 37"/>
          <p:cNvCxnSpPr>
            <a:cxnSpLocks noChangeShapeType="1"/>
            <a:stCxn id="24585" idx="2"/>
            <a:endCxn id="24593" idx="0"/>
          </p:cNvCxnSpPr>
          <p:nvPr/>
        </p:nvCxnSpPr>
        <p:spPr bwMode="auto">
          <a:xfrm rot="5400000">
            <a:off x="2738564" y="4039867"/>
            <a:ext cx="628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AutoShape 38"/>
          <p:cNvCxnSpPr>
            <a:cxnSpLocks noChangeShapeType="1"/>
            <a:stCxn id="24591" idx="2"/>
            <a:endCxn id="24598" idx="0"/>
          </p:cNvCxnSpPr>
          <p:nvPr/>
        </p:nvCxnSpPr>
        <p:spPr bwMode="auto">
          <a:xfrm rot="5400000">
            <a:off x="4568953" y="4043042"/>
            <a:ext cx="620713" cy="158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9" name="AutoShape 39"/>
          <p:cNvCxnSpPr>
            <a:cxnSpLocks noChangeShapeType="1"/>
            <a:stCxn id="24595" idx="2"/>
            <a:endCxn id="24597" idx="0"/>
          </p:cNvCxnSpPr>
          <p:nvPr/>
        </p:nvCxnSpPr>
        <p:spPr bwMode="auto">
          <a:xfrm flipH="1">
            <a:off x="6445258" y="3736654"/>
            <a:ext cx="111244" cy="611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AutoShape 40"/>
          <p:cNvCxnSpPr>
            <a:cxnSpLocks noChangeShapeType="1"/>
            <a:endCxn id="24594" idx="0"/>
          </p:cNvCxnSpPr>
          <p:nvPr/>
        </p:nvCxnSpPr>
        <p:spPr bwMode="auto">
          <a:xfrm rot="16200000" flipH="1">
            <a:off x="3095751" y="4951091"/>
            <a:ext cx="769938" cy="258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1" name="AutoShape 41"/>
          <p:cNvCxnSpPr>
            <a:cxnSpLocks noChangeShapeType="1"/>
          </p:cNvCxnSpPr>
          <p:nvPr/>
        </p:nvCxnSpPr>
        <p:spPr bwMode="auto">
          <a:xfrm rot="5400000">
            <a:off x="1283658" y="4416856"/>
            <a:ext cx="489831" cy="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43051" y="3842222"/>
            <a:ext cx="17748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INDEPENDENT SET</a:t>
            </a:r>
          </a:p>
        </p:txBody>
      </p:sp>
      <p:cxnSp>
        <p:nvCxnSpPr>
          <p:cNvPr id="74" name="AutoShape 37"/>
          <p:cNvCxnSpPr>
            <a:cxnSpLocks noChangeShapeType="1"/>
          </p:cNvCxnSpPr>
          <p:nvPr/>
        </p:nvCxnSpPr>
        <p:spPr bwMode="auto">
          <a:xfrm>
            <a:off x="2658689" y="4695504"/>
            <a:ext cx="9819" cy="4396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37"/>
          <p:cNvCxnSpPr>
            <a:cxnSpLocks noChangeShapeType="1"/>
          </p:cNvCxnSpPr>
          <p:nvPr/>
        </p:nvCxnSpPr>
        <p:spPr bwMode="auto">
          <a:xfrm>
            <a:off x="2435405" y="5503542"/>
            <a:ext cx="9819" cy="4396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 Box 27"/>
          <p:cNvSpPr txBox="1">
            <a:spLocks noChangeArrowheads="1"/>
          </p:cNvSpPr>
          <p:nvPr/>
        </p:nvSpPr>
        <p:spPr bwMode="auto">
          <a:xfrm>
            <a:off x="1895874" y="5943236"/>
            <a:ext cx="1157016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LONG-PATH</a:t>
            </a:r>
          </a:p>
        </p:txBody>
      </p:sp>
      <p:cxnSp>
        <p:nvCxnSpPr>
          <p:cNvPr id="79" name="AutoShape 39"/>
          <p:cNvCxnSpPr>
            <a:cxnSpLocks noChangeShapeType="1"/>
          </p:cNvCxnSpPr>
          <p:nvPr/>
        </p:nvCxnSpPr>
        <p:spPr bwMode="auto">
          <a:xfrm>
            <a:off x="6813516" y="3725037"/>
            <a:ext cx="654084" cy="611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7189914" y="4336225"/>
            <a:ext cx="1522468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SET-PARTITION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934839" y="2098353"/>
            <a:ext cx="722570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 smtClean="0">
                <a:solidFill>
                  <a:srgbClr val="000000"/>
                </a:solidFill>
                <a:cs typeface="+mn-cs"/>
              </a:rPr>
              <a:t>4-SAT</a:t>
            </a:r>
            <a:endParaRPr lang="en-US" altLang="en-US" sz="1200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38" name="AutoShape 22"/>
          <p:cNvCxnSpPr>
            <a:cxnSpLocks noChangeShapeType="1"/>
            <a:endCxn id="37" idx="1"/>
          </p:cNvCxnSpPr>
          <p:nvPr/>
        </p:nvCxnSpPr>
        <p:spPr bwMode="auto">
          <a:xfrm>
            <a:off x="3819969" y="2255319"/>
            <a:ext cx="111487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4333215" y="5511479"/>
            <a:ext cx="1354153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 smtClean="0">
                <a:solidFill>
                  <a:srgbClr val="000000"/>
                </a:solidFill>
                <a:cs typeface="+mn-cs"/>
              </a:rPr>
              <a:t>COURSE-TIME</a:t>
            </a:r>
            <a:endParaRPr lang="en-US" altLang="en-US" sz="1200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41" name="AutoShape 22"/>
          <p:cNvCxnSpPr>
            <a:cxnSpLocks noChangeShapeType="1"/>
            <a:endCxn id="24579" idx="1"/>
          </p:cNvCxnSpPr>
          <p:nvPr/>
        </p:nvCxnSpPr>
        <p:spPr bwMode="auto">
          <a:xfrm>
            <a:off x="4843589" y="4668124"/>
            <a:ext cx="11159" cy="8164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5916459" y="5302391"/>
            <a:ext cx="1288430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 smtClean="0">
                <a:solidFill>
                  <a:srgbClr val="000000"/>
                </a:solidFill>
                <a:cs typeface="+mn-cs"/>
              </a:rPr>
              <a:t>IP-DECISION</a:t>
            </a:r>
            <a:endParaRPr lang="en-US" altLang="en-US" sz="1200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44" name="AutoShape 22"/>
          <p:cNvCxnSpPr>
            <a:cxnSpLocks noChangeShapeType="1"/>
          </p:cNvCxnSpPr>
          <p:nvPr/>
        </p:nvCxnSpPr>
        <p:spPr bwMode="auto">
          <a:xfrm flipH="1">
            <a:off x="6445258" y="4591869"/>
            <a:ext cx="50042" cy="6810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435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COURSE-TIME is NP-Complete</a:t>
            </a:r>
            <a:endParaRPr lang="en-US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2. Show that K-COLOR ≤</a:t>
            </a:r>
            <a:r>
              <a:rPr lang="en-US" altLang="en-US" sz="2400" baseline="-25000" dirty="0" smtClean="0"/>
              <a:t>P </a:t>
            </a:r>
            <a:r>
              <a:rPr lang="en-US" altLang="en-US" sz="2400" dirty="0" smtClean="0"/>
              <a:t>COURSE-TIME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altLang="en-US" sz="2000" dirty="0">
                <a:solidFill>
                  <a:schemeClr val="tx1"/>
                </a:solidFill>
              </a:rPr>
              <a:t>K-COLOR </a:t>
            </a:r>
            <a:r>
              <a:rPr lang="en-US" sz="2000" dirty="0" smtClean="0">
                <a:solidFill>
                  <a:schemeClr val="tx1"/>
                </a:solidFill>
              </a:rPr>
              <a:t>problem is as follows.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Input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  <a:r>
              <a:rPr lang="en-US" sz="2000" dirty="0">
                <a:solidFill>
                  <a:schemeClr val="tx1"/>
                </a:solidFill>
              </a:rPr>
              <a:t> An undirected graph </a:t>
            </a:r>
            <a:r>
              <a:rPr lang="en-US" sz="2000" i="1" dirty="0">
                <a:solidFill>
                  <a:schemeClr val="tx1"/>
                </a:solidFill>
              </a:rPr>
              <a:t>G</a:t>
            </a:r>
            <a:r>
              <a:rPr lang="en-US" sz="2000" dirty="0">
                <a:solidFill>
                  <a:schemeClr val="tx1"/>
                </a:solidFill>
              </a:rPr>
              <a:t> and a positive integer 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Question:</a:t>
            </a:r>
            <a:r>
              <a:rPr lang="en-US" sz="2000" dirty="0">
                <a:solidFill>
                  <a:schemeClr val="tx1"/>
                </a:solidFill>
              </a:rPr>
              <a:t> Is it possible to color the vertices of </a:t>
            </a:r>
            <a:r>
              <a:rPr lang="en-US" sz="2000" i="1" dirty="0">
                <a:solidFill>
                  <a:schemeClr val="tx1"/>
                </a:solidFill>
              </a:rPr>
              <a:t>G</a:t>
            </a:r>
            <a:r>
              <a:rPr lang="en-US" sz="2000" dirty="0">
                <a:solidFill>
                  <a:schemeClr val="tx1"/>
                </a:solidFill>
              </a:rPr>
              <a:t> using no more than 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 colors (coloring each vertex just one color) so that no two adjacent vertices have the same color?</a:t>
            </a: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-29473" y="3474559"/>
            <a:ext cx="8834438" cy="1590675"/>
            <a:chOff x="-149" y="895"/>
            <a:chExt cx="5565" cy="1002"/>
          </a:xfrm>
        </p:grpSpPr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dirty="0" smtClean="0">
                  <a:latin typeface="+mn-lt"/>
                </a:rPr>
                <a:t>F</a:t>
              </a:r>
              <a:endParaRPr lang="en-US" altLang="en-US" sz="2800" dirty="0">
                <a:latin typeface="+mn-lt"/>
              </a:endParaRP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 smtClean="0"/>
                <a:t>Course-Time</a:t>
              </a:r>
              <a:endParaRPr lang="en-US" altLang="en-US" sz="2400" dirty="0"/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-149" y="1047"/>
              <a:ext cx="8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 smtClean="0">
                  <a:sym typeface="Symbol" pitchFamily="92" charset="2"/>
                </a:rPr>
                <a:t>G=(V,E)</a:t>
              </a:r>
              <a:endParaRPr lang="en-US" altLang="en-US" sz="2400" dirty="0">
                <a:sym typeface="Symbol" pitchFamily="92" charset="2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1511" y="1003"/>
              <a:ext cx="690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ym typeface="Symbol" pitchFamily="92" charset="2"/>
                </a:rPr>
                <a:t>Class</a:t>
              </a:r>
            </a:p>
            <a:p>
              <a:r>
                <a:rPr lang="en-US" altLang="en-US" dirty="0" smtClean="0">
                  <a:sym typeface="Symbol" pitchFamily="92" charset="2"/>
                </a:rPr>
                <a:t>Students</a:t>
              </a:r>
            </a:p>
            <a:p>
              <a:r>
                <a:rPr lang="en-US" altLang="en-US" dirty="0" smtClean="0">
                  <a:sym typeface="Symbol" pitchFamily="92" charset="2"/>
                </a:rPr>
                <a:t>list</a:t>
              </a:r>
              <a:endParaRPr lang="en-US" altLang="en-US" dirty="0">
                <a:sym typeface="Symbol" pitchFamily="92" charset="2"/>
              </a:endParaRPr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1469" y="1664"/>
              <a:ext cx="57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K-color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615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K-COLOR ≤</a:t>
            </a:r>
            <a:r>
              <a:rPr lang="en-US" altLang="en-US" sz="3200" baseline="-25000" dirty="0"/>
              <a:t>P </a:t>
            </a:r>
            <a:r>
              <a:rPr lang="en-US" altLang="en-US" sz="3200" dirty="0" smtClean="0"/>
              <a:t>COURSE-TIME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618309" y="1225689"/>
            <a:ext cx="78464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/>
            <a:r>
              <a:rPr lang="en-US" dirty="0">
                <a:latin typeface="+mj-lt"/>
                <a:ea typeface="Times New Roman" panose="02020603050405020304" pitchFamily="18" charset="0"/>
              </a:rPr>
              <a:t>The 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K-COLOR 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problem reduces to the course assignment problem via reduction defined as follows. Given graph </a:t>
            </a:r>
            <a:r>
              <a:rPr lang="en-US" i="1" dirty="0">
                <a:latin typeface="+mj-lt"/>
                <a:ea typeface="Times New Roman" panose="02020603050405020304" pitchFamily="18" charset="0"/>
              </a:rPr>
              <a:t>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 and positive integer </a:t>
            </a:r>
            <a:r>
              <a:rPr lang="en-US" i="1" dirty="0">
                <a:latin typeface="+mj-lt"/>
                <a:ea typeface="Times New Roman" panose="02020603050405020304" pitchFamily="18" charset="0"/>
              </a:rPr>
              <a:t>K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, produce a course assignment problem whose courses are the vertices of </a:t>
            </a:r>
            <a:r>
              <a:rPr lang="en-US" i="1" dirty="0">
                <a:latin typeface="+mj-lt"/>
                <a:ea typeface="Times New Roman" panose="02020603050405020304" pitchFamily="18" charset="0"/>
              </a:rPr>
              <a:t>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, and with </a:t>
            </a:r>
            <a:r>
              <a:rPr lang="en-US" i="1" dirty="0">
                <a:latin typeface="+mj-lt"/>
                <a:ea typeface="Times New Roman" panose="02020603050405020304" pitchFamily="18" charset="0"/>
              </a:rPr>
              <a:t>K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 available time slots. Include, in the problem, a student for each edge of </a:t>
            </a:r>
            <a:r>
              <a:rPr lang="en-US" i="1" dirty="0">
                <a:latin typeface="+mj-lt"/>
                <a:ea typeface="Times New Roman" panose="02020603050405020304" pitchFamily="18" charset="0"/>
              </a:rPr>
              <a:t>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. The student associated with edge (</a:t>
            </a:r>
            <a:r>
              <a:rPr lang="en-US" i="1" dirty="0" err="1">
                <a:latin typeface="+mj-lt"/>
                <a:ea typeface="Times New Roman" panose="02020603050405020304" pitchFamily="18" charset="0"/>
              </a:rPr>
              <a:t>u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,</a:t>
            </a:r>
            <a:r>
              <a:rPr lang="en-US" i="1" dirty="0" err="1">
                <a:latin typeface="+mj-lt"/>
                <a:ea typeface="Times New Roman" panose="02020603050405020304" pitchFamily="18" charset="0"/>
              </a:rPr>
              <a:t>v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) wants to take courses </a:t>
            </a:r>
            <a:r>
              <a:rPr lang="en-US" i="1" dirty="0">
                <a:latin typeface="+mj-lt"/>
                <a:ea typeface="Times New Roman" panose="02020603050405020304" pitchFamily="18" charset="0"/>
              </a:rPr>
              <a:t>u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 and </a:t>
            </a:r>
            <a:r>
              <a:rPr lang="en-US" i="1" dirty="0">
                <a:latin typeface="+mj-lt"/>
                <a:ea typeface="Times New Roman" panose="02020603050405020304" pitchFamily="18" charset="0"/>
              </a:rPr>
              <a:t>v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, and nothing more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99650" y="3758381"/>
            <a:ext cx="1202725" cy="1876904"/>
            <a:chOff x="486695" y="3448665"/>
            <a:chExt cx="1202725" cy="1876904"/>
          </a:xfrm>
        </p:grpSpPr>
        <p:grpSp>
          <p:nvGrpSpPr>
            <p:cNvPr id="9" name="Group 8"/>
            <p:cNvGrpSpPr/>
            <p:nvPr/>
          </p:nvGrpSpPr>
          <p:grpSpPr>
            <a:xfrm>
              <a:off x="685799" y="3448665"/>
              <a:ext cx="398207" cy="400665"/>
              <a:chOff x="685799" y="3448665"/>
              <a:chExt cx="398207" cy="40066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85799" y="3480620"/>
                <a:ext cx="398207" cy="3687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6183" y="344866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291213" y="4021394"/>
              <a:ext cx="398207" cy="400665"/>
              <a:chOff x="685799" y="3448665"/>
              <a:chExt cx="398207" cy="40066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685799" y="3480620"/>
                <a:ext cx="398207" cy="3687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183" y="344866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6695" y="4349935"/>
              <a:ext cx="398207" cy="393912"/>
              <a:chOff x="685799" y="3455418"/>
              <a:chExt cx="398207" cy="39391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85799" y="3480620"/>
                <a:ext cx="398207" cy="3687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61266" y="345541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17" name="Straight Connector 16"/>
            <p:cNvCxnSpPr>
              <a:stCxn id="5" idx="4"/>
              <a:endCxn id="15" idx="0"/>
            </p:cNvCxnSpPr>
            <p:nvPr/>
          </p:nvCxnSpPr>
          <p:spPr>
            <a:xfrm flipH="1">
              <a:off x="718615" y="3849330"/>
              <a:ext cx="166288" cy="500605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3"/>
            </p:cNvCxnSpPr>
            <p:nvPr/>
          </p:nvCxnSpPr>
          <p:spPr>
            <a:xfrm flipH="1">
              <a:off x="907884" y="4368063"/>
              <a:ext cx="441645" cy="148291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056286" y="4924904"/>
              <a:ext cx="398207" cy="400665"/>
              <a:chOff x="685799" y="3448665"/>
              <a:chExt cx="398207" cy="400665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85799" y="3480620"/>
                <a:ext cx="398207" cy="3687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66183" y="344866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 flipH="1">
              <a:off x="1293123" y="4408854"/>
              <a:ext cx="141911" cy="51605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871015" y="4502335"/>
              <a:ext cx="296862" cy="51462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069620" y="3505489"/>
            <a:ext cx="32431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 S = { ab, </a:t>
            </a:r>
            <a:r>
              <a:rPr lang="en-US" dirty="0" err="1" smtClean="0"/>
              <a:t>bc</a:t>
            </a:r>
            <a:r>
              <a:rPr lang="en-US" dirty="0" smtClean="0"/>
              <a:t>, </a:t>
            </a:r>
            <a:r>
              <a:rPr lang="en-US" dirty="0" err="1" smtClean="0"/>
              <a:t>bd</a:t>
            </a:r>
            <a:r>
              <a:rPr lang="en-US" dirty="0" smtClean="0"/>
              <a:t>, cd }</a:t>
            </a:r>
          </a:p>
          <a:p>
            <a:r>
              <a:rPr lang="en-US" dirty="0" smtClean="0"/>
              <a:t>Class lists L student </a:t>
            </a:r>
          </a:p>
          <a:p>
            <a:r>
              <a:rPr lang="en-US" dirty="0"/>
              <a:t>	</a:t>
            </a:r>
            <a:r>
              <a:rPr lang="en-US" dirty="0" smtClean="0"/>
              <a:t>	ab = {a, b}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bc</a:t>
            </a:r>
            <a:r>
              <a:rPr lang="en-US" dirty="0" smtClean="0"/>
              <a:t> = {b, c}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bd</a:t>
            </a:r>
            <a:r>
              <a:rPr lang="en-US" dirty="0" smtClean="0"/>
              <a:t> = {b, d}</a:t>
            </a:r>
          </a:p>
          <a:p>
            <a:r>
              <a:rPr lang="en-US" dirty="0"/>
              <a:t>	</a:t>
            </a:r>
            <a:r>
              <a:rPr lang="en-US" dirty="0" smtClean="0"/>
              <a:t>	cd = {c, d}</a:t>
            </a:r>
          </a:p>
          <a:p>
            <a:r>
              <a:rPr lang="en-US" dirty="0" smtClean="0"/>
              <a:t>Courses = { a, b, c, d}</a:t>
            </a:r>
          </a:p>
          <a:p>
            <a:r>
              <a:rPr lang="en-US" dirty="0" smtClean="0"/>
              <a:t>K = 3 time slots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0329" y="3384755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Instance of 3-COLOR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56636" y="3045162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Instance of COURSE-TIME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905432" y="4070555"/>
            <a:ext cx="1740310" cy="479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K-COLOR ≤</a:t>
            </a:r>
            <a:r>
              <a:rPr lang="en-US" altLang="en-US" sz="3200" baseline="-25000" dirty="0"/>
              <a:t>P </a:t>
            </a:r>
            <a:r>
              <a:rPr lang="en-US" altLang="en-US" sz="3200" dirty="0" smtClean="0"/>
              <a:t>COURSE-TIME</a:t>
            </a:r>
            <a:endParaRPr lang="en-US" sz="32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820634" y="1834691"/>
            <a:ext cx="1202725" cy="1876904"/>
            <a:chOff x="486695" y="3448665"/>
            <a:chExt cx="1202725" cy="1876904"/>
          </a:xfrm>
        </p:grpSpPr>
        <p:grpSp>
          <p:nvGrpSpPr>
            <p:cNvPr id="9" name="Group 8"/>
            <p:cNvGrpSpPr/>
            <p:nvPr/>
          </p:nvGrpSpPr>
          <p:grpSpPr>
            <a:xfrm>
              <a:off x="685799" y="3448665"/>
              <a:ext cx="398207" cy="400665"/>
              <a:chOff x="685799" y="3448665"/>
              <a:chExt cx="398207" cy="40066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85799" y="3480620"/>
                <a:ext cx="398207" cy="3687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6183" y="344866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291213" y="4021394"/>
              <a:ext cx="398207" cy="400665"/>
              <a:chOff x="685799" y="3448665"/>
              <a:chExt cx="398207" cy="40066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685799" y="3480620"/>
                <a:ext cx="398207" cy="36871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183" y="344866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6695" y="4349935"/>
              <a:ext cx="398207" cy="393912"/>
              <a:chOff x="685799" y="3455418"/>
              <a:chExt cx="398207" cy="39391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85799" y="3480620"/>
                <a:ext cx="398207" cy="36871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61266" y="345541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17" name="Straight Connector 16"/>
            <p:cNvCxnSpPr>
              <a:stCxn id="5" idx="4"/>
              <a:endCxn id="15" idx="0"/>
            </p:cNvCxnSpPr>
            <p:nvPr/>
          </p:nvCxnSpPr>
          <p:spPr>
            <a:xfrm flipH="1">
              <a:off x="718615" y="3849330"/>
              <a:ext cx="166288" cy="500605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3"/>
            </p:cNvCxnSpPr>
            <p:nvPr/>
          </p:nvCxnSpPr>
          <p:spPr>
            <a:xfrm flipH="1">
              <a:off x="907884" y="4368063"/>
              <a:ext cx="441645" cy="148291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056286" y="4924904"/>
              <a:ext cx="398207" cy="400665"/>
              <a:chOff x="685799" y="3448665"/>
              <a:chExt cx="398207" cy="400665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85799" y="3480620"/>
                <a:ext cx="398207" cy="3687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66183" y="344866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 flipH="1">
              <a:off x="1293123" y="4408854"/>
              <a:ext cx="141911" cy="51605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871015" y="4502335"/>
              <a:ext cx="296862" cy="51462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990604" y="1581799"/>
            <a:ext cx="32431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 S = { ab, </a:t>
            </a:r>
            <a:r>
              <a:rPr lang="en-US" dirty="0" err="1" smtClean="0"/>
              <a:t>bc</a:t>
            </a:r>
            <a:r>
              <a:rPr lang="en-US" dirty="0" smtClean="0"/>
              <a:t>, </a:t>
            </a:r>
            <a:r>
              <a:rPr lang="en-US" dirty="0" err="1" smtClean="0"/>
              <a:t>bd</a:t>
            </a:r>
            <a:r>
              <a:rPr lang="en-US" dirty="0" smtClean="0"/>
              <a:t>, cd }</a:t>
            </a:r>
          </a:p>
          <a:p>
            <a:r>
              <a:rPr lang="en-US" dirty="0" smtClean="0"/>
              <a:t>Class lists L student </a:t>
            </a:r>
          </a:p>
          <a:p>
            <a:r>
              <a:rPr lang="en-US" dirty="0"/>
              <a:t>	</a:t>
            </a:r>
            <a:r>
              <a:rPr lang="en-US" dirty="0" smtClean="0"/>
              <a:t>	ab = {a, b}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bc</a:t>
            </a:r>
            <a:r>
              <a:rPr lang="en-US" dirty="0" smtClean="0"/>
              <a:t> = {b, c}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bd</a:t>
            </a:r>
            <a:r>
              <a:rPr lang="en-US" dirty="0" smtClean="0"/>
              <a:t> = {b, d}</a:t>
            </a:r>
          </a:p>
          <a:p>
            <a:r>
              <a:rPr lang="en-US" dirty="0"/>
              <a:t>	</a:t>
            </a:r>
            <a:r>
              <a:rPr lang="en-US" dirty="0" smtClean="0"/>
              <a:t>	cd = {c, d}</a:t>
            </a:r>
          </a:p>
          <a:p>
            <a:r>
              <a:rPr lang="en-US" dirty="0" smtClean="0"/>
              <a:t>Courses = { a, b, c, d}</a:t>
            </a:r>
          </a:p>
          <a:p>
            <a:r>
              <a:rPr lang="en-US" dirty="0" smtClean="0"/>
              <a:t>K = 3 time slots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1313" y="1461065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Instance of 3-COLOR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77620" y="1121472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Instance of COURSE-TIME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826416" y="2146865"/>
            <a:ext cx="1740310" cy="479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77620" y="4597879"/>
            <a:ext cx="2027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= 9am = red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b = 10am = blue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 = 11am = yellow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 = 9am = red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618309" y="1225689"/>
            <a:ext cx="78464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a. Any </a:t>
            </a:r>
            <a:r>
              <a:rPr lang="en-US" altLang="en-US" b="1" dirty="0" smtClean="0"/>
              <a:t>K-COLOR </a:t>
            </a:r>
            <a:r>
              <a:rPr lang="en-US" altLang="en-US" b="1" dirty="0"/>
              <a:t>solution gives a solution </a:t>
            </a:r>
            <a:r>
              <a:rPr lang="en-US" altLang="en-US" b="1" dirty="0" smtClean="0"/>
              <a:t>to COURSE-TIME.</a:t>
            </a:r>
            <a:endParaRPr lang="en-US" altLang="en-US" dirty="0"/>
          </a:p>
          <a:p>
            <a:pPr marL="0" marR="0"/>
            <a:r>
              <a:rPr lang="en-US" dirty="0" smtClean="0">
                <a:latin typeface="+mn-lt"/>
                <a:ea typeface="Times New Roman" panose="02020603050405020304" pitchFamily="18" charset="0"/>
              </a:rPr>
              <a:t>Suppose 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that </a:t>
            </a:r>
            <a:r>
              <a:rPr lang="en-US" i="1" dirty="0">
                <a:latin typeface="+mn-lt"/>
                <a:ea typeface="Times New Roman" panose="02020603050405020304" pitchFamily="18" charset="0"/>
              </a:rPr>
              <a:t>G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 can be colored with </a:t>
            </a:r>
            <a:r>
              <a:rPr lang="en-US" i="1" dirty="0">
                <a:latin typeface="+mn-lt"/>
                <a:ea typeface="Times New Roman" panose="02020603050405020304" pitchFamily="18" charset="0"/>
              </a:rPr>
              <a:t>K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 colors. Get a </a:t>
            </a:r>
            <a:r>
              <a:rPr lang="en-US" i="1" dirty="0">
                <a:latin typeface="+mn-lt"/>
                <a:ea typeface="Times New Roman" panose="02020603050405020304" pitchFamily="18" charset="0"/>
              </a:rPr>
              <a:t>K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-coloring of </a:t>
            </a:r>
            <a:r>
              <a:rPr lang="en-US" i="1" dirty="0">
                <a:latin typeface="+mn-lt"/>
                <a:ea typeface="Times New Roman" panose="02020603050405020304" pitchFamily="18" charset="0"/>
              </a:rPr>
              <a:t>G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. Assign times slots to the courses by following the coloring. If vertex </a:t>
            </a:r>
            <a:r>
              <a:rPr lang="en-US" i="1" dirty="0">
                <a:latin typeface="+mn-lt"/>
                <a:ea typeface="Times New Roman" panose="02020603050405020304" pitchFamily="18" charset="0"/>
              </a:rPr>
              <a:t>v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 is colored by color </a:t>
            </a:r>
            <a:r>
              <a:rPr lang="en-US" i="1" dirty="0">
                <a:latin typeface="+mn-lt"/>
                <a:ea typeface="Times New Roman" panose="02020603050405020304" pitchFamily="18" charset="0"/>
              </a:rPr>
              <a:t>m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, then use time slot </a:t>
            </a:r>
            <a:r>
              <a:rPr lang="en-US" i="1" dirty="0">
                <a:latin typeface="+mn-lt"/>
                <a:ea typeface="Times New Roman" panose="02020603050405020304" pitchFamily="18" charset="0"/>
              </a:rPr>
              <a:t>m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 for course </a:t>
            </a:r>
            <a:r>
              <a:rPr lang="en-US" i="1" dirty="0">
                <a:latin typeface="+mn-lt"/>
                <a:ea typeface="Times New Roman" panose="02020603050405020304" pitchFamily="18" charset="0"/>
              </a:rPr>
              <a:t>v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. Since the coloring does not color any two adjacent vertices the same color, there can be no time conflicts</a:t>
            </a:r>
            <a:r>
              <a:rPr lang="en-US" dirty="0" smtClean="0">
                <a:latin typeface="+mn-lt"/>
                <a:ea typeface="Times New Roman" panose="02020603050405020304" pitchFamily="18" charset="0"/>
              </a:rPr>
              <a:t>. </a:t>
            </a:r>
          </a:p>
          <a:p>
            <a:pPr marL="0" marR="0"/>
            <a:r>
              <a:rPr lang="en-US" dirty="0" smtClean="0">
                <a:latin typeface="+mn-lt"/>
                <a:ea typeface="Times New Roman" panose="02020603050405020304" pitchFamily="18" charset="0"/>
              </a:rPr>
              <a:t> </a:t>
            </a: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r>
              <a:rPr lang="en-US" altLang="en-US" b="1" dirty="0" smtClean="0"/>
              <a:t>b. </a:t>
            </a:r>
            <a:r>
              <a:rPr lang="en-US" altLang="en-US" b="1" dirty="0"/>
              <a:t>Any </a:t>
            </a:r>
            <a:r>
              <a:rPr lang="en-US" altLang="en-US" b="1" dirty="0" smtClean="0"/>
              <a:t>COURSE-TIME </a:t>
            </a:r>
            <a:r>
              <a:rPr lang="en-US" altLang="en-US" b="1" dirty="0"/>
              <a:t>solution gives a solution to </a:t>
            </a:r>
            <a:r>
              <a:rPr lang="en-US" altLang="en-US" b="1" dirty="0" smtClean="0"/>
              <a:t>K-COLOR.</a:t>
            </a:r>
            <a:endParaRPr lang="en-US" altLang="en-US" dirty="0"/>
          </a:p>
          <a:p>
            <a:pPr marL="0" marR="0"/>
            <a:endParaRPr lang="en-US" dirty="0" smtClean="0">
              <a:latin typeface="+mn-lt"/>
              <a:ea typeface="Times New Roman" panose="02020603050405020304" pitchFamily="18" charset="0"/>
            </a:endParaRPr>
          </a:p>
          <a:p>
            <a:pPr marL="0" marR="0"/>
            <a:r>
              <a:rPr lang="en-US" dirty="0" smtClean="0">
                <a:latin typeface="+mn-lt"/>
                <a:ea typeface="Times New Roman" panose="02020603050405020304" pitchFamily="18" charset="0"/>
              </a:rPr>
              <a:t>Suppose 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that the courses can be assigned time slots so that there are no conflicts. Then assign colors to </a:t>
            </a:r>
            <a:r>
              <a:rPr lang="en-US" i="1" dirty="0">
                <a:latin typeface="+mn-lt"/>
                <a:ea typeface="Times New Roman" panose="02020603050405020304" pitchFamily="18" charset="0"/>
              </a:rPr>
              <a:t>G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 in the same way, using the </a:t>
            </a:r>
            <a:r>
              <a:rPr lang="en-US" i="1" dirty="0">
                <a:latin typeface="+mn-lt"/>
                <a:ea typeface="Times New Roman" panose="02020603050405020304" pitchFamily="18" charset="0"/>
              </a:rPr>
              <a:t>m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-</a:t>
            </a:r>
            <a:r>
              <a:rPr lang="en-US" dirty="0" err="1">
                <a:latin typeface="+mn-lt"/>
                <a:ea typeface="Times New Roman" panose="02020603050405020304" pitchFamily="18" charset="0"/>
              </a:rPr>
              <a:t>th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 color for vertex </a:t>
            </a:r>
            <a:r>
              <a:rPr lang="en-US" i="1" dirty="0">
                <a:latin typeface="+mn-lt"/>
                <a:ea typeface="Times New Roman" panose="02020603050405020304" pitchFamily="18" charset="0"/>
              </a:rPr>
              <a:t>v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 if course </a:t>
            </a:r>
            <a:r>
              <a:rPr lang="en-US" i="1" dirty="0">
                <a:latin typeface="+mn-lt"/>
                <a:ea typeface="Times New Roman" panose="02020603050405020304" pitchFamily="18" charset="0"/>
              </a:rPr>
              <a:t>v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 received the </a:t>
            </a:r>
            <a:r>
              <a:rPr lang="en-US" i="1" dirty="0">
                <a:latin typeface="+mn-lt"/>
                <a:ea typeface="Times New Roman" panose="02020603050405020304" pitchFamily="18" charset="0"/>
              </a:rPr>
              <a:t>m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-</a:t>
            </a:r>
            <a:r>
              <a:rPr lang="en-US" dirty="0" err="1">
                <a:latin typeface="+mn-lt"/>
                <a:ea typeface="Times New Roman" panose="02020603050405020304" pitchFamily="18" charset="0"/>
              </a:rPr>
              <a:t>th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 time slot. Since there is a student for each edge, and none of the students have time slot conflicts, this coloring must avoid coloring two adjacent vertices the same color</a:t>
            </a:r>
            <a:r>
              <a:rPr lang="en-US" dirty="0" smtClean="0">
                <a:latin typeface="+mn-lt"/>
                <a:ea typeface="Times New Roman" panose="02020603050405020304" pitchFamily="18" charset="0"/>
              </a:rPr>
              <a:t>.</a:t>
            </a:r>
            <a:endParaRPr lang="en-US" b="1" dirty="0" smtClean="0">
              <a:latin typeface="+mn-lt"/>
              <a:ea typeface="Times New Roman" panose="02020603050405020304" pitchFamily="18" charset="0"/>
            </a:endParaRPr>
          </a:p>
          <a:p>
            <a:pPr marL="0" marR="0"/>
            <a:endParaRPr lang="en-US" b="1" dirty="0">
              <a:latin typeface="+mn-lt"/>
              <a:ea typeface="Times New Roman" panose="02020603050405020304" pitchFamily="18" charset="0"/>
            </a:endParaRPr>
          </a:p>
          <a:p>
            <a:pPr marL="0" marR="0"/>
            <a:r>
              <a:rPr lang="en-US" sz="16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Remark</a:t>
            </a:r>
            <a:r>
              <a:rPr lang="en-US" sz="16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Be sure that your reduction goes the right direction. You need to show how to solve the graph coloring problem, assuming that you already have a solution to the course assignment problem, not the other way around.</a:t>
            </a:r>
            <a:endParaRPr lang="en-US" sz="14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-180753" y="0"/>
            <a:ext cx="9218427" cy="906462"/>
          </a:xfrm>
        </p:spPr>
        <p:txBody>
          <a:bodyPr/>
          <a:lstStyle/>
          <a:p>
            <a:r>
              <a:rPr lang="en-US" altLang="en-US" dirty="0" smtClean="0"/>
              <a:t>Bin Packing–Dec. is </a:t>
            </a:r>
            <a:r>
              <a:rPr lang="en-US" altLang="en-US" dirty="0"/>
              <a:t>NP-complete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631" y="1198747"/>
            <a:ext cx="8186737" cy="47228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1">
                    <a:lumMod val="10000"/>
                  </a:schemeClr>
                </a:solidFill>
              </a:rPr>
              <a:t>Bin Packing problem</a:t>
            </a:r>
            <a:r>
              <a:rPr lang="en-US" altLang="en-US" dirty="0"/>
              <a:t>: Given </a:t>
            </a:r>
            <a:r>
              <a:rPr lang="en-US" altLang="en-US" dirty="0" smtClean="0"/>
              <a:t>n </a:t>
            </a:r>
            <a:r>
              <a:rPr lang="en-US" altLang="en-US" dirty="0"/>
              <a:t>items of sizes </a:t>
            </a:r>
            <a:r>
              <a:rPr lang="en-US" altLang="en-US" dirty="0" smtClean="0"/>
              <a:t>a</a:t>
            </a:r>
            <a:r>
              <a:rPr lang="en-US" altLang="en-US" baseline="-25000" dirty="0" smtClean="0"/>
              <a:t>1</a:t>
            </a:r>
            <a:r>
              <a:rPr lang="en-US" altLang="en-US" dirty="0"/>
              <a:t>, </a:t>
            </a:r>
            <a:r>
              <a:rPr lang="en-US" altLang="en-US" dirty="0" smtClean="0"/>
              <a:t>a</a:t>
            </a:r>
            <a:r>
              <a:rPr lang="en-US" altLang="en-US" baseline="-25000" dirty="0" smtClean="0"/>
              <a:t>2</a:t>
            </a:r>
            <a:r>
              <a:rPr lang="en-US" altLang="en-US" dirty="0"/>
              <a:t>,…, </a:t>
            </a:r>
            <a:r>
              <a:rPr lang="en-US" altLang="en-US" dirty="0" smtClean="0"/>
              <a:t>a</a:t>
            </a:r>
            <a:r>
              <a:rPr lang="en-US" altLang="en-US" baseline="-25000" dirty="0" smtClean="0"/>
              <a:t>n</a:t>
            </a:r>
            <a:r>
              <a:rPr lang="en-US" altLang="en-US" dirty="0" smtClean="0"/>
              <a:t> </a:t>
            </a:r>
            <a:r>
              <a:rPr lang="en-US" altLang="en-US" dirty="0"/>
              <a:t>(0 &lt; 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</a:t>
            </a:r>
            <a:r>
              <a:rPr lang="en-US" altLang="en-US" dirty="0"/>
              <a:t> 1), pack these items in </a:t>
            </a:r>
            <a:r>
              <a:rPr lang="en-US" altLang="en-US" u="sng" dirty="0" smtClean="0">
                <a:solidFill>
                  <a:srgbClr val="0000FF"/>
                </a:solidFill>
              </a:rPr>
              <a:t>at most k </a:t>
            </a:r>
            <a:r>
              <a:rPr lang="en-US" altLang="en-US" dirty="0" smtClean="0">
                <a:solidFill>
                  <a:schemeClr val="tx1">
                    <a:lumMod val="10000"/>
                  </a:schemeClr>
                </a:solidFill>
              </a:rPr>
              <a:t>bins </a:t>
            </a:r>
            <a:r>
              <a:rPr lang="en-US" altLang="en-US" dirty="0" smtClean="0"/>
              <a:t>of </a:t>
            </a:r>
            <a:r>
              <a:rPr lang="en-US" altLang="en-US" dirty="0"/>
              <a:t>size 1.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 smtClean="0"/>
              <a:t>Bin packing in in NP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To verify a solution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Add the weights of the items in each bin.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Each bin must contain &lt; 1unit.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Check that each item is in a bin 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There are at most k bins used.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This can be done in O(n).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600" dirty="0" smtClean="0">
                <a:sym typeface="Symbol" pitchFamily="18" charset="2"/>
              </a:rPr>
              <a:t>SET-PARTITION reduces to  </a:t>
            </a:r>
            <a:r>
              <a:rPr lang="en-US" altLang="en-US" sz="2600" dirty="0">
                <a:sym typeface="Symbol" pitchFamily="18" charset="2"/>
              </a:rPr>
              <a:t>Bin Packing </a:t>
            </a:r>
          </a:p>
        </p:txBody>
      </p:sp>
    </p:spTree>
    <p:extLst>
      <p:ext uri="{BB962C8B-B14F-4D97-AF65-F5344CB8AC3E}">
        <p14:creationId xmlns:p14="http://schemas.microsoft.com/office/powerpoint/2010/main" val="235306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0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0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0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0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0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0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73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-180753" y="0"/>
            <a:ext cx="9218427" cy="906462"/>
          </a:xfrm>
        </p:spPr>
        <p:txBody>
          <a:bodyPr/>
          <a:lstStyle/>
          <a:p>
            <a:r>
              <a:rPr lang="en-US" altLang="en-US" dirty="0" smtClean="0"/>
              <a:t>Bin Packing–Dec. is </a:t>
            </a:r>
            <a:r>
              <a:rPr lang="en-US" altLang="en-US" dirty="0"/>
              <a:t>NP-complete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97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8631" y="1198747"/>
                <a:ext cx="8186737" cy="4722812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u="sng" dirty="0">
                    <a:solidFill>
                      <a:schemeClr val="tx1"/>
                    </a:solidFill>
                  </a:rPr>
                  <a:t>SET-PARTITION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: Given a set of numbers X = { </a:t>
                </a:r>
                <a:r>
                  <a:rPr lang="en-US" altLang="en-US" sz="18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en-US" sz="1800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z="1800" i="1" dirty="0">
                    <a:solidFill>
                      <a:schemeClr val="tx1"/>
                    </a:solidFill>
                  </a:rPr>
                  <a:t>,x</a:t>
                </a:r>
                <a:r>
                  <a:rPr lang="en-US" altLang="en-US" sz="180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z="1800" i="1" dirty="0">
                    <a:solidFill>
                      <a:schemeClr val="tx1"/>
                    </a:solidFill>
                  </a:rPr>
                  <a:t>,… </a:t>
                </a:r>
                <a:r>
                  <a:rPr lang="en-US" altLang="en-US" sz="1800" i="1" dirty="0" err="1">
                    <a:solidFill>
                      <a:schemeClr val="tx1"/>
                    </a:solidFill>
                  </a:rPr>
                  <a:t>x</a:t>
                </a:r>
                <a:r>
                  <a:rPr lang="en-US" altLang="en-US" sz="1800" i="1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 }. Is there a subset of X, B, such that the sum of the elements in B is equal to the sum of the elements in S-B.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u="sng" dirty="0" smtClean="0">
                    <a:solidFill>
                      <a:schemeClr val="tx1">
                        <a:lumMod val="10000"/>
                      </a:schemeClr>
                    </a:solidFill>
                  </a:rPr>
                  <a:t>Bin Packing </a:t>
                </a:r>
                <a:r>
                  <a:rPr lang="en-US" altLang="en-US" sz="1800" dirty="0" smtClean="0"/>
                  <a:t>: </a:t>
                </a:r>
                <a:r>
                  <a:rPr lang="en-US" altLang="en-US" sz="1800" dirty="0"/>
                  <a:t>Given </a:t>
                </a:r>
                <a:r>
                  <a:rPr lang="en-US" altLang="en-US" sz="1800" dirty="0" smtClean="0"/>
                  <a:t>n </a:t>
                </a:r>
                <a:r>
                  <a:rPr lang="en-US" altLang="en-US" sz="1800" dirty="0"/>
                  <a:t>items of sizes </a:t>
                </a:r>
                <a:r>
                  <a:rPr lang="en-US" altLang="en-US" sz="1800" dirty="0" smtClean="0"/>
                  <a:t>a</a:t>
                </a:r>
                <a:r>
                  <a:rPr lang="en-US" altLang="en-US" sz="1800" baseline="-25000" dirty="0" smtClean="0"/>
                  <a:t>1</a:t>
                </a:r>
                <a:r>
                  <a:rPr lang="en-US" altLang="en-US" sz="1800" dirty="0"/>
                  <a:t>, </a:t>
                </a:r>
                <a:r>
                  <a:rPr lang="en-US" altLang="en-US" sz="1800" dirty="0" smtClean="0"/>
                  <a:t>a</a:t>
                </a:r>
                <a:r>
                  <a:rPr lang="en-US" altLang="en-US" sz="1800" baseline="-25000" dirty="0" smtClean="0"/>
                  <a:t>2</a:t>
                </a:r>
                <a:r>
                  <a:rPr lang="en-US" altLang="en-US" sz="1800" dirty="0"/>
                  <a:t>,…, </a:t>
                </a:r>
                <a:r>
                  <a:rPr lang="en-US" altLang="en-US" sz="1800" dirty="0" smtClean="0"/>
                  <a:t>a</a:t>
                </a:r>
                <a:r>
                  <a:rPr lang="en-US" altLang="en-US" sz="1800" baseline="-25000" dirty="0" smtClean="0"/>
                  <a:t>n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dirty="0"/>
                  <a:t>(0 &lt; </a:t>
                </a:r>
                <a:r>
                  <a:rPr lang="en-US" altLang="en-US" sz="1800" dirty="0" err="1" smtClean="0"/>
                  <a:t>a</a:t>
                </a:r>
                <a:r>
                  <a:rPr lang="en-US" altLang="en-US" sz="1800" baseline="-25000" dirty="0" err="1" smtClean="0"/>
                  <a:t>i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dirty="0">
                    <a:sym typeface="Symbol" pitchFamily="18" charset="2"/>
                  </a:rPr>
                  <a:t></a:t>
                </a:r>
                <a:r>
                  <a:rPr lang="en-US" altLang="en-US" sz="1800" dirty="0"/>
                  <a:t> 1), pack these items in </a:t>
                </a:r>
                <a:r>
                  <a:rPr lang="en-US" altLang="en-US" sz="1800" u="sng" dirty="0" smtClean="0">
                    <a:solidFill>
                      <a:srgbClr val="0000FF"/>
                    </a:solidFill>
                  </a:rPr>
                  <a:t>at most k </a:t>
                </a:r>
                <a:r>
                  <a:rPr lang="en-US" altLang="en-US" sz="1800" dirty="0" smtClean="0">
                    <a:solidFill>
                      <a:schemeClr val="tx1">
                        <a:lumMod val="10000"/>
                      </a:schemeClr>
                    </a:solidFill>
                  </a:rPr>
                  <a:t>bins </a:t>
                </a:r>
                <a:r>
                  <a:rPr lang="en-US" altLang="en-US" sz="1800" dirty="0" smtClean="0"/>
                  <a:t>of </a:t>
                </a:r>
                <a:r>
                  <a:rPr lang="en-US" altLang="en-US" sz="1800" dirty="0"/>
                  <a:t>size 1</a:t>
                </a:r>
                <a:r>
                  <a:rPr lang="en-US" altLang="en-US" sz="1800" dirty="0" smtClean="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18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400" u="sng" dirty="0" smtClean="0">
                    <a:sym typeface="Symbol" pitchFamily="18" charset="2"/>
                  </a:rPr>
                  <a:t>2. SET-PARTITION </a:t>
                </a:r>
                <a:r>
                  <a:rPr lang="en-US" altLang="en-US" sz="2400" u="sng" dirty="0"/>
                  <a:t>≤</a:t>
                </a:r>
                <a:r>
                  <a:rPr lang="en-US" altLang="en-US" sz="2400" u="sng" baseline="-25000" dirty="0"/>
                  <a:t>p</a:t>
                </a:r>
                <a:r>
                  <a:rPr lang="en-US" altLang="en-US" sz="2400" u="sng" dirty="0" smtClean="0">
                    <a:sym typeface="Symbol" pitchFamily="18" charset="2"/>
                  </a:rPr>
                  <a:t>  </a:t>
                </a:r>
                <a:r>
                  <a:rPr lang="en-US" altLang="en-US" sz="2400" u="sng" dirty="0">
                    <a:sym typeface="Symbol" pitchFamily="18" charset="2"/>
                  </a:rPr>
                  <a:t>Bin </a:t>
                </a:r>
                <a:r>
                  <a:rPr lang="en-US" altLang="en-US" sz="2400" u="sng" dirty="0" smtClean="0">
                    <a:sym typeface="Symbol" pitchFamily="18" charset="2"/>
                  </a:rPr>
                  <a:t>Packing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400" dirty="0" smtClean="0">
                    <a:sym typeface="Symbol" pitchFamily="18" charset="2"/>
                  </a:rPr>
                  <a:t>Let sum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en-US" sz="2400" dirty="0" smtClean="0">
                    <a:sym typeface="Symbol" pitchFamily="18" charset="2"/>
                  </a:rPr>
                  <a:t> . Define S = {</a:t>
                </a:r>
                <a:r>
                  <a:rPr lang="en-US" alt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400" i="1" dirty="0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en-US" sz="2400" i="1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z="2400" i="1" dirty="0" smtClean="0">
                    <a:solidFill>
                      <a:schemeClr val="tx1"/>
                    </a:solidFill>
                  </a:rPr>
                  <a:t>,s</a:t>
                </a:r>
                <a:r>
                  <a:rPr lang="en-US" altLang="en-US" sz="2400" i="1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z="2400" i="1" dirty="0">
                    <a:solidFill>
                      <a:schemeClr val="tx1"/>
                    </a:solidFill>
                  </a:rPr>
                  <a:t>,… </a:t>
                </a:r>
                <a:r>
                  <a:rPr lang="en-US" altLang="en-US" sz="2400" i="1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en-US" sz="2400" i="1" baseline="-25000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en-US" altLang="en-US" sz="2400" dirty="0" smtClean="0">
                    <a:solidFill>
                      <a:schemeClr val="tx1"/>
                    </a:solidFill>
                  </a:rPr>
                  <a:t> }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400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𝑠𝑢𝑚</m:t>
                        </m:r>
                      </m:den>
                    </m:f>
                  </m:oMath>
                </a14:m>
                <a:r>
                  <a:rPr lang="en-US" altLang="en-US" sz="2400" dirty="0" smtClean="0">
                    <a:sym typeface="Symbol" pitchFamily="18" charset="2"/>
                  </a:rPr>
                  <a:t> for </a:t>
                </a:r>
                <a:r>
                  <a:rPr lang="en-US" altLang="en-US" sz="2400" dirty="0" err="1" smtClean="0">
                    <a:sym typeface="Symbol" pitchFamily="18" charset="2"/>
                  </a:rPr>
                  <a:t>i</a:t>
                </a:r>
                <a:r>
                  <a:rPr lang="en-US" altLang="en-US" sz="2400" dirty="0" smtClean="0">
                    <a:sym typeface="Symbol" pitchFamily="18" charset="2"/>
                  </a:rPr>
                  <a:t> = 1, ..k.  Then if </a:t>
                </a:r>
                <a:r>
                  <a:rPr lang="en-US" altLang="en-US" sz="2400" dirty="0">
                    <a:sym typeface="Symbol" pitchFamily="18" charset="2"/>
                  </a:rPr>
                  <a:t>{</a:t>
                </a:r>
                <a:r>
                  <a:rPr lang="en-US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400" i="1" dirty="0">
                    <a:solidFill>
                      <a:schemeClr val="tx1"/>
                    </a:solidFill>
                  </a:rPr>
                  <a:t>s</a:t>
                </a:r>
                <a:r>
                  <a:rPr lang="en-US" altLang="en-US" sz="2400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z="2400" i="1" dirty="0">
                    <a:solidFill>
                      <a:schemeClr val="tx1"/>
                    </a:solidFill>
                  </a:rPr>
                  <a:t>,s</a:t>
                </a:r>
                <a:r>
                  <a:rPr lang="en-US" altLang="en-US" sz="240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z="2400" i="1" dirty="0">
                    <a:solidFill>
                      <a:schemeClr val="tx1"/>
                    </a:solidFill>
                  </a:rPr>
                  <a:t>,… </a:t>
                </a:r>
                <a:r>
                  <a:rPr lang="en-US" altLang="en-US" sz="2400" i="1" dirty="0" err="1">
                    <a:solidFill>
                      <a:schemeClr val="tx1"/>
                    </a:solidFill>
                  </a:rPr>
                  <a:t>s</a:t>
                </a:r>
                <a:r>
                  <a:rPr lang="en-US" altLang="en-US" sz="2400" i="1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en-US" altLang="en-US" sz="2400" dirty="0">
                    <a:solidFill>
                      <a:schemeClr val="tx1"/>
                    </a:solidFill>
                  </a:rPr>
                  <a:t> } </a:t>
                </a:r>
                <a:r>
                  <a:rPr lang="en-US" altLang="en-US" sz="2400" dirty="0" smtClean="0">
                    <a:solidFill>
                      <a:schemeClr val="tx1"/>
                    </a:solidFill>
                  </a:rPr>
                  <a:t> can be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400" dirty="0" smtClean="0">
                    <a:solidFill>
                      <a:schemeClr val="tx1"/>
                    </a:solidFill>
                  </a:rPr>
                  <a:t> packed into 2 bins, X can be partitioned into 2 sets.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40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Thus Bin Packing is NP-Complete</a:t>
                </a:r>
                <a:endParaRPr lang="en-US" altLang="en-US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097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8631" y="1198747"/>
                <a:ext cx="8186737" cy="4722812"/>
              </a:xfrm>
              <a:blipFill rotWithShape="0">
                <a:blip r:embed="rId2"/>
                <a:stretch>
                  <a:fillRect l="-1192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64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0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0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73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32062D-24EE-4F00-9D98-01D3673A5E9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1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79"/>
            <a:ext cx="8229600" cy="906462"/>
          </a:xfrm>
        </p:spPr>
        <p:txBody>
          <a:bodyPr/>
          <a:lstStyle/>
          <a:p>
            <a:r>
              <a:rPr lang="en-US" sz="2800" dirty="0"/>
              <a:t>Prove that SET-PARTITION is in </a:t>
            </a:r>
            <a:r>
              <a:rPr lang="en-US" sz="2800" dirty="0" smtClean="0"/>
              <a:t>NP-complete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323" y="3551237"/>
            <a:ext cx="8229600" cy="50768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To </a:t>
            </a:r>
            <a:r>
              <a:rPr lang="en-US" sz="2000" dirty="0"/>
              <a:t>show that SET-PARTITION is NP-Complete, we need to </a:t>
            </a:r>
            <a:r>
              <a:rPr lang="en-US" sz="2000" dirty="0" smtClean="0"/>
              <a:t>show: </a:t>
            </a:r>
            <a:endParaRPr lang="en-US" sz="2000" dirty="0"/>
          </a:p>
          <a:p>
            <a:pPr marL="457200" indent="-457200">
              <a:buAutoNum type="arabicParenBoth"/>
            </a:pPr>
            <a:r>
              <a:rPr lang="en-US" sz="2000" dirty="0" smtClean="0"/>
              <a:t>That </a:t>
            </a:r>
            <a:r>
              <a:rPr lang="en-US" sz="2000" dirty="0"/>
              <a:t>SET-PARTITION ∈ NP.  Given a partition of set S we can verify in polynomial time that the two subsets X and S-X have equal sums by adding the values in each set.   This clearly takes time O(n) where n is the number of elements in S</a:t>
            </a:r>
            <a:r>
              <a:rPr lang="en-US" sz="2000" dirty="0" smtClean="0"/>
              <a:t>.</a:t>
            </a:r>
          </a:p>
          <a:p>
            <a:pPr marL="457200" indent="-457200">
              <a:buAutoNum type="arabicParenBoth"/>
            </a:pPr>
            <a:r>
              <a:rPr lang="en-US" sz="2000" dirty="0" smtClean="0"/>
              <a:t>That </a:t>
            </a:r>
            <a:r>
              <a:rPr lang="en-US" sz="2000" dirty="0"/>
              <a:t>some NP-Complete problem </a:t>
            </a:r>
            <a:r>
              <a:rPr lang="en-US" sz="2000" dirty="0" smtClean="0"/>
              <a:t>A </a:t>
            </a:r>
            <a:r>
              <a:rPr lang="en-US" sz="2000" dirty="0"/>
              <a:t>can be reduced to SET-PARTITION in polynomial time and the original problem </a:t>
            </a:r>
            <a:r>
              <a:rPr lang="en-US" sz="2000" dirty="0" smtClean="0"/>
              <a:t>A </a:t>
            </a:r>
            <a:r>
              <a:rPr lang="en-US" sz="2000" dirty="0"/>
              <a:t>has a yes solution if and only if SET-PARTITION has a yes solution.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5" y="1259022"/>
            <a:ext cx="8036388" cy="133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4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20800"/>
                <a:ext cx="8229600" cy="50768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We </a:t>
                </a:r>
                <a:r>
                  <a:rPr lang="en-US" sz="2000" dirty="0"/>
                  <a:t>will select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to be SUBSET-SUM which has been proven to be in NP-Complete. </a:t>
                </a:r>
                <a:r>
                  <a:rPr lang="en-US" sz="2000" dirty="0"/>
                  <a:t>SUBSET-SUM is defined as follows: Given a set S of integers and a target number t, find a subset Y ⊆ S such that the members of Y add up to exactly t. 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</a:t>
                </a:r>
                <a:r>
                  <a:rPr lang="en-US" sz="2000" dirty="0"/>
                  <a:t>will need to show a polynomial time reduction from </a:t>
                </a:r>
                <a:r>
                  <a:rPr lang="en-US" sz="2000" dirty="0" smtClean="0"/>
                  <a:t>SUBSET-SUM </a:t>
                </a:r>
                <a:r>
                  <a:rPr lang="en-US" sz="2000" dirty="0"/>
                  <a:t>to </a:t>
                </a:r>
                <a:r>
                  <a:rPr lang="en-US" sz="2000" dirty="0" smtClean="0"/>
                  <a:t>SET-PARTITION,  </a:t>
                </a:r>
                <a:r>
                  <a:rPr lang="en-US" sz="2000" dirty="0" smtClean="0"/>
                  <a:t>SUBSET-SUM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 smtClean="0"/>
                  <a:t> SET-PARTITION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dirty="0"/>
                  <a:t>s be the sum of numbers in S. Feed S’ = S ∪ {s − 2t} into SET-PARTITION and answer YES if and only if SET-PARTITION answers YES.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This </a:t>
                </a:r>
                <a:r>
                  <a:rPr lang="en-US" sz="2000" dirty="0"/>
                  <a:t>reduction </a:t>
                </a:r>
                <a:r>
                  <a:rPr lang="en-US" sz="2000" dirty="0" smtClean="0"/>
                  <a:t>takes </a:t>
                </a:r>
                <a:r>
                  <a:rPr lang="en-US" sz="2000" dirty="0"/>
                  <a:t>polynomial time since all we did was add a single element, s − 2t to S.  To calculate s-2t we must computer the sum of all numbers in S which takes O(n) time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sum(S’)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sum(S) + (s-2t) =  s + (s-2t) = 2s −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2t = 2(s – t) .  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20800"/>
                <a:ext cx="8229600" cy="5076825"/>
              </a:xfrm>
              <a:blipFill rotWithShape="0">
                <a:blip r:embed="rId2"/>
                <a:stretch>
                  <a:fillRect l="-741" t="-601" r="-815" b="-9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3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779" y="1244147"/>
            <a:ext cx="8229600" cy="50768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must show that &lt;S, t&gt; ∈ SUBSET-SUM </a:t>
            </a:r>
            <a:r>
              <a:rPr lang="en-US" sz="2400" dirty="0" err="1"/>
              <a:t>iff</a:t>
            </a:r>
            <a:r>
              <a:rPr lang="en-US" sz="2400" dirty="0"/>
              <a:t> &lt;S’&gt; ∈ SET-PARTITION.  In other words There exists a subset of S that sums to t if and only if there exists a set partition of S’ with equal sums.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1) If Y is a solution to &lt;</a:t>
            </a:r>
            <a:r>
              <a:rPr lang="en-US" sz="2400" dirty="0" err="1" smtClean="0"/>
              <a:t>S,t</a:t>
            </a:r>
            <a:r>
              <a:rPr lang="en-US" sz="2400" dirty="0" smtClean="0"/>
              <a:t>&gt; SUBSET-SUM then S’ has a SET-PARTITION.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/>
              <a:t>there exists a subset Y of numbers in S that sum to </a:t>
            </a:r>
            <a:r>
              <a:rPr lang="en-US" sz="2400" dirty="0" smtClean="0"/>
              <a:t>t </a:t>
            </a:r>
            <a:r>
              <a:rPr lang="en-US" sz="2400" dirty="0"/>
              <a:t>then the remaining numbers in S-Y sum to s − t. Now S’ = (S-Y) </a:t>
            </a:r>
            <a:r>
              <a:rPr lang="en-US" sz="2400" dirty="0">
                <a:sym typeface="Symbol" panose="05050102010706020507" pitchFamily="18" charset="2"/>
              </a:rPr>
              <a:t></a:t>
            </a:r>
            <a:r>
              <a:rPr lang="en-US" sz="2400" dirty="0"/>
              <a:t> Y </a:t>
            </a:r>
            <a:r>
              <a:rPr lang="en-US" sz="2400" dirty="0">
                <a:sym typeface="Symbol" panose="05050102010706020507" pitchFamily="18" charset="2"/>
              </a:rPr>
              <a:t></a:t>
            </a:r>
            <a:r>
              <a:rPr lang="en-US" sz="2400" dirty="0"/>
              <a:t> {s-2t} </a:t>
            </a:r>
            <a:r>
              <a:rPr lang="en-US" sz="2400" dirty="0" smtClean="0"/>
              <a:t>such that </a:t>
            </a:r>
            <a:r>
              <a:rPr lang="en-US" sz="2400" dirty="0"/>
              <a:t>we can partition S’ into two sets (S-Y) and Y </a:t>
            </a:r>
            <a:r>
              <a:rPr lang="en-US" sz="2400" dirty="0">
                <a:sym typeface="Symbol" panose="05050102010706020507" pitchFamily="18" charset="2"/>
              </a:rPr>
              <a:t></a:t>
            </a:r>
            <a:r>
              <a:rPr lang="en-US" sz="2400" dirty="0"/>
              <a:t> {s-2t} </a:t>
            </a:r>
            <a:r>
              <a:rPr lang="en-US" sz="2400" dirty="0" smtClean="0"/>
              <a:t>with </a:t>
            </a:r>
            <a:r>
              <a:rPr lang="en-US" sz="2400" dirty="0"/>
              <a:t>each partition </a:t>
            </a:r>
            <a:r>
              <a:rPr lang="en-US" sz="2400" dirty="0" smtClean="0"/>
              <a:t>summing </a:t>
            </a:r>
            <a:r>
              <a:rPr lang="en-US" sz="2400" dirty="0"/>
              <a:t>to s − t</a:t>
            </a:r>
            <a:r>
              <a:rPr lang="en-US" sz="2400" dirty="0" smtClean="0"/>
              <a:t>. Therefore there is a solution to SET-PARTITION.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6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9" y="695507"/>
            <a:ext cx="8229600" cy="5702118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2) If there </a:t>
            </a:r>
            <a:r>
              <a:rPr lang="en-US" sz="2400" dirty="0"/>
              <a:t>exists a partition of S’ </a:t>
            </a:r>
            <a:r>
              <a:rPr lang="en-US" sz="2400" dirty="0" smtClean="0"/>
              <a:t>then there exists a solution to &lt;S</a:t>
            </a:r>
            <a:r>
              <a:rPr lang="en-US" sz="2400" dirty="0"/>
              <a:t>, t&gt; ∈ </a:t>
            </a:r>
            <a:r>
              <a:rPr lang="en-US" sz="2400" dirty="0" smtClean="0"/>
              <a:t>SUBSET-SUM.</a:t>
            </a:r>
          </a:p>
          <a:p>
            <a:pPr marL="0" indent="0">
              <a:buNone/>
            </a:pPr>
            <a:r>
              <a:rPr lang="en-US" sz="2400" dirty="0" smtClean="0"/>
              <a:t>Recall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sum(S’) = 2(s – t) and S’ = 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{s-2t} 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/>
              <a:t>there exists a partition of S’ into two sets </a:t>
            </a:r>
            <a:r>
              <a:rPr lang="en-US" sz="2400" dirty="0" smtClean="0"/>
              <a:t>X </a:t>
            </a:r>
            <a:r>
              <a:rPr lang="en-US" sz="2400" dirty="0"/>
              <a:t>and S</a:t>
            </a:r>
            <a:r>
              <a:rPr lang="en-US" sz="2400" dirty="0" smtClean="0"/>
              <a:t>’-X </a:t>
            </a:r>
            <a:r>
              <a:rPr lang="en-US" sz="2400" dirty="0"/>
              <a:t>such that the sum over each set is s−t </a:t>
            </a:r>
            <a:r>
              <a:rPr lang="en-US" sz="2400" dirty="0" smtClean="0"/>
              <a:t>then </a:t>
            </a:r>
            <a:r>
              <a:rPr lang="en-US" sz="2400" dirty="0"/>
              <a:t>one of these sets say X must contain the number s−2t. </a:t>
            </a:r>
            <a:r>
              <a:rPr lang="en-US" sz="2400" dirty="0" smtClean="0"/>
              <a:t>By removing it, </a:t>
            </a:r>
            <a:r>
              <a:rPr lang="en-US" sz="2400" dirty="0"/>
              <a:t>we get a set X’ = </a:t>
            </a:r>
            <a:r>
              <a:rPr lang="en-US" sz="2400" dirty="0" smtClean="0"/>
              <a:t>X- {</a:t>
            </a:r>
            <a:r>
              <a:rPr lang="en-US" sz="2400" dirty="0"/>
              <a:t>s-2t} </a:t>
            </a:r>
            <a:r>
              <a:rPr lang="en-US" sz="2400" dirty="0" smtClean="0"/>
              <a:t>with sum(X’) = (</a:t>
            </a:r>
            <a:r>
              <a:rPr lang="en-US" sz="2400" dirty="0"/>
              <a:t>s – t) - (s-2t) = t, and since S’ = S ∪ {s − 2t}  all of the elements in X’ are in S. Therefore there exists a subset X’ of S that sums to t.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Since</a:t>
            </a:r>
            <a:r>
              <a:rPr lang="en-US" sz="2400" b="1" dirty="0"/>
              <a:t>, SET-PARTITION ∈ NP and SUBSET-SUM </a:t>
            </a:r>
            <a:r>
              <a:rPr lang="en-US" sz="2400" b="1" dirty="0">
                <a:sym typeface="Symbol" panose="05050102010706020507" pitchFamily="18" charset="2"/>
              </a:rPr>
              <a:t></a:t>
            </a:r>
            <a:r>
              <a:rPr lang="en-US" sz="2400" b="1" baseline="-25000" dirty="0"/>
              <a:t>p</a:t>
            </a:r>
            <a:r>
              <a:rPr lang="en-US" sz="2400" b="1" dirty="0"/>
              <a:t> SET-PARTITION, SET-PARTITION is in NP-Complete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3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32062D-24EE-4F00-9D98-01D3673A5E9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4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COURSE-TIME is NP-Complete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COURSE-TIME assignment problem is as follows.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Input:</a:t>
            </a:r>
            <a:r>
              <a:rPr lang="en-US" sz="2000" dirty="0">
                <a:solidFill>
                  <a:schemeClr val="tx1"/>
                </a:solidFill>
              </a:rPr>
              <a:t> A set of </a:t>
            </a:r>
            <a:r>
              <a:rPr lang="en-US" sz="2000" dirty="0" smtClean="0">
                <a:solidFill>
                  <a:schemeClr val="tx1"/>
                </a:solidFill>
              </a:rPr>
              <a:t>m students </a:t>
            </a:r>
            <a:r>
              <a:rPr lang="en-US" sz="2000" dirty="0">
                <a:solidFill>
                  <a:schemeClr val="tx1"/>
                </a:solidFill>
              </a:rPr>
              <a:t>S, a set of </a:t>
            </a:r>
            <a:r>
              <a:rPr lang="en-US" sz="2000" dirty="0" smtClean="0">
                <a:solidFill>
                  <a:schemeClr val="tx1"/>
                </a:solidFill>
              </a:rPr>
              <a:t>n classes C, </a:t>
            </a:r>
            <a:r>
              <a:rPr lang="en-US" sz="2000" dirty="0">
                <a:solidFill>
                  <a:schemeClr val="tx1"/>
                </a:solidFill>
              </a:rPr>
              <a:t>a positive integer K and, for each student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Symbol"/>
              </a:rPr>
              <a:t></a:t>
            </a:r>
            <a:r>
              <a:rPr lang="en-US" sz="2000" dirty="0">
                <a:solidFill>
                  <a:schemeClr val="tx1"/>
                </a:solidFill>
              </a:rPr>
              <a:t> S, a list L of courses that student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wants to take.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Question:</a:t>
            </a:r>
            <a:r>
              <a:rPr lang="en-US" sz="2000" dirty="0">
                <a:solidFill>
                  <a:schemeClr val="tx1"/>
                </a:solidFill>
              </a:rPr>
              <a:t> Is it possible to schedule courses into only K time slots such that each student to take all of his or her desired courses, without any time conflicts?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Prove that the COURSE-TIME assignment problem is NP-complete.  (</a:t>
            </a:r>
            <a:r>
              <a:rPr lang="en-US" sz="2000" b="1" dirty="0">
                <a:solidFill>
                  <a:schemeClr val="tx1"/>
                </a:solidFill>
              </a:rPr>
              <a:t>Hint:</a:t>
            </a:r>
            <a:r>
              <a:rPr lang="en-US" sz="2000" dirty="0">
                <a:solidFill>
                  <a:schemeClr val="tx1"/>
                </a:solidFill>
              </a:rPr>
              <a:t> Use that fact that K-COLOR is in NP-Complete.)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A5770E-EE85-401B-B037-9F8860AAE32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0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COURSE-TIME is NP-Complete</a:t>
            </a:r>
            <a:endParaRPr lang="en-US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Show </a:t>
            </a:r>
            <a:r>
              <a:rPr lang="en-US" altLang="en-US" dirty="0"/>
              <a:t>that </a:t>
            </a:r>
            <a:r>
              <a:rPr lang="en-US" altLang="en-US" dirty="0" smtClean="0"/>
              <a:t>COURSE-TIME </a:t>
            </a:r>
            <a:r>
              <a:rPr lang="en-US" altLang="en-US" dirty="0"/>
              <a:t>is in </a:t>
            </a:r>
            <a:r>
              <a:rPr lang="en-US" altLang="en-US" dirty="0" smtClean="0"/>
              <a:t>NP.</a:t>
            </a:r>
          </a:p>
          <a:p>
            <a:pPr marL="400050" lvl="1" indent="0">
              <a:buNone/>
            </a:pPr>
            <a:r>
              <a:rPr lang="en-US" altLang="en-US" sz="2400" dirty="0" smtClean="0"/>
              <a:t>Give a polynomial time algorithm for verifying a solution.</a:t>
            </a:r>
            <a:endParaRPr lang="en-US" alt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Show </a:t>
            </a:r>
            <a:r>
              <a:rPr lang="en-US" altLang="en-US" dirty="0"/>
              <a:t>that </a:t>
            </a:r>
            <a:r>
              <a:rPr lang="en-US" altLang="en-US" dirty="0" smtClean="0"/>
              <a:t>K-COLOR </a:t>
            </a:r>
            <a:r>
              <a:rPr lang="en-US" altLang="en-US" dirty="0"/>
              <a:t>≤</a:t>
            </a:r>
            <a:r>
              <a:rPr lang="en-US" altLang="en-US" baseline="-25000" dirty="0" smtClean="0"/>
              <a:t>P </a:t>
            </a:r>
            <a:r>
              <a:rPr lang="en-US" altLang="en-US" dirty="0" smtClean="0"/>
              <a:t>COURSE-TIME 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Step 2 alone shows that a problem is NP-Hard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COURSE-TIME is NP-Complete</a:t>
            </a:r>
            <a:endParaRPr lang="en-US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400" dirty="0" smtClean="0"/>
              <a:t>Show </a:t>
            </a:r>
            <a:r>
              <a:rPr lang="en-US" altLang="en-US" sz="2400" dirty="0"/>
              <a:t>that </a:t>
            </a:r>
            <a:r>
              <a:rPr lang="en-US" altLang="en-US" sz="2400" dirty="0" smtClean="0"/>
              <a:t>COURSE-TIME </a:t>
            </a:r>
            <a:r>
              <a:rPr lang="en-US" altLang="en-US" sz="2400" dirty="0"/>
              <a:t>is in </a:t>
            </a:r>
            <a:r>
              <a:rPr lang="en-US" altLang="en-US" sz="2400" dirty="0" smtClean="0"/>
              <a:t>NP.</a:t>
            </a:r>
          </a:p>
          <a:p>
            <a:pPr marL="400050" lvl="1" indent="0"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Give a polynomial time algorithm for verifying a solution.</a:t>
            </a:r>
          </a:p>
          <a:p>
            <a:pPr marL="400050" lvl="1" indent="0"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certificate is an assignment of courses to time slots. To check the certificate, check that each student's list of courses has no time conflicts, and that only the </a:t>
            </a:r>
            <a:r>
              <a:rPr lang="en-US" sz="2000" dirty="0" smtClean="0">
                <a:solidFill>
                  <a:schemeClr val="tx1"/>
                </a:solidFill>
              </a:rPr>
              <a:t>K </a:t>
            </a:r>
            <a:r>
              <a:rPr lang="en-US" sz="2000" dirty="0">
                <a:solidFill>
                  <a:schemeClr val="tx1"/>
                </a:solidFill>
              </a:rPr>
              <a:t>number of time slots have been used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400050" lvl="1" indent="0"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Number of students = m</a:t>
            </a:r>
          </a:p>
          <a:p>
            <a:pPr marL="400050" lvl="1" indent="0"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Number of courses n = max size of student list L</a:t>
            </a:r>
          </a:p>
          <a:p>
            <a:pPr marL="400050" lvl="1" indent="0"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Time to check conflicts O(m*n)</a:t>
            </a:r>
          </a:p>
          <a:p>
            <a:pPr marL="400050" lvl="1" indent="0"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Time to check K time slots = O(n)</a:t>
            </a:r>
          </a:p>
        </p:txBody>
      </p:sp>
    </p:spTree>
    <p:extLst>
      <p:ext uri="{BB962C8B-B14F-4D97-AF65-F5344CB8AC3E}">
        <p14:creationId xmlns:p14="http://schemas.microsoft.com/office/powerpoint/2010/main" val="21699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30815</TotalTime>
  <Words>1050</Words>
  <Application>Microsoft Office PowerPoint</Application>
  <PresentationFormat>On-screen Show (4:3)</PresentationFormat>
  <Paragraphs>157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Cambria Math</vt:lpstr>
      <vt:lpstr>Comic Sans MS</vt:lpstr>
      <vt:lpstr>Symbol</vt:lpstr>
      <vt:lpstr>Times New Roman</vt:lpstr>
      <vt:lpstr>Default Design</vt:lpstr>
      <vt:lpstr>NP-Completeness</vt:lpstr>
      <vt:lpstr>Prove that SET-PARTITION is in NP-complete</vt:lpstr>
      <vt:lpstr>PowerPoint Presentation</vt:lpstr>
      <vt:lpstr>PowerPoint Presentation</vt:lpstr>
      <vt:lpstr>PowerPoint Presentation</vt:lpstr>
      <vt:lpstr>PowerPoint Presentation</vt:lpstr>
      <vt:lpstr>COURSE-TIME is NP-Complete</vt:lpstr>
      <vt:lpstr>COURSE-TIME is NP-Complete</vt:lpstr>
      <vt:lpstr>COURSE-TIME is NP-Complete</vt:lpstr>
      <vt:lpstr>COURSE-TIME is NP-Complete</vt:lpstr>
      <vt:lpstr>K-COLOR ≤P COURSE-TIME</vt:lpstr>
      <vt:lpstr>K-COLOR ≤P COURSE-TIME</vt:lpstr>
      <vt:lpstr>PowerPoint Presentation</vt:lpstr>
      <vt:lpstr>Bin Packing–Dec. is NP-complete</vt:lpstr>
      <vt:lpstr>Bin Packing–Dec. is NP-complete</vt:lpstr>
      <vt:lpstr>PowerPoint Presentation</vt:lpstr>
    </vt:vector>
  </TitlesOfParts>
  <Company>University of Nevada, Reno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325 Analysis of Algorithms</dc:title>
  <dc:subject>Ch 22: Graph Algorithms</dc:subject>
  <dc:creator>Juli Schutfort</dc:creator>
  <cp:lastModifiedBy>Julianne Schutfort</cp:lastModifiedBy>
  <cp:revision>972</cp:revision>
  <dcterms:created xsi:type="dcterms:W3CDTF">2003-07-26T00:47:08Z</dcterms:created>
  <dcterms:modified xsi:type="dcterms:W3CDTF">2020-03-04T07:45:23Z</dcterms:modified>
</cp:coreProperties>
</file>