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6" r:id="rId2"/>
    <p:sldId id="306" r:id="rId3"/>
    <p:sldId id="273" r:id="rId4"/>
    <p:sldId id="281" r:id="rId5"/>
    <p:sldId id="274" r:id="rId6"/>
    <p:sldId id="320" r:id="rId7"/>
    <p:sldId id="321" r:id="rId8"/>
    <p:sldId id="283" r:id="rId9"/>
    <p:sldId id="329" r:id="rId10"/>
    <p:sldId id="284" r:id="rId11"/>
    <p:sldId id="331" r:id="rId12"/>
    <p:sldId id="332" r:id="rId13"/>
    <p:sldId id="333" r:id="rId14"/>
    <p:sldId id="287" r:id="rId15"/>
    <p:sldId id="276" r:id="rId16"/>
    <p:sldId id="280" r:id="rId17"/>
    <p:sldId id="317" r:id="rId18"/>
    <p:sldId id="322" r:id="rId19"/>
    <p:sldId id="324" r:id="rId20"/>
    <p:sldId id="318" r:id="rId21"/>
    <p:sldId id="319" r:id="rId22"/>
    <p:sldId id="325" r:id="rId23"/>
    <p:sldId id="326" r:id="rId24"/>
    <p:sldId id="327" r:id="rId25"/>
    <p:sldId id="328" r:id="rId26"/>
    <p:sldId id="31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6600"/>
    <a:srgbClr val="009900"/>
    <a:srgbClr val="FF0066"/>
    <a:srgbClr val="00CC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2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24CC89-240F-4BA7-9ECA-498A1E629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401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08EA9-104B-4D14-A6EA-C8DEF96686AF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[CLRS] – chap 2.3.1, pag 30</a:t>
            </a:r>
          </a:p>
        </p:txBody>
      </p:sp>
    </p:spTree>
    <p:extLst>
      <p:ext uri="{BB962C8B-B14F-4D97-AF65-F5344CB8AC3E}">
        <p14:creationId xmlns:p14="http://schemas.microsoft.com/office/powerpoint/2010/main" val="330309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E91CF1-B0E2-446D-88FC-BC85C40D848D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[CLRS] – chap 2.3.1, pag 32</a:t>
            </a:r>
          </a:p>
        </p:txBody>
      </p:sp>
    </p:spTree>
    <p:extLst>
      <p:ext uri="{BB962C8B-B14F-4D97-AF65-F5344CB8AC3E}">
        <p14:creationId xmlns:p14="http://schemas.microsoft.com/office/powerpoint/2010/main" val="288217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01E20-3074-4E5A-B7E3-11EB3E7CB9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17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DEB99-BF26-4D6C-93FA-468658E88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25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3D9E9-6DDD-4D81-B7EA-82F76401A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07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86C7A-2F54-4A6F-A2A3-36D5F2EC6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39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FAD1F-6650-4641-B9B0-4F7CEF844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73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F4B16-2BDD-4A7E-A537-638B09923F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34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7F3B5-AE1A-46F8-B900-F14215DAE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08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447B4-C491-4456-A5CF-64318F541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73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7A0CF-4D97-4360-825E-ED07FB586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7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75E4C-A77E-4C16-9021-BD56CFBE31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2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599D3-AC8F-4295-B045-FCD12C31D9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2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4F33BD-691E-4DB8-958D-F0683CC5E0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Proving the Correctness of Algorithms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loop invariants in proofs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b="1" smtClean="0"/>
              <a:t>We must show the following 3 things about a loop invariant: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smtClean="0">
                <a:solidFill>
                  <a:srgbClr val="0000FF"/>
                </a:solidFill>
              </a:rPr>
              <a:t>Initialization: </a:t>
            </a:r>
            <a:r>
              <a:rPr lang="en-US" altLang="en-US" sz="2800" smtClean="0">
                <a:solidFill>
                  <a:srgbClr val="0000FF"/>
                </a:solidFill>
              </a:rPr>
              <a:t>It is true prior to the first iteration of the loop.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smtClean="0">
                <a:solidFill>
                  <a:srgbClr val="FF0000"/>
                </a:solidFill>
              </a:rPr>
              <a:t>Maintenance: </a:t>
            </a:r>
            <a:r>
              <a:rPr lang="en-US" altLang="en-US" sz="2800" smtClean="0">
                <a:solidFill>
                  <a:srgbClr val="FF0000"/>
                </a:solidFill>
              </a:rPr>
              <a:t>If it is true before an iteration of the loop, it remains true before the next iteration.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smtClean="0">
                <a:solidFill>
                  <a:srgbClr val="00CC00"/>
                </a:solidFill>
              </a:rPr>
              <a:t>Termination: </a:t>
            </a:r>
            <a:r>
              <a:rPr lang="en-US" altLang="en-US" sz="2800" smtClean="0">
                <a:solidFill>
                  <a:srgbClr val="00CC00"/>
                </a:solidFill>
              </a:rPr>
              <a:t>When the loop terminates, the invariant gives us a useful property that helps show that the algorithm is correct.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Proving the correctness of  the  Sum algorithm </a:t>
            </a:r>
            <a:r>
              <a:rPr lang="en-US" altLang="en-US" sz="4000" smtClean="0">
                <a:solidFill>
                  <a:srgbClr val="0000FF"/>
                </a:solidFill>
              </a:rPr>
              <a:t>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smtClean="0"/>
              <a:t>Induction hypothesis: </a:t>
            </a:r>
            <a:r>
              <a:rPr lang="en-US" altLang="en-US" smtClean="0"/>
              <a:t>S= sum of the first k numbers</a:t>
            </a:r>
            <a:r>
              <a:rPr lang="en-US" altLang="en-US" sz="2800" smtClean="0"/>
              <a:t>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800" i="1" smtClean="0">
                <a:solidFill>
                  <a:srgbClr val="0000FF"/>
                </a:solidFill>
              </a:rPr>
              <a:t>Initialization: The hypothesis is true at the beginning of the loop</a:t>
            </a:r>
            <a:r>
              <a:rPr lang="en-US" altLang="en-US" sz="2800" i="1" smtClean="0"/>
              <a:t>: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smtClean="0"/>
              <a:t>k=0, S=0</a:t>
            </a:r>
          </a:p>
          <a:p>
            <a:pPr marL="990600" lvl="1" indent="-533400" eaLnBrk="1" hangingPunct="1"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Proving the correctness of  the  Sum algorithm </a:t>
            </a:r>
            <a:r>
              <a:rPr lang="en-US" altLang="en-US" sz="400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dirty="0" smtClean="0"/>
              <a:t>Induction hypothesis: </a:t>
            </a:r>
            <a:r>
              <a:rPr lang="en-US" altLang="en-US" dirty="0" smtClean="0"/>
              <a:t>S= sum of the first k numbers</a:t>
            </a:r>
            <a:r>
              <a:rPr lang="en-US" altLang="en-US" sz="2800" dirty="0" smtClean="0"/>
              <a:t> </a:t>
            </a:r>
          </a:p>
          <a:p>
            <a:pPr marL="609600" indent="-609600" eaLnBrk="1" hangingPunct="1">
              <a:buFontTx/>
              <a:buAutoNum type="arabicPeriod" startAt="2"/>
            </a:pPr>
            <a:r>
              <a:rPr lang="en-US" altLang="en-US" sz="2800" i="1" dirty="0" smtClean="0">
                <a:solidFill>
                  <a:srgbClr val="FF0000"/>
                </a:solidFill>
              </a:rPr>
              <a:t>Maintenance: If hypothesis is true for step k, then it will be true for step k+1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 smtClean="0"/>
              <a:t>At the start of step k: assume that S is the sum of the first k numbers, calculate the value of S at the end of this step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 smtClean="0"/>
              <a:t>K:=k+1, s:=</a:t>
            </a:r>
            <a:r>
              <a:rPr lang="en-US" altLang="en-US" sz="2400" dirty="0" smtClean="0"/>
              <a:t>s+A[k+1</a:t>
            </a:r>
            <a:r>
              <a:rPr lang="en-US" altLang="en-US" sz="2400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Proving the correctness of  the  Sum algorithm </a:t>
            </a:r>
            <a:r>
              <a:rPr lang="en-US" altLang="en-US" sz="4000" smtClean="0">
                <a:solidFill>
                  <a:srgbClr val="00CC00"/>
                </a:solidFill>
              </a:rPr>
              <a:t>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dirty="0" smtClean="0"/>
              <a:t>Induction hypothesis: </a:t>
            </a:r>
            <a:r>
              <a:rPr lang="en-US" altLang="en-US" dirty="0" smtClean="0"/>
              <a:t>S= sum of the first k numbers</a:t>
            </a:r>
            <a:r>
              <a:rPr lang="en-US" altLang="en-US" sz="2800" dirty="0" smtClean="0"/>
              <a:t> </a:t>
            </a:r>
          </a:p>
          <a:p>
            <a:pPr marL="609600" indent="-609600" eaLnBrk="1" hangingPunct="1">
              <a:buFontTx/>
              <a:buAutoNum type="arabicPeriod" startAt="3"/>
            </a:pPr>
            <a:r>
              <a:rPr lang="en-US" altLang="en-US" sz="2800" i="1" dirty="0" smtClean="0">
                <a:solidFill>
                  <a:srgbClr val="00CC00"/>
                </a:solidFill>
              </a:rPr>
              <a:t>Termination: When the loop terminates, the hypothesis implies the correctness of the algorithm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800" dirty="0" smtClean="0"/>
              <a:t>The loop terminates when </a:t>
            </a:r>
            <a:r>
              <a:rPr lang="en-US" altLang="en-US" sz="2800" dirty="0" smtClean="0"/>
              <a:t>k=n =&gt;s</a:t>
            </a:r>
            <a:r>
              <a:rPr lang="en-US" altLang="en-US" sz="2800" dirty="0" smtClean="0"/>
              <a:t>= sum of first k=n numbers, proved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invariants and induction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Proving loop invariants is similar to mathematical induction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showing that the invariant holds before the first iteration corresponds to the </a:t>
            </a:r>
            <a:r>
              <a:rPr lang="en-US" altLang="en-US" smtClean="0">
                <a:solidFill>
                  <a:srgbClr val="0000FF"/>
                </a:solidFill>
              </a:rPr>
              <a:t>base case</a:t>
            </a:r>
            <a:r>
              <a:rPr lang="en-US" altLang="en-US" smtClean="0"/>
              <a:t>, and </a:t>
            </a:r>
          </a:p>
          <a:p>
            <a:pPr lvl="1" eaLnBrk="1" hangingPunct="1"/>
            <a:r>
              <a:rPr lang="en-US" altLang="en-US" smtClean="0"/>
              <a:t>showing that the invariant holds from iteration to iteration corresponds to the </a:t>
            </a:r>
            <a:r>
              <a:rPr lang="en-US" altLang="en-US" smtClean="0">
                <a:solidFill>
                  <a:srgbClr val="FF0000"/>
                </a:solidFill>
              </a:rPr>
              <a:t>inductive step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Mathemetical Induction Review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dirty="0" smtClean="0"/>
              <a:t>Let T be a theorem that we want to prove. T includes a natural parameter n.</a:t>
            </a:r>
          </a:p>
          <a:p>
            <a:pPr marL="609600" indent="-609600" eaLnBrk="1" hangingPunct="1"/>
            <a:r>
              <a:rPr lang="en-US" altLang="en-US" sz="2800" dirty="0" smtClean="0"/>
              <a:t>Proving that T holds for all natural values of n is done by proving following two conditions: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 smtClean="0">
                <a:solidFill>
                  <a:srgbClr val="0000FF"/>
                </a:solidFill>
              </a:rPr>
              <a:t>T holds for n=1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</a:rPr>
              <a:t>For every </a:t>
            </a:r>
            <a:r>
              <a:rPr lang="en-US" altLang="en-US" smtClean="0">
                <a:solidFill>
                  <a:srgbClr val="FF0000"/>
                </a:solidFill>
              </a:rPr>
              <a:t>n&gt;1 </a:t>
            </a:r>
            <a:r>
              <a:rPr lang="en-US" altLang="en-US" smtClean="0">
                <a:solidFill>
                  <a:srgbClr val="FF0000"/>
                </a:solidFill>
              </a:rPr>
              <a:t>  if </a:t>
            </a:r>
            <a:r>
              <a:rPr lang="en-US" altLang="en-US" dirty="0" smtClean="0">
                <a:solidFill>
                  <a:srgbClr val="FF0000"/>
                </a:solidFill>
              </a:rPr>
              <a:t>T holds for n-1, then T holds for 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7600" y="5129213"/>
            <a:ext cx="34639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Terminology:</a:t>
            </a:r>
          </a:p>
          <a:p>
            <a:pPr eaLnBrk="1" hangingPunct="1"/>
            <a:r>
              <a:rPr lang="en-US" altLang="en-US" sz="2400" i="1"/>
              <a:t>T= Induction Hypothesis</a:t>
            </a:r>
          </a:p>
          <a:p>
            <a:pPr eaLnBrk="1" hangingPunct="1"/>
            <a:r>
              <a:rPr lang="en-US" altLang="en-US" sz="2400" i="1">
                <a:solidFill>
                  <a:srgbClr val="0000FF"/>
                </a:solidFill>
              </a:rPr>
              <a:t>1= Base case</a:t>
            </a:r>
          </a:p>
          <a:p>
            <a:pPr eaLnBrk="1" hangingPunct="1"/>
            <a:r>
              <a:rPr lang="en-US" altLang="en-US" sz="2400" i="1">
                <a:solidFill>
                  <a:srgbClr val="FF0000"/>
                </a:solidFill>
              </a:rPr>
              <a:t>2= Inductive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Correctness of algorithms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induction to prove</a:t>
            </a:r>
          </a:p>
          <a:p>
            <a:pPr lvl="1" eaLnBrk="1" hangingPunct="1"/>
            <a:r>
              <a:rPr lang="en-US" altLang="en-US" smtClean="0"/>
              <a:t> Loop invariants</a:t>
            </a:r>
          </a:p>
          <a:p>
            <a:pPr lvl="2" eaLnBrk="1" hangingPunct="1"/>
            <a:r>
              <a:rPr lang="en-US" altLang="en-US" smtClean="0"/>
              <a:t>Induction hypothesis = loop invariant = relationships between the variables during loop execution</a:t>
            </a:r>
          </a:p>
          <a:p>
            <a:pPr lvl="1" eaLnBrk="1" hangingPunct="1"/>
            <a:r>
              <a:rPr lang="en-US" altLang="en-US" smtClean="0"/>
              <a:t>Recursive algorithms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Proof of Correctness for Recursive Algorithms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smtClean="0"/>
              <a:t>In order to prove recursive algorithms, we have to: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smtClean="0"/>
              <a:t>Prove the partial correctness (the fact that the program behaves correctly)</a:t>
            </a:r>
          </a:p>
          <a:p>
            <a:pPr marL="1371600" lvl="2" indent="-457200" eaLnBrk="1" hangingPunct="1"/>
            <a:r>
              <a:rPr lang="en-US" altLang="en-US" sz="2000" smtClean="0"/>
              <a:t>we assume that all recursive calls with arguments that satisfy the preconditions behave as described by the speciﬁcation, and use it to show that the algorithm behaves as specified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smtClean="0"/>
              <a:t>Prove that the program terminates</a:t>
            </a:r>
          </a:p>
          <a:p>
            <a:pPr marL="1371600" lvl="2" indent="-457200" eaLnBrk="1" hangingPunct="1"/>
            <a:r>
              <a:rPr lang="en-US" altLang="en-US" sz="2000" smtClean="0"/>
              <a:t>any chain of recursive calls eventually ends and all loops, if any, terminate after some ﬁnite number of iterations.</a:t>
            </a:r>
          </a:p>
          <a:p>
            <a:pPr marL="1371600" lvl="2" indent="-457200" eaLnBrk="1" hangingPunct="1">
              <a:buFontTx/>
              <a:buChar char="–"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- Merge Sort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457200" y="1600200"/>
            <a:ext cx="7086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CC00CC"/>
                </a:solidFill>
                <a:latin typeface="Courier New" panose="02070309020205020404" pitchFamily="49" charset="0"/>
              </a:rPr>
              <a:t>MERGE-SORT(A,p,r)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</a:rPr>
              <a:t>if </a:t>
            </a:r>
            <a:r>
              <a:rPr lang="en-US" altLang="en-US" sz="2000">
                <a:latin typeface="Courier New" panose="02070309020205020404" pitchFamily="49" charset="0"/>
              </a:rPr>
              <a:t>p &lt; 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q= (p+r)/2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CC00CC"/>
                </a:solidFill>
                <a:latin typeface="Courier New" panose="02070309020205020404" pitchFamily="49" charset="0"/>
              </a:rPr>
              <a:t>MERGE-SORT(A,p,q)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CC00CC"/>
                </a:solidFill>
                <a:latin typeface="Courier New" panose="02070309020205020404" pitchFamily="49" charset="0"/>
              </a:rPr>
              <a:t>        MERGE-SORT(A,q+1,r)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FF6600"/>
                </a:solidFill>
                <a:latin typeface="Courier New" panose="02070309020205020404" pitchFamily="49" charset="0"/>
              </a:rPr>
              <a:t>MERGE(A,p,q,r)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CC00CC"/>
                </a:solidFill>
                <a:latin typeface="Courier New" panose="02070309020205020404" pitchFamily="49" charset="0"/>
              </a:rPr>
              <a:t>Precondition: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Array A has at least 1 element between indexes p and r (p&lt;=r)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CC00CC"/>
                </a:solidFill>
                <a:latin typeface="Courier New" panose="02070309020205020404" pitchFamily="49" charset="0"/>
              </a:rPr>
              <a:t>Postcondition: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The elements between indexes p and r are sorted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5334000" y="2209800"/>
            <a:ext cx="3505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5181600" y="175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4876800" y="1360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p</a:t>
            </a:r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>
            <a:off x="8474075" y="17367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8459788" y="13446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r</a:t>
            </a:r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>
            <a:off x="6858000" y="17367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6477000" y="134461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- Merge Sort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solidFill>
                  <a:srgbClr val="FF6600"/>
                </a:solidFill>
                <a:latin typeface="Courier New" panose="02070309020205020404" pitchFamily="49" charset="0"/>
              </a:rPr>
              <a:t>MERGE(A, p, q, 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n1 = q - p + 1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n2 = r - q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Let L[1..n1+1] and R[1..n2+1] be new arrays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for </a:t>
            </a:r>
            <a:r>
              <a:rPr lang="en-US" altLang="en-US" sz="1600" smtClean="0">
                <a:latin typeface="Courier New" panose="02070309020205020404" pitchFamily="49" charset="0"/>
              </a:rPr>
              <a:t>i=1 </a:t>
            </a:r>
            <a:r>
              <a:rPr lang="en-US" altLang="en-US" sz="1600" b="1" smtClean="0">
                <a:latin typeface="Courier New" panose="02070309020205020404" pitchFamily="49" charset="0"/>
              </a:rPr>
              <a:t>to </a:t>
            </a:r>
            <a:r>
              <a:rPr lang="en-US" altLang="en-US" sz="1600" smtClean="0">
                <a:latin typeface="Courier New" panose="02070309020205020404" pitchFamily="49" charset="0"/>
              </a:rPr>
              <a:t>n1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L[i] = A [p+i-1]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for </a:t>
            </a:r>
            <a:r>
              <a:rPr lang="en-US" altLang="en-US" sz="1600" smtClean="0">
                <a:latin typeface="Courier New" panose="02070309020205020404" pitchFamily="49" charset="0"/>
              </a:rPr>
              <a:t>j=1 </a:t>
            </a:r>
            <a:r>
              <a:rPr lang="en-US" altLang="en-US" sz="1600" b="1" smtClean="0">
                <a:latin typeface="Courier New" panose="02070309020205020404" pitchFamily="49" charset="0"/>
              </a:rPr>
              <a:t>to </a:t>
            </a:r>
            <a:r>
              <a:rPr lang="en-US" altLang="en-US" sz="1600" smtClean="0">
                <a:latin typeface="Courier New" panose="02070309020205020404" pitchFamily="49" charset="0"/>
              </a:rPr>
              <a:t>n2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R[j] = A [q +j]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L[n1] = infinity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R[n2] = infinity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for </a:t>
            </a:r>
            <a:r>
              <a:rPr lang="en-US" altLang="en-US" sz="1600" smtClean="0">
                <a:latin typeface="Courier New" panose="02070309020205020404" pitchFamily="49" charset="0"/>
              </a:rPr>
              <a:t>k = p </a:t>
            </a:r>
            <a:r>
              <a:rPr lang="en-US" altLang="en-US" sz="1600" b="1" smtClean="0">
                <a:latin typeface="Courier New" panose="02070309020205020404" pitchFamily="49" charset="0"/>
              </a:rPr>
              <a:t>to </a:t>
            </a:r>
            <a:r>
              <a:rPr lang="en-US" altLang="en-US" sz="1600" smtClean="0">
                <a:latin typeface="Courier New" panose="02070309020205020404" pitchFamily="49" charset="0"/>
              </a:rPr>
              <a:t>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latin typeface="Courier New" panose="02070309020205020404" pitchFamily="49" charset="0"/>
              </a:rPr>
              <a:t>if </a:t>
            </a:r>
            <a:r>
              <a:rPr lang="en-US" altLang="en-US" sz="1600" smtClean="0">
                <a:latin typeface="Courier New" panose="02070309020205020404" pitchFamily="49" charset="0"/>
              </a:rPr>
              <a:t>L[i]&lt;=  R[j]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A[k] = L[i]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i=i+1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latin typeface="Courier New" panose="02070309020205020404" pitchFamily="49" charset="0"/>
              </a:rPr>
              <a:t>else </a:t>
            </a:r>
            <a:r>
              <a:rPr lang="en-US" altLang="en-US" sz="1600" smtClean="0">
                <a:latin typeface="Courier New" panose="02070309020205020404" pitchFamily="49" charset="0"/>
              </a:rPr>
              <a:t>A[k] = R[j]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j=j+1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MERGE (</a:t>
            </a:r>
            <a:r>
              <a:rPr lang="en-US" alt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A,p,q,r</a:t>
            </a:r>
            <a:r>
              <a:rPr lang="en-US" alt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Precondition: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 is an array and p, q, and r are indices into the array such that p &lt;= q &lt; r. The subarrays A[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p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..q</a:t>
            </a:r>
            <a:r>
              <a:rPr lang="en-US" altLang="en-US" sz="2000" dirty="0" smtClean="0">
                <a:latin typeface="Courier New" panose="02070309020205020404" pitchFamily="49" charset="0"/>
              </a:rPr>
              <a:t>] and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A[q+1</a:t>
            </a:r>
            <a:r>
              <a:rPr lang="en-US" altLang="en-US" sz="2000" dirty="0" smtClean="0">
                <a:latin typeface="Courier New" panose="02070309020205020404" pitchFamily="49" charset="0"/>
              </a:rPr>
              <a:t>.. r] are sorted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Postcondition</a:t>
            </a:r>
            <a:r>
              <a:rPr lang="en-US" altLang="en-US" sz="20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The subarray A[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p..r</a:t>
            </a:r>
            <a:r>
              <a:rPr lang="en-US" altLang="en-US" sz="2000" dirty="0" smtClean="0">
                <a:latin typeface="Courier New" panose="02070309020205020404" pitchFamily="49" charset="0"/>
              </a:rPr>
              <a:t>] is sorted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Lecture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Proving the Correctness of Algorithms</a:t>
            </a:r>
          </a:p>
          <a:p>
            <a:pPr lvl="1" eaLnBrk="1" hangingPunct="1"/>
            <a:r>
              <a:rPr lang="en-US" altLang="en-US" dirty="0" smtClean="0"/>
              <a:t>Preconditions and </a:t>
            </a:r>
            <a:r>
              <a:rPr lang="en-US" altLang="en-US" dirty="0" err="1" smtClean="0"/>
              <a:t>Postconditions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Loop Invariants</a:t>
            </a:r>
          </a:p>
          <a:p>
            <a:pPr lvl="1" eaLnBrk="1" hangingPunct="1"/>
            <a:r>
              <a:rPr lang="en-US" altLang="en-US" dirty="0" smtClean="0"/>
              <a:t>Using </a:t>
            </a:r>
            <a:r>
              <a:rPr lang="en-US" altLang="en-US" dirty="0" smtClean="0"/>
              <a:t>Induction to Prove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Correctness Proof for Merge-Sort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Number of elements to be sorted: n=r-p+1</a:t>
            </a:r>
          </a:p>
          <a:p>
            <a:pPr eaLnBrk="1" hangingPunct="1"/>
            <a:r>
              <a:rPr lang="en-US" altLang="en-US" sz="2400" b="1" smtClean="0">
                <a:solidFill>
                  <a:srgbClr val="0000FF"/>
                </a:solidFill>
              </a:rPr>
              <a:t>Base Case</a:t>
            </a:r>
            <a:r>
              <a:rPr lang="en-US" altLang="en-US" sz="2400" smtClean="0"/>
              <a:t>: n = 1 </a:t>
            </a:r>
          </a:p>
          <a:p>
            <a:pPr lvl="1" eaLnBrk="1" hangingPunct="1"/>
            <a:r>
              <a:rPr lang="en-US" altLang="en-US" sz="2000" smtClean="0"/>
              <a:t>A contains a single element (which is trivially “sorted”)  </a:t>
            </a:r>
          </a:p>
          <a:p>
            <a:pPr eaLnBrk="1" hangingPunct="1"/>
            <a:r>
              <a:rPr lang="en-US" altLang="en-US" sz="2400" b="1" smtClean="0"/>
              <a:t>Inductive Hypothesis: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000" smtClean="0"/>
              <a:t> Assume that Mergesort correctly sorts n=1, 2, ...,</a:t>
            </a:r>
            <a:r>
              <a:rPr lang="en-US" altLang="en-US" sz="2000" b="1" smtClean="0"/>
              <a:t> k</a:t>
            </a:r>
            <a:r>
              <a:rPr lang="en-US" altLang="en-US" sz="2000" smtClean="0"/>
              <a:t> elements </a:t>
            </a:r>
          </a:p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Inductive Step</a:t>
            </a:r>
            <a:r>
              <a:rPr lang="en-US" altLang="en-US" sz="2400" b="1" smtClean="0"/>
              <a:t>: </a:t>
            </a:r>
          </a:p>
          <a:p>
            <a:pPr lvl="1" eaLnBrk="1" hangingPunct="1"/>
            <a:r>
              <a:rPr lang="en-US" altLang="en-US" sz="2000" smtClean="0"/>
              <a:t>Show that Mergesort correctly sorts n = </a:t>
            </a:r>
            <a:r>
              <a:rPr lang="en-US" altLang="en-US" sz="2000" b="1" smtClean="0"/>
              <a:t>k + 1</a:t>
            </a:r>
            <a:r>
              <a:rPr lang="en-US" altLang="en-US" sz="2000" smtClean="0"/>
              <a:t> elements. </a:t>
            </a:r>
          </a:p>
          <a:p>
            <a:pPr lvl="1" eaLnBrk="1" hangingPunct="1"/>
            <a:r>
              <a:rPr lang="en-US" altLang="en-US" sz="1600" smtClean="0"/>
              <a:t>First recursive call n1=q-p+1=(k+1)/2&lt;=k   =&gt; subarray  A[p .. q] is sorted </a:t>
            </a:r>
          </a:p>
          <a:p>
            <a:pPr lvl="1" eaLnBrk="1" hangingPunct="1"/>
            <a:r>
              <a:rPr lang="en-US" altLang="en-US" sz="1600" smtClean="0"/>
              <a:t>Second recursive call n2=r-q=(k+1)/2&lt;=k =&gt; subarray A[q+1 .. r] is sorted</a:t>
            </a:r>
          </a:p>
          <a:p>
            <a:pPr lvl="1" eaLnBrk="1" hangingPunct="1"/>
            <a:r>
              <a:rPr lang="en-US" altLang="en-US" sz="1600" smtClean="0"/>
              <a:t>A, p q, r fulfill now  the precondition of  Merge</a:t>
            </a:r>
          </a:p>
          <a:p>
            <a:pPr lvl="1" eaLnBrk="1" hangingPunct="1"/>
            <a:r>
              <a:rPr lang="en-US" altLang="en-US" sz="1600" smtClean="0"/>
              <a:t>The postcondition of Merge guarantees that the subarray A[p ..  r] is sorted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Correctness Proof for Merge-Sort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009900"/>
                </a:solidFill>
              </a:rPr>
              <a:t>Termination</a:t>
            </a:r>
            <a:r>
              <a:rPr lang="en-US" altLang="en-US" sz="2400" b="1" smtClean="0"/>
              <a:t>:</a:t>
            </a:r>
          </a:p>
          <a:p>
            <a:pPr lvl="1" eaLnBrk="1" hangingPunct="1"/>
            <a:r>
              <a:rPr lang="en-US" altLang="en-US" sz="2000" smtClean="0"/>
              <a:t>To argue termination, we find a quantity that decreases with every recursive call. One possibility is the length of the part of A considered by a call to MergeSort</a:t>
            </a:r>
          </a:p>
          <a:p>
            <a:pPr lvl="1" eaLnBrk="1" hangingPunct="1"/>
            <a:r>
              <a:rPr lang="en-US" altLang="en-US" sz="2000" smtClean="0"/>
              <a:t>For the base case, we have a one-element array. the algorithm terminates in this case without making additional recursive calls.</a:t>
            </a:r>
          </a:p>
          <a:p>
            <a:pPr lvl="1" eaLnBrk="1" hangingPunct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Correctness Proof for Merge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Loop Invariant: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At the start of each iteration of the </a:t>
            </a:r>
            <a:r>
              <a:rPr lang="en-US" altLang="en-US" sz="2400" b="1" smtClean="0"/>
              <a:t>for k loop</a:t>
            </a:r>
            <a:r>
              <a:rPr lang="en-US" altLang="en-US" sz="2400" smtClean="0"/>
              <a:t>, the subarray A[p.. k-1] contains the k-p smallest elements of L[1..n1+1] and R[1 .. n2+1], in sorted order. Moreover, L[i] and R[j]  are the smallest elements of their arrays that have not been copied back into A.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MERGE(A, p, q, 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n1 = q - p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n2 = r -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Let L[1..n1+1] and R[1..n2+1] be new arrays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for </a:t>
            </a:r>
            <a:r>
              <a:rPr lang="en-US" altLang="en-US" sz="1600" smtClean="0">
                <a:latin typeface="Courier New" panose="02070309020205020404" pitchFamily="49" charset="0"/>
              </a:rPr>
              <a:t>i=1 </a:t>
            </a:r>
            <a:r>
              <a:rPr lang="en-US" altLang="en-US" sz="1600" b="1" smtClean="0">
                <a:latin typeface="Courier New" panose="02070309020205020404" pitchFamily="49" charset="0"/>
              </a:rPr>
              <a:t>to </a:t>
            </a:r>
            <a:r>
              <a:rPr lang="en-US" altLang="en-US" sz="1600" smtClean="0">
                <a:latin typeface="Courier New" panose="02070309020205020404" pitchFamily="49" charset="0"/>
              </a:rPr>
              <a:t>n1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L[i] = A [p+i-1]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for </a:t>
            </a:r>
            <a:r>
              <a:rPr lang="en-US" altLang="en-US" sz="1600" smtClean="0">
                <a:latin typeface="Courier New" panose="02070309020205020404" pitchFamily="49" charset="0"/>
              </a:rPr>
              <a:t>j=1 </a:t>
            </a:r>
            <a:r>
              <a:rPr lang="en-US" altLang="en-US" sz="1600" b="1" smtClean="0">
                <a:latin typeface="Courier New" panose="02070309020205020404" pitchFamily="49" charset="0"/>
              </a:rPr>
              <a:t>to </a:t>
            </a:r>
            <a:r>
              <a:rPr lang="en-US" altLang="en-US" sz="1600" smtClean="0">
                <a:latin typeface="Courier New" panose="02070309020205020404" pitchFamily="49" charset="0"/>
              </a:rPr>
              <a:t>n2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R[j] = A [q +j]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L[n1] = infinity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R[n2] = infinity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for </a:t>
            </a:r>
            <a:r>
              <a:rPr lang="en-US" altLang="en-US" sz="1600" smtClean="0">
                <a:latin typeface="Courier New" panose="02070309020205020404" pitchFamily="49" charset="0"/>
              </a:rPr>
              <a:t>k = p </a:t>
            </a:r>
            <a:r>
              <a:rPr lang="en-US" altLang="en-US" sz="1600" b="1" smtClean="0">
                <a:latin typeface="Courier New" panose="02070309020205020404" pitchFamily="49" charset="0"/>
              </a:rPr>
              <a:t>to </a:t>
            </a:r>
            <a:r>
              <a:rPr lang="en-US" altLang="en-US" sz="1600" smtClean="0">
                <a:latin typeface="Courier New" panose="02070309020205020404" pitchFamily="49" charset="0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latin typeface="Courier New" panose="02070309020205020404" pitchFamily="49" charset="0"/>
              </a:rPr>
              <a:t>if </a:t>
            </a:r>
            <a:r>
              <a:rPr lang="en-US" altLang="en-US" sz="1600" smtClean="0">
                <a:latin typeface="Courier New" panose="02070309020205020404" pitchFamily="49" charset="0"/>
              </a:rPr>
              <a:t>L[i]&lt;=  R[j]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A[k] = L[i]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i=i+1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latin typeface="Courier New" panose="02070309020205020404" pitchFamily="49" charset="0"/>
              </a:rPr>
              <a:t>else </a:t>
            </a:r>
            <a:r>
              <a:rPr lang="en-US" altLang="en-US" sz="1600" smtClean="0">
                <a:latin typeface="Courier New" panose="02070309020205020404" pitchFamily="49" charset="0"/>
              </a:rPr>
              <a:t>A[k] = R[j]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j=j+1</a:t>
            </a: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381000" y="5029200"/>
            <a:ext cx="2895600" cy="1752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 flipV="1">
            <a:off x="3352800" y="2438400"/>
            <a:ext cx="1524000" cy="2667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Correctness Proof for Merge </a:t>
            </a:r>
            <a:r>
              <a:rPr lang="en-US" altLang="en-US" smtClean="0">
                <a:solidFill>
                  <a:srgbClr val="0000FF"/>
                </a:solidFill>
              </a:rPr>
              <a:t>(1)</a:t>
            </a:r>
            <a:r>
              <a:rPr lang="en-US" altLang="en-US" smtClean="0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0000FF"/>
                </a:solidFill>
              </a:rPr>
              <a:t>Initialization: </a:t>
            </a:r>
          </a:p>
          <a:p>
            <a:pPr lvl="1" eaLnBrk="1" hangingPunct="1"/>
            <a:r>
              <a:rPr lang="en-US" altLang="en-US" sz="2400" smtClean="0"/>
              <a:t>Prior to the first iteration of the loop, we have k = p, so that the subarray A[p .. k -1] is empty. This empty subarray contains the k-p = 0 smallest elements of L and R, and since i = j = 1, both L[i] and R[j]  are the smallest elements of their arrays that have not been copied back into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Correctness Proof for Merge </a:t>
            </a:r>
            <a:r>
              <a:rPr lang="en-US" altLang="en-US" smtClean="0">
                <a:solidFill>
                  <a:srgbClr val="FF0000"/>
                </a:solidFill>
              </a:rPr>
              <a:t>(2)</a:t>
            </a:r>
            <a:r>
              <a:rPr lang="en-US" altLang="en-US" smtClean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smtClean="0">
                <a:solidFill>
                  <a:srgbClr val="FF0000"/>
                </a:solidFill>
              </a:rPr>
              <a:t>Maintenance: </a:t>
            </a:r>
          </a:p>
          <a:p>
            <a:pPr lvl="1" eaLnBrk="1" hangingPunct="1"/>
            <a:r>
              <a:rPr lang="en-US" altLang="en-US" sz="2400" smtClean="0"/>
              <a:t>To see that each iteration maintains the loop invariant, let us first suppose that L[i]&lt;= R[j] . Then L[i] is the smallest element not yet copied back into A. Because A[p .. k – 1] contains the k - p smallest elements, after  L[i] is copied into A[k], the subarray A[p .. k] will contain the k-p+1 smallest elements. Incrementing k (in the for loop update) and i  reestablishes the loop invariant for the next iteration. If instead L[i] &gt; R[j] , then R[j] is copied into A[k],  and the loop invariant is maintained in a similar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Correctness Proof for Merge </a:t>
            </a:r>
            <a:r>
              <a:rPr lang="en-US" altLang="en-US" smtClean="0">
                <a:solidFill>
                  <a:srgbClr val="009900"/>
                </a:solidFill>
              </a:rPr>
              <a:t>(3)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009900"/>
                </a:solidFill>
              </a:rPr>
              <a:t>Termination</a:t>
            </a:r>
            <a:r>
              <a:rPr lang="en-US" altLang="en-US" sz="2800" b="1" smtClean="0"/>
              <a:t>: </a:t>
            </a:r>
          </a:p>
          <a:p>
            <a:pPr lvl="1" eaLnBrk="1" hangingPunct="1"/>
            <a:r>
              <a:rPr lang="en-US" altLang="en-US" sz="2400" smtClean="0"/>
              <a:t>At termination, k=r+1. By the loop invariant, the subarray A[p .. k–1], which is A[p .. r], contains the k-p= r-p+1 smallest elements of L[1.. n1+1] and R[1.. n2+1], in sorted order. The arrays L and R together contain n1+n2+ 2= r- p+3 elements. All but the two largest have been copied back into A, and these two largest elements are the sentinels.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Proving correctness of algorithms, Induction:</a:t>
            </a:r>
          </a:p>
          <a:p>
            <a:pPr lvl="1" eaLnBrk="1" hangingPunct="1"/>
            <a:r>
              <a:rPr lang="en-US" altLang="en-US" dirty="0" smtClean="0"/>
              <a:t>[</a:t>
            </a:r>
            <a:r>
              <a:rPr lang="en-US" altLang="en-US" dirty="0" smtClean="0"/>
              <a:t>CLRS] – chap 2.1, chap 2.3.1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does an algorithm 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 algorithm is described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Input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Output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smtClean="0"/>
              <a:t>Preconditions</a:t>
            </a:r>
            <a:r>
              <a:rPr lang="en-US" altLang="en-US" sz="2400" smtClean="0"/>
              <a:t>: specifies restrictions on input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smtClean="0"/>
              <a:t>Postconditions</a:t>
            </a:r>
            <a:r>
              <a:rPr lang="en-US" altLang="en-US" sz="2400" smtClean="0"/>
              <a:t>: specifies what is the 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Example: Binary Search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Input data:  </a:t>
            </a:r>
            <a:r>
              <a:rPr lang="en-US" altLang="en-US" sz="2400" smtClean="0">
                <a:latin typeface="Courier New" panose="02070309020205020404" pitchFamily="49" charset="0"/>
              </a:rPr>
              <a:t>a:array of integer; x:integer;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Output data: </a:t>
            </a:r>
            <a:r>
              <a:rPr lang="en-US" altLang="en-US" sz="2400" smtClean="0">
                <a:latin typeface="Courier New" panose="02070309020205020404" pitchFamily="49" charset="0"/>
              </a:rPr>
              <a:t>found:boolean;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Precondition: </a:t>
            </a:r>
            <a:r>
              <a:rPr lang="en-US" altLang="en-US" sz="2400" smtClean="0">
                <a:latin typeface="Courier New" panose="02070309020205020404" pitchFamily="49" charset="0"/>
              </a:rPr>
              <a:t>a</a:t>
            </a:r>
            <a:r>
              <a:rPr lang="en-US" altLang="en-US" sz="2400" smtClean="0"/>
              <a:t> is sorted in ascending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Postcondition: </a:t>
            </a:r>
            <a:r>
              <a:rPr lang="en-US" altLang="en-US" sz="2400" smtClean="0">
                <a:latin typeface="Courier New" panose="02070309020205020404" pitchFamily="49" charset="0"/>
              </a:rPr>
              <a:t>found</a:t>
            </a:r>
            <a:r>
              <a:rPr lang="en-US" altLang="en-US" sz="2400" smtClean="0"/>
              <a:t> is true if </a:t>
            </a:r>
            <a:r>
              <a:rPr lang="en-US" altLang="en-US" sz="2400" smtClean="0">
                <a:latin typeface="Courier New" panose="02070309020205020404" pitchFamily="49" charset="0"/>
              </a:rPr>
              <a:t>x</a:t>
            </a:r>
            <a:r>
              <a:rPr lang="en-US" altLang="en-US" sz="2400" smtClean="0"/>
              <a:t> is in</a:t>
            </a:r>
            <a:r>
              <a:rPr lang="en-US" altLang="en-US" sz="2400" smtClean="0">
                <a:latin typeface="Courier New" panose="02070309020205020404" pitchFamily="49" charset="0"/>
              </a:rPr>
              <a:t> a</a:t>
            </a:r>
            <a:r>
              <a:rPr lang="en-US" altLang="en-US" sz="2400" smtClean="0"/>
              <a:t>, and</a:t>
            </a:r>
            <a:r>
              <a:rPr lang="en-US" altLang="en-US" sz="2400" smtClean="0">
                <a:latin typeface="Courier New" panose="02070309020205020404" pitchFamily="49" charset="0"/>
              </a:rPr>
              <a:t> found</a:t>
            </a:r>
            <a:r>
              <a:rPr lang="en-US" altLang="en-US" sz="2400" smtClean="0"/>
              <a:t> is false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 algorithms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An algorithm is correct if:</a:t>
            </a:r>
          </a:p>
          <a:p>
            <a:pPr lvl="1" eaLnBrk="1" hangingPunct="1"/>
            <a:r>
              <a:rPr lang="en-US" altLang="en-US" sz="3200" dirty="0" smtClean="0"/>
              <a:t> for</a:t>
            </a:r>
            <a:r>
              <a:rPr lang="en-US" altLang="en-US" sz="3200" b="1" dirty="0" smtClean="0">
                <a:solidFill>
                  <a:srgbClr val="FF0066"/>
                </a:solidFill>
              </a:rPr>
              <a:t> </a:t>
            </a:r>
            <a:r>
              <a:rPr lang="en-US" altLang="en-US" sz="3200" b="1" dirty="0" smtClean="0">
                <a:solidFill>
                  <a:srgbClr val="CC00CC"/>
                </a:solidFill>
              </a:rPr>
              <a:t>any</a:t>
            </a:r>
            <a:r>
              <a:rPr lang="en-US" altLang="en-US" sz="3200" dirty="0" smtClean="0">
                <a:solidFill>
                  <a:srgbClr val="FF0066"/>
                </a:solidFill>
              </a:rPr>
              <a:t> </a:t>
            </a:r>
            <a:r>
              <a:rPr lang="en-US" altLang="en-US" sz="3200" b="1" dirty="0" smtClean="0">
                <a:solidFill>
                  <a:srgbClr val="CC00CC"/>
                </a:solidFill>
              </a:rPr>
              <a:t>correct</a:t>
            </a:r>
            <a:r>
              <a:rPr lang="en-US" altLang="en-US" sz="3200" b="1" dirty="0" smtClean="0"/>
              <a:t> input data</a:t>
            </a:r>
            <a:r>
              <a:rPr lang="en-US" altLang="en-US" sz="3200" dirty="0" smtClean="0"/>
              <a:t>:</a:t>
            </a:r>
          </a:p>
          <a:p>
            <a:pPr lvl="2" eaLnBrk="1" hangingPunct="1"/>
            <a:r>
              <a:rPr lang="en-US" altLang="en-US" sz="3200" dirty="0" smtClean="0"/>
              <a:t>it </a:t>
            </a:r>
            <a:r>
              <a:rPr lang="en-US" altLang="en-US" sz="3200" b="1" dirty="0" smtClean="0">
                <a:solidFill>
                  <a:srgbClr val="00CC00"/>
                </a:solidFill>
              </a:rPr>
              <a:t>stops</a:t>
            </a:r>
            <a:r>
              <a:rPr lang="en-US" altLang="en-US" sz="3200" dirty="0" smtClean="0"/>
              <a:t> and </a:t>
            </a:r>
          </a:p>
          <a:p>
            <a:pPr lvl="2" eaLnBrk="1" hangingPunct="1"/>
            <a:r>
              <a:rPr lang="en-US" altLang="en-US" sz="3200" dirty="0" smtClean="0"/>
              <a:t>it produces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correct</a:t>
            </a:r>
            <a:r>
              <a:rPr lang="en-US" altLang="en-US" sz="3200" b="1" dirty="0" smtClean="0"/>
              <a:t> output.</a:t>
            </a:r>
          </a:p>
          <a:p>
            <a:pPr lvl="2" eaLnBrk="1" hangingPunct="1"/>
            <a:endParaRPr lang="en-US" altLang="en-US" sz="3200" b="1" dirty="0" smtClean="0"/>
          </a:p>
          <a:p>
            <a:pPr lvl="1" eaLnBrk="1" hangingPunct="1"/>
            <a:r>
              <a:rPr lang="en-US" altLang="en-US" sz="3200" dirty="0" smtClean="0"/>
              <a:t>Correct input data: satisfies precondition</a:t>
            </a:r>
          </a:p>
          <a:p>
            <a:pPr lvl="1" eaLnBrk="1" hangingPunct="1"/>
            <a:r>
              <a:rPr lang="en-US" altLang="en-US" sz="3200" dirty="0" smtClean="0"/>
              <a:t>Correct output data: satisfies </a:t>
            </a:r>
            <a:r>
              <a:rPr lang="en-US" altLang="en-US" sz="3200" dirty="0" err="1" smtClean="0"/>
              <a:t>postcondition</a:t>
            </a:r>
            <a:endParaRPr lang="en-US" altLang="en-US" sz="3200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Proving correctness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800" dirty="0" smtClean="0"/>
              <a:t>An algorithm = a list of actions</a:t>
            </a:r>
            <a:endParaRPr lang="en-US" altLang="en-US" sz="2800" b="1" i="1" dirty="0" smtClean="0"/>
          </a:p>
          <a:p>
            <a:pPr marL="533400" indent="-533400" eaLnBrk="1" hangingPunct="1"/>
            <a:r>
              <a:rPr lang="en-US" altLang="en-US" sz="2800" b="1" i="1" dirty="0" smtClean="0"/>
              <a:t>Proving  that an  algorithm is totally correct: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400" b="1" i="1" dirty="0" smtClean="0"/>
              <a:t>Proving that it will terminate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400" b="1" i="1" dirty="0" smtClean="0"/>
              <a:t>Proving that  the list of actions applied to the precondition  imply the </a:t>
            </a:r>
            <a:r>
              <a:rPr lang="en-US" altLang="en-US" sz="2400" b="1" i="1" dirty="0" err="1" smtClean="0"/>
              <a:t>postcondition</a:t>
            </a:r>
            <a:endParaRPr lang="en-US" altLang="en-US" sz="2400" b="1" i="1" dirty="0" smtClean="0"/>
          </a:p>
          <a:p>
            <a:pPr marL="533400" indent="-533400" eaLnBrk="1" hangingPunct="1">
              <a:buFontTx/>
              <a:buChar char="–"/>
            </a:pPr>
            <a:endParaRPr lang="en-US" altLang="en-US" sz="2800" b="1" i="1" dirty="0" smtClean="0">
              <a:solidFill>
                <a:srgbClr val="FF0000"/>
              </a:solidFill>
            </a:endParaRPr>
          </a:p>
          <a:p>
            <a:pPr marL="914400" lvl="1" indent="-457200" eaLnBrk="1" hangingPunct="1"/>
            <a:r>
              <a:rPr lang="en-US" altLang="en-US" sz="2400" dirty="0" smtClean="0"/>
              <a:t>This is easy to prove for simple sequential algorithms</a:t>
            </a:r>
          </a:p>
          <a:p>
            <a:pPr marL="914400" lvl="1" indent="-457200" eaLnBrk="1" hangingPunct="1"/>
            <a:r>
              <a:rPr lang="en-US" altLang="en-US" sz="2400" dirty="0" smtClean="0"/>
              <a:t>This can be complicated to prove for repetitive algorithms (containing loops or </a:t>
            </a:r>
            <a:r>
              <a:rPr lang="en-US" altLang="en-US" sz="2400" dirty="0" err="1" smtClean="0"/>
              <a:t>recursivity</a:t>
            </a:r>
            <a:r>
              <a:rPr lang="en-US" altLang="en-US" sz="2400" dirty="0" smtClean="0"/>
              <a:t>)</a:t>
            </a:r>
          </a:p>
          <a:p>
            <a:pPr marL="1295400" lvl="2" indent="-381000" eaLnBrk="1" hangingPunct="1"/>
            <a:r>
              <a:rPr lang="en-US" altLang="en-US" sz="2000" dirty="0" smtClean="0"/>
              <a:t>use techniques based on </a:t>
            </a:r>
            <a:r>
              <a:rPr lang="en-US" altLang="en-US" sz="2000" b="1" i="1" dirty="0" smtClean="0"/>
              <a:t>loop invariants</a:t>
            </a:r>
            <a:r>
              <a:rPr lang="en-US" altLang="en-US" sz="2000" dirty="0" smtClean="0"/>
              <a:t> and </a:t>
            </a:r>
            <a:r>
              <a:rPr lang="en-US" altLang="en-US" sz="2000" b="1" i="1" dirty="0" smtClean="0"/>
              <a:t>induction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 – a sequential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Swap1(x,y):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aux := x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x := y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y := aux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Precondition: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x = a and y = b</a:t>
            </a:r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Postcondition: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x = b and y = a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   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4572000" y="1600200"/>
            <a:ext cx="4343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95400" indent="-3810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Proof: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ourier New" panose="02070309020205020404" pitchFamily="49" charset="0"/>
              </a:rPr>
              <a:t>x = a and y = b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ourier New" panose="02070309020205020404" pitchFamily="49" charset="0"/>
              </a:rPr>
              <a:t>aux := x =&gt; aux = a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ourier New" panose="02070309020205020404" pitchFamily="49" charset="0"/>
              </a:rPr>
              <a:t>x : = y =&gt; x = b 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ourier New" panose="02070309020205020404" pitchFamily="49" charset="0"/>
              </a:rPr>
              <a:t>y := aux =&gt; y = a 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ourier New" panose="02070309020205020404" pitchFamily="49" charset="0"/>
              </a:rPr>
              <a:t>x = b and y =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– a repetitive algorithm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029200" y="1600200"/>
            <a:ext cx="350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95400" indent="-3810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Proof: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use techniques based on </a:t>
            </a:r>
            <a:r>
              <a:rPr lang="en-US" altLang="en-US" sz="2400" i="1"/>
              <a:t>loop invariants</a:t>
            </a:r>
            <a:r>
              <a:rPr lang="en-US" altLang="en-US" sz="2400"/>
              <a:t> and </a:t>
            </a:r>
            <a:r>
              <a:rPr lang="en-US" altLang="en-US" sz="2400" i="1"/>
              <a:t>induction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8197" name="Text Box 7"/>
          <p:cNvSpPr>
            <a:spLocks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Algorithm </a:t>
            </a:r>
            <a:r>
              <a:rPr lang="en-US" altLang="en-US" sz="2000" dirty="0" err="1" smtClean="0"/>
              <a:t>sum_of_numbers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Input: </a:t>
            </a:r>
            <a:r>
              <a:rPr lang="en-US" altLang="en-US" sz="2000" dirty="0" smtClean="0"/>
              <a:t>A, </a:t>
            </a:r>
            <a:r>
              <a:rPr lang="en-US" altLang="en-US" sz="2000" dirty="0" smtClean="0"/>
              <a:t>an array of </a:t>
            </a:r>
            <a:r>
              <a:rPr lang="en-US" altLang="en-US" sz="2000" dirty="0" smtClean="0"/>
              <a:t>n </a:t>
            </a:r>
            <a:r>
              <a:rPr lang="en-US" altLang="en-US" sz="2000" dirty="0" smtClean="0"/>
              <a:t>numbers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Output: s, the sum of the </a:t>
            </a:r>
            <a:r>
              <a:rPr lang="en-US" altLang="en-US" sz="2000" dirty="0" smtClean="0"/>
              <a:t>n </a:t>
            </a:r>
            <a:r>
              <a:rPr lang="en-US" altLang="en-US" sz="2000" dirty="0" smtClean="0"/>
              <a:t>numbers in </a:t>
            </a:r>
            <a:r>
              <a:rPr lang="en-US" altLang="en-US" sz="2000" dirty="0" smtClean="0"/>
              <a:t>A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s:=0;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k:=0;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While (</a:t>
            </a:r>
            <a:r>
              <a:rPr lang="en-US" altLang="en-US" sz="2000" dirty="0" smtClean="0"/>
              <a:t>k&lt;n) </a:t>
            </a:r>
            <a:r>
              <a:rPr lang="en-US" altLang="en-US" sz="2000" dirty="0" smtClean="0"/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k:=k+1;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s:=</a:t>
            </a:r>
            <a:r>
              <a:rPr lang="en-US" altLang="en-US" sz="2000" dirty="0" smtClean="0"/>
              <a:t>s+A[k</a:t>
            </a:r>
            <a:r>
              <a:rPr lang="en-US" altLang="en-US" sz="2000" dirty="0" smtClean="0"/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end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invariants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loop invariant is a logical predicate such that: if it is satisfied before entering any single iteration of the loop then it is also satisfied after the iteration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Loop invariant for Sum of n numbers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69925" y="1889125"/>
            <a:ext cx="6280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Algorithm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Sum_of_numbers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Input: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A, </a:t>
            </a:r>
            <a:r>
              <a:rPr lang="en-US" altLang="en-US" sz="2000" dirty="0">
                <a:latin typeface="Courier New" panose="02070309020205020404" pitchFamily="49" charset="0"/>
              </a:rPr>
              <a:t>an array of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n </a:t>
            </a:r>
            <a:r>
              <a:rPr lang="en-US" altLang="en-US" sz="2000" dirty="0">
                <a:latin typeface="Courier New" panose="02070309020205020404" pitchFamily="49" charset="0"/>
              </a:rPr>
              <a:t>numbers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Output: s, the sum of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n </a:t>
            </a:r>
            <a:r>
              <a:rPr lang="en-US" altLang="en-US" sz="2000" dirty="0">
                <a:latin typeface="Courier New" panose="02070309020205020404" pitchFamily="49" charset="0"/>
              </a:rPr>
              <a:t>numbers in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s:=0;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k:=0;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While (</a:t>
            </a:r>
            <a:r>
              <a:rPr lang="en-US" altLang="en-US" sz="2000" dirty="0" smtClean="0">
                <a:latin typeface="Courier New" panose="02070309020205020404" pitchFamily="49" charset="0"/>
              </a:rPr>
              <a:t>k&lt;n) </a:t>
            </a:r>
            <a:r>
              <a:rPr lang="en-US" altLang="en-US" sz="2000" dirty="0">
                <a:latin typeface="Courier New" panose="02070309020205020404" pitchFamily="49" charset="0"/>
              </a:rPr>
              <a:t>do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  k:=k+1;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  s:=</a:t>
            </a:r>
            <a:r>
              <a:rPr lang="en-US" altLang="en-US" sz="2000" dirty="0" smtClean="0">
                <a:latin typeface="Courier New" panose="02070309020205020404" pitchFamily="49" charset="0"/>
              </a:rPr>
              <a:t>s+A[k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end</a:t>
            </a:r>
          </a:p>
          <a:p>
            <a:pPr eaLnBrk="1" hangingPunct="1"/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3886200" y="3429000"/>
            <a:ext cx="4953000" cy="1187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Loop invariant = induction hypothesis:  At step k, S holds the sum of the first k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1823</Words>
  <Application>Microsoft Office PowerPoint</Application>
  <PresentationFormat>On-screen Show (4:3)</PresentationFormat>
  <Paragraphs>216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Courier New</vt:lpstr>
      <vt:lpstr>Default Design</vt:lpstr>
      <vt:lpstr>Proving the Correctness of Algorithms</vt:lpstr>
      <vt:lpstr>Lecture Outline</vt:lpstr>
      <vt:lpstr>What does an algorithm ?</vt:lpstr>
      <vt:lpstr>Correct algorithms</vt:lpstr>
      <vt:lpstr>Proving correctness</vt:lpstr>
      <vt:lpstr>Example – a sequential algorithm</vt:lpstr>
      <vt:lpstr>Example – a repetitive algorithm</vt:lpstr>
      <vt:lpstr>Loop invariants</vt:lpstr>
      <vt:lpstr>Example: Loop invariant for Sum of n numbers</vt:lpstr>
      <vt:lpstr>Using loop invariants in proofs</vt:lpstr>
      <vt:lpstr>Example: Proving the correctness of  the  Sum algorithm (1)</vt:lpstr>
      <vt:lpstr>Example: Proving the correctness of  the  Sum algorithm (2)</vt:lpstr>
      <vt:lpstr>Example: Proving the correctness of  the  Sum algorithm (3)</vt:lpstr>
      <vt:lpstr>Loop invariants and induction</vt:lpstr>
      <vt:lpstr>Mathemetical Induction Review</vt:lpstr>
      <vt:lpstr>Correctness of algorithms</vt:lpstr>
      <vt:lpstr>Proof of Correctness for Recursive Algorithms</vt:lpstr>
      <vt:lpstr>Example - Merge Sort</vt:lpstr>
      <vt:lpstr>Example - Merge Sort</vt:lpstr>
      <vt:lpstr>Correctness Proof for Merge-Sort </vt:lpstr>
      <vt:lpstr>Correctness Proof for Merge-Sort </vt:lpstr>
      <vt:lpstr>Correctness Proof for Merge</vt:lpstr>
      <vt:lpstr>Correctness Proof for Merge (1) </vt:lpstr>
      <vt:lpstr>Correctness Proof for Merge (2) </vt:lpstr>
      <vt:lpstr>Correctness Proof for Merge (3)</vt:lpstr>
      <vt:lpstr>PowerPoint Presentation</vt:lpstr>
    </vt:vector>
  </TitlesOfParts>
  <Company>UPT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Induction. Using Induction to Prove Correctness of Algorithms</dc:title>
  <dc:creator>Ioana</dc:creator>
  <cp:lastModifiedBy>Julianne Schutfort</cp:lastModifiedBy>
  <cp:revision>310</cp:revision>
  <dcterms:created xsi:type="dcterms:W3CDTF">2014-01-18T16:51:01Z</dcterms:created>
  <dcterms:modified xsi:type="dcterms:W3CDTF">2020-01-22T16:21:11Z</dcterms:modified>
</cp:coreProperties>
</file>