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57" r:id="rId2"/>
    <p:sldId id="475" r:id="rId3"/>
    <p:sldId id="473" r:id="rId4"/>
    <p:sldId id="439" r:id="rId5"/>
    <p:sldId id="440" r:id="rId6"/>
    <p:sldId id="537" r:id="rId7"/>
    <p:sldId id="447" r:id="rId8"/>
    <p:sldId id="448" r:id="rId9"/>
    <p:sldId id="450" r:id="rId10"/>
    <p:sldId id="451" r:id="rId11"/>
    <p:sldId id="452" r:id="rId12"/>
    <p:sldId id="453" r:id="rId13"/>
    <p:sldId id="454" r:id="rId14"/>
    <p:sldId id="449" r:id="rId15"/>
    <p:sldId id="455" r:id="rId16"/>
    <p:sldId id="506" r:id="rId17"/>
    <p:sldId id="505" r:id="rId18"/>
    <p:sldId id="539" r:id="rId19"/>
    <p:sldId id="540" r:id="rId20"/>
    <p:sldId id="538" r:id="rId21"/>
    <p:sldId id="542" r:id="rId22"/>
    <p:sldId id="510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11" r:id="rId36"/>
    <p:sldId id="461" r:id="rId37"/>
    <p:sldId id="527" r:id="rId38"/>
    <p:sldId id="525" r:id="rId39"/>
    <p:sldId id="526" r:id="rId40"/>
    <p:sldId id="459" r:id="rId41"/>
    <p:sldId id="541" r:id="rId42"/>
    <p:sldId id="374" r:id="rId43"/>
    <p:sldId id="421" r:id="rId44"/>
    <p:sldId id="422" r:id="rId45"/>
    <p:sldId id="423" r:id="rId46"/>
    <p:sldId id="424" r:id="rId47"/>
    <p:sldId id="426" r:id="rId48"/>
    <p:sldId id="534" r:id="rId4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00"/>
    <a:srgbClr val="DD0111"/>
    <a:srgbClr val="CC0000"/>
    <a:srgbClr val="006699"/>
    <a:srgbClr val="0000FF"/>
    <a:srgbClr val="0066FF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 varScale="1">
        <p:scale>
          <a:sx n="100" d="100"/>
          <a:sy n="100" d="100"/>
        </p:scale>
        <p:origin x="97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2816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08163-3EBB-41B0-B2C4-E57C7336EBB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92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6C205-9A08-4FFD-A9CC-F968DB3337D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96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EAE2B-6B01-49F3-9C89-D63331B878F4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50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EAE2B-6B01-49F3-9C89-D63331B878F4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34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EAE2B-6B01-49F3-9C89-D63331B878F4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8CC08-2EDB-4EBB-814F-0A1B2FDBCC6D}" type="slidenum">
              <a:rPr lang="ar-SA" altLang="en-US"/>
              <a:pPr/>
              <a:t>36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52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28BAD-F4BB-45C7-A4EC-4878653EE1F5}" type="slidenum">
              <a:rPr lang="ar-SA" altLang="en-US"/>
              <a:pPr/>
              <a:t>40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27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 err="1" smtClean="0"/>
              <a:t>cS</a:t>
            </a:r>
            <a:r>
              <a:rPr lang="en-US" altLang="en-US" dirty="0" smtClean="0"/>
              <a:t> </a:t>
            </a:r>
            <a:r>
              <a:rPr lang="en-US" altLang="en-US" dirty="0"/>
              <a:t>477/677 - </a:t>
            </a:r>
            <a:r>
              <a:rPr lang="en-US" altLang="en-US" dirty="0" smtClean="0"/>
              <a:t>Lecture </a:t>
            </a:r>
            <a:r>
              <a:rPr lang="en-US" altLang="en-US" dirty="0"/>
              <a:t>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</a:t>
            </a:r>
            <a:r>
              <a:rPr lang="en-US" dirty="0" smtClean="0"/>
              <a:t>conquer VS iterative algorithms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Solving Recurrences</a:t>
            </a:r>
          </a:p>
          <a:p>
            <a:r>
              <a:rPr lang="en-US" dirty="0" smtClean="0"/>
              <a:t>Binary Search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Towers of Hanoi </a:t>
            </a:r>
          </a:p>
        </p:txBody>
      </p:sp>
    </p:spTree>
    <p:extLst>
      <p:ext uri="{BB962C8B-B14F-4D97-AF65-F5344CB8AC3E}">
        <p14:creationId xmlns:p14="http://schemas.microsoft.com/office/powerpoint/2010/main" val="3594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9" y="1230704"/>
            <a:ext cx="821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0704"/>
            <a:ext cx="83915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0704"/>
            <a:ext cx="8667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9" y="1230704"/>
            <a:ext cx="821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0704"/>
            <a:ext cx="83915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0704"/>
            <a:ext cx="8667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0704"/>
            <a:ext cx="83058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6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9" y="1230704"/>
            <a:ext cx="821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0704"/>
            <a:ext cx="83915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0704"/>
            <a:ext cx="8667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0704"/>
            <a:ext cx="83058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25954"/>
            <a:ext cx="8191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0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9" y="1230704"/>
            <a:ext cx="821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0704"/>
            <a:ext cx="83915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0704"/>
            <a:ext cx="8667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0704"/>
            <a:ext cx="83058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25954"/>
            <a:ext cx="8191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406916"/>
            <a:ext cx="81438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0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45" y="1261682"/>
            <a:ext cx="8229600" cy="293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147776" y="4663486"/>
            <a:ext cx="4688959" cy="523220"/>
            <a:chOff x="839971" y="5864966"/>
            <a:chExt cx="4688959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47980" y="5864966"/>
                  <a:ext cx="26809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rgbClr val="00808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𝑙𝑔𝑛</m:t>
                        </m:r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rgbClr val="00808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980" y="5864966"/>
                  <a:ext cx="2680950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839971" y="5864966"/>
              <a:ext cx="20681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Closed form: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a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7" y="1189512"/>
            <a:ext cx="74009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907" y="4774359"/>
            <a:ext cx="8428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15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15*15*15*15*15*15*15*15*15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907" y="4009567"/>
            <a:ext cx="4461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*…*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467" y="2967335"/>
            <a:ext cx="790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number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multiplications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2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a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45907" y="1189512"/>
            <a:ext cx="7400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"/>
          <a:stretch/>
        </p:blipFill>
        <p:spPr bwMode="auto">
          <a:xfrm>
            <a:off x="645907" y="1904010"/>
            <a:ext cx="82724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79" y="5028706"/>
            <a:ext cx="38290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9418" y="4178919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cases 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sz="3200" i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5907" y="2710543"/>
            <a:ext cx="8310314" cy="1592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915739" y="6408950"/>
            <a:ext cx="2133600" cy="323850"/>
          </a:xfrm>
        </p:spPr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4"/>
          <a:stretch/>
        </p:blipFill>
        <p:spPr bwMode="auto">
          <a:xfrm>
            <a:off x="883257" y="166254"/>
            <a:ext cx="7400925" cy="68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7" r="4244"/>
          <a:stretch/>
        </p:blipFill>
        <p:spPr bwMode="auto">
          <a:xfrm>
            <a:off x="588168" y="1235034"/>
            <a:ext cx="6738907" cy="176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55319" y="3294660"/>
            <a:ext cx="7890799" cy="2677656"/>
            <a:chOff x="796000" y="2438400"/>
            <a:chExt cx="7890799" cy="267765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96000" y="2438400"/>
              <a:ext cx="7890799" cy="2677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 			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9</a:t>
              </a:r>
              <a:endParaRPr lang="en-US" altLang="en-US" dirty="0"/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altLang="en-US" dirty="0"/>
                <a:t> </a:t>
              </a:r>
              <a:r>
                <a:rPr lang="en-US" altLang="en-US" dirty="0" smtClean="0"/>
                <a:t>		 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>
                  <a:cs typeface="Times New Roman" panose="02020603050405020304" pitchFamily="18" charset="0"/>
                </a:rPr>
                <a:t>4</a:t>
              </a:r>
              <a:r>
                <a:rPr lang="en-US" altLang="en-US" dirty="0" smtClean="0"/>
                <a:t>      * </a:t>
              </a:r>
              <a:r>
                <a:rPr lang="en-US" altLang="en-US" dirty="0"/>
                <a:t> </a:t>
              </a:r>
              <a:r>
                <a:rPr lang="en-US" altLang="en-US" dirty="0" smtClean="0"/>
                <a:t>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4</a:t>
              </a:r>
              <a:r>
                <a:rPr lang="en-US" altLang="en-US" dirty="0" smtClean="0"/>
                <a:t>    *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altLang="en-US" dirty="0"/>
                <a:t> </a:t>
              </a:r>
              <a:r>
                <a:rPr lang="en-US" altLang="en-US" dirty="0" smtClean="0"/>
                <a:t>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   	* </a:t>
              </a:r>
              <a:r>
                <a:rPr lang="en-US" altLang="en-US" dirty="0"/>
                <a:t>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   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 *    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</a:t>
              </a:r>
              <a:endParaRPr lang="en-US" altLang="en-US" dirty="0"/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r>
                <a:rPr lang="en-US" i="1" dirty="0" smtClean="0">
                  <a:cs typeface="Times New Roman" panose="02020603050405020304" pitchFamily="18" charset="0"/>
                </a:rPr>
                <a:t>   </a:t>
              </a:r>
              <a:r>
                <a:rPr lang="en-US" i="1" dirty="0" smtClean="0">
                  <a:cs typeface="Times New Roman" panose="02020603050405020304" pitchFamily="18" charset="0"/>
                </a:rPr>
                <a:t>*  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r>
                <a:rPr lang="en-US" i="1" dirty="0" smtClean="0">
                  <a:cs typeface="Times New Roman" panose="02020603050405020304" pitchFamily="18" charset="0"/>
                </a:rPr>
                <a:t>* 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r>
                <a:rPr lang="en-US" i="1" dirty="0" smtClean="0">
                  <a:cs typeface="Times New Roman" panose="02020603050405020304" pitchFamily="18" charset="0"/>
                </a:rPr>
                <a:t> *15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 </a:t>
              </a:r>
              <a:r>
                <a:rPr lang="en-US" i="1" dirty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>
                  <a:cs typeface="Times New Roman" panose="02020603050405020304" pitchFamily="18" charset="0"/>
                </a:rPr>
                <a:t>1</a:t>
              </a:r>
              <a:r>
                <a:rPr lang="en-US" i="1" dirty="0">
                  <a:cs typeface="Times New Roman" panose="02020603050405020304" pitchFamily="18" charset="0"/>
                </a:rPr>
                <a:t>   *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endParaRPr lang="en-US" altLang="en-US" dirty="0"/>
            </a:p>
          </p:txBody>
        </p:sp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2057400" y="2870731"/>
              <a:ext cx="3276600" cy="1068957"/>
              <a:chOff x="1143000" y="4623331"/>
              <a:chExt cx="3276600" cy="1068957"/>
            </a:xfrm>
          </p:grpSpPr>
          <p:sp>
            <p:nvSpPr>
              <p:cNvPr id="12" name="Line 1028"/>
              <p:cNvSpPr>
                <a:spLocks noChangeShapeType="1"/>
              </p:cNvSpPr>
              <p:nvPr/>
            </p:nvSpPr>
            <p:spPr bwMode="auto">
              <a:xfrm flipH="1">
                <a:off x="2362200" y="4648200"/>
                <a:ext cx="12192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3" name="Line 1029"/>
              <p:cNvSpPr>
                <a:spLocks noChangeShapeType="1"/>
              </p:cNvSpPr>
              <p:nvPr/>
            </p:nvSpPr>
            <p:spPr bwMode="auto">
              <a:xfrm>
                <a:off x="3581400" y="4648200"/>
                <a:ext cx="8382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4" name="Line 1030"/>
              <p:cNvSpPr>
                <a:spLocks noChangeShapeType="1"/>
              </p:cNvSpPr>
              <p:nvPr/>
            </p:nvSpPr>
            <p:spPr bwMode="auto">
              <a:xfrm flipH="1">
                <a:off x="1143000" y="5311288"/>
                <a:ext cx="10668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5" name="Line 1031"/>
              <p:cNvSpPr>
                <a:spLocks noChangeShapeType="1"/>
              </p:cNvSpPr>
              <p:nvPr/>
            </p:nvSpPr>
            <p:spPr bwMode="auto">
              <a:xfrm>
                <a:off x="3581400" y="4623331"/>
                <a:ext cx="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</p:grpSp>
      </p:grpSp>
      <p:sp>
        <p:nvSpPr>
          <p:cNvPr id="26" name="Line 1031"/>
          <p:cNvSpPr>
            <a:spLocks noChangeShapeType="1"/>
          </p:cNvSpPr>
          <p:nvPr/>
        </p:nvSpPr>
        <p:spPr bwMode="auto">
          <a:xfrm flipH="1">
            <a:off x="3055620" y="4437660"/>
            <a:ext cx="57540" cy="28674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7" name="Line 1030"/>
          <p:cNvSpPr>
            <a:spLocks noChangeShapeType="1"/>
          </p:cNvSpPr>
          <p:nvPr/>
        </p:nvSpPr>
        <p:spPr bwMode="auto">
          <a:xfrm flipH="1">
            <a:off x="1154719" y="5149239"/>
            <a:ext cx="533400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8" name="Line 1030"/>
          <p:cNvSpPr>
            <a:spLocks noChangeShapeType="1"/>
          </p:cNvSpPr>
          <p:nvPr/>
        </p:nvSpPr>
        <p:spPr bwMode="auto">
          <a:xfrm>
            <a:off x="1860062" y="5149238"/>
            <a:ext cx="56658" cy="360022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7121" y="2844225"/>
            <a:ext cx="4451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cases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sz="2000" i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030"/>
          <p:cNvSpPr>
            <a:spLocks noChangeShapeType="1"/>
          </p:cNvSpPr>
          <p:nvPr/>
        </p:nvSpPr>
        <p:spPr bwMode="auto">
          <a:xfrm flipH="1">
            <a:off x="4046219" y="4414948"/>
            <a:ext cx="308899" cy="309452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19" name="Line 1031"/>
          <p:cNvSpPr>
            <a:spLocks noChangeShapeType="1"/>
          </p:cNvSpPr>
          <p:nvPr/>
        </p:nvSpPr>
        <p:spPr bwMode="auto">
          <a:xfrm>
            <a:off x="4412658" y="4390078"/>
            <a:ext cx="662262" cy="463448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0" name="Line 1030"/>
          <p:cNvSpPr>
            <a:spLocks noChangeShapeType="1"/>
          </p:cNvSpPr>
          <p:nvPr/>
        </p:nvSpPr>
        <p:spPr bwMode="auto">
          <a:xfrm>
            <a:off x="2938827" y="5108848"/>
            <a:ext cx="165582" cy="275284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1" name="Line 1030"/>
          <p:cNvSpPr>
            <a:spLocks noChangeShapeType="1"/>
          </p:cNvSpPr>
          <p:nvPr/>
        </p:nvSpPr>
        <p:spPr bwMode="auto">
          <a:xfrm flipH="1">
            <a:off x="4583719" y="5157338"/>
            <a:ext cx="533400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2" name="Line 1030"/>
          <p:cNvSpPr>
            <a:spLocks noChangeShapeType="1"/>
          </p:cNvSpPr>
          <p:nvPr/>
        </p:nvSpPr>
        <p:spPr bwMode="auto">
          <a:xfrm flipH="1">
            <a:off x="3408861" y="5148690"/>
            <a:ext cx="533400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3" name="Line 1030"/>
          <p:cNvSpPr>
            <a:spLocks noChangeShapeType="1"/>
          </p:cNvSpPr>
          <p:nvPr/>
        </p:nvSpPr>
        <p:spPr bwMode="auto">
          <a:xfrm flipH="1">
            <a:off x="2551933" y="5095530"/>
            <a:ext cx="367887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4" name="Line 1030"/>
          <p:cNvSpPr>
            <a:spLocks noChangeShapeType="1"/>
          </p:cNvSpPr>
          <p:nvPr/>
        </p:nvSpPr>
        <p:spPr bwMode="auto">
          <a:xfrm>
            <a:off x="5110528" y="5131089"/>
            <a:ext cx="323874" cy="253042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5" name="Line 1030"/>
          <p:cNvSpPr>
            <a:spLocks noChangeShapeType="1"/>
          </p:cNvSpPr>
          <p:nvPr/>
        </p:nvSpPr>
        <p:spPr bwMode="auto">
          <a:xfrm>
            <a:off x="3947055" y="5148689"/>
            <a:ext cx="299658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8135"/>
            <a:ext cx="8964613" cy="417513"/>
          </a:xfrm>
        </p:spPr>
        <p:txBody>
          <a:bodyPr/>
          <a:lstStyle/>
          <a:p>
            <a:r>
              <a:rPr lang="en-US" altLang="en-US" dirty="0" smtClean="0"/>
              <a:t>Extra Recursion</a:t>
            </a:r>
            <a:endParaRPr lang="en-US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447" y="4344493"/>
            <a:ext cx="8642350" cy="199693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The recurrence </a:t>
            </a:r>
            <a:r>
              <a:rPr lang="en-US" altLang="en-US" sz="2000" dirty="0"/>
              <a:t>relation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                    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                          if 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or n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2T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/2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  if  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2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567604" y="1188249"/>
            <a:ext cx="7920037" cy="319472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long power (long x, long n) { 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if(n == 0)</a:t>
            </a:r>
            <a:br>
              <a:rPr lang="en-US" altLang="en-US" sz="18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return 1;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else if(n == 1)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   return x;             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else if ((n % 2) == 0) </a:t>
            </a:r>
            <a:br>
              <a:rPr lang="en-US" altLang="en-US" sz="18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return power (x, n/2) * power (x, n/2); 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else</a:t>
            </a:r>
            <a:br>
              <a:rPr lang="en-US" altLang="en-US" sz="18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return x * power (x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,(n-1)/2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) * power (x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,(n-1)/2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); 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}</a:t>
            </a:r>
            <a:r>
              <a:rPr lang="en-US" altLang="en-US" sz="1800" dirty="0">
                <a:latin typeface="Courier New" pitchFamily="-106" charset="0"/>
                <a:cs typeface="Courier New" pitchFamily="-106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599" y="5920585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3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915739" y="6408950"/>
            <a:ext cx="2133600" cy="323850"/>
          </a:xfrm>
        </p:spPr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4"/>
          <a:stretch/>
        </p:blipFill>
        <p:spPr bwMode="auto">
          <a:xfrm>
            <a:off x="883257" y="166254"/>
            <a:ext cx="7400925" cy="68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7" r="4244"/>
          <a:stretch/>
        </p:blipFill>
        <p:spPr bwMode="auto">
          <a:xfrm>
            <a:off x="588168" y="1235034"/>
            <a:ext cx="6738907" cy="176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21319" y="3294660"/>
            <a:ext cx="7924800" cy="2677656"/>
            <a:chOff x="762000" y="2438400"/>
            <a:chExt cx="7924800" cy="267765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62000" y="2438400"/>
              <a:ext cx="7924800" cy="2677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ヒラギノ明朝 ProN W3" charset="-128"/>
                  <a:sym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 			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9</a:t>
              </a:r>
              <a:endParaRPr lang="en-US" altLang="en-US" dirty="0"/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altLang="en-US" dirty="0"/>
                <a:t> </a:t>
              </a:r>
              <a:r>
                <a:rPr lang="en-US" altLang="en-US" dirty="0" smtClean="0"/>
                <a:t>		 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>
                  <a:cs typeface="Times New Roman" panose="02020603050405020304" pitchFamily="18" charset="0"/>
                </a:rPr>
                <a:t>4</a:t>
              </a:r>
              <a:r>
                <a:rPr lang="en-US" altLang="en-US" dirty="0" smtClean="0"/>
                <a:t>      * </a:t>
              </a:r>
              <a:r>
                <a:rPr lang="en-US" altLang="en-US" dirty="0"/>
                <a:t> </a:t>
              </a:r>
              <a:r>
                <a:rPr lang="en-US" altLang="en-US" dirty="0" smtClean="0"/>
                <a:t> 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4</a:t>
              </a:r>
              <a:r>
                <a:rPr lang="en-US" altLang="en-US" dirty="0" smtClean="0"/>
                <a:t>    * 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altLang="en-US" dirty="0"/>
                <a:t> </a:t>
              </a:r>
              <a:r>
                <a:rPr lang="en-US" altLang="en-US" dirty="0" smtClean="0"/>
                <a:t>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   	* 	</a:t>
              </a:r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2</a:t>
              </a:r>
              <a:r>
                <a:rPr lang="en-US" altLang="en-US" dirty="0" smtClean="0"/>
                <a:t> </a:t>
              </a:r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i="1" dirty="0" smtClean="0">
                  <a:cs typeface="Times New Roman" panose="02020603050405020304" pitchFamily="18" charset="0"/>
                </a:rPr>
                <a:t>15</a:t>
              </a:r>
              <a:r>
                <a:rPr lang="en-US" i="1" baseline="30000" dirty="0" smtClean="0">
                  <a:cs typeface="Times New Roman" panose="02020603050405020304" pitchFamily="18" charset="0"/>
                </a:rPr>
                <a:t>1</a:t>
              </a:r>
              <a:r>
                <a:rPr lang="en-US" i="1" dirty="0" smtClean="0">
                  <a:cs typeface="Times New Roman" panose="02020603050405020304" pitchFamily="18" charset="0"/>
                </a:rPr>
                <a:t>      *    15</a:t>
              </a:r>
              <a:r>
                <a:rPr lang="en-US" i="1" baseline="30000" dirty="0">
                  <a:cs typeface="Times New Roman" panose="02020603050405020304" pitchFamily="18" charset="0"/>
                </a:rPr>
                <a:t>1</a:t>
              </a:r>
              <a:endParaRPr lang="en-US" altLang="en-US" dirty="0"/>
            </a:p>
          </p:txBody>
        </p:sp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2057400" y="2870731"/>
              <a:ext cx="3276600" cy="1068957"/>
              <a:chOff x="1143000" y="4623331"/>
              <a:chExt cx="3276600" cy="1068957"/>
            </a:xfrm>
          </p:grpSpPr>
          <p:sp>
            <p:nvSpPr>
              <p:cNvPr id="12" name="Line 1028"/>
              <p:cNvSpPr>
                <a:spLocks noChangeShapeType="1"/>
              </p:cNvSpPr>
              <p:nvPr/>
            </p:nvSpPr>
            <p:spPr bwMode="auto">
              <a:xfrm flipH="1">
                <a:off x="2362200" y="4648200"/>
                <a:ext cx="12192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3" name="Line 1029"/>
              <p:cNvSpPr>
                <a:spLocks noChangeShapeType="1"/>
              </p:cNvSpPr>
              <p:nvPr/>
            </p:nvSpPr>
            <p:spPr bwMode="auto">
              <a:xfrm>
                <a:off x="3581400" y="4648200"/>
                <a:ext cx="8382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4" name="Line 1030"/>
              <p:cNvSpPr>
                <a:spLocks noChangeShapeType="1"/>
              </p:cNvSpPr>
              <p:nvPr/>
            </p:nvSpPr>
            <p:spPr bwMode="auto">
              <a:xfrm flipH="1">
                <a:off x="1143000" y="5311288"/>
                <a:ext cx="106680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  <p:sp>
            <p:nvSpPr>
              <p:cNvPr id="15" name="Line 1031"/>
              <p:cNvSpPr>
                <a:spLocks noChangeShapeType="1"/>
              </p:cNvSpPr>
              <p:nvPr/>
            </p:nvSpPr>
            <p:spPr bwMode="auto">
              <a:xfrm>
                <a:off x="3581400" y="4623331"/>
                <a:ext cx="0" cy="38100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endParaRPr>
              </a:p>
            </p:txBody>
          </p:sp>
        </p:grpSp>
      </p:grpSp>
      <p:sp>
        <p:nvSpPr>
          <p:cNvPr id="26" name="Line 1031"/>
          <p:cNvSpPr>
            <a:spLocks noChangeShapeType="1"/>
          </p:cNvSpPr>
          <p:nvPr/>
        </p:nvSpPr>
        <p:spPr bwMode="auto">
          <a:xfrm>
            <a:off x="3113159" y="4437660"/>
            <a:ext cx="666007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7" name="Line 1030"/>
          <p:cNvSpPr>
            <a:spLocks noChangeShapeType="1"/>
          </p:cNvSpPr>
          <p:nvPr/>
        </p:nvSpPr>
        <p:spPr bwMode="auto">
          <a:xfrm flipH="1">
            <a:off x="1154719" y="5149239"/>
            <a:ext cx="533400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8" name="Line 1030"/>
          <p:cNvSpPr>
            <a:spLocks noChangeShapeType="1"/>
          </p:cNvSpPr>
          <p:nvPr/>
        </p:nvSpPr>
        <p:spPr bwMode="auto">
          <a:xfrm>
            <a:off x="1860061" y="5149238"/>
            <a:ext cx="303319" cy="288601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7121" y="2844225"/>
            <a:ext cx="4451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cases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3000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sz="2000" i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55119" y="4298868"/>
            <a:ext cx="2876954" cy="1673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83719" y="4479825"/>
            <a:ext cx="2876954" cy="13388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from 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 Analysis: O,  </a:t>
            </a:r>
            <a:r>
              <a:rPr lang="en-US" dirty="0" smtClean="0">
                <a:sym typeface="Symbol"/>
              </a:rPr>
              <a:t>,  </a:t>
            </a:r>
          </a:p>
          <a:p>
            <a:r>
              <a:rPr lang="en-US" dirty="0" smtClean="0">
                <a:sym typeface="Symbol"/>
              </a:rPr>
              <a:t>Used to compare functions that represent the  running times of different algorithms that can be used to solve a problem.</a:t>
            </a:r>
          </a:p>
          <a:p>
            <a:r>
              <a:rPr lang="en-US" dirty="0" smtClean="0">
                <a:sym typeface="Symbol"/>
              </a:rPr>
              <a:t>How did we get the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1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8135"/>
            <a:ext cx="8964613" cy="417513"/>
          </a:xfrm>
        </p:spPr>
        <p:txBody>
          <a:bodyPr/>
          <a:lstStyle/>
          <a:p>
            <a:r>
              <a:rPr lang="en-US" altLang="en-US" dirty="0" smtClean="0"/>
              <a:t>Recurrence Relations from Code</a:t>
            </a:r>
            <a:endParaRPr lang="en-US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4801547"/>
            <a:ext cx="8642350" cy="199693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/>
              <a:t>The recurrence </a:t>
            </a:r>
            <a:r>
              <a:rPr lang="en-US" altLang="en-US" sz="1800" dirty="0"/>
              <a:t>relation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                     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                          if 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or n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  if  </a:t>
            </a:r>
            <a:r>
              <a:rPr lang="en-US" altLang="en-US" sz="20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2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10100" y="1258684"/>
            <a:ext cx="7920037" cy="403187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long power (long x, long n) { 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if(n == 0)</a:t>
            </a:r>
            <a:br>
              <a:rPr lang="en-US" altLang="en-US" sz="16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 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	return 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1;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else if(n == 1)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 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	return 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x;             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else if ((n % 2) == 0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){</a:t>
            </a:r>
          </a:p>
          <a:p>
            <a:pPr>
              <a:buFontTx/>
              <a:buNone/>
            </a:pP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     	temp = power(x, n/2); 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/>
            </a:r>
            <a:br>
              <a:rPr lang="en-US" altLang="en-US" sz="16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 	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return temp*temp; </a:t>
            </a:r>
          </a:p>
          <a:p>
            <a:pPr>
              <a:buFontTx/>
              <a:buNone/>
            </a:pP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   }</a:t>
            </a:r>
            <a:endParaRPr lang="en-US" altLang="en-US" sz="1600" b="1" dirty="0">
              <a:latin typeface="Courier New" pitchFamily="-106" charset="0"/>
              <a:cs typeface="Courier New" pitchFamily="-106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else {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temp = power(x,(n-1)/2)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/>
            </a:r>
            <a:br>
              <a:rPr lang="en-US" altLang="en-US" sz="1600" b="1" dirty="0">
                <a:latin typeface="Courier New" pitchFamily="-106" charset="0"/>
                <a:cs typeface="Courier New" pitchFamily="-106" charset="0"/>
              </a:rPr>
            </a:b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  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	return </a:t>
            </a: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x *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temp* temp;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altLang="en-US" sz="1600" b="1" dirty="0" smtClean="0">
                <a:latin typeface="Courier New" pitchFamily="-106" charset="0"/>
                <a:cs typeface="Courier New" pitchFamily="-106" charset="0"/>
              </a:rPr>
              <a:t>  } </a:t>
            </a:r>
            <a:endParaRPr lang="en-US" altLang="en-US" sz="1600" b="1" dirty="0">
              <a:latin typeface="Courier New" pitchFamily="-106" charset="0"/>
              <a:cs typeface="Courier New" pitchFamily="-106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-106" charset="0"/>
                <a:cs typeface="Courier New" pitchFamily="-106" charset="0"/>
              </a:rPr>
              <a:t>}</a:t>
            </a:r>
            <a:r>
              <a:rPr lang="en-US" altLang="en-US" sz="1600" dirty="0">
                <a:latin typeface="Courier New" pitchFamily="-106" charset="0"/>
                <a:cs typeface="Courier New" pitchFamily="-10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42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8135"/>
            <a:ext cx="8964613" cy="417513"/>
          </a:xfrm>
        </p:spPr>
        <p:txBody>
          <a:bodyPr/>
          <a:lstStyle/>
          <a:p>
            <a:r>
              <a:rPr lang="en-US" altLang="en-US" dirty="0" smtClean="0"/>
              <a:t>Solve the Recurrence </a:t>
            </a:r>
            <a:endParaRPr lang="en-US" altLang="en-US" dirty="0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166807"/>
            <a:ext cx="8642350" cy="199693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/>
              <a:t>The </a:t>
            </a:r>
            <a:r>
              <a:rPr lang="en-US" altLang="en-US" sz="1800" dirty="0" smtClean="0"/>
              <a:t>recurrence </a:t>
            </a:r>
            <a:r>
              <a:rPr lang="en-US" altLang="en-US" sz="1800" dirty="0"/>
              <a:t>relation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 smtClean="0"/>
              <a:t>    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T(n)  = 1                           if n = 0 or n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T(n)  =  T(n /2) + c         if  n &gt; 2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T(n)	= T(n 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/2) +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= T(n/4) + c +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= T(n/8) + c + c +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….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= T(n/2</a:t>
            </a:r>
            <a:r>
              <a:rPr lang="en-US" altLang="en-US" sz="24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 + kc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Stop when k = </a:t>
            </a:r>
            <a:r>
              <a:rPr lang="en-US" altLang="en-US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lgn</a:t>
            </a:r>
            <a:endParaRPr lang="en-US" altLang="en-US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T(n)	 = T(1) + </a:t>
            </a:r>
            <a:r>
              <a:rPr lang="en-US" altLang="en-US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clgn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 = 1 + </a:t>
            </a:r>
            <a:r>
              <a:rPr lang="en-US" altLang="en-US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clgn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T(n)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en-US" altLang="en-US" sz="24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There are three towers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n </a:t>
            </a:r>
            <a:r>
              <a:rPr lang="en-US" altLang="en-US" sz="2800" dirty="0"/>
              <a:t>gold disks, with decreasing sizes, placed on the first tower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You need to </a:t>
            </a:r>
            <a:r>
              <a:rPr lang="en-US" altLang="en-US" sz="2800" dirty="0" smtClean="0"/>
              <a:t>move </a:t>
            </a:r>
            <a:r>
              <a:rPr lang="en-US" altLang="en-US" sz="2800" dirty="0"/>
              <a:t>all of the disks </a:t>
            </a:r>
            <a:r>
              <a:rPr lang="en-US" altLang="en-US" sz="2800" dirty="0" smtClean="0"/>
              <a:t>from </a:t>
            </a:r>
            <a:r>
              <a:rPr lang="en-US" altLang="en-US" sz="2800" dirty="0"/>
              <a:t>the first tower to the </a:t>
            </a:r>
            <a:r>
              <a:rPr lang="en-US" altLang="en-US" sz="2800" dirty="0" smtClean="0"/>
              <a:t>second </a:t>
            </a:r>
            <a:r>
              <a:rPr lang="en-US" altLang="en-US" sz="2800" dirty="0"/>
              <a:t>tower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Larger disks can not be placed on top of </a:t>
            </a:r>
            <a:r>
              <a:rPr lang="en-US" altLang="en-US" sz="2800" dirty="0" smtClean="0"/>
              <a:t>smaller </a:t>
            </a:r>
            <a:r>
              <a:rPr lang="en-US" altLang="en-US" sz="2800" dirty="0"/>
              <a:t>disks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third tower can be used to </a:t>
            </a:r>
            <a:r>
              <a:rPr lang="en-US" altLang="en-US" sz="2800" dirty="0" smtClean="0"/>
              <a:t>temporarily </a:t>
            </a:r>
            <a:r>
              <a:rPr lang="en-US" altLang="en-US" sz="2800" dirty="0"/>
              <a:t>hold disks</a:t>
            </a:r>
          </a:p>
        </p:txBody>
      </p:sp>
    </p:spTree>
    <p:extLst>
      <p:ext uri="{BB962C8B-B14F-4D97-AF65-F5344CB8AC3E}">
        <p14:creationId xmlns:p14="http://schemas.microsoft.com/office/powerpoint/2010/main" val="18127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0243" name="Group 1027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0244" name="Rectangle 102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102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6" name="Group 1030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0247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9" name="Group 103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0250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2" name="Oval 1036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037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038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9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1" name="Group 1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68" y="1347848"/>
            <a:ext cx="6899910" cy="151230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8"/>
          <a:stretch/>
        </p:blipFill>
        <p:spPr bwMode="auto">
          <a:xfrm>
            <a:off x="1109972" y="3053381"/>
            <a:ext cx="6686550" cy="352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20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9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51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2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5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The disks </a:t>
            </a:r>
            <a:r>
              <a:rPr lang="en-US" altLang="en-US" sz="3200" dirty="0" smtClean="0"/>
              <a:t>must </a:t>
            </a:r>
            <a:r>
              <a:rPr lang="en-US" altLang="en-US" sz="3200" dirty="0"/>
              <a:t>be </a:t>
            </a:r>
            <a:r>
              <a:rPr lang="en-US" altLang="en-US" sz="3200" dirty="0" smtClean="0"/>
              <a:t>moved </a:t>
            </a:r>
            <a:r>
              <a:rPr lang="en-US" altLang="en-US" sz="3200" dirty="0"/>
              <a:t>within one week.  </a:t>
            </a:r>
            <a:r>
              <a:rPr lang="en-US" altLang="en-US" sz="3200" dirty="0" smtClean="0"/>
              <a:t>Assume </a:t>
            </a:r>
            <a:r>
              <a:rPr lang="en-US" altLang="en-US" sz="3200" dirty="0"/>
              <a:t>one disk can be </a:t>
            </a:r>
            <a:r>
              <a:rPr lang="en-US" altLang="en-US" sz="3200" dirty="0" smtClean="0"/>
              <a:t>moved </a:t>
            </a:r>
            <a:r>
              <a:rPr lang="en-US" altLang="en-US" sz="3200" dirty="0"/>
              <a:t>in 1 second.  Is this possible?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To create an </a:t>
            </a:r>
            <a:r>
              <a:rPr lang="en-US" altLang="en-US" sz="3200" dirty="0" smtClean="0"/>
              <a:t>algorithm </a:t>
            </a:r>
            <a:r>
              <a:rPr lang="en-US" altLang="en-US" sz="3200" dirty="0"/>
              <a:t>to solve this </a:t>
            </a:r>
            <a:r>
              <a:rPr lang="en-US" altLang="en-US" sz="3200" dirty="0" smtClean="0"/>
              <a:t>problem, </a:t>
            </a:r>
            <a:r>
              <a:rPr lang="en-US" altLang="en-US" sz="3200" dirty="0"/>
              <a:t>it is convenient to generalize the </a:t>
            </a:r>
            <a:r>
              <a:rPr lang="en-US" altLang="en-US" sz="3200" dirty="0" smtClean="0"/>
              <a:t>problem </a:t>
            </a:r>
            <a:r>
              <a:rPr lang="en-US" altLang="en-US" sz="3200" dirty="0"/>
              <a:t>to the </a:t>
            </a:r>
            <a:r>
              <a:rPr lang="en-US" altLang="en-US" sz="3200" dirty="0" smtClean="0"/>
              <a:t>“n-disk</a:t>
            </a:r>
            <a:r>
              <a:rPr lang="en-US" altLang="en-US" sz="3200" dirty="0"/>
              <a:t>” </a:t>
            </a:r>
            <a:r>
              <a:rPr lang="en-US" altLang="en-US" sz="3200" dirty="0" smtClean="0"/>
              <a:t>problem, </a:t>
            </a:r>
            <a:r>
              <a:rPr lang="en-US" altLang="en-US" sz="3200" dirty="0"/>
              <a:t>where in our case </a:t>
            </a:r>
            <a:r>
              <a:rPr lang="en-US" altLang="en-US" sz="3200" dirty="0" smtClean="0"/>
              <a:t>n </a:t>
            </a:r>
            <a:r>
              <a:rPr lang="en-US" altLang="en-US" sz="3200" dirty="0"/>
              <a:t>= 64.</a:t>
            </a:r>
          </a:p>
        </p:txBody>
      </p:sp>
    </p:spTree>
    <p:extLst>
      <p:ext uri="{BB962C8B-B14F-4D97-AF65-F5344CB8AC3E}">
        <p14:creationId xmlns:p14="http://schemas.microsoft.com/office/powerpoint/2010/main" val="13606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8764"/>
            <a:ext cx="8686800" cy="417513"/>
          </a:xfrm>
        </p:spPr>
        <p:txBody>
          <a:bodyPr/>
          <a:lstStyle/>
          <a:p>
            <a:r>
              <a:rPr lang="en-US" altLang="en-US" dirty="0" smtClean="0"/>
              <a:t>Towers </a:t>
            </a:r>
            <a:r>
              <a:rPr lang="en-US" altLang="en-US" dirty="0"/>
              <a:t>of </a:t>
            </a:r>
            <a:r>
              <a:rPr lang="en-US" altLang="en-US" dirty="0" smtClean="0"/>
              <a:t>Hanoi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545138"/>
          </a:xfrm>
        </p:spPr>
        <p:txBody>
          <a:bodyPr/>
          <a:lstStyle/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381000" indent="-381000"/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The recurrence </a:t>
            </a:r>
            <a:r>
              <a:rPr lang="en-US" altLang="en-US" sz="2400" dirty="0"/>
              <a:t>relation for the running time of the method </a:t>
            </a:r>
            <a:r>
              <a:rPr lang="en-US" altLang="en-US" sz="2400" b="1" dirty="0" smtClean="0"/>
              <a:t>Hanoi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is:</a:t>
            </a:r>
          </a:p>
          <a:p>
            <a:pPr marL="838200" lvl="1" indent="-381000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T(1)  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		 	</a:t>
            </a:r>
            <a:endParaRPr lang="en-US" altLang="en-US" sz="2400" b="1" i="1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0" lvl="1" indent="-381000">
              <a:buFontTx/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=  2T(n - 1) + 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b="1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1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014960" y="1284945"/>
            <a:ext cx="6442129" cy="286232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Hanoi(n, from</a:t>
            </a: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,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to, temp</a:t>
            </a: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if (n ==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Move(from, to);</a:t>
            </a:r>
            <a:endParaRPr lang="en-US" altLang="en-US" b="1" dirty="0">
              <a:latin typeface="Courier New" pitchFamily="-106" charset="0"/>
              <a:cs typeface="Courier New" pitchFamily="-10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else{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Hanoi(n </a:t>
            </a: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- 1, from, temp, to);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Move(from, to);</a:t>
            </a:r>
            <a:endParaRPr lang="en-US" altLang="en-US" b="1" dirty="0">
              <a:latin typeface="Courier New" pitchFamily="-106" charset="0"/>
              <a:cs typeface="Courier New" pitchFamily="-10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en-US" b="1" dirty="0" smtClean="0">
                <a:latin typeface="Courier New" pitchFamily="-106" charset="0"/>
                <a:cs typeface="Courier New" pitchFamily="-106" charset="0"/>
              </a:rPr>
              <a:t>Hanoi(n </a:t>
            </a: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- 1, temp, to, from);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itchFamily="-106" charset="0"/>
                <a:cs typeface="Courier New" pitchFamily="-106" charset="0"/>
              </a:rPr>
              <a:t>}	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6619" y="6066176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(2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Guess and Prove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0131" y="1371600"/>
            <a:ext cx="3886200" cy="41148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small n and look for a pattern. 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the result and prove your guess correct using induction.</a:t>
            </a:r>
          </a:p>
        </p:txBody>
      </p:sp>
      <p:graphicFrame>
        <p:nvGraphicFramePr>
          <p:cNvPr id="25630" name="Group 10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75428"/>
              </p:ext>
            </p:extLst>
          </p:nvPr>
        </p:nvGraphicFramePr>
        <p:xfrm>
          <a:off x="5592725" y="1772520"/>
          <a:ext cx="1800570" cy="3115505"/>
        </p:xfrm>
        <a:graphic>
          <a:graphicData uri="http://schemas.openxmlformats.org/drawingml/2006/table">
            <a:tbl>
              <a:tblPr/>
              <a:tblGrid>
                <a:gridCol w="900285"/>
                <a:gridCol w="900285"/>
              </a:tblGrid>
              <a:tr h="457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5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62721" y="1163979"/>
            <a:ext cx="3012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 =  2T(n - 1) +  1</a:t>
            </a:r>
            <a:r>
              <a:rPr lang="en-US" altLang="en-US" sz="1600" b="1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466526" y="5297596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- 1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Iteration Method</a:t>
            </a:r>
            <a:endParaRPr lang="en-US" altLang="en-US" dirty="0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Unwind recurrence, by repeatedly replacing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r.h.s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the recurrence until the base case is encountered.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2T(n-1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2*[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2*T(n-2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)+1] + 1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+ 1+2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[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2*T(n-3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)+1]  + 1 + 2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+ 1+2 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Tx/>
              <a:buNone/>
            </a:pP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	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T(n-k) + 1+2 + 2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</a:p>
          <a:p>
            <a:pPr>
              <a:buFontTx/>
              <a:buNone/>
            </a:pPr>
            <a:endParaRPr lang="en-US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Geometric </a:t>
            </a:r>
            <a:r>
              <a:rPr lang="en-US" altLang="en-US" dirty="0"/>
              <a:t>Series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k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+ 1+2 + 2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en-US" alt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T(n-(n-1))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+ 1+2 + 2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	=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T(1)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+ 1+2 + 2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endParaRPr lang="en-US" alt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1 + 2 + … + 2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(2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If n=64 the 2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seconds about 1.84 x10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19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seconds or 584+billion years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47065"/>
              </p:ext>
            </p:extLst>
          </p:nvPr>
        </p:nvGraphicFramePr>
        <p:xfrm>
          <a:off x="4273138" y="3889417"/>
          <a:ext cx="911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5" name="Equation" r:id="rId3" imgW="368280" imgH="431640" progId="Equation.3">
                  <p:embed/>
                </p:oleObj>
              </mc:Choice>
              <mc:Fallback>
                <p:oleObj name="Equation" r:id="rId3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138" y="3889417"/>
                        <a:ext cx="911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5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556DE-0DA8-4C27-9BBF-599074C1FBA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Divide and </a:t>
            </a:r>
            <a:r>
              <a:rPr lang="en-US" altLang="en-US" dirty="0" smtClean="0"/>
              <a:t>Conquer Approach</a:t>
            </a:r>
            <a:endParaRPr lang="en-US" altLang="en-US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defTabSz="9144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The most well </a:t>
            </a:r>
            <a:r>
              <a:rPr lang="en-US" altLang="en-US" dirty="0" smtClean="0"/>
              <a:t>known </a:t>
            </a:r>
            <a:r>
              <a:rPr lang="en-US" altLang="en-US" dirty="0"/>
              <a:t>algorithm design strategy:</a:t>
            </a:r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b="1" dirty="0">
                <a:solidFill>
                  <a:srgbClr val="FF0000"/>
                </a:solidFill>
              </a:rPr>
              <a:t>Divide</a:t>
            </a:r>
            <a:r>
              <a:rPr lang="en-US" altLang="en-US" dirty="0"/>
              <a:t> the problem into two or more smaller </a:t>
            </a:r>
            <a:r>
              <a:rPr lang="en-US" altLang="en-US" dirty="0" err="1"/>
              <a:t>subproblems</a:t>
            </a:r>
            <a:r>
              <a:rPr lang="en-US" altLang="en-US" dirty="0"/>
              <a:t>.</a:t>
            </a:r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 altLang="en-US" dirty="0"/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Conquer</a:t>
            </a:r>
            <a:r>
              <a:rPr lang="en-US" altLang="en-US" dirty="0" smtClean="0"/>
              <a:t> </a:t>
            </a:r>
            <a:r>
              <a:rPr lang="en-US" altLang="en-US" dirty="0"/>
              <a:t>the </a:t>
            </a:r>
            <a:r>
              <a:rPr lang="en-US" altLang="en-US" dirty="0" err="1"/>
              <a:t>subproblems</a:t>
            </a:r>
            <a:r>
              <a:rPr lang="en-US" altLang="en-US" dirty="0"/>
              <a:t> by solving them </a:t>
            </a:r>
            <a:r>
              <a:rPr lang="en-US" altLang="en-US" dirty="0" smtClean="0"/>
              <a:t>recursively</a:t>
            </a:r>
            <a:r>
              <a:rPr lang="en-US" altLang="en-US" dirty="0"/>
              <a:t>.</a:t>
            </a:r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 altLang="en-US" dirty="0"/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Combine</a:t>
            </a:r>
            <a:r>
              <a:rPr lang="en-US" altLang="en-US" dirty="0" smtClean="0"/>
              <a:t> </a:t>
            </a:r>
            <a:r>
              <a:rPr lang="en-US" altLang="en-US" dirty="0"/>
              <a:t>the solutions to the </a:t>
            </a:r>
            <a:r>
              <a:rPr lang="en-US" altLang="en-US" dirty="0" err="1"/>
              <a:t>subproblems</a:t>
            </a:r>
            <a:r>
              <a:rPr lang="en-US" altLang="en-US" dirty="0"/>
              <a:t> into the solutions for the original problem.</a:t>
            </a:r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61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" y="356260"/>
            <a:ext cx="8964613" cy="417513"/>
          </a:xfrm>
        </p:spPr>
        <p:txBody>
          <a:bodyPr/>
          <a:lstStyle/>
          <a:p>
            <a:r>
              <a:rPr lang="en-US" altLang="en-US" dirty="0"/>
              <a:t>Forming </a:t>
            </a:r>
            <a:r>
              <a:rPr lang="en-US" altLang="en-US" dirty="0" smtClean="0"/>
              <a:t>Recurrence </a:t>
            </a:r>
            <a:r>
              <a:rPr lang="en-US" altLang="en-US" dirty="0"/>
              <a:t>Relations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326" y="1224395"/>
            <a:ext cx="8642350" cy="5832475"/>
          </a:xfrm>
        </p:spPr>
        <p:txBody>
          <a:bodyPr/>
          <a:lstStyle/>
          <a:p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627313" y="1341438"/>
            <a:ext cx="4182555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public 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void f (</a:t>
            </a:r>
            <a:r>
              <a:rPr lang="en-US" altLang="en-US" sz="1800" b="1" dirty="0" err="1">
                <a:latin typeface="Courier New" pitchFamily="-106" charset="0"/>
                <a:cs typeface="Courier New" pitchFamily="-106" charset="0"/>
              </a:rPr>
              <a:t>int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n)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if (n &gt;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  </a:t>
            </a:r>
            <a:r>
              <a:rPr lang="en-US" altLang="en-US" sz="1800" b="1" dirty="0" err="1">
                <a:latin typeface="Courier New" pitchFamily="-106" charset="0"/>
                <a:cs typeface="Courier New" pitchFamily="-106" charset="0"/>
              </a:rPr>
              <a:t>System.out.println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  f(n-1);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}else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return;</a:t>
            </a:r>
            <a:endParaRPr lang="en-US" altLang="en-US" sz="1800" b="1" dirty="0">
              <a:latin typeface="Courier New" pitchFamily="-106" charset="0"/>
              <a:cs typeface="Courier New" pitchFamily="-10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3763831"/>
            <a:ext cx="8642350" cy="199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FF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kern="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kern="0" dirty="0" smtClean="0"/>
              <a:t>The recurrence relation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kern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 b="1" i="1" kern="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T(0)   = 1                            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i="1" kern="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T(n)  =  T(n-1) + </a:t>
            </a:r>
            <a:r>
              <a:rPr lang="en-US" altLang="en-US" b="1" i="1" kern="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    </a:t>
            </a:r>
            <a:r>
              <a:rPr lang="en-US" altLang="en-US" b="1" i="1" kern="0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n &gt; 0</a:t>
            </a:r>
            <a:endParaRPr lang="en-US" altLang="en-US" b="1" i="1" kern="0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183958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T(n</a:t>
            </a:r>
            <a:r>
              <a:rPr lang="en-US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	= T(n-1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) + </a:t>
            </a:r>
            <a:r>
              <a:rPr lang="en-US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= T(n-2) + c + 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= T(n-3) + c + c + 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= T(n-k) + kc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Stop when k = 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T(n) 	= T(0) + </a:t>
            </a:r>
            <a:r>
              <a:rPr lang="en-US" dirty="0" err="1" smtClean="0">
                <a:solidFill>
                  <a:schemeClr val="tx1"/>
                </a:solidFill>
              </a:rPr>
              <a:t>cn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T(n)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= b + </a:t>
            </a:r>
            <a:r>
              <a:rPr lang="en-US" dirty="0" err="1" smtClean="0">
                <a:solidFill>
                  <a:schemeClr val="tx1"/>
                </a:solidFill>
              </a:rPr>
              <a:t>cn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(n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0559" y="5651947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(n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5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DEAD8-5488-45C7-B5EC-F3FFB8BE9BC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Recurrences Solutions</a:t>
            </a:r>
            <a:endParaRPr lang="en-US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T(n-1) + </a:t>
            </a:r>
            <a:r>
              <a:rPr lang="en-US" altLang="en-US" dirty="0" err="1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baseline="30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Recursive </a:t>
            </a:r>
            <a:r>
              <a:rPr lang="en-US" altLang="en-US" dirty="0">
                <a:solidFill>
                  <a:schemeClr val="tx1"/>
                </a:solidFill>
              </a:rPr>
              <a:t>algorithm that loops through the input to eliminate one item</a:t>
            </a:r>
          </a:p>
          <a:p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T(n/2) +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Recursive </a:t>
            </a:r>
            <a:r>
              <a:rPr lang="en-US" altLang="en-US" dirty="0">
                <a:solidFill>
                  <a:schemeClr val="tx1"/>
                </a:solidFill>
              </a:rPr>
              <a:t>algorithm that halves the input in one step</a:t>
            </a:r>
          </a:p>
          <a:p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T(n/2) + </a:t>
            </a:r>
            <a:r>
              <a:rPr lang="en-US" altLang="en-US" dirty="0" err="1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Recursive </a:t>
            </a:r>
            <a:r>
              <a:rPr lang="en-US" altLang="en-US" dirty="0">
                <a:solidFill>
                  <a:schemeClr val="tx1"/>
                </a:solidFill>
              </a:rPr>
              <a:t>algorithm that halves the input but must examine every item in the input</a:t>
            </a:r>
          </a:p>
          <a:p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2T(n/2) +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Recursive </a:t>
            </a:r>
            <a:r>
              <a:rPr lang="en-US" altLang="en-US" dirty="0">
                <a:solidFill>
                  <a:schemeClr val="tx1"/>
                </a:solidFill>
              </a:rPr>
              <a:t>algorithm that splits the input into 2 halves and does a </a:t>
            </a:r>
            <a:r>
              <a:rPr lang="en-US" altLang="en-US" dirty="0" smtClean="0">
                <a:solidFill>
                  <a:schemeClr val="tx1"/>
                </a:solidFill>
              </a:rPr>
              <a:t>constant </a:t>
            </a:r>
            <a:r>
              <a:rPr lang="en-US" altLang="en-US" dirty="0">
                <a:solidFill>
                  <a:schemeClr val="tx1"/>
                </a:solidFill>
              </a:rPr>
              <a:t>amount of other </a:t>
            </a:r>
            <a:r>
              <a:rPr lang="en-US" altLang="en-US" dirty="0" smtClean="0">
                <a:solidFill>
                  <a:schemeClr val="tx1"/>
                </a:solidFill>
              </a:rPr>
              <a:t>work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0C17E9-4558-4CB6-B576-B18E0C6A8D6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for Solving </a:t>
            </a:r>
            <a:r>
              <a:rPr lang="en-US" altLang="en-US" dirty="0" smtClean="0"/>
              <a:t>Recurrences</a:t>
            </a:r>
            <a:endParaRPr lang="en-US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814388"/>
            <a:ext cx="8229600" cy="507682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Iteration </a:t>
            </a:r>
            <a:r>
              <a:rPr lang="en-US" altLang="en-US" dirty="0"/>
              <a:t>method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/>
              <a:t>Substitution method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Recursion </a:t>
            </a:r>
            <a:r>
              <a:rPr lang="en-US" altLang="en-US" dirty="0"/>
              <a:t>tree </a:t>
            </a:r>
            <a:r>
              <a:rPr lang="en-US" altLang="en-US" dirty="0" smtClean="0"/>
              <a:t>method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Master </a:t>
            </a:r>
            <a:r>
              <a:rPr lang="en-US" altLang="en-US" dirty="0" smtClean="0"/>
              <a:t>method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3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7EDD7-E741-4DAB-BB32-A8BA2E4356E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Iteration Method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Convert </a:t>
            </a: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 smtClean="0">
                <a:solidFill>
                  <a:schemeClr val="tx1"/>
                </a:solidFill>
              </a:rPr>
              <a:t>recurrence </a:t>
            </a:r>
            <a:r>
              <a:rPr lang="en-US" altLang="en-US" dirty="0">
                <a:solidFill>
                  <a:schemeClr val="tx1"/>
                </a:solidFill>
              </a:rPr>
              <a:t>into a summation and try to bound it using </a:t>
            </a:r>
            <a:r>
              <a:rPr lang="en-US" altLang="en-US" dirty="0" smtClean="0">
                <a:solidFill>
                  <a:schemeClr val="tx1"/>
                </a:solidFill>
              </a:rPr>
              <a:t>a known </a:t>
            </a:r>
            <a:r>
              <a:rPr lang="en-US" altLang="en-US" dirty="0">
                <a:solidFill>
                  <a:schemeClr val="tx1"/>
                </a:solidFill>
              </a:rPr>
              <a:t>series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Iterate the </a:t>
            </a:r>
            <a:r>
              <a:rPr lang="en-US" altLang="en-US" dirty="0" smtClean="0"/>
              <a:t>recurrence </a:t>
            </a:r>
            <a:r>
              <a:rPr lang="en-US" altLang="en-US" dirty="0"/>
              <a:t>until the initial </a:t>
            </a:r>
            <a:r>
              <a:rPr lang="en-US" altLang="en-US" dirty="0" smtClean="0"/>
              <a:t>condition </a:t>
            </a:r>
            <a:r>
              <a:rPr lang="en-US" altLang="en-US" dirty="0"/>
              <a:t>is </a:t>
            </a:r>
            <a:r>
              <a:rPr lang="en-US" altLang="en-US" dirty="0" smtClean="0"/>
              <a:t>reached</a:t>
            </a:r>
            <a:r>
              <a:rPr lang="en-US" altLang="en-US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Use </a:t>
            </a:r>
            <a:r>
              <a:rPr lang="en-US" altLang="en-US" dirty="0" smtClean="0"/>
              <a:t>back-substitution </a:t>
            </a:r>
            <a:r>
              <a:rPr lang="en-US" altLang="en-US" dirty="0"/>
              <a:t>to express the </a:t>
            </a:r>
            <a:r>
              <a:rPr lang="en-US" altLang="en-US" dirty="0" smtClean="0"/>
              <a:t>recurrence </a:t>
            </a:r>
            <a:r>
              <a:rPr lang="en-US" altLang="en-US" dirty="0"/>
              <a:t>in terms of </a:t>
            </a:r>
            <a:r>
              <a:rPr lang="en-US" altLang="en-US" i="1" dirty="0"/>
              <a:t>n</a:t>
            </a:r>
            <a:r>
              <a:rPr lang="en-US" altLang="en-US" dirty="0"/>
              <a:t> and the initial (boundary) </a:t>
            </a:r>
            <a:r>
              <a:rPr lang="en-US" altLang="en-US" dirty="0" smtClean="0"/>
              <a:t>condition</a:t>
            </a:r>
            <a:r>
              <a:rPr lang="en-US" altLang="en-US" dirty="0"/>
              <a:t>.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8465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F7D9D-701D-4A53-B503-7B3B21BA7EBC}" type="slidenum">
              <a:rPr lang="en-US" altLang="en-US">
                <a:latin typeface="+mn-lt"/>
              </a:rPr>
              <a:pPr/>
              <a:t>45</a:t>
            </a:fld>
            <a:endParaRPr lang="en-US" altLang="en-US">
              <a:latin typeface="+mn-lt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Iteration Method – </a:t>
            </a:r>
            <a:r>
              <a:rPr lang="en-US" altLang="en-US" smtClean="0"/>
              <a:t>Binary Search</a:t>
            </a:r>
            <a:endParaRPr lang="en-US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T(n/2)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T(n/2)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T(n/4)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T(n/8)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when n/2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  =&gt;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T(n) 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T(1) 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=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clgn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T(1)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= </a:t>
            </a:r>
            <a:r>
              <a:rPr lang="el-G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356" name="AutoShape 4"/>
          <p:cNvSpPr>
            <a:spLocks/>
          </p:cNvSpPr>
          <p:nvPr/>
        </p:nvSpPr>
        <p:spPr bwMode="auto">
          <a:xfrm rot="-5400000">
            <a:off x="2862263" y="3436937"/>
            <a:ext cx="147638" cy="2049463"/>
          </a:xfrm>
          <a:prstGeom prst="leftBrace">
            <a:avLst>
              <a:gd name="adj1" fmla="val 115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363788" y="452278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+mn-lt"/>
              </a:rPr>
              <a:t>n </a:t>
            </a:r>
            <a:r>
              <a:rPr lang="en-US" altLang="en-US" sz="2400" dirty="0">
                <a:latin typeface="+mn-lt"/>
              </a:rPr>
              <a:t>times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976813" y="1870075"/>
            <a:ext cx="2936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 =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T(n/4)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5046663" y="2360613"/>
            <a:ext cx="2936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T(n/4) =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T(n/8)</a:t>
            </a:r>
          </a:p>
        </p:txBody>
      </p:sp>
    </p:spTree>
    <p:extLst>
      <p:ext uri="{BB962C8B-B14F-4D97-AF65-F5344CB8AC3E}">
        <p14:creationId xmlns:p14="http://schemas.microsoft.com/office/powerpoint/2010/main" val="27750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uiExpand="1" build="p"/>
      <p:bldP spid="228356" grpId="0" animBg="1"/>
      <p:bldP spid="228357" grpId="0"/>
      <p:bldP spid="22835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33485F-0E26-4148-978D-0834CB86579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Iteration - </a:t>
            </a:r>
            <a:r>
              <a:rPr lang="en-US" altLang="en-US" dirty="0" err="1" smtClean="0"/>
              <a:t>Mergesort</a:t>
            </a:r>
            <a:endParaRPr lang="en-US" alt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99487" cy="5076825"/>
          </a:xfrm>
        </p:spPr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n + 2T(n/2)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n + 2T(n/2) 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= n + 2(n/2 + 2T(n/4)) 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= n + n + 4T(n/4)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= n + n + 4(n/4 + 2T(n/8))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= n + n + n + 8T(n/8)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  = in + 2</a:t>
            </a:r>
            <a:r>
              <a:rPr lang="en-US" alt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alt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stop at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nlgn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=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nlgn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= </a:t>
            </a:r>
            <a:r>
              <a:rPr lang="el-G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nlgn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4935538" y="1879600"/>
            <a:ext cx="3422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 = n/2 + 2T(n/4)</a:t>
            </a:r>
          </a:p>
        </p:txBody>
      </p:sp>
    </p:spTree>
    <p:extLst>
      <p:ext uri="{BB962C8B-B14F-4D97-AF65-F5344CB8AC3E}">
        <p14:creationId xmlns:p14="http://schemas.microsoft.com/office/powerpoint/2010/main" val="4659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22DBD-4E5F-4A59-824A-1A96ECD0D9F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Substitution </a:t>
            </a:r>
            <a:r>
              <a:rPr lang="en-US" altLang="en-US" smtClean="0"/>
              <a:t>Method</a:t>
            </a:r>
            <a:endParaRPr lang="en-US" alt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Guess a solution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O(g(n))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Induction </a:t>
            </a:r>
            <a:r>
              <a:rPr lang="en-US" altLang="en-US" sz="2000" dirty="0">
                <a:solidFill>
                  <a:schemeClr val="tx1"/>
                </a:solidFill>
              </a:rPr>
              <a:t>goal: apply the definition of the </a:t>
            </a:r>
            <a:r>
              <a:rPr lang="en-US" altLang="en-US" sz="2000" dirty="0" smtClean="0">
                <a:solidFill>
                  <a:schemeClr val="tx1"/>
                </a:solidFill>
              </a:rPr>
              <a:t>asymptotic </a:t>
            </a:r>
            <a:r>
              <a:rPr lang="en-US" altLang="en-US" sz="2000" dirty="0">
                <a:solidFill>
                  <a:schemeClr val="tx1"/>
                </a:solidFill>
              </a:rPr>
              <a:t>notation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≤ </a:t>
            </a:r>
            <a:r>
              <a:rPr lang="en-US" altLang="en-US" sz="24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g(n), for some </a:t>
            </a:r>
            <a:r>
              <a:rPr lang="en-US" altLang="en-US" sz="2400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and n ≥ n</a:t>
            </a:r>
            <a:r>
              <a:rPr lang="en-US" altLang="en-US" sz="2400" b="1" baseline="-250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514350" indent="-457200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</a:rPr>
              <a:t>Induction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hypothesis: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T(k) 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g(k) 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en-US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n 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Prove the </a:t>
            </a:r>
            <a:r>
              <a:rPr lang="en-US" altLang="en-US" dirty="0" smtClean="0">
                <a:solidFill>
                  <a:schemeClr val="tx1"/>
                </a:solidFill>
              </a:rPr>
              <a:t>induction </a:t>
            </a:r>
            <a:r>
              <a:rPr lang="en-US" altLang="en-US" dirty="0">
                <a:solidFill>
                  <a:schemeClr val="tx1"/>
                </a:solidFill>
              </a:rPr>
              <a:t>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Use the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induction </a:t>
            </a:r>
            <a:r>
              <a:rPr lang="en-US" altLang="en-US" sz="2000" b="1" dirty="0">
                <a:solidFill>
                  <a:schemeClr val="tx1"/>
                </a:solidFill>
              </a:rPr>
              <a:t>hypothesis</a:t>
            </a:r>
            <a:r>
              <a:rPr lang="en-US" altLang="en-US" sz="2000" dirty="0">
                <a:solidFill>
                  <a:schemeClr val="tx1"/>
                </a:solidFill>
              </a:rPr>
              <a:t> to find some values of the </a:t>
            </a:r>
            <a:r>
              <a:rPr lang="en-US" altLang="en-US" sz="2000" dirty="0" smtClean="0">
                <a:solidFill>
                  <a:schemeClr val="tx1"/>
                </a:solidFill>
              </a:rPr>
              <a:t>constants </a:t>
            </a:r>
            <a:r>
              <a:rPr lang="en-US" altLang="en-US" sz="2000" dirty="0">
                <a:solidFill>
                  <a:schemeClr val="tx1"/>
                </a:solidFill>
              </a:rPr>
              <a:t>d and n</a:t>
            </a:r>
            <a:r>
              <a:rPr lang="en-US" altLang="en-US" sz="2000" baseline="-25000" dirty="0">
                <a:solidFill>
                  <a:schemeClr val="tx1"/>
                </a:solidFill>
              </a:rPr>
              <a:t>0</a:t>
            </a:r>
            <a:r>
              <a:rPr lang="en-US" altLang="en-US" sz="2000" dirty="0">
                <a:solidFill>
                  <a:schemeClr val="tx1"/>
                </a:solidFill>
              </a:rPr>
              <a:t> for </a:t>
            </a:r>
            <a:r>
              <a:rPr lang="en-US" altLang="en-US" sz="2000" dirty="0" smtClean="0">
                <a:solidFill>
                  <a:schemeClr val="tx1"/>
                </a:solidFill>
              </a:rPr>
              <a:t>which </a:t>
            </a:r>
            <a:r>
              <a:rPr lang="en-US" altLang="en-US" sz="2000" dirty="0">
                <a:solidFill>
                  <a:schemeClr val="tx1"/>
                </a:solidFill>
              </a:rPr>
              <a:t>the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induction </a:t>
            </a:r>
            <a:r>
              <a:rPr lang="en-US" altLang="en-US" sz="2000" b="1" dirty="0">
                <a:solidFill>
                  <a:schemeClr val="tx1"/>
                </a:solidFill>
              </a:rPr>
              <a:t>goal</a:t>
            </a:r>
            <a:r>
              <a:rPr lang="en-US" altLang="en-US" sz="2000" dirty="0">
                <a:solidFill>
                  <a:schemeClr val="tx1"/>
                </a:solidFill>
              </a:rPr>
              <a:t> holds</a:t>
            </a:r>
          </a:p>
        </p:txBody>
      </p:sp>
    </p:spTree>
    <p:extLst>
      <p:ext uri="{BB962C8B-B14F-4D97-AF65-F5344CB8AC3E}">
        <p14:creationId xmlns:p14="http://schemas.microsoft.com/office/powerpoint/2010/main" val="11100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3F9A2-B440-432F-84EB-B3E8A63A5A47}" type="slidenum">
              <a:rPr lang="en-US" altLang="en-US">
                <a:latin typeface="+mn-lt"/>
              </a:rPr>
              <a:pPr/>
              <a:t>48</a:t>
            </a:fld>
            <a:endParaRPr lang="en-US" altLang="en-US">
              <a:latin typeface="+mn-lt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Substitution: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T(n-1)+T(n-2)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46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T(n) = 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 goal: T(n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 ≥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Induction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hypothesis: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T(k)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 k &lt; n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induction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T(n-1) + T(n-2)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≤ c</a:t>
            </a:r>
            <a:r>
              <a:rPr lang="en-US" altLang="en-US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n-1 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c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n-2 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c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n-2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+1)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c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n-2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T(n) 	≤ 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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T(n) = O(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74958" y="2127617"/>
            <a:ext cx="1903228" cy="2582605"/>
            <a:chOff x="6974958" y="2127617"/>
            <a:chExt cx="1903228" cy="2582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218233" y="2433681"/>
                  <a:ext cx="1448730" cy="676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𝚽</m:t>
                        </m:r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33" y="2433681"/>
                  <a:ext cx="1448730" cy="6760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265168" y="3109700"/>
                  <a:ext cx="1566583" cy="676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68" y="3109700"/>
                  <a:ext cx="1566583" cy="67601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312103" y="4003431"/>
                  <a:ext cx="1472711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𝚽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𝚽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103" y="4003431"/>
                  <a:ext cx="1472711" cy="3755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6974958" y="2127617"/>
              <a:ext cx="1903228" cy="25826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44070" y="2127618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Properties</a:t>
              </a:r>
              <a:endPara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5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E27A-4292-4E97-9300-FD84BB6918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dirty="0" smtClean="0"/>
              <a:t>Typical </a:t>
            </a:r>
            <a:r>
              <a:rPr lang="en-US" altLang="en-US" sz="2800" dirty="0"/>
              <a:t>Divide and </a:t>
            </a:r>
            <a:r>
              <a:rPr lang="en-US" altLang="en-US" sz="2800" dirty="0" smtClean="0"/>
              <a:t>Conquer Case</a:t>
            </a:r>
            <a:endParaRPr lang="en-US" altLang="en-US" sz="2800" dirty="0"/>
          </a:p>
        </p:txBody>
      </p:sp>
      <p:sp>
        <p:nvSpPr>
          <p:cNvPr id="370691" name="Oval 3"/>
          <p:cNvSpPr>
            <a:spLocks noChangeArrowheads="1"/>
          </p:cNvSpPr>
          <p:nvPr/>
        </p:nvSpPr>
        <p:spPr bwMode="auto">
          <a:xfrm>
            <a:off x="5181600" y="22860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chemeClr val="tx1"/>
                </a:solidFill>
                <a:latin typeface="Times New Roman" pitchFamily="-106" charset="0"/>
              </a:rPr>
              <a:t>subproblem 2 </a:t>
            </a:r>
          </a:p>
          <a:p>
            <a:pPr algn="ctr"/>
            <a:r>
              <a:rPr lang="en-US" altLang="en-US" sz="1800" b="1">
                <a:solidFill>
                  <a:schemeClr val="tx1"/>
                </a:solidFill>
                <a:latin typeface="Times New Roman" pitchFamily="-106" charset="0"/>
              </a:rPr>
              <a:t>of size </a:t>
            </a:r>
            <a:r>
              <a:rPr lang="en-US" altLang="en-US" sz="1800" b="1" i="1">
                <a:solidFill>
                  <a:schemeClr val="tx1"/>
                </a:solidFill>
                <a:latin typeface="Times New Roman" pitchFamily="-106" charset="0"/>
              </a:rPr>
              <a:t>n</a:t>
            </a:r>
            <a:r>
              <a:rPr lang="en-US" altLang="en-US" sz="1800" b="1">
                <a:solidFill>
                  <a:schemeClr val="tx1"/>
                </a:solidFill>
                <a:latin typeface="Times New Roman" pitchFamily="-106" charset="0"/>
              </a:rPr>
              <a:t>/2</a:t>
            </a:r>
          </a:p>
        </p:txBody>
      </p:sp>
      <p:sp>
        <p:nvSpPr>
          <p:cNvPr id="370692" name="Oval 4"/>
          <p:cNvSpPr>
            <a:spLocks noChangeArrowheads="1"/>
          </p:cNvSpPr>
          <p:nvPr/>
        </p:nvSpPr>
        <p:spPr bwMode="auto">
          <a:xfrm>
            <a:off x="838200" y="22860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chemeClr val="tx1"/>
                </a:solidFill>
                <a:latin typeface="Times New Roman" pitchFamily="-106" charset="0"/>
              </a:rPr>
              <a:t>subproblem 1 </a:t>
            </a:r>
          </a:p>
          <a:p>
            <a:pPr algn="ctr"/>
            <a:r>
              <a:rPr lang="en-US" altLang="en-US" sz="1800" b="1">
                <a:solidFill>
                  <a:schemeClr val="tx1"/>
                </a:solidFill>
                <a:latin typeface="Times New Roman" pitchFamily="-106" charset="0"/>
              </a:rPr>
              <a:t>of size </a:t>
            </a:r>
            <a:r>
              <a:rPr lang="en-US" altLang="en-US" sz="1800" b="1" i="1">
                <a:solidFill>
                  <a:schemeClr val="tx1"/>
                </a:solidFill>
                <a:latin typeface="Times New Roman" pitchFamily="-106" charset="0"/>
              </a:rPr>
              <a:t>n</a:t>
            </a:r>
            <a:r>
              <a:rPr lang="en-US" altLang="en-US" sz="1800" b="1">
                <a:solidFill>
                  <a:schemeClr val="tx1"/>
                </a:solidFill>
                <a:latin typeface="Times New Roman" pitchFamily="-106" charset="0"/>
              </a:rPr>
              <a:t>/2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838200" y="35814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tx1"/>
                </a:solidFill>
                <a:latin typeface="Times New Roman" pitchFamily="-106" charset="0"/>
              </a:rPr>
              <a:t>a solution to </a:t>
            </a:r>
          </a:p>
          <a:p>
            <a:pPr algn="ctr"/>
            <a:r>
              <a:rPr lang="en-US" altLang="en-US" sz="1600" b="1">
                <a:solidFill>
                  <a:schemeClr val="tx1"/>
                </a:solidFill>
                <a:latin typeface="Times New Roman" pitchFamily="-106" charset="0"/>
              </a:rPr>
              <a:t>subproblem 1</a:t>
            </a:r>
            <a:endParaRPr lang="en-US" altLang="en-US" sz="240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3048000" y="53340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tx1"/>
                </a:solidFill>
                <a:latin typeface="Times New Roman" pitchFamily="-106" charset="0"/>
              </a:rPr>
              <a:t>a solution to</a:t>
            </a:r>
          </a:p>
          <a:p>
            <a:pPr algn="ctr"/>
            <a:r>
              <a:rPr lang="en-US" altLang="en-US" sz="1600" b="1">
                <a:solidFill>
                  <a:schemeClr val="tx1"/>
                </a:solidFill>
                <a:latin typeface="Times New Roman" pitchFamily="-106" charset="0"/>
              </a:rPr>
              <a:t>the original problem</a:t>
            </a:r>
            <a:endParaRPr lang="en-US" altLang="en-US" sz="240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5181600" y="35814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tx1"/>
                </a:solidFill>
                <a:latin typeface="Times New Roman" pitchFamily="-106" charset="0"/>
              </a:rPr>
              <a:t>a solution to </a:t>
            </a:r>
          </a:p>
          <a:p>
            <a:pPr algn="ctr"/>
            <a:r>
              <a:rPr lang="en-US" altLang="en-US" sz="1600" b="1">
                <a:solidFill>
                  <a:schemeClr val="tx1"/>
                </a:solidFill>
                <a:latin typeface="Times New Roman" pitchFamily="-106" charset="0"/>
              </a:rPr>
              <a:t>subproblem 2</a:t>
            </a:r>
            <a:endParaRPr lang="en-US" altLang="en-US" sz="240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 flipH="1">
            <a:off x="2286000" y="19812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4572000" y="19812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Oval 10"/>
          <p:cNvSpPr>
            <a:spLocks noChangeArrowheads="1"/>
          </p:cNvSpPr>
          <p:nvPr/>
        </p:nvSpPr>
        <p:spPr bwMode="auto">
          <a:xfrm>
            <a:off x="3048000" y="1219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chemeClr val="tx1"/>
                </a:solidFill>
                <a:latin typeface="Times New Roman" pitchFamily="-106" charset="0"/>
              </a:rPr>
              <a:t>a problem of size </a:t>
            </a:r>
            <a:r>
              <a:rPr lang="en-US" altLang="en-US" sz="1800" b="1" i="1">
                <a:solidFill>
                  <a:schemeClr val="tx1"/>
                </a:solidFill>
                <a:latin typeface="Times New Roman" pitchFamily="-106" charset="0"/>
              </a:rPr>
              <a:t>n</a:t>
            </a:r>
            <a:endParaRPr lang="en-US" altLang="en-US" sz="1800" b="1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370699" name="Line 11"/>
          <p:cNvSpPr>
            <a:spLocks noChangeShapeType="1"/>
          </p:cNvSpPr>
          <p:nvPr/>
        </p:nvSpPr>
        <p:spPr bwMode="auto">
          <a:xfrm>
            <a:off x="1905000" y="31242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6324600" y="31242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1905000" y="42672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6324600" y="42672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1905000" y="48006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Line 16"/>
          <p:cNvSpPr>
            <a:spLocks noChangeShapeType="1"/>
          </p:cNvSpPr>
          <p:nvPr/>
        </p:nvSpPr>
        <p:spPr bwMode="auto">
          <a:xfrm>
            <a:off x="4191000" y="48006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73F7D-D09D-4A93-811E-7B28F4642C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Recurrences </a:t>
            </a:r>
            <a:r>
              <a:rPr lang="en-US" altLang="en-US" dirty="0"/>
              <a:t>and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838" y="1214438"/>
                <a:ext cx="8229600" cy="5368925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en-US" sz="2400" dirty="0" smtClean="0">
                    <a:solidFill>
                      <a:schemeClr val="tx1"/>
                    </a:solidFill>
                  </a:rPr>
                  <a:t>An equation or inequality that describes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en-US" sz="2400" dirty="0" smtClean="0">
                    <a:solidFill>
                      <a:schemeClr val="tx1"/>
                    </a:solidFill>
                  </a:rPr>
                  <a:t>function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in terms of its value on smaller inputs.</a:t>
                </a:r>
              </a:p>
              <a:p>
                <a:pPr>
                  <a:lnSpc>
                    <a:spcPct val="130000"/>
                  </a:lnSpc>
                  <a:buFontTx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				</a:t>
                </a:r>
                <a:r>
                  <a:rPr lang="en-US" altLang="en-US" sz="3200" i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3200" b="1" i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32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3200" b="1" i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32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3200" b="1" i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3200" b="1" i="1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32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3200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en-US" sz="3200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en-US" sz="32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3200" b="1" i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sz="3200" b="1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3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en-US" sz="2400" dirty="0" smtClean="0">
                    <a:solidFill>
                      <a:schemeClr val="tx1"/>
                    </a:solidFill>
                  </a:rPr>
                  <a:t>Recurrences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arise when an algorithm </a:t>
                </a:r>
                <a:r>
                  <a:rPr lang="en-US" altLang="en-US" sz="2400" dirty="0" smtClean="0">
                    <a:solidFill>
                      <a:schemeClr val="tx1"/>
                    </a:solidFill>
                  </a:rPr>
                  <a:t>contains recursive calls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to itself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en-US" sz="2400" dirty="0"/>
                  <a:t>What is the </a:t>
                </a:r>
                <a:r>
                  <a:rPr lang="en-US" altLang="en-US" sz="2400" dirty="0" smtClean="0"/>
                  <a:t>actual </a:t>
                </a:r>
                <a:r>
                  <a:rPr lang="en-US" altLang="en-US" sz="2400" dirty="0"/>
                  <a:t>running time of the algorithm?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en-US" sz="2400" dirty="0"/>
                  <a:t>Need to solve the </a:t>
                </a:r>
                <a:r>
                  <a:rPr lang="en-US" altLang="en-US" sz="2400" dirty="0" smtClean="0"/>
                  <a:t>recurrence</a:t>
                </a:r>
                <a:r>
                  <a:rPr lang="en-US" altLang="en-US" sz="2400" dirty="0"/>
                  <a:t>	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en-US" sz="2000" dirty="0">
                    <a:solidFill>
                      <a:srgbClr val="DD0111"/>
                    </a:solidFill>
                  </a:rPr>
                  <a:t>Find an </a:t>
                </a:r>
                <a:r>
                  <a:rPr lang="en-US" altLang="en-US" sz="2000" dirty="0" smtClean="0">
                    <a:solidFill>
                      <a:srgbClr val="DD0111"/>
                    </a:solidFill>
                  </a:rPr>
                  <a:t>explicit </a:t>
                </a:r>
                <a:r>
                  <a:rPr lang="en-US" altLang="en-US" sz="2000" dirty="0">
                    <a:solidFill>
                      <a:srgbClr val="DD0111"/>
                    </a:solidFill>
                  </a:rPr>
                  <a:t>formula of the expression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en-US" sz="2000" dirty="0">
                    <a:solidFill>
                      <a:srgbClr val="DD0111"/>
                    </a:solidFill>
                  </a:rPr>
                  <a:t>Bound the </a:t>
                </a:r>
                <a:r>
                  <a:rPr lang="en-US" altLang="en-US" sz="2000" dirty="0" smtClean="0">
                    <a:solidFill>
                      <a:srgbClr val="DD0111"/>
                    </a:solidFill>
                  </a:rPr>
                  <a:t>recurrence </a:t>
                </a:r>
                <a:r>
                  <a:rPr lang="en-US" altLang="en-US" sz="2000" dirty="0">
                    <a:solidFill>
                      <a:srgbClr val="DD0111"/>
                    </a:solidFill>
                  </a:rPr>
                  <a:t>by an expression that involves n</a:t>
                </a:r>
              </a:p>
            </p:txBody>
          </p:sp>
        </mc:Choice>
        <mc:Fallback xmlns="">
          <p:sp>
            <p:nvSpPr>
              <p:cNvPr id="177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838" y="1214438"/>
                <a:ext cx="8229600" cy="5368925"/>
              </a:xfrm>
              <a:blipFill rotWithShape="1">
                <a:blip r:embed="rId2"/>
                <a:stretch>
                  <a:fillRect l="-103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8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3" y="1061626"/>
            <a:ext cx="7644773" cy="438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39971" y="5864966"/>
            <a:ext cx="4688959" cy="523220"/>
            <a:chOff x="839971" y="5864966"/>
            <a:chExt cx="4688959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47980" y="5864966"/>
                  <a:ext cx="26809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rgbClr val="00808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𝑛𝑙𝑔𝑛</m:t>
                        </m:r>
                        <m:r>
                          <a:rPr lang="en-US" sz="28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rgbClr val="00808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980" y="5864966"/>
                  <a:ext cx="2680950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839971" y="5864966"/>
              <a:ext cx="20681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Closed form: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0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9" y="1230704"/>
            <a:ext cx="821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6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9" y="1230704"/>
            <a:ext cx="821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0704"/>
            <a:ext cx="83915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3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17680</TotalTime>
  <Words>968</Words>
  <Application>Microsoft Office PowerPoint</Application>
  <PresentationFormat>On-screen Show (4:3)</PresentationFormat>
  <Paragraphs>322</Paragraphs>
  <Slides>48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Cambria Math</vt:lpstr>
      <vt:lpstr>Courier New</vt:lpstr>
      <vt:lpstr>Monotype Sorts</vt:lpstr>
      <vt:lpstr>Symbol</vt:lpstr>
      <vt:lpstr>Times New Roman</vt:lpstr>
      <vt:lpstr>ヒラギノ明朝 ProN W3</vt:lpstr>
      <vt:lpstr>Default Design</vt:lpstr>
      <vt:lpstr>Equation</vt:lpstr>
      <vt:lpstr>Chapter 4</vt:lpstr>
      <vt:lpstr>Recall from Week 1</vt:lpstr>
      <vt:lpstr>Iterative Algorithm Analysis</vt:lpstr>
      <vt:lpstr>The Divide and Conquer Approach</vt:lpstr>
      <vt:lpstr>A Typical Divide and Conquer Case</vt:lpstr>
      <vt:lpstr>Recurrences and Running Time</vt:lpstr>
      <vt:lpstr>Merge-Sort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Power of a Number</vt:lpstr>
      <vt:lpstr>Power of a Number</vt:lpstr>
      <vt:lpstr>PowerPoint Presentation</vt:lpstr>
      <vt:lpstr>Extra Recursion</vt:lpstr>
      <vt:lpstr>PowerPoint Presentation</vt:lpstr>
      <vt:lpstr>Recurrence Relations from Code</vt:lpstr>
      <vt:lpstr>Solve the Recurrence </vt:lpstr>
      <vt:lpstr>Tower of Hanoi</vt:lpstr>
      <vt:lpstr>Recursive Solution</vt:lpstr>
      <vt:lpstr>Recursive Solution</vt:lpstr>
      <vt:lpstr>Recursive Solution</vt:lpstr>
      <vt:lpstr>Recursive Solution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Towers of Hanoi</vt:lpstr>
      <vt:lpstr>Guess and Prove</vt:lpstr>
      <vt:lpstr>Iteration Method</vt:lpstr>
      <vt:lpstr>Geometric Series</vt:lpstr>
      <vt:lpstr>Forming Recurrence Relations</vt:lpstr>
      <vt:lpstr>PowerPoint Presentation</vt:lpstr>
      <vt:lpstr>Recurrences Solutions</vt:lpstr>
      <vt:lpstr>Methods for Solving Recurrences</vt:lpstr>
      <vt:lpstr>The Iteration Method</vt:lpstr>
      <vt:lpstr>Iteration Method – Binary Search</vt:lpstr>
      <vt:lpstr>Iteration - Mergesort</vt:lpstr>
      <vt:lpstr>Substitution Method</vt:lpstr>
      <vt:lpstr>Substitution: T(n) = T(n-1)+T(n-2)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Week2H</dc:title>
  <dc:subject>Divide and Conquer</dc:subject>
  <dc:creator>Juli Schutfort</dc:creator>
  <cp:lastModifiedBy>Julianne Schutfort</cp:lastModifiedBy>
  <cp:revision>1032</cp:revision>
  <cp:lastPrinted>2018-07-02T18:42:49Z</cp:lastPrinted>
  <dcterms:created xsi:type="dcterms:W3CDTF">2003-07-26T00:47:08Z</dcterms:created>
  <dcterms:modified xsi:type="dcterms:W3CDTF">2020-01-13T09:07:02Z</dcterms:modified>
</cp:coreProperties>
</file>