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357" r:id="rId2"/>
    <p:sldId id="506" r:id="rId3"/>
    <p:sldId id="505" r:id="rId4"/>
    <p:sldId id="539" r:id="rId5"/>
    <p:sldId id="540" r:id="rId6"/>
    <p:sldId id="538" r:id="rId7"/>
    <p:sldId id="542" r:id="rId8"/>
    <p:sldId id="510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11" r:id="rId22"/>
    <p:sldId id="461" r:id="rId23"/>
    <p:sldId id="527" r:id="rId24"/>
    <p:sldId id="525" r:id="rId25"/>
    <p:sldId id="526" r:id="rId26"/>
    <p:sldId id="543" r:id="rId27"/>
    <p:sldId id="459" r:id="rId28"/>
    <p:sldId id="541" r:id="rId29"/>
    <p:sldId id="374" r:id="rId30"/>
    <p:sldId id="421" r:id="rId31"/>
    <p:sldId id="422" r:id="rId32"/>
    <p:sldId id="423" r:id="rId33"/>
    <p:sldId id="426" r:id="rId34"/>
    <p:sldId id="534" r:id="rId35"/>
    <p:sldId id="544" r:id="rId36"/>
    <p:sldId id="545" r:id="rId37"/>
    <p:sldId id="546" r:id="rId38"/>
    <p:sldId id="547" r:id="rId39"/>
    <p:sldId id="548" r:id="rId40"/>
    <p:sldId id="549" r:id="rId41"/>
    <p:sldId id="550" r:id="rId42"/>
    <p:sldId id="551" r:id="rId43"/>
    <p:sldId id="552" r:id="rId44"/>
    <p:sldId id="553" r:id="rId45"/>
    <p:sldId id="554" r:id="rId46"/>
    <p:sldId id="555" r:id="rId47"/>
    <p:sldId id="556" r:id="rId48"/>
    <p:sldId id="557" r:id="rId49"/>
    <p:sldId id="558" r:id="rId50"/>
    <p:sldId id="559" r:id="rId51"/>
    <p:sldId id="560" r:id="rId52"/>
    <p:sldId id="561" r:id="rId53"/>
    <p:sldId id="562" r:id="rId54"/>
    <p:sldId id="563" r:id="rId55"/>
    <p:sldId id="564" r:id="rId56"/>
    <p:sldId id="565" r:id="rId57"/>
    <p:sldId id="566" r:id="rId58"/>
    <p:sldId id="567" r:id="rId59"/>
    <p:sldId id="568" r:id="rId60"/>
    <p:sldId id="569" r:id="rId61"/>
    <p:sldId id="570" r:id="rId62"/>
    <p:sldId id="571" r:id="rId63"/>
    <p:sldId id="572" r:id="rId64"/>
    <p:sldId id="573" r:id="rId65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3300"/>
    <a:srgbClr val="DD0111"/>
    <a:srgbClr val="CC0000"/>
    <a:srgbClr val="006699"/>
    <a:srgbClr val="0000FF"/>
    <a:srgbClr val="0066FF"/>
    <a:srgbClr val="99003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1" autoAdjust="0"/>
    <p:restoredTop sz="94632" autoAdjust="0"/>
  </p:normalViewPr>
  <p:slideViewPr>
    <p:cSldViewPr snapToGrid="0">
      <p:cViewPr varScale="1">
        <p:scale>
          <a:sx n="100" d="100"/>
          <a:sy n="100" d="100"/>
        </p:scale>
        <p:origin x="97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2816"/>
    </p:cViewPr>
  </p:sorterViewPr>
  <p:notesViewPr>
    <p:cSldViewPr snapToGrid="0">
      <p:cViewPr varScale="1">
        <p:scale>
          <a:sx n="70" d="100"/>
          <a:sy n="70" d="100"/>
        </p:scale>
        <p:origin x="-3246" y="-9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BAD4493-9EFC-4E72-A6E2-3E11F6D746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382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9758"/>
            <a:ext cx="5588000" cy="417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8F3DF93-E66D-4C60-AD6A-8AB439BB53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766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FEAE2B-6B01-49F3-9C89-D63331B878F4}" type="slidenum">
              <a:rPr lang="ar-SA" altLang="en-US"/>
              <a:pPr/>
              <a:t>4</a:t>
            </a:fld>
            <a:endParaRPr lang="en-US" alt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5501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FEAE2B-6B01-49F3-9C89-D63331B878F4}" type="slidenum">
              <a:rPr lang="ar-SA" altLang="en-US"/>
              <a:pPr/>
              <a:t>6</a:t>
            </a:fld>
            <a:endParaRPr lang="en-US" alt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343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FEAE2B-6B01-49F3-9C89-D63331B878F4}" type="slidenum">
              <a:rPr lang="ar-SA" altLang="en-US"/>
              <a:pPr/>
              <a:t>7</a:t>
            </a:fld>
            <a:endParaRPr lang="en-US" alt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D8CC08-2EDB-4EBB-814F-0A1B2FDBCC6D}" type="slidenum">
              <a:rPr lang="ar-SA" altLang="en-US"/>
              <a:pPr/>
              <a:t>22</a:t>
            </a:fld>
            <a:endParaRPr lang="en-US" alt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523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28BAD-F4BB-45C7-A4EC-4878653EE1F5}" type="slidenum">
              <a:rPr lang="ar-SA" altLang="en-US"/>
              <a:pPr/>
              <a:t>27</a:t>
            </a:fld>
            <a:endParaRPr lang="en-US" alt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27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 err="1" smtClean="0"/>
              <a:t>cS</a:t>
            </a:r>
            <a:r>
              <a:rPr lang="en-US" altLang="en-US" dirty="0" smtClean="0"/>
              <a:t> </a:t>
            </a:r>
            <a:r>
              <a:rPr lang="en-US" altLang="en-US" dirty="0"/>
              <a:t>477/677 - </a:t>
            </a:r>
            <a:r>
              <a:rPr lang="en-US" altLang="en-US" dirty="0" smtClean="0"/>
              <a:t>Lecture </a:t>
            </a:r>
            <a:r>
              <a:rPr lang="en-US" altLang="en-US" dirty="0"/>
              <a:t>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537443-60AD-4F1C-97D5-F6C1E2357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73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7B197-FB18-4417-A949-5A743905B5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730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FBE91-B455-4287-B470-45D849E25D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812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9A4BE-992F-4859-804E-A650BBB68D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16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C84A1-691D-4379-9CDC-2E239C4A8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622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0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7EB61-624B-49A6-A83A-DF2D332B6C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360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DDD04-4426-4FD1-A9F0-8CDC2EAD4A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986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92D76-D809-4B2F-AE59-190EB23E4D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390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43968-80FC-4285-8A4D-3DED43553E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202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B46E-8C59-4BE2-BF41-C9AB2D452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229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2062D-24EE-4F00-9D98-01D3673A5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66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DD836-95D4-40CC-9AE9-BD2A2FD2F9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147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3DBAC-E4DB-4DE9-A340-E327AB8666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62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28453AF2-3CAC-4919-AEAF-DCEB5D89BB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88106"/>
          </a:xfrm>
          <a:prstGeom prst="roundRect">
            <a:avLst>
              <a:gd name="adj" fmla="val 16667"/>
            </a:avLst>
          </a:prstGeom>
          <a:gradFill rotWithShape="1">
            <a:gsLst>
              <a:gs pos="42000">
                <a:srgbClr val="FF3300"/>
              </a:gs>
              <a:gs pos="0">
                <a:schemeClr val="bg1"/>
              </a:gs>
              <a:gs pos="16000">
                <a:srgbClr val="FF33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rgbClr val="FF3300"/>
                </a:solidFill>
              </a:ln>
              <a:solidFill>
                <a:srgbClr val="FF33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FF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>
              <a:lumMod val="50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1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1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1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and </a:t>
            </a:r>
            <a:r>
              <a:rPr lang="en-US" dirty="0" smtClean="0"/>
              <a:t>conquer VS iterative algorithms</a:t>
            </a:r>
          </a:p>
          <a:p>
            <a:r>
              <a:rPr lang="en-US" dirty="0" smtClean="0"/>
              <a:t>Recursion</a:t>
            </a:r>
          </a:p>
          <a:p>
            <a:r>
              <a:rPr lang="en-US" dirty="0" smtClean="0"/>
              <a:t>Solving Recurrences</a:t>
            </a:r>
          </a:p>
          <a:p>
            <a:r>
              <a:rPr lang="en-US" dirty="0" smtClean="0"/>
              <a:t>Binary Search</a:t>
            </a:r>
          </a:p>
          <a:p>
            <a:r>
              <a:rPr lang="en-US" dirty="0" smtClean="0"/>
              <a:t>Merge Sort</a:t>
            </a:r>
          </a:p>
          <a:p>
            <a:r>
              <a:rPr lang="en-US" dirty="0" smtClean="0"/>
              <a:t>Towers of Hanoi </a:t>
            </a:r>
          </a:p>
        </p:txBody>
      </p:sp>
    </p:spTree>
    <p:extLst>
      <p:ext uri="{BB962C8B-B14F-4D97-AF65-F5344CB8AC3E}">
        <p14:creationId xmlns:p14="http://schemas.microsoft.com/office/powerpoint/2010/main" val="3594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Solution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4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7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6967538" y="50292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43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Solution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0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3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6967538" y="50292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90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Solution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13316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1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40386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4310063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72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 of Hanoi</a:t>
            </a:r>
          </a:p>
        </p:txBody>
      </p:sp>
      <p:grpSp>
        <p:nvGrpSpPr>
          <p:cNvPr id="2059" name="Group 11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60" name="Group 12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61" name="Group 13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7" name="Oval 9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Oval 10"/>
          <p:cNvSpPr>
            <a:spLocks noChangeArrowheads="1"/>
          </p:cNvSpPr>
          <p:nvPr/>
        </p:nvSpPr>
        <p:spPr bwMode="auto">
          <a:xfrm>
            <a:off x="12954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Oval 14"/>
          <p:cNvSpPr>
            <a:spLocks noChangeArrowheads="1"/>
          </p:cNvSpPr>
          <p:nvPr/>
        </p:nvSpPr>
        <p:spPr bwMode="auto">
          <a:xfrm>
            <a:off x="1552575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26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 of Hanoi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1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4" name="Oval 12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Oval 13"/>
          <p:cNvSpPr>
            <a:spLocks noChangeArrowheads="1"/>
          </p:cNvSpPr>
          <p:nvPr/>
        </p:nvSpPr>
        <p:spPr bwMode="auto">
          <a:xfrm>
            <a:off x="12954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Oval 14"/>
          <p:cNvSpPr>
            <a:spLocks noChangeArrowheads="1"/>
          </p:cNvSpPr>
          <p:nvPr/>
        </p:nvSpPr>
        <p:spPr bwMode="auto">
          <a:xfrm>
            <a:off x="4300538" y="54864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03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 of Hanoi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4100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4300538" y="54864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43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 of Hanoi</a:t>
            </a: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9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2" name="Oval 12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6967538" y="50292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89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 of Hanoi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0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3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6967538" y="50292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58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 of Hanoi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7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Oval 14"/>
          <p:cNvSpPr>
            <a:spLocks noChangeArrowheads="1"/>
          </p:cNvSpPr>
          <p:nvPr/>
        </p:nvSpPr>
        <p:spPr bwMode="auto">
          <a:xfrm>
            <a:off x="1566863" y="5472113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51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 of Hanoi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8196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01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40386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1566863" y="5472113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52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of a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645907" y="1189512"/>
            <a:ext cx="74009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4"/>
          <a:stretch/>
        </p:blipFill>
        <p:spPr bwMode="auto">
          <a:xfrm>
            <a:off x="645907" y="1904010"/>
            <a:ext cx="8272462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679" y="5028706"/>
            <a:ext cx="38290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79418" y="4178919"/>
            <a:ext cx="5061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cases </a:t>
            </a:r>
            <a:r>
              <a:rPr lang="en-US" sz="3200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i="1" baseline="30000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i="1" baseline="30000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200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en-US" sz="3200" i="1" dirty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5907" y="2710543"/>
            <a:ext cx="8310314" cy="1592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7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 of Hanoi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9220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5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40386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4310063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25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 of Hanoi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The disks </a:t>
            </a:r>
            <a:r>
              <a:rPr lang="en-US" altLang="en-US" sz="3200" dirty="0" smtClean="0"/>
              <a:t>must </a:t>
            </a:r>
            <a:r>
              <a:rPr lang="en-US" altLang="en-US" sz="3200" dirty="0"/>
              <a:t>be </a:t>
            </a:r>
            <a:r>
              <a:rPr lang="en-US" altLang="en-US" sz="3200" dirty="0" smtClean="0"/>
              <a:t>moved </a:t>
            </a:r>
            <a:r>
              <a:rPr lang="en-US" altLang="en-US" sz="3200" dirty="0"/>
              <a:t>within one week.  </a:t>
            </a:r>
            <a:r>
              <a:rPr lang="en-US" altLang="en-US" sz="3200" dirty="0" smtClean="0"/>
              <a:t>Assume </a:t>
            </a:r>
            <a:r>
              <a:rPr lang="en-US" altLang="en-US" sz="3200" dirty="0"/>
              <a:t>one disk can be </a:t>
            </a:r>
            <a:r>
              <a:rPr lang="en-US" altLang="en-US" sz="3200" dirty="0" smtClean="0"/>
              <a:t>moved </a:t>
            </a:r>
            <a:r>
              <a:rPr lang="en-US" altLang="en-US" sz="3200" dirty="0"/>
              <a:t>in 1 second.  Is this possible?</a:t>
            </a:r>
          </a:p>
          <a:p>
            <a:pPr>
              <a:lnSpc>
                <a:spcPct val="90000"/>
              </a:lnSpc>
            </a:pPr>
            <a:endParaRPr lang="en-US" altLang="en-US" sz="3200" dirty="0"/>
          </a:p>
          <a:p>
            <a:pPr>
              <a:lnSpc>
                <a:spcPct val="90000"/>
              </a:lnSpc>
            </a:pPr>
            <a:r>
              <a:rPr lang="en-US" altLang="en-US" sz="3200" dirty="0"/>
              <a:t>To create an </a:t>
            </a:r>
            <a:r>
              <a:rPr lang="en-US" altLang="en-US" sz="3200" dirty="0" smtClean="0"/>
              <a:t>algorithm </a:t>
            </a:r>
            <a:r>
              <a:rPr lang="en-US" altLang="en-US" sz="3200" dirty="0"/>
              <a:t>to solve this </a:t>
            </a:r>
            <a:r>
              <a:rPr lang="en-US" altLang="en-US" sz="3200" dirty="0" smtClean="0"/>
              <a:t>problem, </a:t>
            </a:r>
            <a:r>
              <a:rPr lang="en-US" altLang="en-US" sz="3200" dirty="0"/>
              <a:t>it is convenient to generalize the </a:t>
            </a:r>
            <a:r>
              <a:rPr lang="en-US" altLang="en-US" sz="3200" dirty="0" smtClean="0"/>
              <a:t>problem </a:t>
            </a:r>
            <a:r>
              <a:rPr lang="en-US" altLang="en-US" sz="3200" dirty="0"/>
              <a:t>to the </a:t>
            </a:r>
            <a:r>
              <a:rPr lang="en-US" altLang="en-US" sz="3200" dirty="0" smtClean="0"/>
              <a:t>“n-disk</a:t>
            </a:r>
            <a:r>
              <a:rPr lang="en-US" altLang="en-US" sz="3200" dirty="0"/>
              <a:t>” </a:t>
            </a:r>
            <a:r>
              <a:rPr lang="en-US" altLang="en-US" sz="3200" dirty="0" smtClean="0"/>
              <a:t>problem, </a:t>
            </a:r>
            <a:r>
              <a:rPr lang="en-US" altLang="en-US" sz="3200" dirty="0"/>
              <a:t>where in our case </a:t>
            </a:r>
            <a:r>
              <a:rPr lang="en-US" altLang="en-US" sz="3200" dirty="0" smtClean="0"/>
              <a:t>n </a:t>
            </a:r>
            <a:r>
              <a:rPr lang="en-US" altLang="en-US" sz="3200" dirty="0"/>
              <a:t>= 64.</a:t>
            </a:r>
          </a:p>
        </p:txBody>
      </p:sp>
    </p:spTree>
    <p:extLst>
      <p:ext uri="{BB962C8B-B14F-4D97-AF65-F5344CB8AC3E}">
        <p14:creationId xmlns:p14="http://schemas.microsoft.com/office/powerpoint/2010/main" val="13606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98764"/>
            <a:ext cx="8686800" cy="417513"/>
          </a:xfrm>
        </p:spPr>
        <p:txBody>
          <a:bodyPr/>
          <a:lstStyle/>
          <a:p>
            <a:r>
              <a:rPr lang="en-US" altLang="en-US" dirty="0" smtClean="0"/>
              <a:t>Towers </a:t>
            </a:r>
            <a:r>
              <a:rPr lang="en-US" altLang="en-US" dirty="0"/>
              <a:t>of </a:t>
            </a:r>
            <a:r>
              <a:rPr lang="en-US" altLang="en-US" dirty="0" smtClean="0"/>
              <a:t>Hanoi</a:t>
            </a:r>
            <a:endParaRPr lang="en-US" alt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85225" cy="5545138"/>
          </a:xfrm>
        </p:spPr>
        <p:txBody>
          <a:bodyPr/>
          <a:lstStyle/>
          <a:p>
            <a:pPr marL="381000" indent="-381000"/>
            <a:endParaRPr lang="en-US" altLang="en-US" sz="2400" dirty="0"/>
          </a:p>
          <a:p>
            <a:pPr marL="381000" indent="-381000"/>
            <a:endParaRPr lang="en-US" altLang="en-US" sz="2400" dirty="0"/>
          </a:p>
          <a:p>
            <a:pPr marL="381000" indent="-381000"/>
            <a:endParaRPr lang="en-US" altLang="en-US" sz="2400" dirty="0"/>
          </a:p>
          <a:p>
            <a:pPr marL="381000" indent="-381000"/>
            <a:endParaRPr lang="en-US" altLang="en-US" sz="2400" dirty="0"/>
          </a:p>
          <a:p>
            <a:pPr marL="381000" indent="-381000"/>
            <a:endParaRPr lang="en-US" altLang="en-US" sz="2400" dirty="0"/>
          </a:p>
          <a:p>
            <a:pPr marL="381000" indent="-381000"/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400" dirty="0" smtClean="0"/>
              <a:t>The recurrence </a:t>
            </a:r>
            <a:r>
              <a:rPr lang="en-US" altLang="en-US" sz="2400" dirty="0"/>
              <a:t>relation for the running time of the method </a:t>
            </a:r>
            <a:r>
              <a:rPr lang="en-US" altLang="en-US" sz="2400" b="1" dirty="0" smtClean="0"/>
              <a:t>Hanoi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is:</a:t>
            </a:r>
          </a:p>
          <a:p>
            <a:pPr marL="838200" lvl="1" indent="-381000"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b="1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T(1)  </a:t>
            </a:r>
            <a:r>
              <a:rPr lang="en-US" alt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400" b="1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		 	</a:t>
            </a:r>
            <a:endParaRPr lang="en-US" altLang="en-US" sz="2400" b="1" i="1" dirty="0" smtClean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8200" lvl="1" indent="-381000">
              <a:buFontTx/>
              <a:buNone/>
            </a:pPr>
            <a:r>
              <a:rPr lang="en-US" altLang="en-US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en-US" alt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=  2T(n - 1) +  </a:t>
            </a:r>
            <a:r>
              <a:rPr lang="en-US" altLang="en-US" sz="2400" b="1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2400" b="1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US" alt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&gt; 1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1014960" y="1284945"/>
            <a:ext cx="6442129" cy="286232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rtl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rtl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latin typeface="Courier New" pitchFamily="-106" charset="0"/>
                <a:cs typeface="Courier New" pitchFamily="-106" charset="0"/>
              </a:rPr>
              <a:t>Hanoi(n, from</a:t>
            </a:r>
            <a:r>
              <a:rPr lang="en-US" altLang="en-US" b="1" dirty="0">
                <a:latin typeface="Courier New" pitchFamily="-106" charset="0"/>
                <a:cs typeface="Courier New" pitchFamily="-106" charset="0"/>
              </a:rPr>
              <a:t>, </a:t>
            </a:r>
            <a:r>
              <a:rPr lang="en-US" altLang="en-US" b="1" dirty="0" smtClean="0">
                <a:latin typeface="Courier New" pitchFamily="-106" charset="0"/>
                <a:cs typeface="Courier New" pitchFamily="-106" charset="0"/>
              </a:rPr>
              <a:t>to, temp</a:t>
            </a:r>
            <a:r>
              <a:rPr lang="en-US" altLang="en-US" b="1" dirty="0">
                <a:latin typeface="Courier New" pitchFamily="-106" charset="0"/>
                <a:cs typeface="Courier New" pitchFamily="-106" charset="0"/>
              </a:rPr>
              <a:t>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itchFamily="-106" charset="0"/>
                <a:cs typeface="Courier New" pitchFamily="-106" charset="0"/>
              </a:rPr>
              <a:t>   if (n == 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itchFamily="-106" charset="0"/>
                <a:cs typeface="Courier New" pitchFamily="-106" charset="0"/>
              </a:rPr>
              <a:t>      </a:t>
            </a:r>
            <a:r>
              <a:rPr lang="en-US" altLang="en-US" b="1" dirty="0" smtClean="0">
                <a:latin typeface="Courier New" pitchFamily="-106" charset="0"/>
                <a:cs typeface="Courier New" pitchFamily="-106" charset="0"/>
              </a:rPr>
              <a:t>Move(from, to);</a:t>
            </a:r>
            <a:endParaRPr lang="en-US" altLang="en-US" b="1" dirty="0">
              <a:latin typeface="Courier New" pitchFamily="-106" charset="0"/>
              <a:cs typeface="Courier New" pitchFamily="-10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itchFamily="-106" charset="0"/>
                <a:cs typeface="Courier New" pitchFamily="-106" charset="0"/>
              </a:rPr>
              <a:t>   else{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itchFamily="-106" charset="0"/>
                <a:cs typeface="Courier New" pitchFamily="-106" charset="0"/>
              </a:rPr>
              <a:t>      </a:t>
            </a:r>
            <a:r>
              <a:rPr lang="en-US" altLang="en-US" b="1" dirty="0" smtClean="0">
                <a:latin typeface="Courier New" pitchFamily="-106" charset="0"/>
                <a:cs typeface="Courier New" pitchFamily="-106" charset="0"/>
              </a:rPr>
              <a:t>Hanoi(n </a:t>
            </a:r>
            <a:r>
              <a:rPr lang="en-US" altLang="en-US" b="1" dirty="0">
                <a:latin typeface="Courier New" pitchFamily="-106" charset="0"/>
                <a:cs typeface="Courier New" pitchFamily="-106" charset="0"/>
              </a:rPr>
              <a:t>- 1, from, temp, to);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itchFamily="-106" charset="0"/>
                <a:cs typeface="Courier New" pitchFamily="-106" charset="0"/>
              </a:rPr>
              <a:t>      </a:t>
            </a:r>
            <a:r>
              <a:rPr lang="en-US" altLang="en-US" b="1" dirty="0" smtClean="0">
                <a:latin typeface="Courier New" pitchFamily="-106" charset="0"/>
                <a:cs typeface="Courier New" pitchFamily="-106" charset="0"/>
              </a:rPr>
              <a:t>Move(from, to);</a:t>
            </a:r>
            <a:endParaRPr lang="en-US" altLang="en-US" b="1" dirty="0">
              <a:latin typeface="Courier New" pitchFamily="-106" charset="0"/>
              <a:cs typeface="Courier New" pitchFamily="-10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itchFamily="-106" charset="0"/>
                <a:cs typeface="Courier New" pitchFamily="-106" charset="0"/>
              </a:rPr>
              <a:t>      </a:t>
            </a:r>
            <a:r>
              <a:rPr lang="en-US" altLang="en-US" b="1" dirty="0" smtClean="0">
                <a:latin typeface="Courier New" pitchFamily="-106" charset="0"/>
                <a:cs typeface="Courier New" pitchFamily="-106" charset="0"/>
              </a:rPr>
              <a:t>Hanoi(n </a:t>
            </a:r>
            <a:r>
              <a:rPr lang="en-US" altLang="en-US" b="1" dirty="0">
                <a:latin typeface="Courier New" pitchFamily="-106" charset="0"/>
                <a:cs typeface="Courier New" pitchFamily="-106" charset="0"/>
              </a:rPr>
              <a:t>- 1, temp, to, from);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itchFamily="-106" charset="0"/>
                <a:cs typeface="Courier New" pitchFamily="-106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itchFamily="-106" charset="0"/>
                <a:cs typeface="Courier New" pitchFamily="-106" charset="0"/>
              </a:rPr>
              <a:t>}	</a:t>
            </a: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6497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Guess and Prove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60131" y="1371600"/>
            <a:ext cx="3886200" cy="41148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small n and look for a pattern.  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Guess the result and prove your guess correct using induction.</a:t>
            </a:r>
          </a:p>
        </p:txBody>
      </p:sp>
      <p:graphicFrame>
        <p:nvGraphicFramePr>
          <p:cNvPr id="25630" name="Group 10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375428"/>
              </p:ext>
            </p:extLst>
          </p:nvPr>
        </p:nvGraphicFramePr>
        <p:xfrm>
          <a:off x="5592725" y="1772520"/>
          <a:ext cx="1800570" cy="3115505"/>
        </p:xfrm>
        <a:graphic>
          <a:graphicData uri="http://schemas.openxmlformats.org/drawingml/2006/table">
            <a:tbl>
              <a:tblPr/>
              <a:tblGrid>
                <a:gridCol w="900285"/>
                <a:gridCol w="900285"/>
              </a:tblGrid>
              <a:tr h="457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5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862721" y="1163979"/>
            <a:ext cx="3012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 =  2T(n - 1) +  1</a:t>
            </a:r>
            <a:r>
              <a:rPr lang="en-US" altLang="en-US" sz="16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466526" y="5297596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T(n) =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- 1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02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Iteration Method</a:t>
            </a:r>
            <a:endParaRPr lang="en-US" altLang="en-US" dirty="0"/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Unwind recurrence, by repeatedly replacing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by the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r.h.s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of the recurrence until the base case is encountered.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 2T(n-1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+ 1</a:t>
            </a:r>
          </a:p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2*[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2*T(n-2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)+1] + 1 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T(n-2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+ 1+2</a:t>
            </a:r>
          </a:p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[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2*T(n-3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)+1]  + 1 + 2</a:t>
            </a:r>
          </a:p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T(n-3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+ 1+2 +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buFontTx/>
              <a:buNone/>
            </a:pP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	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T(n-k) + 1+2 + 2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… + 2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</a:p>
          <a:p>
            <a:pPr>
              <a:buFontTx/>
              <a:buNone/>
            </a:pPr>
            <a:endParaRPr lang="en-US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Geometric </a:t>
            </a:r>
            <a:r>
              <a:rPr lang="en-US" altLang="en-US" dirty="0"/>
              <a:t>Series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k steps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T(n-k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+ 1+2 + 2</a:t>
            </a:r>
            <a:r>
              <a:rPr lang="en-US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… +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endParaRPr lang="en-US" altLang="en-US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T(n-(n-1))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+ 1+2 + 2</a:t>
            </a:r>
            <a:r>
              <a:rPr lang="en-US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… +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	= 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T(1)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+ 1+2 + 2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… +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endParaRPr lang="en-US" altLang="en-US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1 + 2 + … + 2</a:t>
            </a:r>
            <a:r>
              <a:rPr lang="en-US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(2</a:t>
            </a:r>
            <a:r>
              <a:rPr lang="en-US" alt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If n=64 the 2</a:t>
            </a:r>
            <a:r>
              <a:rPr lang="en-US" alt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64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seconds about 1.84 x10</a:t>
            </a:r>
            <a:r>
              <a:rPr lang="en-US" alt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19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seconds or 584+billion years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652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847065"/>
              </p:ext>
            </p:extLst>
          </p:nvPr>
        </p:nvGraphicFramePr>
        <p:xfrm>
          <a:off x="4273138" y="3889417"/>
          <a:ext cx="9112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80" name="Equation" r:id="rId3" imgW="368280" imgH="431640" progId="Equation.3">
                  <p:embed/>
                </p:oleObj>
              </mc:Choice>
              <mc:Fallback>
                <p:oleObj name="Equation" r:id="rId3" imgW="368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138" y="3889417"/>
                        <a:ext cx="9112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450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Iteration </a:t>
            </a:r>
            <a:r>
              <a:rPr lang="en-US" altLang="en-US" dirty="0" smtClean="0"/>
              <a:t>Method using c</a:t>
            </a:r>
            <a:endParaRPr lang="en-US" altLang="en-US" dirty="0"/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Unwind recurrence, by repeatedly replacing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by the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r.h.s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of the recurrence until the base case is encountered.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 2T(n-1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2*[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2*T(n-2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)+c]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T(n-2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c+2c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[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2*T(n-3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)+c]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2c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T(n-3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c+2c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	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T(n-k) +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c+2c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4c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… +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c(1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 + … + 2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(2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04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4" y="356260"/>
            <a:ext cx="8964613" cy="417513"/>
          </a:xfrm>
        </p:spPr>
        <p:txBody>
          <a:bodyPr/>
          <a:lstStyle/>
          <a:p>
            <a:r>
              <a:rPr lang="en-US" altLang="en-US" dirty="0"/>
              <a:t>Forming </a:t>
            </a:r>
            <a:r>
              <a:rPr lang="en-US" altLang="en-US" dirty="0" smtClean="0"/>
              <a:t>Recurrence </a:t>
            </a:r>
            <a:r>
              <a:rPr lang="en-US" altLang="en-US" dirty="0"/>
              <a:t>Relations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326" y="1224395"/>
            <a:ext cx="8642350" cy="5832475"/>
          </a:xfrm>
        </p:spPr>
        <p:txBody>
          <a:bodyPr/>
          <a:lstStyle/>
          <a:p>
            <a:endParaRPr lang="en-US" alt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2627313" y="1341438"/>
            <a:ext cx="4182555" cy="20313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rtl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rtl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latin typeface="Courier New" pitchFamily="-106" charset="0"/>
                <a:cs typeface="Courier New" pitchFamily="-106" charset="0"/>
              </a:rPr>
              <a:t>public </a:t>
            </a: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void f (</a:t>
            </a:r>
            <a:r>
              <a:rPr lang="en-US" altLang="en-US" sz="1800" b="1" dirty="0" err="1">
                <a:latin typeface="Courier New" pitchFamily="-106" charset="0"/>
                <a:cs typeface="Courier New" pitchFamily="-106" charset="0"/>
              </a:rPr>
              <a:t>int</a:t>
            </a: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n)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  if (n &gt; 0)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      </a:t>
            </a:r>
            <a:r>
              <a:rPr lang="en-US" altLang="en-US" sz="1800" b="1" dirty="0" err="1">
                <a:latin typeface="Courier New" pitchFamily="-106" charset="0"/>
                <a:cs typeface="Courier New" pitchFamily="-106" charset="0"/>
              </a:rPr>
              <a:t>System.out.println</a:t>
            </a: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(n);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      f(n-1);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  </a:t>
            </a:r>
            <a:r>
              <a:rPr lang="en-US" altLang="en-US" sz="1800" b="1" dirty="0" smtClean="0">
                <a:latin typeface="Courier New" pitchFamily="-106" charset="0"/>
                <a:cs typeface="Courier New" pitchFamily="-106" charset="0"/>
              </a:rPr>
              <a:t>}else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	</a:t>
            </a:r>
            <a:r>
              <a:rPr lang="en-US" altLang="en-US" sz="1800" b="1" dirty="0" smtClean="0">
                <a:latin typeface="Courier New" pitchFamily="-106" charset="0"/>
                <a:cs typeface="Courier New" pitchFamily="-106" charset="0"/>
              </a:rPr>
              <a:t>return;</a:t>
            </a:r>
            <a:endParaRPr lang="en-US" altLang="en-US" sz="1800" b="1" dirty="0">
              <a:latin typeface="Courier New" pitchFamily="-106" charset="0"/>
              <a:cs typeface="Courier New" pitchFamily="-10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0825" y="3763831"/>
            <a:ext cx="8642350" cy="199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FF33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kern="0" dirty="0" smtClean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400" kern="0" dirty="0" smtClean="0"/>
              <a:t>The recurrence relation is: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kern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altLang="en-US" b="1" i="1" kern="0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T(0)   = 1                             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i="1" kern="0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T(n)  =  T(n-1) + c           if  n &gt; 0</a:t>
            </a:r>
            <a:endParaRPr lang="en-US" altLang="en-US" b="1" i="1" kern="0" dirty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53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1183958"/>
            <a:ext cx="8229600" cy="50768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T(n</a:t>
            </a:r>
            <a:r>
              <a:rPr lang="en-US" alt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)	= T(n-1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) + </a:t>
            </a:r>
            <a:r>
              <a:rPr lang="en-US" alt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= T(n-2) + c + c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= T(n-3) + c + c + c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= T(n-k) + kc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Stop when k = 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T(n) 	= T(0) + </a:t>
            </a:r>
            <a:r>
              <a:rPr lang="en-US" dirty="0" err="1" smtClean="0">
                <a:solidFill>
                  <a:schemeClr val="tx1"/>
                </a:solidFill>
              </a:rPr>
              <a:t>cn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T(n)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= b + </a:t>
            </a:r>
            <a:r>
              <a:rPr lang="en-US" dirty="0" err="1" smtClean="0">
                <a:solidFill>
                  <a:schemeClr val="tx1"/>
                </a:solidFill>
              </a:rPr>
              <a:t>cn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(n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00559" y="5651947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T(n) =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(n</a:t>
            </a:r>
            <a:r>
              <a:rPr lang="en-US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95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BDEAD8-5488-45C7-B5EC-F3FFB8BE9BC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Recurrences Solutions</a:t>
            </a:r>
            <a:endParaRPr lang="en-US" altLang="en-US" dirty="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T(n-1) + </a:t>
            </a:r>
            <a:r>
              <a:rPr lang="en-US" altLang="en-US" dirty="0" err="1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l-GR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baseline="30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l-GR" altLang="en-US" dirty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Recursive </a:t>
            </a:r>
            <a:r>
              <a:rPr lang="en-US" altLang="en-US" dirty="0">
                <a:solidFill>
                  <a:schemeClr val="tx1"/>
                </a:solidFill>
              </a:rPr>
              <a:t>algorithm that loops through the input to eliminate one item</a:t>
            </a:r>
          </a:p>
          <a:p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T(n/2) + </a:t>
            </a:r>
            <a:r>
              <a:rPr lang="en-US" altLang="en-US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l-GR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lgn</a:t>
            </a:r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Recursive </a:t>
            </a:r>
            <a:r>
              <a:rPr lang="en-US" altLang="en-US" dirty="0">
                <a:solidFill>
                  <a:schemeClr val="tx1"/>
                </a:solidFill>
              </a:rPr>
              <a:t>algorithm that halves the input in one step</a:t>
            </a:r>
          </a:p>
          <a:p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T(n/2) + </a:t>
            </a:r>
            <a:r>
              <a:rPr lang="en-US" altLang="en-US" dirty="0" err="1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l-GR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Recursive </a:t>
            </a:r>
            <a:r>
              <a:rPr lang="en-US" altLang="en-US" dirty="0">
                <a:solidFill>
                  <a:schemeClr val="tx1"/>
                </a:solidFill>
              </a:rPr>
              <a:t>algorithm that halves the input but must examine every item in the input</a:t>
            </a:r>
          </a:p>
          <a:p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2T(n/2) + </a:t>
            </a:r>
            <a:r>
              <a:rPr lang="en-US" altLang="en-US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l-GR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Recursive </a:t>
            </a:r>
            <a:r>
              <a:rPr lang="en-US" altLang="en-US" dirty="0">
                <a:solidFill>
                  <a:schemeClr val="tx1"/>
                </a:solidFill>
              </a:rPr>
              <a:t>algorithm that splits the input into 2 halves and does a </a:t>
            </a:r>
            <a:r>
              <a:rPr lang="en-US" altLang="en-US" dirty="0" smtClean="0">
                <a:solidFill>
                  <a:schemeClr val="tx1"/>
                </a:solidFill>
              </a:rPr>
              <a:t>constant </a:t>
            </a:r>
            <a:r>
              <a:rPr lang="en-US" altLang="en-US" dirty="0">
                <a:solidFill>
                  <a:schemeClr val="tx1"/>
                </a:solidFill>
              </a:rPr>
              <a:t>amount of other </a:t>
            </a:r>
            <a:r>
              <a:rPr lang="en-US" altLang="en-US" dirty="0" smtClean="0">
                <a:solidFill>
                  <a:schemeClr val="tx1"/>
                </a:solidFill>
              </a:rPr>
              <a:t>work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26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915739" y="6408950"/>
            <a:ext cx="2133600" cy="323850"/>
          </a:xfrm>
        </p:spPr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14"/>
          <a:stretch/>
        </p:blipFill>
        <p:spPr bwMode="auto">
          <a:xfrm>
            <a:off x="883257" y="166254"/>
            <a:ext cx="7400925" cy="68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7" r="4244"/>
          <a:stretch/>
        </p:blipFill>
        <p:spPr bwMode="auto">
          <a:xfrm>
            <a:off x="588168" y="1235034"/>
            <a:ext cx="6738907" cy="1767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55319" y="3294660"/>
            <a:ext cx="7890799" cy="2677656"/>
            <a:chOff x="796000" y="2438400"/>
            <a:chExt cx="7890799" cy="2677656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796000" y="2438400"/>
              <a:ext cx="7890799" cy="2677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 				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9</a:t>
              </a:r>
              <a:endParaRPr lang="en-US" altLang="en-US" dirty="0"/>
            </a:p>
            <a:p>
              <a:pPr eaLnBrk="1" hangingPunct="1"/>
              <a:endParaRPr lang="en-US" altLang="en-US" dirty="0"/>
            </a:p>
            <a:p>
              <a:pPr eaLnBrk="1" hangingPunct="1"/>
              <a:r>
                <a:rPr lang="en-US" altLang="en-US" dirty="0"/>
                <a:t> </a:t>
              </a:r>
              <a:r>
                <a:rPr lang="en-US" altLang="en-US" dirty="0" smtClean="0"/>
                <a:t>		   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>
                  <a:cs typeface="Times New Roman" panose="02020603050405020304" pitchFamily="18" charset="0"/>
                </a:rPr>
                <a:t>4</a:t>
              </a:r>
              <a:r>
                <a:rPr lang="en-US" altLang="en-US" dirty="0" smtClean="0"/>
                <a:t>      * </a:t>
              </a:r>
              <a:r>
                <a:rPr lang="en-US" altLang="en-US" dirty="0"/>
                <a:t> </a:t>
              </a:r>
              <a:r>
                <a:rPr lang="en-US" altLang="en-US" dirty="0" smtClean="0"/>
                <a:t>  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4</a:t>
              </a:r>
              <a:r>
                <a:rPr lang="en-US" altLang="en-US" dirty="0" smtClean="0"/>
                <a:t>    * 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1</a:t>
              </a:r>
            </a:p>
            <a:p>
              <a:pPr eaLnBrk="1" hangingPunct="1"/>
              <a:endParaRPr lang="en-US" altLang="en-US" dirty="0"/>
            </a:p>
            <a:p>
              <a:pPr eaLnBrk="1" hangingPunct="1"/>
              <a:r>
                <a:rPr lang="en-US" altLang="en-US" dirty="0"/>
                <a:t> </a:t>
              </a:r>
              <a:r>
                <a:rPr lang="en-US" altLang="en-US" dirty="0" smtClean="0"/>
                <a:t>	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2</a:t>
              </a:r>
              <a:r>
                <a:rPr lang="en-US" altLang="en-US" dirty="0" smtClean="0"/>
                <a:t>    	* </a:t>
              </a:r>
              <a:r>
                <a:rPr lang="en-US" altLang="en-US" dirty="0"/>
                <a:t> 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2</a:t>
              </a:r>
              <a:r>
                <a:rPr lang="en-US" altLang="en-US" dirty="0" smtClean="0"/>
                <a:t>      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2</a:t>
              </a:r>
              <a:r>
                <a:rPr lang="en-US" altLang="en-US" dirty="0" smtClean="0"/>
                <a:t>  *      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2</a:t>
              </a:r>
              <a:r>
                <a:rPr lang="en-US" altLang="en-US" dirty="0" smtClean="0"/>
                <a:t> </a:t>
              </a:r>
              <a:endParaRPr lang="en-US" altLang="en-US" dirty="0"/>
            </a:p>
            <a:p>
              <a:pPr eaLnBrk="1" hangingPunct="1"/>
              <a:endParaRPr lang="en-US" altLang="en-US" dirty="0"/>
            </a:p>
            <a:p>
              <a:pPr eaLnBrk="1" hangingPunct="1"/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1</a:t>
              </a:r>
              <a:r>
                <a:rPr lang="en-US" i="1" dirty="0" smtClean="0">
                  <a:cs typeface="Times New Roman" panose="02020603050405020304" pitchFamily="18" charset="0"/>
                </a:rPr>
                <a:t>   *  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1 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1</a:t>
              </a:r>
              <a:r>
                <a:rPr lang="en-US" i="1" dirty="0" smtClean="0">
                  <a:cs typeface="Times New Roman" panose="02020603050405020304" pitchFamily="18" charset="0"/>
                </a:rPr>
                <a:t>* 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1  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1</a:t>
              </a:r>
              <a:r>
                <a:rPr lang="en-US" i="1" dirty="0" smtClean="0">
                  <a:cs typeface="Times New Roman" panose="02020603050405020304" pitchFamily="18" charset="0"/>
                </a:rPr>
                <a:t> *15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1 </a:t>
              </a:r>
              <a:r>
                <a:rPr lang="en-US" i="1" dirty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>
                  <a:cs typeface="Times New Roman" panose="02020603050405020304" pitchFamily="18" charset="0"/>
                </a:rPr>
                <a:t>1</a:t>
              </a:r>
              <a:r>
                <a:rPr lang="en-US" i="1" dirty="0">
                  <a:cs typeface="Times New Roman" panose="02020603050405020304" pitchFamily="18" charset="0"/>
                </a:rPr>
                <a:t>   *  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1</a:t>
              </a:r>
              <a:endParaRPr lang="en-US" altLang="en-US" dirty="0"/>
            </a:p>
          </p:txBody>
        </p:sp>
        <p:grpSp>
          <p:nvGrpSpPr>
            <p:cNvPr id="11" name="Group 5"/>
            <p:cNvGrpSpPr>
              <a:grpSpLocks/>
            </p:cNvGrpSpPr>
            <p:nvPr/>
          </p:nvGrpSpPr>
          <p:grpSpPr bwMode="auto">
            <a:xfrm>
              <a:off x="2057400" y="2870731"/>
              <a:ext cx="3276600" cy="1068957"/>
              <a:chOff x="1143000" y="4623331"/>
              <a:chExt cx="3276600" cy="1068957"/>
            </a:xfrm>
          </p:grpSpPr>
          <p:sp>
            <p:nvSpPr>
              <p:cNvPr id="12" name="Line 1028"/>
              <p:cNvSpPr>
                <a:spLocks noChangeShapeType="1"/>
              </p:cNvSpPr>
              <p:nvPr/>
            </p:nvSpPr>
            <p:spPr bwMode="auto">
              <a:xfrm flipH="1">
                <a:off x="2362200" y="4648200"/>
                <a:ext cx="1219200" cy="381000"/>
              </a:xfrm>
              <a:prstGeom prst="line">
                <a:avLst/>
              </a:prstGeom>
              <a:noFill/>
              <a:ln w="19050">
                <a:solidFill>
                  <a:srgbClr val="0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endParaRPr>
              </a:p>
            </p:txBody>
          </p:sp>
          <p:sp>
            <p:nvSpPr>
              <p:cNvPr id="13" name="Line 1029"/>
              <p:cNvSpPr>
                <a:spLocks noChangeShapeType="1"/>
              </p:cNvSpPr>
              <p:nvPr/>
            </p:nvSpPr>
            <p:spPr bwMode="auto">
              <a:xfrm>
                <a:off x="3581400" y="4648200"/>
                <a:ext cx="838200" cy="381000"/>
              </a:xfrm>
              <a:prstGeom prst="line">
                <a:avLst/>
              </a:prstGeom>
              <a:noFill/>
              <a:ln w="19050">
                <a:solidFill>
                  <a:srgbClr val="0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endParaRPr>
              </a:p>
            </p:txBody>
          </p:sp>
          <p:sp>
            <p:nvSpPr>
              <p:cNvPr id="14" name="Line 1030"/>
              <p:cNvSpPr>
                <a:spLocks noChangeShapeType="1"/>
              </p:cNvSpPr>
              <p:nvPr/>
            </p:nvSpPr>
            <p:spPr bwMode="auto">
              <a:xfrm flipH="1">
                <a:off x="1143000" y="5311288"/>
                <a:ext cx="1066800" cy="381000"/>
              </a:xfrm>
              <a:prstGeom prst="line">
                <a:avLst/>
              </a:prstGeom>
              <a:noFill/>
              <a:ln w="19050">
                <a:solidFill>
                  <a:srgbClr val="0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endParaRPr>
              </a:p>
            </p:txBody>
          </p:sp>
          <p:sp>
            <p:nvSpPr>
              <p:cNvPr id="15" name="Line 1031"/>
              <p:cNvSpPr>
                <a:spLocks noChangeShapeType="1"/>
              </p:cNvSpPr>
              <p:nvPr/>
            </p:nvSpPr>
            <p:spPr bwMode="auto">
              <a:xfrm>
                <a:off x="3581400" y="4623331"/>
                <a:ext cx="0" cy="381000"/>
              </a:xfrm>
              <a:prstGeom prst="line">
                <a:avLst/>
              </a:prstGeom>
              <a:noFill/>
              <a:ln w="19050">
                <a:solidFill>
                  <a:srgbClr val="0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endParaRPr>
              </a:p>
            </p:txBody>
          </p:sp>
        </p:grpSp>
      </p:grpSp>
      <p:sp>
        <p:nvSpPr>
          <p:cNvPr id="26" name="Line 1031"/>
          <p:cNvSpPr>
            <a:spLocks noChangeShapeType="1"/>
          </p:cNvSpPr>
          <p:nvPr/>
        </p:nvSpPr>
        <p:spPr bwMode="auto">
          <a:xfrm flipH="1">
            <a:off x="3055620" y="4437660"/>
            <a:ext cx="57540" cy="28674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27" name="Line 1030"/>
          <p:cNvSpPr>
            <a:spLocks noChangeShapeType="1"/>
          </p:cNvSpPr>
          <p:nvPr/>
        </p:nvSpPr>
        <p:spPr bwMode="auto">
          <a:xfrm flipH="1">
            <a:off x="1154719" y="5149239"/>
            <a:ext cx="533400" cy="288601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28" name="Line 1030"/>
          <p:cNvSpPr>
            <a:spLocks noChangeShapeType="1"/>
          </p:cNvSpPr>
          <p:nvPr/>
        </p:nvSpPr>
        <p:spPr bwMode="auto">
          <a:xfrm>
            <a:off x="1860062" y="5149238"/>
            <a:ext cx="56658" cy="360022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27121" y="2844225"/>
            <a:ext cx="4451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cases </a:t>
            </a:r>
            <a:r>
              <a:rPr lang="en-US" sz="2000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30000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30000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en-US" sz="2000" i="1" dirty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Line 1030"/>
          <p:cNvSpPr>
            <a:spLocks noChangeShapeType="1"/>
          </p:cNvSpPr>
          <p:nvPr/>
        </p:nvSpPr>
        <p:spPr bwMode="auto">
          <a:xfrm flipH="1">
            <a:off x="4046219" y="4414948"/>
            <a:ext cx="308899" cy="309452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19" name="Line 1031"/>
          <p:cNvSpPr>
            <a:spLocks noChangeShapeType="1"/>
          </p:cNvSpPr>
          <p:nvPr/>
        </p:nvSpPr>
        <p:spPr bwMode="auto">
          <a:xfrm>
            <a:off x="4412658" y="4390078"/>
            <a:ext cx="662262" cy="463448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20" name="Line 1030"/>
          <p:cNvSpPr>
            <a:spLocks noChangeShapeType="1"/>
          </p:cNvSpPr>
          <p:nvPr/>
        </p:nvSpPr>
        <p:spPr bwMode="auto">
          <a:xfrm>
            <a:off x="2938827" y="5108848"/>
            <a:ext cx="165582" cy="275284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21" name="Line 1030"/>
          <p:cNvSpPr>
            <a:spLocks noChangeShapeType="1"/>
          </p:cNvSpPr>
          <p:nvPr/>
        </p:nvSpPr>
        <p:spPr bwMode="auto">
          <a:xfrm flipH="1">
            <a:off x="4583719" y="5157338"/>
            <a:ext cx="533400" cy="288601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22" name="Line 1030"/>
          <p:cNvSpPr>
            <a:spLocks noChangeShapeType="1"/>
          </p:cNvSpPr>
          <p:nvPr/>
        </p:nvSpPr>
        <p:spPr bwMode="auto">
          <a:xfrm flipH="1">
            <a:off x="3408861" y="5148690"/>
            <a:ext cx="533400" cy="288601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23" name="Line 1030"/>
          <p:cNvSpPr>
            <a:spLocks noChangeShapeType="1"/>
          </p:cNvSpPr>
          <p:nvPr/>
        </p:nvSpPr>
        <p:spPr bwMode="auto">
          <a:xfrm flipH="1">
            <a:off x="2551933" y="5095530"/>
            <a:ext cx="367887" cy="288601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24" name="Line 1030"/>
          <p:cNvSpPr>
            <a:spLocks noChangeShapeType="1"/>
          </p:cNvSpPr>
          <p:nvPr/>
        </p:nvSpPr>
        <p:spPr bwMode="auto">
          <a:xfrm>
            <a:off x="5110528" y="5131089"/>
            <a:ext cx="323874" cy="253042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25" name="Line 1030"/>
          <p:cNvSpPr>
            <a:spLocks noChangeShapeType="1"/>
          </p:cNvSpPr>
          <p:nvPr/>
        </p:nvSpPr>
        <p:spPr bwMode="auto">
          <a:xfrm>
            <a:off x="3947055" y="5148689"/>
            <a:ext cx="299658" cy="288601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86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0C17E9-4558-4CB6-B576-B18E0C6A8D6D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Methods for Solving </a:t>
            </a:r>
            <a:r>
              <a:rPr lang="en-US" altLang="en-US" dirty="0" smtClean="0"/>
              <a:t>Recurrences</a:t>
            </a:r>
            <a:endParaRPr lang="en-US" altLang="en-US" dirty="0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814388"/>
            <a:ext cx="8229600" cy="5076825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en-US" dirty="0" smtClean="0"/>
              <a:t>Iteration </a:t>
            </a:r>
            <a:r>
              <a:rPr lang="en-US" altLang="en-US" dirty="0"/>
              <a:t>method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en-US" dirty="0"/>
              <a:t>Substitution method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en-US" dirty="0" smtClean="0"/>
              <a:t>Recursion </a:t>
            </a:r>
            <a:r>
              <a:rPr lang="en-US" altLang="en-US" dirty="0"/>
              <a:t>tree </a:t>
            </a:r>
            <a:r>
              <a:rPr lang="en-US" altLang="en-US" dirty="0" smtClean="0"/>
              <a:t>method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en-US" dirty="0" smtClean="0"/>
              <a:t>Master method</a:t>
            </a:r>
          </a:p>
        </p:txBody>
      </p:sp>
    </p:spTree>
    <p:extLst>
      <p:ext uri="{BB962C8B-B14F-4D97-AF65-F5344CB8AC3E}">
        <p14:creationId xmlns:p14="http://schemas.microsoft.com/office/powerpoint/2010/main" val="40693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47EDD7-E741-4DAB-BB32-A8BA2E4356EE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Iteration Method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Convert </a:t>
            </a:r>
            <a:r>
              <a:rPr lang="en-US" altLang="en-US" dirty="0">
                <a:solidFill>
                  <a:schemeClr val="tx1"/>
                </a:solidFill>
              </a:rPr>
              <a:t>the </a:t>
            </a:r>
            <a:r>
              <a:rPr lang="en-US" altLang="en-US" dirty="0" smtClean="0">
                <a:solidFill>
                  <a:schemeClr val="tx1"/>
                </a:solidFill>
              </a:rPr>
              <a:t>recurrence </a:t>
            </a:r>
            <a:r>
              <a:rPr lang="en-US" altLang="en-US" dirty="0">
                <a:solidFill>
                  <a:schemeClr val="tx1"/>
                </a:solidFill>
              </a:rPr>
              <a:t>into a summation and try to bound it using </a:t>
            </a:r>
            <a:r>
              <a:rPr lang="en-US" altLang="en-US" dirty="0" smtClean="0">
                <a:solidFill>
                  <a:schemeClr val="tx1"/>
                </a:solidFill>
              </a:rPr>
              <a:t>a known </a:t>
            </a:r>
            <a:r>
              <a:rPr lang="en-US" altLang="en-US" dirty="0">
                <a:solidFill>
                  <a:schemeClr val="tx1"/>
                </a:solidFill>
              </a:rPr>
              <a:t>series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Iterate the </a:t>
            </a:r>
            <a:r>
              <a:rPr lang="en-US" altLang="en-US" dirty="0" smtClean="0"/>
              <a:t>recurrence </a:t>
            </a:r>
            <a:r>
              <a:rPr lang="en-US" altLang="en-US" dirty="0"/>
              <a:t>until the initial </a:t>
            </a:r>
            <a:r>
              <a:rPr lang="en-US" altLang="en-US" dirty="0" smtClean="0"/>
              <a:t>condition </a:t>
            </a:r>
            <a:r>
              <a:rPr lang="en-US" altLang="en-US" dirty="0"/>
              <a:t>is </a:t>
            </a:r>
            <a:r>
              <a:rPr lang="en-US" altLang="en-US" dirty="0" smtClean="0"/>
              <a:t>reached</a:t>
            </a:r>
            <a:r>
              <a:rPr lang="en-US" altLang="en-US" dirty="0"/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Use </a:t>
            </a:r>
            <a:r>
              <a:rPr lang="en-US" altLang="en-US" dirty="0" smtClean="0"/>
              <a:t>back-substitution </a:t>
            </a:r>
            <a:r>
              <a:rPr lang="en-US" altLang="en-US" dirty="0"/>
              <a:t>to express the </a:t>
            </a:r>
            <a:r>
              <a:rPr lang="en-US" altLang="en-US" dirty="0" smtClean="0"/>
              <a:t>recurrence </a:t>
            </a:r>
            <a:r>
              <a:rPr lang="en-US" altLang="en-US" dirty="0"/>
              <a:t>in terms of </a:t>
            </a:r>
            <a:r>
              <a:rPr lang="en-US" altLang="en-US" i="1" dirty="0"/>
              <a:t>n</a:t>
            </a:r>
            <a:r>
              <a:rPr lang="en-US" altLang="en-US" dirty="0"/>
              <a:t> and the initial (boundary) </a:t>
            </a:r>
            <a:r>
              <a:rPr lang="en-US" altLang="en-US" dirty="0" smtClean="0"/>
              <a:t>condition</a:t>
            </a:r>
            <a:r>
              <a:rPr lang="en-US" altLang="en-US" dirty="0"/>
              <a:t>.</a:t>
            </a:r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284654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7F7D9D-701D-4A53-B503-7B3B21BA7EBC}" type="slidenum">
              <a:rPr lang="en-US" altLang="en-US">
                <a:latin typeface="+mn-lt"/>
              </a:rPr>
              <a:pPr/>
              <a:t>32</a:t>
            </a:fld>
            <a:endParaRPr lang="en-US" altLang="en-US">
              <a:latin typeface="+mn-lt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Iteration Method – </a:t>
            </a:r>
            <a:r>
              <a:rPr lang="en-US" altLang="en-US" smtClean="0"/>
              <a:t>Binary Search</a:t>
            </a:r>
            <a:endParaRPr lang="en-US" alt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130000"/>
              </a:lnSpc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T(n/2)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T(n/2)		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=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T(n/4)		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=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T(n/8)</a:t>
            </a:r>
          </a:p>
          <a:p>
            <a:pPr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when n/2</a:t>
            </a:r>
            <a:r>
              <a:rPr lang="en-US" altLang="en-US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  =&gt; </a:t>
            </a:r>
            <a:r>
              <a:rPr lang="en-US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lgn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T(n) =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… +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T(1) </a:t>
            </a:r>
          </a:p>
          <a:p>
            <a:pPr>
              <a:buFontTx/>
              <a:buNone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= </a:t>
            </a:r>
            <a:r>
              <a:rPr lang="en-US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clgn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T(1)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= </a:t>
            </a:r>
            <a:r>
              <a:rPr lang="el-G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l-G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356" name="AutoShape 4"/>
          <p:cNvSpPr>
            <a:spLocks/>
          </p:cNvSpPr>
          <p:nvPr/>
        </p:nvSpPr>
        <p:spPr bwMode="auto">
          <a:xfrm rot="-5400000">
            <a:off x="2862263" y="3436937"/>
            <a:ext cx="147638" cy="2049463"/>
          </a:xfrm>
          <a:prstGeom prst="leftBrace">
            <a:avLst>
              <a:gd name="adj1" fmla="val 1156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2363788" y="4522788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latin typeface="+mn-lt"/>
              </a:rPr>
              <a:t>n </a:t>
            </a:r>
            <a:r>
              <a:rPr lang="en-US" altLang="en-US" sz="2400" dirty="0">
                <a:latin typeface="+mn-lt"/>
              </a:rPr>
              <a:t>times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4976813" y="1870075"/>
            <a:ext cx="2936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T(n/2) =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T(n/4)</a:t>
            </a:r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5046663" y="2360613"/>
            <a:ext cx="2936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T(n/4) =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T(n/8)</a:t>
            </a:r>
          </a:p>
        </p:txBody>
      </p:sp>
    </p:spTree>
    <p:extLst>
      <p:ext uri="{BB962C8B-B14F-4D97-AF65-F5344CB8AC3E}">
        <p14:creationId xmlns:p14="http://schemas.microsoft.com/office/powerpoint/2010/main" val="277501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uiExpand="1" build="p"/>
      <p:bldP spid="228356" grpId="0" animBg="1"/>
      <p:bldP spid="228357" grpId="0"/>
      <p:bldP spid="22835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822DBD-4E5F-4A59-824A-1A96ECD0D9FC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Substitution </a:t>
            </a:r>
            <a:r>
              <a:rPr lang="en-US" altLang="en-US" smtClean="0"/>
              <a:t>Method</a:t>
            </a:r>
            <a:endParaRPr lang="en-US" altLang="en-US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</a:rPr>
              <a:t>Guess a solution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b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en-US" altLang="en-US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O(g(n))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sz="2000" dirty="0" smtClean="0">
                <a:solidFill>
                  <a:schemeClr val="tx1"/>
                </a:solidFill>
              </a:rPr>
              <a:t>Induction </a:t>
            </a:r>
            <a:r>
              <a:rPr lang="en-US" altLang="en-US" sz="2000" dirty="0">
                <a:solidFill>
                  <a:schemeClr val="tx1"/>
                </a:solidFill>
              </a:rPr>
              <a:t>goal: apply the definition of the </a:t>
            </a:r>
            <a:r>
              <a:rPr lang="en-US" altLang="en-US" sz="2000" dirty="0" smtClean="0">
                <a:solidFill>
                  <a:schemeClr val="tx1"/>
                </a:solidFill>
              </a:rPr>
              <a:t>asymptotic </a:t>
            </a:r>
            <a:r>
              <a:rPr lang="en-US" altLang="en-US" sz="2000" dirty="0">
                <a:solidFill>
                  <a:schemeClr val="tx1"/>
                </a:solidFill>
              </a:rPr>
              <a:t>notation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≤ </a:t>
            </a:r>
            <a:r>
              <a:rPr lang="en-US" altLang="en-US" sz="2400" b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4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g(n), for some </a:t>
            </a:r>
            <a:r>
              <a:rPr lang="en-US" altLang="en-US" sz="2400" b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4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0 and n ≥ n</a:t>
            </a:r>
            <a:r>
              <a:rPr lang="en-US" altLang="en-US" sz="2400" b="1" baseline="-25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514350" indent="-457200">
              <a:lnSpc>
                <a:spcPct val="150000"/>
              </a:lnSpc>
            </a:pPr>
            <a:r>
              <a:rPr lang="en-US" altLang="en-US" dirty="0" smtClean="0">
                <a:solidFill>
                  <a:schemeClr val="tx1"/>
                </a:solidFill>
                <a:cs typeface="Arial" charset="0"/>
              </a:rPr>
              <a:t>Induction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hypothesis: </a:t>
            </a:r>
            <a:r>
              <a:rPr lang="en-US" altLang="en-US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T(k) </a:t>
            </a:r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g(k) </a:t>
            </a:r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all </a:t>
            </a:r>
            <a:r>
              <a:rPr lang="en-US" altLang="en-US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n 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</a:rPr>
              <a:t>Prove the </a:t>
            </a:r>
            <a:r>
              <a:rPr lang="en-US" altLang="en-US" dirty="0" smtClean="0">
                <a:solidFill>
                  <a:schemeClr val="tx1"/>
                </a:solidFill>
              </a:rPr>
              <a:t>induction </a:t>
            </a:r>
            <a:r>
              <a:rPr lang="en-US" altLang="en-US" dirty="0">
                <a:solidFill>
                  <a:schemeClr val="tx1"/>
                </a:solidFill>
              </a:rPr>
              <a:t>goal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Use the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induction </a:t>
            </a:r>
            <a:r>
              <a:rPr lang="en-US" altLang="en-US" sz="2000" b="1" dirty="0">
                <a:solidFill>
                  <a:schemeClr val="tx1"/>
                </a:solidFill>
              </a:rPr>
              <a:t>hypothesis</a:t>
            </a:r>
            <a:r>
              <a:rPr lang="en-US" altLang="en-US" sz="2000" dirty="0">
                <a:solidFill>
                  <a:schemeClr val="tx1"/>
                </a:solidFill>
              </a:rPr>
              <a:t> to find some values of the </a:t>
            </a:r>
            <a:r>
              <a:rPr lang="en-US" altLang="en-US" sz="2000" dirty="0" smtClean="0">
                <a:solidFill>
                  <a:schemeClr val="tx1"/>
                </a:solidFill>
              </a:rPr>
              <a:t>constants </a:t>
            </a:r>
            <a:r>
              <a:rPr lang="en-US" altLang="en-US" sz="2000" dirty="0">
                <a:solidFill>
                  <a:schemeClr val="tx1"/>
                </a:solidFill>
              </a:rPr>
              <a:t>d and n</a:t>
            </a:r>
            <a:r>
              <a:rPr lang="en-US" altLang="en-US" sz="2000" baseline="-25000" dirty="0">
                <a:solidFill>
                  <a:schemeClr val="tx1"/>
                </a:solidFill>
              </a:rPr>
              <a:t>0</a:t>
            </a:r>
            <a:r>
              <a:rPr lang="en-US" altLang="en-US" sz="2000" dirty="0">
                <a:solidFill>
                  <a:schemeClr val="tx1"/>
                </a:solidFill>
              </a:rPr>
              <a:t> for </a:t>
            </a:r>
            <a:r>
              <a:rPr lang="en-US" altLang="en-US" sz="2000" dirty="0" smtClean="0">
                <a:solidFill>
                  <a:schemeClr val="tx1"/>
                </a:solidFill>
              </a:rPr>
              <a:t>which </a:t>
            </a:r>
            <a:r>
              <a:rPr lang="en-US" altLang="en-US" sz="2000" dirty="0">
                <a:solidFill>
                  <a:schemeClr val="tx1"/>
                </a:solidFill>
              </a:rPr>
              <a:t>the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induction </a:t>
            </a:r>
            <a:r>
              <a:rPr lang="en-US" altLang="en-US" sz="2000" b="1" dirty="0">
                <a:solidFill>
                  <a:schemeClr val="tx1"/>
                </a:solidFill>
              </a:rPr>
              <a:t>goal</a:t>
            </a:r>
            <a:r>
              <a:rPr lang="en-US" altLang="en-US" sz="2000" dirty="0">
                <a:solidFill>
                  <a:schemeClr val="tx1"/>
                </a:solidFill>
              </a:rPr>
              <a:t> holds</a:t>
            </a:r>
          </a:p>
        </p:txBody>
      </p:sp>
    </p:spTree>
    <p:extLst>
      <p:ext uri="{BB962C8B-B14F-4D97-AF65-F5344CB8AC3E}">
        <p14:creationId xmlns:p14="http://schemas.microsoft.com/office/powerpoint/2010/main" val="111006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3F9A2-B440-432F-84EB-B3E8A63A5A47}" type="slidenum">
              <a:rPr lang="en-US" altLang="en-US">
                <a:latin typeface="+mn-lt"/>
              </a:rPr>
              <a:pPr/>
              <a:t>34</a:t>
            </a:fld>
            <a:endParaRPr lang="en-US" altLang="en-US">
              <a:latin typeface="+mn-lt"/>
            </a:endParaRP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>
              <a:lnSpc>
                <a:spcPct val="130000"/>
              </a:lnSpc>
            </a:pP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Substitution: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T(n-1)+T(n-2)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046" y="1066800"/>
            <a:ext cx="8610600" cy="5791200"/>
          </a:xfrm>
        </p:spPr>
        <p:txBody>
          <a:bodyPr/>
          <a:lstStyle/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Guess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T(n) = O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alt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Induction goal: T(n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≤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alt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some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 ≥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Induction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hypothesis: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T(k)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altLang="en-US" baseline="30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</a:t>
            </a:r>
            <a:r>
              <a:rPr lang="en-US" altLang="en-US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for k &lt; n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induction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= T(n-1) + T(n-2)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≤ c</a:t>
            </a:r>
            <a:r>
              <a:rPr lang="en-US" altLang="en-US" sz="2400" dirty="0" smtClean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altLang="en-US" sz="24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n-1 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 c</a:t>
            </a:r>
            <a:r>
              <a:rPr lang="en-US" altLang="en-US" sz="24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n-2 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c</a:t>
            </a:r>
            <a:r>
              <a:rPr lang="en-US" alt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n-2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+1)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c</a:t>
            </a:r>
            <a:r>
              <a:rPr lang="en-US" alt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n-2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altLang="en-US" sz="24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T(n) 	≤ 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</a:t>
            </a:r>
            <a:r>
              <a:rPr lang="en-US" alt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endParaRPr lang="en-US" alt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T(n) = O(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74958" y="2127617"/>
            <a:ext cx="1903228" cy="2582605"/>
            <a:chOff x="6974958" y="2127617"/>
            <a:chExt cx="1903228" cy="2582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7218233" y="2433681"/>
                  <a:ext cx="1448730" cy="6760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  <a:sym typeface="Symbol"/>
                          </a:rPr>
                          <m:t>𝚽</m:t>
                        </m:r>
                        <m:r>
                          <a:rPr lang="en-US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  <a:sym typeface="Symbol"/>
                          </a:rPr>
                          <m:t>=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1" i="1">
                                    <a:latin typeface="Cambria Math"/>
                                    <a:cs typeface="Times New Roman" panose="02020603050405020304" pitchFamily="18" charset="0"/>
                                    <a:sym typeface="Symbol"/>
                                  </a:rPr>
                                  <m:t>𝟓</m:t>
                                </m:r>
                              </m:e>
                            </m:rad>
                          </m:num>
                          <m:den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33" y="2433681"/>
                  <a:ext cx="1448730" cy="67601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265168" y="3109700"/>
                  <a:ext cx="1566583" cy="6760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𝚽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  <a:sym typeface="Symbol"/>
                          </a:rPr>
                          <m:t>=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𝟑</m:t>
                            </m:r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1" i="1">
                                    <a:latin typeface="Cambria Math"/>
                                    <a:cs typeface="Times New Roman" panose="02020603050405020304" pitchFamily="18" charset="0"/>
                                    <a:sym typeface="Symbol"/>
                                  </a:rPr>
                                  <m:t>𝟓</m:t>
                                </m:r>
                              </m:e>
                            </m:rad>
                          </m:num>
                          <m:den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168" y="3109700"/>
                  <a:ext cx="1566583" cy="67601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312103" y="4003431"/>
                  <a:ext cx="1472711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  <a:sym typeface="Symbol"/>
                          </a:rPr>
                          <m:t>𝚽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  <a:sym typeface="Symbol"/>
                          </a:rPr>
                          <m:t>+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  <a:sym typeface="Symbol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  <a:sym typeface="Symbol"/>
                          </a:rPr>
                          <m:t>=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𝚽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2103" y="4003431"/>
                  <a:ext cx="1472711" cy="37555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/>
            <p:cNvSpPr/>
            <p:nvPr/>
          </p:nvSpPr>
          <p:spPr>
            <a:xfrm>
              <a:off x="6974958" y="2127617"/>
              <a:ext cx="1903228" cy="25826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44070" y="2127618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8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Properties</a:t>
              </a:r>
              <a:endParaRPr 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59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Recursion-tree method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390896" y="1033546"/>
            <a:ext cx="8077200" cy="385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800" dirty="0" smtClean="0"/>
              <a:t>A </a:t>
            </a:r>
            <a:r>
              <a:rPr lang="en-US" altLang="en-US" sz="2800" dirty="0"/>
              <a:t>recursion tree models the costs (time) of a recursive execution of an algorithm</a:t>
            </a:r>
            <a:r>
              <a:rPr lang="en-US" altLang="en-US" sz="2800" dirty="0" smtClean="0"/>
              <a:t>.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800" dirty="0"/>
              <a:t>Convert the recurrence into a tree</a:t>
            </a:r>
            <a:r>
              <a:rPr lang="en-US" altLang="en-US" sz="2800" dirty="0" smtClean="0"/>
              <a:t>:</a:t>
            </a:r>
            <a:endParaRPr lang="en-US" altLang="en-US" sz="2800" dirty="0"/>
          </a:p>
          <a:p>
            <a:pPr marL="822960" lvl="2" indent="-457200">
              <a:buFont typeface="Arial" panose="020B0604020202020204" pitchFamily="34" charset="0"/>
              <a:buChar char="•"/>
            </a:pPr>
            <a:r>
              <a:rPr lang="en-US" altLang="en-US" dirty="0" smtClean="0"/>
              <a:t>Each </a:t>
            </a:r>
            <a:r>
              <a:rPr lang="en-US" altLang="en-US" dirty="0"/>
              <a:t>node represents the cost incurred at various levels of recursion</a:t>
            </a:r>
          </a:p>
          <a:p>
            <a:pPr marL="822960" lvl="2" indent="-457200">
              <a:buFont typeface="Arial" panose="020B0604020202020204" pitchFamily="34" charset="0"/>
              <a:buChar char="•"/>
            </a:pPr>
            <a:r>
              <a:rPr lang="en-US" altLang="en-US" dirty="0"/>
              <a:t>Sum up the costs of all levels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800" dirty="0" smtClean="0"/>
              <a:t>The </a:t>
            </a:r>
            <a:r>
              <a:rPr lang="en-US" altLang="en-US" sz="2800" dirty="0"/>
              <a:t>recursion-tree method can be unreliable, just like any method that uses ellipses (…).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800" dirty="0" smtClean="0"/>
              <a:t>Usually involves geometric series</a:t>
            </a: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17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 +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</a:t>
            </a:r>
            <a:r>
              <a:rPr lang="en-US" altLang="en-US">
                <a:solidFill>
                  <a:srgbClr val="009999"/>
                </a:solidFill>
              </a:rPr>
              <a:t>2)</a:t>
            </a:r>
            <a:r>
              <a:rPr lang="en-US" altLang="en-US" i="1">
                <a:solidFill>
                  <a:srgbClr val="009999"/>
                </a:solidFill>
              </a:rPr>
              <a:t> + 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27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429000" y="2209800"/>
            <a:ext cx="88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482828" y="1167493"/>
            <a:ext cx="46650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Solve </a:t>
            </a:r>
            <a:r>
              <a:rPr lang="en-US" altLang="en-US" sz="2400" i="1" dirty="0">
                <a:solidFill>
                  <a:srgbClr val="009999"/>
                </a:solidFill>
              </a:rPr>
              <a:t>T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</a:t>
            </a:r>
            <a:r>
              <a:rPr lang="en-US" altLang="en-US" sz="2400" dirty="0">
                <a:solidFill>
                  <a:srgbClr val="009999"/>
                </a:solidFill>
              </a:rPr>
              <a:t>) = </a:t>
            </a:r>
            <a:r>
              <a:rPr lang="en-US" altLang="en-US" sz="2400" i="1" dirty="0">
                <a:solidFill>
                  <a:srgbClr val="009999"/>
                </a:solidFill>
              </a:rPr>
              <a:t>T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</a:t>
            </a:r>
            <a:r>
              <a:rPr lang="en-US" altLang="en-US" sz="2400" dirty="0">
                <a:solidFill>
                  <a:srgbClr val="009999"/>
                </a:solidFill>
              </a:rPr>
              <a:t>/4) + </a:t>
            </a:r>
            <a:r>
              <a:rPr lang="en-US" altLang="en-US" sz="2400" i="1" dirty="0">
                <a:solidFill>
                  <a:srgbClr val="009999"/>
                </a:solidFill>
              </a:rPr>
              <a:t>T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</a:t>
            </a:r>
            <a:r>
              <a:rPr lang="en-US" altLang="en-US" sz="2400" dirty="0">
                <a:solidFill>
                  <a:srgbClr val="009999"/>
                </a:solidFill>
              </a:rPr>
              <a:t>2)</a:t>
            </a:r>
            <a:r>
              <a:rPr lang="en-US" altLang="en-US" sz="2400" i="1" dirty="0">
                <a:solidFill>
                  <a:srgbClr val="009999"/>
                </a:solidFill>
              </a:rPr>
              <a:t> + n</a:t>
            </a:r>
            <a:r>
              <a:rPr lang="en-US" altLang="en-US" sz="2400" baseline="30000" dirty="0">
                <a:solidFill>
                  <a:srgbClr val="009999"/>
                </a:solidFill>
              </a:rPr>
              <a:t>2</a:t>
            </a:r>
            <a:r>
              <a:rPr lang="en-US" altLang="en-US" sz="2400" dirty="0"/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5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3735" name="Group 7"/>
          <p:cNvGrpSpPr>
            <a:grpSpLocks/>
          </p:cNvGrpSpPr>
          <p:nvPr/>
        </p:nvGrpSpPr>
        <p:grpSpPr bwMode="auto">
          <a:xfrm>
            <a:off x="1600200" y="2895600"/>
            <a:ext cx="4419600" cy="595313"/>
            <a:chOff x="1488" y="1968"/>
            <a:chExt cx="2784" cy="375"/>
          </a:xfrm>
        </p:grpSpPr>
        <p:sp>
          <p:nvSpPr>
            <p:cNvPr id="73736" name="Rectangle 8"/>
            <p:cNvSpPr>
              <a:spLocks noChangeArrowheads="1"/>
            </p:cNvSpPr>
            <p:nvPr/>
          </p:nvSpPr>
          <p:spPr bwMode="auto">
            <a:xfrm>
              <a:off x="1488" y="1978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i="1">
                  <a:solidFill>
                    <a:srgbClr val="009999"/>
                  </a:solidFill>
                </a:rPr>
                <a:t>T</a:t>
              </a:r>
              <a:r>
                <a:rPr lang="en-US" altLang="en-US">
                  <a:solidFill>
                    <a:srgbClr val="009999"/>
                  </a:solidFill>
                </a:rPr>
                <a:t>(</a:t>
              </a:r>
              <a:r>
                <a:rPr lang="en-US" altLang="en-US" i="1">
                  <a:solidFill>
                    <a:srgbClr val="009999"/>
                  </a:solidFill>
                </a:rPr>
                <a:t>n</a:t>
              </a:r>
              <a:r>
                <a:rPr lang="en-US" altLang="en-US">
                  <a:solidFill>
                    <a:srgbClr val="009999"/>
                  </a:solidFill>
                </a:rPr>
                <a:t>/4)</a:t>
              </a:r>
            </a:p>
          </p:txBody>
        </p:sp>
        <p:sp>
          <p:nvSpPr>
            <p:cNvPr id="73737" name="Rectangle 9"/>
            <p:cNvSpPr>
              <a:spLocks noChangeArrowheads="1"/>
            </p:cNvSpPr>
            <p:nvPr/>
          </p:nvSpPr>
          <p:spPr bwMode="auto">
            <a:xfrm>
              <a:off x="3517" y="1968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i="1">
                  <a:solidFill>
                    <a:srgbClr val="009999"/>
                  </a:solidFill>
                </a:rPr>
                <a:t>T</a:t>
              </a:r>
              <a:r>
                <a:rPr lang="en-US" altLang="en-US">
                  <a:solidFill>
                    <a:srgbClr val="009999"/>
                  </a:solidFill>
                </a:rPr>
                <a:t>(</a:t>
              </a:r>
              <a:r>
                <a:rPr lang="en-US" altLang="en-US" i="1">
                  <a:solidFill>
                    <a:srgbClr val="009999"/>
                  </a:solidFill>
                </a:rPr>
                <a:t>n</a:t>
              </a:r>
              <a:r>
                <a:rPr lang="en-US" altLang="en-US">
                  <a:solidFill>
                    <a:srgbClr val="009999"/>
                  </a:solidFill>
                </a:rPr>
                <a:t>/2)</a:t>
              </a:r>
            </a:p>
          </p:txBody>
        </p:sp>
      </p:grp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 +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</a:t>
            </a:r>
            <a:r>
              <a:rPr lang="en-US" altLang="en-US">
                <a:solidFill>
                  <a:srgbClr val="009999"/>
                </a:solidFill>
              </a:rPr>
              <a:t>2)</a:t>
            </a:r>
            <a:r>
              <a:rPr lang="en-US" altLang="en-US" i="1">
                <a:solidFill>
                  <a:srgbClr val="009999"/>
                </a:solidFill>
              </a:rPr>
              <a:t> + 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365044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71" name="Line 19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 +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</a:t>
            </a:r>
            <a:r>
              <a:rPr lang="en-US" altLang="en-US">
                <a:solidFill>
                  <a:srgbClr val="009999"/>
                </a:solidFill>
              </a:rPr>
              <a:t>2)</a:t>
            </a:r>
            <a:r>
              <a:rPr lang="en-US" altLang="en-US" i="1">
                <a:solidFill>
                  <a:srgbClr val="009999"/>
                </a:solidFill>
              </a:rPr>
              <a:t> + 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:</a:t>
            </a:r>
          </a:p>
        </p:txBody>
      </p:sp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8" name="Rectangle 26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4779" name="Rectangle 27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685800" y="3733800"/>
            <a:ext cx="14017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/16)</a:t>
            </a:r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2438400" y="3733800"/>
            <a:ext cx="11985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3987800" y="3732213"/>
            <a:ext cx="1198563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5638800" y="3732213"/>
            <a:ext cx="1198563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11890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8135"/>
            <a:ext cx="8964613" cy="417513"/>
          </a:xfrm>
        </p:spPr>
        <p:txBody>
          <a:bodyPr/>
          <a:lstStyle/>
          <a:p>
            <a:r>
              <a:rPr lang="en-US" altLang="en-US" dirty="0" smtClean="0"/>
              <a:t>Extra Recursion</a:t>
            </a:r>
            <a:endParaRPr lang="en-US" alt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447" y="4344493"/>
            <a:ext cx="8642350" cy="199693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/>
              <a:t>The recurrence </a:t>
            </a:r>
            <a:r>
              <a:rPr lang="en-US" altLang="en-US" sz="2000" dirty="0"/>
              <a:t>relation is: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i="1" dirty="0"/>
              <a:t>                     </a:t>
            </a:r>
            <a:r>
              <a:rPr lang="en-US" altLang="en-US" sz="2400" b="1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b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b="1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                          if </a:t>
            </a:r>
            <a:r>
              <a:rPr lang="en-US" alt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0 or n =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T</a:t>
            </a:r>
            <a:r>
              <a:rPr lang="en-US" altLang="en-US" sz="24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 2T</a:t>
            </a:r>
            <a:r>
              <a:rPr lang="en-US" altLang="en-US" sz="24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/2</a:t>
            </a:r>
            <a:r>
              <a:rPr lang="en-US" altLang="en-US" sz="24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b="1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     if  </a:t>
            </a:r>
            <a:r>
              <a:rPr lang="en-US" alt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&gt; 2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567604" y="1188249"/>
            <a:ext cx="7920037" cy="3194721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rtl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rtl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long power (long x, long n) { 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  if(n == 0)</a:t>
            </a:r>
            <a:br>
              <a:rPr lang="en-US" altLang="en-US" sz="1800" b="1" dirty="0">
                <a:latin typeface="Courier New" pitchFamily="-106" charset="0"/>
                <a:cs typeface="Courier New" pitchFamily="-106" charset="0"/>
              </a:rPr>
            </a:b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    return 1;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  else if(n == 1)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       return x;             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  else if ((n % 2) == 0) </a:t>
            </a:r>
            <a:br>
              <a:rPr lang="en-US" altLang="en-US" sz="1800" b="1" dirty="0">
                <a:latin typeface="Courier New" pitchFamily="-106" charset="0"/>
                <a:cs typeface="Courier New" pitchFamily="-106" charset="0"/>
              </a:rPr>
            </a:b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   return power (x, n/2) * power (x, n/2); 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  else</a:t>
            </a:r>
            <a:br>
              <a:rPr lang="en-US" altLang="en-US" sz="1800" b="1" dirty="0">
                <a:latin typeface="Courier New" pitchFamily="-106" charset="0"/>
                <a:cs typeface="Courier New" pitchFamily="-106" charset="0"/>
              </a:rPr>
            </a:b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   return x * power (x</a:t>
            </a:r>
            <a:r>
              <a:rPr lang="en-US" altLang="en-US" sz="1800" b="1" dirty="0" smtClean="0">
                <a:latin typeface="Courier New" pitchFamily="-106" charset="0"/>
                <a:cs typeface="Courier New" pitchFamily="-106" charset="0"/>
              </a:rPr>
              <a:t>,(n-1)/2</a:t>
            </a: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) * power (x</a:t>
            </a:r>
            <a:r>
              <a:rPr lang="en-US" altLang="en-US" sz="1800" b="1" dirty="0" smtClean="0">
                <a:latin typeface="Courier New" pitchFamily="-106" charset="0"/>
                <a:cs typeface="Courier New" pitchFamily="-106" charset="0"/>
              </a:rPr>
              <a:t>,(n-1)/2</a:t>
            </a: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); 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}</a:t>
            </a:r>
            <a:r>
              <a:rPr lang="en-US" altLang="en-US" sz="1800" dirty="0">
                <a:latin typeface="Courier New" pitchFamily="-106" charset="0"/>
                <a:cs typeface="Courier New" pitchFamily="-106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7599" y="5920585"/>
            <a:ext cx="27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(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03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7" name="Line 21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/16)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93" name="Rectangle 17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94" name="Rectangle 18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75795" name="Text Box 19"/>
          <p:cNvSpPr txBox="1">
            <a:spLocks noChangeArrowheads="1"/>
          </p:cNvSpPr>
          <p:nvPr/>
        </p:nvSpPr>
        <p:spPr bwMode="auto">
          <a:xfrm rot="17366799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75796" name="Text Box 20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 +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</a:t>
            </a:r>
            <a:r>
              <a:rPr lang="en-US" altLang="en-US">
                <a:solidFill>
                  <a:srgbClr val="009999"/>
                </a:solidFill>
              </a:rPr>
              <a:t>2)</a:t>
            </a:r>
            <a:r>
              <a:rPr lang="en-US" altLang="en-US" i="1">
                <a:solidFill>
                  <a:srgbClr val="009999"/>
                </a:solidFill>
              </a:rPr>
              <a:t> + 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:</a:t>
            </a:r>
          </a:p>
        </p:txBody>
      </p:sp>
      <p:sp>
        <p:nvSpPr>
          <p:cNvPr id="75799" name="Rectangle 23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02445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68" name="Line 44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9" name="Line 45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5" name="Line 41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 +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</a:t>
            </a:r>
            <a:r>
              <a:rPr lang="en-US" altLang="en-US">
                <a:solidFill>
                  <a:srgbClr val="009999"/>
                </a:solidFill>
              </a:rPr>
              <a:t>2)</a:t>
            </a:r>
            <a:r>
              <a:rPr lang="en-US" altLang="en-US" i="1">
                <a:solidFill>
                  <a:srgbClr val="009999"/>
                </a:solidFill>
              </a:rPr>
              <a:t> + 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:</a:t>
            </a:r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3" name="Line 29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4" name="Line 30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5" name="Line 31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6" name="Line 32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7" name="Rectangle 33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/16)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58" name="Rectangle 34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59" name="Rectangle 35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60" name="Rectangle 36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61" name="Rectangle 37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62" name="Rectangle 38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63" name="Rectangle 39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77864" name="Text Box 40"/>
          <p:cNvSpPr txBox="1">
            <a:spLocks noChangeArrowheads="1"/>
          </p:cNvSpPr>
          <p:nvPr/>
        </p:nvSpPr>
        <p:spPr bwMode="auto">
          <a:xfrm rot="17366799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graphicFrame>
        <p:nvGraphicFramePr>
          <p:cNvPr id="77867" name="Object 43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4" name="Equation" r:id="rId3" imgW="406080" imgH="406080" progId="Equation.3">
                  <p:embed/>
                </p:oleObj>
              </mc:Choice>
              <mc:Fallback>
                <p:oleObj name="Equation" r:id="rId3" imgW="4060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70" name="Rectangle 46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6676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5943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96" name="Line 48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93" name="Line 45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94" name="Line 46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8874" name="Text Box 26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 +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</a:t>
            </a:r>
            <a:r>
              <a:rPr lang="en-US" altLang="en-US">
                <a:solidFill>
                  <a:srgbClr val="009999"/>
                </a:solidFill>
              </a:rPr>
              <a:t>2)</a:t>
            </a:r>
            <a:r>
              <a:rPr lang="en-US" altLang="en-US" i="1">
                <a:solidFill>
                  <a:srgbClr val="009999"/>
                </a:solidFill>
              </a:rPr>
              <a:t> + 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:</a:t>
            </a:r>
          </a:p>
        </p:txBody>
      </p:sp>
      <p:sp>
        <p:nvSpPr>
          <p:cNvPr id="78875" name="Line 27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9" name="Line 31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0" name="Line 32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2" name="Line 34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3" name="Rectangle 35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/16)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4" name="Rectangle 36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5" name="Rectangle 37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6" name="Rectangle 38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7" name="Rectangle 39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8" name="Rectangle 40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9" name="Rectangle 41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78890" name="Text Box 42"/>
          <p:cNvSpPr txBox="1">
            <a:spLocks noChangeArrowheads="1"/>
          </p:cNvSpPr>
          <p:nvPr/>
        </p:nvSpPr>
        <p:spPr bwMode="auto">
          <a:xfrm rot="17366799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graphicFrame>
        <p:nvGraphicFramePr>
          <p:cNvPr id="78891" name="Object 43"/>
          <p:cNvGraphicFramePr>
            <a:graphicFrameLocks noChangeAspect="1"/>
          </p:cNvGraphicFramePr>
          <p:nvPr/>
        </p:nvGraphicFramePr>
        <p:xfrm>
          <a:off x="7772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4" name="Equation" r:id="rId3" imgW="838080" imgH="799920" progId="Equation.3">
                  <p:embed/>
                </p:oleObj>
              </mc:Choice>
              <mc:Fallback>
                <p:oleObj name="Equation" r:id="rId3" imgW="8380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92" name="Object 44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5" name="Equation" r:id="rId5" imgW="406080" imgH="406080" progId="Equation.3">
                  <p:embed/>
                </p:oleObj>
              </mc:Choice>
              <mc:Fallback>
                <p:oleObj name="Equation" r:id="rId5" imgW="4060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95" name="Rectangle 47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58070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22" name="Line 50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23" name="Line 51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6781800" y="40386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6" name="Line 24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1" name="Text Box 29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 +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</a:t>
            </a:r>
            <a:r>
              <a:rPr lang="en-US" altLang="en-US">
                <a:solidFill>
                  <a:srgbClr val="009999"/>
                </a:solidFill>
              </a:rPr>
              <a:t>2)</a:t>
            </a:r>
            <a:r>
              <a:rPr lang="en-US" altLang="en-US" i="1">
                <a:solidFill>
                  <a:srgbClr val="009999"/>
                </a:solidFill>
              </a:rPr>
              <a:t> + 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:</a:t>
            </a:r>
          </a:p>
        </p:txBody>
      </p:sp>
      <p:sp>
        <p:nvSpPr>
          <p:cNvPr id="79902" name="Line 30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6" name="Line 34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7" name="Line 35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8" name="Line 36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9" name="Line 37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10" name="Rectangle 38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/16)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11" name="Rectangle 39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12" name="Rectangle 40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13" name="Rectangle 41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14" name="Rectangle 42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16" name="Rectangle 44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79917" name="Text Box 45"/>
          <p:cNvSpPr txBox="1">
            <a:spLocks noChangeArrowheads="1"/>
          </p:cNvSpPr>
          <p:nvPr/>
        </p:nvSpPr>
        <p:spPr bwMode="auto">
          <a:xfrm rot="17366799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79926" name="Line 54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9927" name="Object 55"/>
          <p:cNvGraphicFramePr>
            <a:graphicFrameLocks noChangeAspect="1"/>
          </p:cNvGraphicFramePr>
          <p:nvPr/>
        </p:nvGraphicFramePr>
        <p:xfrm>
          <a:off x="7772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4" name="Equation" r:id="rId3" imgW="838080" imgH="799920" progId="Equation.3">
                  <p:embed/>
                </p:oleObj>
              </mc:Choice>
              <mc:Fallback>
                <p:oleObj name="Equation" r:id="rId3" imgW="8380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28" name="Object 56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5" name="Equation" r:id="rId5" imgW="406080" imgH="406080" progId="Equation.3">
                  <p:embed/>
                </p:oleObj>
              </mc:Choice>
              <mc:Fallback>
                <p:oleObj name="Equation" r:id="rId5" imgW="4060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33" name="Object 61"/>
          <p:cNvGraphicFramePr>
            <a:graphicFrameLocks noChangeAspect="1"/>
          </p:cNvGraphicFramePr>
          <p:nvPr/>
        </p:nvGraphicFramePr>
        <p:xfrm>
          <a:off x="7518400" y="3619500"/>
          <a:ext cx="1092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6" name="Equation" r:id="rId7" imgW="1091880" imgH="799920" progId="Equation.3">
                  <p:embed/>
                </p:oleObj>
              </mc:Choice>
              <mc:Fallback>
                <p:oleObj name="Equation" r:id="rId7" imgW="10918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3619500"/>
                        <a:ext cx="1092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24" name="Rectangle 52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35" name="Line 63"/>
          <p:cNvSpPr>
            <a:spLocks noChangeShapeType="1"/>
          </p:cNvSpPr>
          <p:nvPr/>
        </p:nvSpPr>
        <p:spPr bwMode="auto">
          <a:xfrm>
            <a:off x="5943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15" name="Rectangle 43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36" name="Text Box 64"/>
          <p:cNvSpPr txBox="1">
            <a:spLocks noChangeArrowheads="1"/>
          </p:cNvSpPr>
          <p:nvPr/>
        </p:nvSpPr>
        <p:spPr bwMode="auto">
          <a:xfrm rot="-5400000">
            <a:off x="7843044" y="44442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2675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Line 2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47" name="Line 3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6781800" y="40386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93792" y="1139073"/>
            <a:ext cx="61558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Solve </a:t>
            </a:r>
            <a:r>
              <a:rPr lang="en-US" altLang="en-US" sz="3200" i="1" dirty="0">
                <a:solidFill>
                  <a:srgbClr val="009999"/>
                </a:solidFill>
              </a:rPr>
              <a:t>T</a:t>
            </a:r>
            <a:r>
              <a:rPr lang="en-US" altLang="en-US" sz="3200" dirty="0">
                <a:solidFill>
                  <a:srgbClr val="009999"/>
                </a:solidFill>
              </a:rPr>
              <a:t>(</a:t>
            </a:r>
            <a:r>
              <a:rPr lang="en-US" altLang="en-US" sz="3200" i="1" dirty="0">
                <a:solidFill>
                  <a:srgbClr val="009999"/>
                </a:solidFill>
              </a:rPr>
              <a:t>n</a:t>
            </a:r>
            <a:r>
              <a:rPr lang="en-US" altLang="en-US" sz="3200" dirty="0">
                <a:solidFill>
                  <a:srgbClr val="009999"/>
                </a:solidFill>
              </a:rPr>
              <a:t>) = </a:t>
            </a:r>
            <a:r>
              <a:rPr lang="en-US" altLang="en-US" sz="3200" i="1" dirty="0">
                <a:solidFill>
                  <a:srgbClr val="009999"/>
                </a:solidFill>
              </a:rPr>
              <a:t>T</a:t>
            </a:r>
            <a:r>
              <a:rPr lang="en-US" altLang="en-US" sz="3200" dirty="0">
                <a:solidFill>
                  <a:srgbClr val="009999"/>
                </a:solidFill>
              </a:rPr>
              <a:t>(</a:t>
            </a:r>
            <a:r>
              <a:rPr lang="en-US" altLang="en-US" sz="3200" i="1" dirty="0">
                <a:solidFill>
                  <a:srgbClr val="009999"/>
                </a:solidFill>
              </a:rPr>
              <a:t>n</a:t>
            </a:r>
            <a:r>
              <a:rPr lang="en-US" altLang="en-US" sz="3200" dirty="0">
                <a:solidFill>
                  <a:srgbClr val="009999"/>
                </a:solidFill>
              </a:rPr>
              <a:t>/4) + </a:t>
            </a:r>
            <a:r>
              <a:rPr lang="en-US" altLang="en-US" sz="3200" i="1" dirty="0">
                <a:solidFill>
                  <a:srgbClr val="009999"/>
                </a:solidFill>
              </a:rPr>
              <a:t>T</a:t>
            </a:r>
            <a:r>
              <a:rPr lang="en-US" altLang="en-US" sz="3200" dirty="0">
                <a:solidFill>
                  <a:srgbClr val="009999"/>
                </a:solidFill>
              </a:rPr>
              <a:t>(</a:t>
            </a:r>
            <a:r>
              <a:rPr lang="en-US" altLang="en-US" sz="3200" i="1" dirty="0">
                <a:solidFill>
                  <a:srgbClr val="009999"/>
                </a:solidFill>
              </a:rPr>
              <a:t>n/</a:t>
            </a:r>
            <a:r>
              <a:rPr lang="en-US" altLang="en-US" sz="3200" dirty="0">
                <a:solidFill>
                  <a:srgbClr val="009999"/>
                </a:solidFill>
              </a:rPr>
              <a:t>2)</a:t>
            </a:r>
            <a:r>
              <a:rPr lang="en-US" altLang="en-US" sz="3200" i="1" dirty="0">
                <a:solidFill>
                  <a:srgbClr val="009999"/>
                </a:solidFill>
              </a:rPr>
              <a:t> + n</a:t>
            </a:r>
            <a:r>
              <a:rPr lang="en-US" altLang="en-US" sz="3200" baseline="30000" dirty="0">
                <a:solidFill>
                  <a:srgbClr val="009999"/>
                </a:solidFill>
              </a:rPr>
              <a:t>2</a:t>
            </a:r>
            <a:r>
              <a:rPr lang="en-US" altLang="en-US" sz="3200" dirty="0"/>
              <a:t>:</a:t>
            </a:r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/16)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58" name="Rectangle 14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dirty="0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82964" name="Text Box 20"/>
          <p:cNvSpPr txBox="1">
            <a:spLocks noChangeArrowheads="1"/>
          </p:cNvSpPr>
          <p:nvPr/>
        </p:nvSpPr>
        <p:spPr bwMode="auto">
          <a:xfrm rot="17366799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82966" name="Line 22"/>
          <p:cNvSpPr>
            <a:spLocks noChangeShapeType="1"/>
          </p:cNvSpPr>
          <p:nvPr/>
        </p:nvSpPr>
        <p:spPr bwMode="auto">
          <a:xfrm>
            <a:off x="5943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7" name="Line 23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2968" name="Object 24"/>
          <p:cNvGraphicFramePr>
            <a:graphicFrameLocks noChangeAspect="1"/>
          </p:cNvGraphicFramePr>
          <p:nvPr/>
        </p:nvGraphicFramePr>
        <p:xfrm>
          <a:off x="7772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4" name="Equation" r:id="rId3" imgW="838080" imgH="799920" progId="Equation.3">
                  <p:embed/>
                </p:oleObj>
              </mc:Choice>
              <mc:Fallback>
                <p:oleObj name="Equation" r:id="rId3" imgW="8380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9" name="Object 25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5" name="Equation" r:id="rId5" imgW="406080" imgH="406080" progId="Equation.3">
                  <p:embed/>
                </p:oleObj>
              </mc:Choice>
              <mc:Fallback>
                <p:oleObj name="Equation" r:id="rId5" imgW="4060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0" name="Object 26"/>
          <p:cNvGraphicFramePr>
            <a:graphicFrameLocks noChangeAspect="1"/>
          </p:cNvGraphicFramePr>
          <p:nvPr/>
        </p:nvGraphicFramePr>
        <p:xfrm>
          <a:off x="7518400" y="3619500"/>
          <a:ext cx="1092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6" name="Equation" r:id="rId7" imgW="1091880" imgH="799920" progId="Equation.3">
                  <p:embed/>
                </p:oleObj>
              </mc:Choice>
              <mc:Fallback>
                <p:oleObj name="Equation" r:id="rId7" imgW="10918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3619500"/>
                        <a:ext cx="1092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1" name="Line 27"/>
          <p:cNvSpPr>
            <a:spLocks noChangeShapeType="1"/>
          </p:cNvSpPr>
          <p:nvPr/>
        </p:nvSpPr>
        <p:spPr bwMode="auto">
          <a:xfrm>
            <a:off x="4419600" y="5181600"/>
            <a:ext cx="457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2972" name="Object 28"/>
          <p:cNvGraphicFramePr>
            <a:graphicFrameLocks noChangeAspect="1"/>
          </p:cNvGraphicFramePr>
          <p:nvPr/>
        </p:nvGraphicFramePr>
        <p:xfrm>
          <a:off x="4502150" y="5270500"/>
          <a:ext cx="4432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7" name="Equation" r:id="rId9" imgW="4431960" imgH="723600" progId="Equation.3">
                  <p:embed/>
                </p:oleObj>
              </mc:Choice>
              <mc:Fallback>
                <p:oleObj name="Equation" r:id="rId9" imgW="443196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5270500"/>
                        <a:ext cx="4432300" cy="723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3" name="Text Box 29"/>
          <p:cNvSpPr txBox="1">
            <a:spLocks noChangeArrowheads="1"/>
          </p:cNvSpPr>
          <p:nvPr/>
        </p:nvSpPr>
        <p:spPr bwMode="auto">
          <a:xfrm rot="-5400000">
            <a:off x="7843044" y="44442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…</a:t>
            </a:r>
          </a:p>
        </p:txBody>
      </p:sp>
      <p:sp>
        <p:nvSpPr>
          <p:cNvPr id="82974" name="Text Box 30"/>
          <p:cNvSpPr txBox="1">
            <a:spLocks noChangeArrowheads="1"/>
          </p:cNvSpPr>
          <p:nvPr/>
        </p:nvSpPr>
        <p:spPr bwMode="auto">
          <a:xfrm>
            <a:off x="3171718" y="5456712"/>
            <a:ext cx="11732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2400" dirty="0"/>
              <a:t>Total  ≤</a:t>
            </a:r>
          </a:p>
        </p:txBody>
      </p:sp>
      <p:sp>
        <p:nvSpPr>
          <p:cNvPr id="82975" name="Text Box 31"/>
          <p:cNvSpPr txBox="1">
            <a:spLocks noChangeArrowheads="1"/>
          </p:cNvSpPr>
          <p:nvPr/>
        </p:nvSpPr>
        <p:spPr bwMode="auto">
          <a:xfrm>
            <a:off x="4052888" y="6168478"/>
            <a:ext cx="11673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009999"/>
                </a:solidFill>
              </a:rPr>
              <a:t>= </a:t>
            </a:r>
            <a:r>
              <a:rPr lang="en-US" altLang="en-US" sz="2400" dirty="0" smtClean="0">
                <a:solidFill>
                  <a:srgbClr val="009999"/>
                </a:solidFill>
                <a:latin typeface="Symbol" pitchFamily="18" charset="2"/>
              </a:rPr>
              <a:t>O</a:t>
            </a:r>
            <a:r>
              <a:rPr lang="en-US" altLang="en-US" sz="2400" dirty="0" smtClean="0">
                <a:solidFill>
                  <a:srgbClr val="009999"/>
                </a:solidFill>
              </a:rPr>
              <a:t>(</a:t>
            </a:r>
            <a:r>
              <a:rPr lang="en-US" altLang="en-US" sz="24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2400" baseline="30000" dirty="0" smtClean="0">
                <a:solidFill>
                  <a:srgbClr val="009999"/>
                </a:solidFill>
              </a:rPr>
              <a:t>2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76" name="Text Box 32"/>
          <p:cNvSpPr txBox="1">
            <a:spLocks noChangeArrowheads="1"/>
          </p:cNvSpPr>
          <p:nvPr/>
        </p:nvSpPr>
        <p:spPr bwMode="auto">
          <a:xfrm>
            <a:off x="5851525" y="5897563"/>
            <a:ext cx="2863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accent2"/>
                </a:solidFill>
              </a:rPr>
              <a:t>geometric series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02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Geometric </a:t>
            </a:r>
            <a:r>
              <a:rPr lang="en-US" altLang="en-US" dirty="0"/>
              <a:t>series</a:t>
            </a:r>
          </a:p>
        </p:txBody>
      </p:sp>
      <p:grpSp>
        <p:nvGrpSpPr>
          <p:cNvPr id="83977" name="Group 9"/>
          <p:cNvGrpSpPr>
            <a:grpSpLocks/>
          </p:cNvGrpSpPr>
          <p:nvPr/>
        </p:nvGrpSpPr>
        <p:grpSpPr bwMode="auto">
          <a:xfrm>
            <a:off x="1075253" y="2615871"/>
            <a:ext cx="5378450" cy="939800"/>
            <a:chOff x="1056" y="3072"/>
            <a:chExt cx="3388" cy="592"/>
          </a:xfrm>
        </p:grpSpPr>
        <p:graphicFrame>
          <p:nvGraphicFramePr>
            <p:cNvPr id="83971" name="Object 3"/>
            <p:cNvGraphicFramePr>
              <a:graphicFrameLocks noChangeAspect="1"/>
            </p:cNvGraphicFramePr>
            <p:nvPr/>
          </p:nvGraphicFramePr>
          <p:xfrm>
            <a:off x="1056" y="3072"/>
            <a:ext cx="2200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92" name="Equation" r:id="rId3" imgW="3492360" imgH="939600" progId="Equation.3">
                    <p:embed/>
                  </p:oleObj>
                </mc:Choice>
                <mc:Fallback>
                  <p:oleObj name="Equation" r:id="rId3" imgW="3492360" imgH="939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072"/>
                          <a:ext cx="2200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2" name="Text Box 4"/>
            <p:cNvSpPr txBox="1">
              <a:spLocks noChangeArrowheads="1"/>
            </p:cNvSpPr>
            <p:nvPr/>
          </p:nvSpPr>
          <p:spPr bwMode="auto">
            <a:xfrm>
              <a:off x="3350" y="3185"/>
              <a:ext cx="10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for </a:t>
              </a:r>
              <a:r>
                <a:rPr lang="en-US" altLang="en-US">
                  <a:solidFill>
                    <a:srgbClr val="009999"/>
                  </a:solidFill>
                </a:rPr>
                <a:t>|</a:t>
              </a:r>
              <a:r>
                <a:rPr lang="en-US" altLang="en-US" i="1">
                  <a:solidFill>
                    <a:srgbClr val="009999"/>
                  </a:solidFill>
                </a:rPr>
                <a:t>x</a:t>
              </a:r>
              <a:r>
                <a:rPr lang="en-US" altLang="en-US">
                  <a:solidFill>
                    <a:srgbClr val="009999"/>
                  </a:solidFill>
                </a:rPr>
                <a:t>| &lt; 1</a:t>
              </a:r>
            </a:p>
          </p:txBody>
        </p:sp>
      </p:grpSp>
      <p:grpSp>
        <p:nvGrpSpPr>
          <p:cNvPr id="83976" name="Group 8"/>
          <p:cNvGrpSpPr>
            <a:grpSpLocks/>
          </p:cNvGrpSpPr>
          <p:nvPr/>
        </p:nvGrpSpPr>
        <p:grpSpPr bwMode="auto">
          <a:xfrm>
            <a:off x="1065254" y="1229096"/>
            <a:ext cx="6370637" cy="1041400"/>
            <a:chOff x="672" y="1152"/>
            <a:chExt cx="4013" cy="656"/>
          </a:xfrm>
        </p:grpSpPr>
        <p:graphicFrame>
          <p:nvGraphicFramePr>
            <p:cNvPr id="83974" name="Object 6"/>
            <p:cNvGraphicFramePr>
              <a:graphicFrameLocks noChangeAspect="1"/>
            </p:cNvGraphicFramePr>
            <p:nvPr/>
          </p:nvGraphicFramePr>
          <p:xfrm>
            <a:off x="672" y="1152"/>
            <a:ext cx="302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93" name="Equation" r:id="rId5" imgW="4800600" imgH="1041120" progId="Equation.3">
                    <p:embed/>
                  </p:oleObj>
                </mc:Choice>
                <mc:Fallback>
                  <p:oleObj name="Equation" r:id="rId5" imgW="4800600" imgH="1041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152"/>
                          <a:ext cx="3024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5" name="Text Box 7"/>
            <p:cNvSpPr txBox="1">
              <a:spLocks noChangeArrowheads="1"/>
            </p:cNvSpPr>
            <p:nvPr/>
          </p:nvSpPr>
          <p:spPr bwMode="auto">
            <a:xfrm>
              <a:off x="3696" y="1298"/>
              <a:ext cx="98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for </a:t>
              </a:r>
              <a:r>
                <a:rPr lang="en-US" altLang="en-US" i="1">
                  <a:solidFill>
                    <a:srgbClr val="009999"/>
                  </a:solidFill>
                </a:rPr>
                <a:t>x</a:t>
              </a:r>
              <a:r>
                <a:rPr lang="en-US" altLang="en-US">
                  <a:solidFill>
                    <a:srgbClr val="009999"/>
                  </a:solidFill>
                </a:rPr>
                <a:t> </a:t>
              </a:r>
              <a:r>
                <a:rPr lang="en-US" altLang="en-US">
                  <a:solidFill>
                    <a:srgbClr val="009999"/>
                  </a:solidFill>
                  <a:latin typeface="Symbol" pitchFamily="18" charset="2"/>
                </a:rPr>
                <a:t>¹</a:t>
              </a:r>
              <a:r>
                <a:rPr lang="en-US" altLang="en-US">
                  <a:solidFill>
                    <a:srgbClr val="009999"/>
                  </a:solidFill>
                </a:rPr>
                <a:t> 1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936151" y="3644425"/>
          <a:ext cx="6735308" cy="1062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4" name="Equation" r:id="rId7" imgW="2768400" imgH="431640" progId="Equation.3">
                  <p:embed/>
                </p:oleObj>
              </mc:Choice>
              <mc:Fallback>
                <p:oleObj name="Equation" r:id="rId7" imgW="2768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151" y="3644425"/>
                        <a:ext cx="6735308" cy="106286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806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Line 2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47" name="Line 3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6781800" y="40386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56965" y="1145495"/>
            <a:ext cx="61558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Solve </a:t>
            </a:r>
            <a:r>
              <a:rPr lang="en-US" altLang="en-US" sz="3200" i="1" dirty="0">
                <a:solidFill>
                  <a:srgbClr val="009999"/>
                </a:solidFill>
              </a:rPr>
              <a:t>T</a:t>
            </a:r>
            <a:r>
              <a:rPr lang="en-US" altLang="en-US" sz="3200" dirty="0">
                <a:solidFill>
                  <a:srgbClr val="009999"/>
                </a:solidFill>
              </a:rPr>
              <a:t>(</a:t>
            </a:r>
            <a:r>
              <a:rPr lang="en-US" altLang="en-US" sz="3200" i="1" dirty="0">
                <a:solidFill>
                  <a:srgbClr val="009999"/>
                </a:solidFill>
              </a:rPr>
              <a:t>n</a:t>
            </a:r>
            <a:r>
              <a:rPr lang="en-US" altLang="en-US" sz="3200" dirty="0">
                <a:solidFill>
                  <a:srgbClr val="009999"/>
                </a:solidFill>
              </a:rPr>
              <a:t>) = </a:t>
            </a:r>
            <a:r>
              <a:rPr lang="en-US" altLang="en-US" sz="3200" i="1" dirty="0">
                <a:solidFill>
                  <a:srgbClr val="009999"/>
                </a:solidFill>
              </a:rPr>
              <a:t>T</a:t>
            </a:r>
            <a:r>
              <a:rPr lang="en-US" altLang="en-US" sz="3200" dirty="0">
                <a:solidFill>
                  <a:srgbClr val="009999"/>
                </a:solidFill>
              </a:rPr>
              <a:t>(</a:t>
            </a:r>
            <a:r>
              <a:rPr lang="en-US" altLang="en-US" sz="3200" i="1" dirty="0">
                <a:solidFill>
                  <a:srgbClr val="009999"/>
                </a:solidFill>
              </a:rPr>
              <a:t>n</a:t>
            </a:r>
            <a:r>
              <a:rPr lang="en-US" altLang="en-US" sz="3200" dirty="0">
                <a:solidFill>
                  <a:srgbClr val="009999"/>
                </a:solidFill>
              </a:rPr>
              <a:t>/4) + </a:t>
            </a:r>
            <a:r>
              <a:rPr lang="en-US" altLang="en-US" sz="3200" i="1" dirty="0">
                <a:solidFill>
                  <a:srgbClr val="009999"/>
                </a:solidFill>
              </a:rPr>
              <a:t>T</a:t>
            </a:r>
            <a:r>
              <a:rPr lang="en-US" altLang="en-US" sz="3200" dirty="0">
                <a:solidFill>
                  <a:srgbClr val="009999"/>
                </a:solidFill>
              </a:rPr>
              <a:t>(</a:t>
            </a:r>
            <a:r>
              <a:rPr lang="en-US" altLang="en-US" sz="3200" i="1" dirty="0">
                <a:solidFill>
                  <a:srgbClr val="009999"/>
                </a:solidFill>
              </a:rPr>
              <a:t>n/</a:t>
            </a:r>
            <a:r>
              <a:rPr lang="en-US" altLang="en-US" sz="3200" dirty="0">
                <a:solidFill>
                  <a:srgbClr val="009999"/>
                </a:solidFill>
              </a:rPr>
              <a:t>2)</a:t>
            </a:r>
            <a:r>
              <a:rPr lang="en-US" altLang="en-US" sz="3200" i="1" dirty="0">
                <a:solidFill>
                  <a:srgbClr val="009999"/>
                </a:solidFill>
              </a:rPr>
              <a:t> + 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baseline="30000" dirty="0" smtClean="0">
                <a:solidFill>
                  <a:srgbClr val="009999"/>
                </a:solidFill>
              </a:rPr>
              <a:t>2</a:t>
            </a:r>
            <a:r>
              <a:rPr lang="en-US" altLang="en-US" sz="3200" dirty="0" smtClean="0"/>
              <a:t>:</a:t>
            </a:r>
            <a:endParaRPr lang="en-US" altLang="en-US" sz="3200" dirty="0"/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/16)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58" name="Rectangle 14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82964" name="Text Box 20"/>
          <p:cNvSpPr txBox="1">
            <a:spLocks noChangeArrowheads="1"/>
          </p:cNvSpPr>
          <p:nvPr/>
        </p:nvSpPr>
        <p:spPr bwMode="auto">
          <a:xfrm rot="17366799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82966" name="Line 22"/>
          <p:cNvSpPr>
            <a:spLocks noChangeShapeType="1"/>
          </p:cNvSpPr>
          <p:nvPr/>
        </p:nvSpPr>
        <p:spPr bwMode="auto">
          <a:xfrm>
            <a:off x="5943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7" name="Line 23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2968" name="Object 24"/>
          <p:cNvGraphicFramePr>
            <a:graphicFrameLocks noChangeAspect="1"/>
          </p:cNvGraphicFramePr>
          <p:nvPr/>
        </p:nvGraphicFramePr>
        <p:xfrm>
          <a:off x="7772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6" name="Equation" r:id="rId3" imgW="838080" imgH="799920" progId="Equation.3">
                  <p:embed/>
                </p:oleObj>
              </mc:Choice>
              <mc:Fallback>
                <p:oleObj name="Equation" r:id="rId3" imgW="8380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9" name="Object 25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7" name="Equation" r:id="rId5" imgW="406080" imgH="406080" progId="Equation.3">
                  <p:embed/>
                </p:oleObj>
              </mc:Choice>
              <mc:Fallback>
                <p:oleObj name="Equation" r:id="rId5" imgW="4060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0" name="Object 26"/>
          <p:cNvGraphicFramePr>
            <a:graphicFrameLocks noChangeAspect="1"/>
          </p:cNvGraphicFramePr>
          <p:nvPr/>
        </p:nvGraphicFramePr>
        <p:xfrm>
          <a:off x="7518400" y="3619500"/>
          <a:ext cx="1092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8" name="Equation" r:id="rId7" imgW="1091880" imgH="799920" progId="Equation.3">
                  <p:embed/>
                </p:oleObj>
              </mc:Choice>
              <mc:Fallback>
                <p:oleObj name="Equation" r:id="rId7" imgW="10918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3619500"/>
                        <a:ext cx="1092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1" name="Line 27"/>
          <p:cNvSpPr>
            <a:spLocks noChangeShapeType="1"/>
          </p:cNvSpPr>
          <p:nvPr/>
        </p:nvSpPr>
        <p:spPr bwMode="auto">
          <a:xfrm>
            <a:off x="4419600" y="5181600"/>
            <a:ext cx="457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3" name="Text Box 29"/>
          <p:cNvSpPr txBox="1">
            <a:spLocks noChangeArrowheads="1"/>
          </p:cNvSpPr>
          <p:nvPr/>
        </p:nvSpPr>
        <p:spPr bwMode="auto">
          <a:xfrm rot="-5400000">
            <a:off x="7843044" y="44442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…</a:t>
            </a:r>
          </a:p>
        </p:txBody>
      </p:sp>
      <p:sp>
        <p:nvSpPr>
          <p:cNvPr id="82974" name="Text Box 30"/>
          <p:cNvSpPr txBox="1">
            <a:spLocks noChangeArrowheads="1"/>
          </p:cNvSpPr>
          <p:nvPr/>
        </p:nvSpPr>
        <p:spPr bwMode="auto">
          <a:xfrm>
            <a:off x="2716465" y="5456712"/>
            <a:ext cx="16285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2400" dirty="0"/>
              <a:t>Total  </a:t>
            </a:r>
            <a:r>
              <a:rPr lang="en-US" altLang="en-US" sz="2400" dirty="0" smtClean="0">
                <a:sym typeface="Symbol"/>
              </a:rPr>
              <a:t> </a:t>
            </a:r>
            <a:r>
              <a:rPr lang="en-US" altLang="en-US" sz="2400" i="1" dirty="0"/>
              <a:t>n</a:t>
            </a:r>
            <a:r>
              <a:rPr lang="en-US" altLang="en-US" sz="2400" baseline="30000" dirty="0"/>
              <a:t>2</a:t>
            </a:r>
            <a:r>
              <a:rPr lang="en-US" altLang="en-US" sz="2400" dirty="0" smtClean="0">
                <a:sym typeface="Symbol"/>
              </a:rPr>
              <a:t> </a:t>
            </a:r>
            <a:endParaRPr lang="en-US" altLang="en-US" sz="2400" dirty="0"/>
          </a:p>
        </p:txBody>
      </p:sp>
      <p:sp>
        <p:nvSpPr>
          <p:cNvPr id="82975" name="Text Box 31"/>
          <p:cNvSpPr txBox="1">
            <a:spLocks noChangeArrowheads="1"/>
          </p:cNvSpPr>
          <p:nvPr/>
        </p:nvSpPr>
        <p:spPr bwMode="auto">
          <a:xfrm>
            <a:off x="4476337" y="5486400"/>
            <a:ext cx="11673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= </a:t>
            </a:r>
            <a:r>
              <a:rPr lang="en-US" altLang="en-US" sz="2400" dirty="0" smtClean="0">
                <a:latin typeface="Symbol" pitchFamily="18" charset="2"/>
                <a:sym typeface="Symbol"/>
              </a:rPr>
              <a:t>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n</a:t>
            </a:r>
            <a:r>
              <a:rPr lang="en-US" altLang="en-US" sz="2400" baseline="30000" dirty="0" smtClean="0"/>
              <a:t>2</a:t>
            </a:r>
            <a:r>
              <a:rPr lang="en-US" altLang="en-US" sz="2400" dirty="0"/>
              <a:t>)</a:t>
            </a:r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309923" y="6036150"/>
            <a:ext cx="424827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 smtClean="0"/>
              <a:t>Therefore </a:t>
            </a:r>
            <a:r>
              <a:rPr lang="en-US" altLang="en-US" sz="3200" dirty="0"/>
              <a:t>T(n) = </a:t>
            </a:r>
            <a:r>
              <a:rPr lang="en-US" altLang="en-US" sz="3200" dirty="0" smtClean="0">
                <a:sym typeface="Symbol"/>
              </a:rPr>
              <a:t>(</a:t>
            </a:r>
            <a:r>
              <a:rPr lang="en-US" altLang="en-US" sz="3200" dirty="0" smtClean="0"/>
              <a:t>n</a:t>
            </a:r>
            <a:r>
              <a:rPr lang="en-US" altLang="en-US" sz="3200" baseline="30000" dirty="0" smtClean="0"/>
              <a:t>2</a:t>
            </a:r>
            <a:r>
              <a:rPr lang="en-US" altLang="en-US" sz="3200" dirty="0"/>
              <a:t>)</a:t>
            </a:r>
          </a:p>
          <a:p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91941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F1847-68F8-4D96-BBF4-620A409472D7}" type="slidenum">
              <a:rPr lang="en-US" altLang="en-US">
                <a:latin typeface="+mn-lt"/>
              </a:rPr>
              <a:pPr/>
              <a:t>47</a:t>
            </a:fld>
            <a:endParaRPr lang="en-US" altLang="en-US">
              <a:latin typeface="+mn-lt"/>
            </a:endParaRPr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3200400" y="6400800"/>
            <a:ext cx="5105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n-lt"/>
              </a:rPr>
              <a:t>Recursion Tree – Example 2</a:t>
            </a:r>
            <a:endParaRPr lang="en-US" altLang="en-US" dirty="0">
              <a:latin typeface="+mn-lt"/>
            </a:endParaRPr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4602162" cy="5076825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altLang="en-US" sz="2400" dirty="0" smtClean="0"/>
              <a:t>T(n</a:t>
            </a:r>
            <a:r>
              <a:rPr lang="en-US" altLang="en-US" sz="2400" dirty="0"/>
              <a:t>) = </a:t>
            </a:r>
            <a:r>
              <a:rPr lang="en-US" altLang="en-US" sz="2400" dirty="0" smtClean="0"/>
              <a:t>T(n/3</a:t>
            </a:r>
            <a:r>
              <a:rPr lang="en-US" altLang="en-US" sz="2400" dirty="0"/>
              <a:t>) + </a:t>
            </a:r>
            <a:r>
              <a:rPr lang="en-US" altLang="en-US" sz="2400" dirty="0" smtClean="0"/>
              <a:t>T(2n/3</a:t>
            </a:r>
            <a:r>
              <a:rPr lang="en-US" altLang="en-US" sz="2400" dirty="0"/>
              <a:t>) + n</a:t>
            </a:r>
          </a:p>
        </p:txBody>
      </p:sp>
      <p:graphicFrame>
        <p:nvGraphicFramePr>
          <p:cNvPr id="239621" name="Object 5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4876800" y="1219200"/>
          <a:ext cx="37242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4" name="Paint Shop Pro Image" r:id="rId3" imgW="5648780" imgH="6126829" progId="PaintShopPro">
                  <p:embed/>
                </p:oleObj>
              </mc:Choice>
              <mc:Fallback>
                <p:oleObj name="Paint Shop Pro Image" r:id="rId3" imgW="5648780" imgH="6126829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19200"/>
                        <a:ext cx="37242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381000" y="1828800"/>
            <a:ext cx="449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1pPr>
            <a:lvl2pPr marL="8382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charset="0"/>
              </a:defRPr>
            </a:lvl3pPr>
            <a:lvl4pPr marL="1676400" indent="-3048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95500" indent="-2667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527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30099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671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9243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The longest path from the root to a leaf is:                  		        n 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-106" charset="2"/>
              </a:rPr>
              <a:t> (2/3)n  (2/3)</a:t>
            </a:r>
            <a:r>
              <a:rPr lang="en-US" altLang="en-US" sz="2000" baseline="30000" dirty="0">
                <a:solidFill>
                  <a:schemeClr val="tx1"/>
                </a:solidFill>
                <a:latin typeface="+mn-lt"/>
                <a:sym typeface="Symbol" pitchFamily="-106" charset="2"/>
              </a:rPr>
              <a:t>2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-106" charset="2"/>
              </a:rPr>
              <a:t> n  …  1</a:t>
            </a:r>
            <a:endParaRPr lang="en-US" altLang="en-US" sz="2000" baseline="30000" dirty="0">
              <a:solidFill>
                <a:schemeClr val="tx1"/>
              </a:solidFill>
              <a:latin typeface="+mn-lt"/>
              <a:sym typeface="Symbol" pitchFamily="-106" charset="2"/>
            </a:endParaRPr>
          </a:p>
          <a:p>
            <a:pPr>
              <a:lnSpc>
                <a:spcPct val="150000"/>
              </a:lnSpc>
            </a:pP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Subproblem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size hits 1 when       1 = (2/3)</a:t>
            </a:r>
            <a:r>
              <a:rPr lang="en-US" altLang="en-US" sz="2000" baseline="30000" dirty="0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n 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-106" charset="2"/>
              </a:rPr>
              <a:t>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  <a:sym typeface="Symbol" pitchFamily="-106" charset="2"/>
              </a:rPr>
              <a:t>i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-106" charset="2"/>
              </a:rPr>
              <a:t>=log</a:t>
            </a:r>
            <a:r>
              <a:rPr lang="en-US" altLang="en-US" sz="2000" baseline="-25000" dirty="0">
                <a:solidFill>
                  <a:schemeClr val="tx1"/>
                </a:solidFill>
                <a:latin typeface="+mn-lt"/>
                <a:sym typeface="Symbol" pitchFamily="-106" charset="2"/>
              </a:rPr>
              <a:t>3/2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-106" charset="2"/>
              </a:rPr>
              <a:t>n</a:t>
            </a:r>
            <a:endParaRPr lang="en-US" altLang="en-US" sz="2000" dirty="0">
              <a:solidFill>
                <a:schemeClr val="tx1"/>
              </a:solidFill>
              <a:latin typeface="+mn-lt"/>
              <a:cs typeface="Arial" charset="0"/>
              <a:sym typeface="Symbol" pitchFamily="-106" charset="2"/>
            </a:endParaRPr>
          </a:p>
          <a:p>
            <a:pPr>
              <a:lnSpc>
                <a:spcPct val="15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+mn-lt"/>
                <a:cs typeface="Arial" charset="0"/>
                <a:sym typeface="Symbol" pitchFamily="-106" charset="2"/>
              </a:rPr>
              <a:t>cost 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cs typeface="Arial" charset="0"/>
                <a:sym typeface="Symbol" pitchFamily="-106" charset="2"/>
              </a:rPr>
              <a:t>of the problem at level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  <a:cs typeface="Arial" charset="0"/>
                <a:sym typeface="Symbol" pitchFamily="-106" charset="2"/>
              </a:rPr>
              <a:t>i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cs typeface="Arial" charset="0"/>
                <a:sym typeface="Symbol" pitchFamily="-106" charset="2"/>
              </a:rPr>
              <a:t> = 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n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Total </a:t>
            </a:r>
            <a:r>
              <a:rPr lang="en-US" altLang="en-US" sz="2000" dirty="0" smtClean="0">
                <a:solidFill>
                  <a:schemeClr val="tx1"/>
                </a:solidFill>
                <a:latin typeface="+mn-lt"/>
              </a:rPr>
              <a:t>cost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:</a:t>
            </a:r>
          </a:p>
          <a:p>
            <a:endParaRPr lang="en-US" altLang="en-US" sz="2000" dirty="0">
              <a:solidFill>
                <a:schemeClr val="tx1"/>
              </a:solidFill>
              <a:latin typeface="+mn-lt"/>
            </a:endParaRPr>
          </a:p>
          <a:p>
            <a:endParaRPr lang="en-US" altLang="en-US" sz="2000" dirty="0">
              <a:solidFill>
                <a:schemeClr val="tx1"/>
              </a:solidFill>
              <a:latin typeface="+mn-lt"/>
            </a:endParaRPr>
          </a:p>
          <a:p>
            <a:pPr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+mn-lt"/>
              <a:cs typeface="Arial" charset="0"/>
              <a:sym typeface="Symbol" pitchFamily="-106" charset="2"/>
            </a:endParaRP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  <a:cs typeface="Arial" charset="0"/>
                <a:sym typeface="Symbol" pitchFamily="-106" charset="2"/>
              </a:rPr>
              <a:t>			 </a:t>
            </a:r>
            <a:r>
              <a:rPr lang="en-US" altLang="en-US" sz="2000" dirty="0" smtClean="0">
                <a:solidFill>
                  <a:schemeClr val="tx1"/>
                </a:solidFill>
                <a:latin typeface="+mn-lt"/>
              </a:rPr>
              <a:t>T(n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) = O(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nlgn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graphicFrame>
        <p:nvGraphicFramePr>
          <p:cNvPr id="239623" name="Object 7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1555663" y="5349875"/>
          <a:ext cx="54356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5" name="Equation" r:id="rId5" imgW="3022560" imgH="583920" progId="Equation.DSMT4">
                  <p:embed/>
                </p:oleObj>
              </mc:Choice>
              <mc:Fallback>
                <p:oleObj name="Equation" r:id="rId5" imgW="302256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663" y="5349875"/>
                        <a:ext cx="54356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55663" y="5502420"/>
            <a:ext cx="60564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T(n)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175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build="p"/>
      <p:bldP spid="239622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F1847-68F8-4D96-BBF4-620A409472D7}" type="slidenum">
              <a:rPr lang="en-US" altLang="en-US">
                <a:latin typeface="+mn-lt"/>
              </a:rPr>
              <a:pPr/>
              <a:t>48</a:t>
            </a:fld>
            <a:endParaRPr lang="en-US" altLang="en-US">
              <a:latin typeface="+mn-lt"/>
            </a:endParaRPr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3200400" y="6400800"/>
            <a:ext cx="5105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n-lt"/>
              </a:rPr>
              <a:t>Recursion Tree – Example 3</a:t>
            </a:r>
            <a:endParaRPr lang="en-US" altLang="en-US" dirty="0">
              <a:latin typeface="+mn-lt"/>
            </a:endParaRPr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4602162" cy="5076825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altLang="en-US" sz="2400" dirty="0" smtClean="0"/>
              <a:t>T(n</a:t>
            </a:r>
            <a:r>
              <a:rPr lang="en-US" altLang="en-US" sz="2400" dirty="0"/>
              <a:t>) = </a:t>
            </a:r>
            <a:r>
              <a:rPr lang="en-US" altLang="en-US" sz="2400" dirty="0" smtClean="0"/>
              <a:t>T(n/3</a:t>
            </a:r>
            <a:r>
              <a:rPr lang="en-US" altLang="en-US" sz="2400" dirty="0"/>
              <a:t>) + </a:t>
            </a:r>
            <a:r>
              <a:rPr lang="en-US" altLang="en-US" sz="2400" dirty="0" smtClean="0"/>
              <a:t>T(2n/3</a:t>
            </a:r>
            <a:r>
              <a:rPr lang="en-US" altLang="en-US" sz="2400" dirty="0"/>
              <a:t>) + n</a:t>
            </a:r>
          </a:p>
        </p:txBody>
      </p:sp>
      <p:graphicFrame>
        <p:nvGraphicFramePr>
          <p:cNvPr id="239621" name="Object 5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4876800" y="1219200"/>
          <a:ext cx="37242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2" name="Paint Shop Pro Image" r:id="rId3" imgW="5648780" imgH="6126829" progId="PaintShopPro">
                  <p:embed/>
                </p:oleObj>
              </mc:Choice>
              <mc:Fallback>
                <p:oleObj name="Paint Shop Pro Image" r:id="rId3" imgW="5648780" imgH="6126829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19200"/>
                        <a:ext cx="37242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381000" y="1828800"/>
            <a:ext cx="449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1pPr>
            <a:lvl2pPr marL="8382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charset="0"/>
              </a:defRPr>
            </a:lvl3pPr>
            <a:lvl4pPr marL="1676400" indent="-3048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95500" indent="-2667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527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30099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671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9243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2000" dirty="0">
              <a:solidFill>
                <a:schemeClr val="tx1"/>
              </a:solidFill>
              <a:latin typeface="+mn-lt"/>
            </a:endParaRPr>
          </a:p>
          <a:p>
            <a:endParaRPr lang="en-US" altLang="en-US" sz="2000" dirty="0">
              <a:solidFill>
                <a:schemeClr val="tx1"/>
              </a:solidFill>
              <a:latin typeface="+mn-lt"/>
            </a:endParaRPr>
          </a:p>
          <a:p>
            <a:pPr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+mn-lt"/>
              <a:cs typeface="Arial" charset="0"/>
              <a:sym typeface="Symbol" pitchFamily="-106" charset="2"/>
            </a:endParaRPr>
          </a:p>
          <a:p>
            <a:pPr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T(n) = </a:t>
            </a:r>
            <a:r>
              <a:rPr lang="en-US" altLang="en-US" sz="2000" dirty="0" smtClean="0">
                <a:solidFill>
                  <a:schemeClr val="tx1"/>
                </a:solidFill>
                <a:sym typeface="Symbol"/>
              </a:rPr>
              <a:t></a:t>
            </a:r>
            <a:r>
              <a:rPr lang="en-US" altLang="en-US" sz="2000" dirty="0" smtClean="0">
                <a:solidFill>
                  <a:schemeClr val="tx1"/>
                </a:solidFill>
              </a:rPr>
              <a:t>(n)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cs typeface="Arial" charset="0"/>
                <a:sym typeface="Symbol" pitchFamily="-106" charset="2"/>
              </a:rPr>
              <a:t>			</a:t>
            </a:r>
            <a:r>
              <a:rPr lang="en-US" altLang="en-US" sz="2000" dirty="0" smtClean="0">
                <a:solidFill>
                  <a:schemeClr val="tx1"/>
                </a:solidFill>
                <a:latin typeface="+mn-lt"/>
                <a:cs typeface="Arial" charset="0"/>
                <a:sym typeface="Symbol" pitchFamily="-106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+mn-lt"/>
              </a:rPr>
              <a:t>T(n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) = O(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nlgn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69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build="p"/>
      <p:bldP spid="239622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smtClean="0"/>
              <a:t>Master Method</a:t>
            </a:r>
            <a:endParaRPr lang="en-US" altLang="en-US" dirty="0"/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607621" y="1430544"/>
            <a:ext cx="7559675" cy="2440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800" dirty="0"/>
              <a:t>The master method applies to recurrences of the form</a:t>
            </a:r>
          </a:p>
          <a:p>
            <a:pPr algn="ctr">
              <a:lnSpc>
                <a:spcPct val="95000"/>
              </a:lnSpc>
              <a:spcBef>
                <a:spcPct val="35000"/>
              </a:spcBef>
            </a:pPr>
            <a:r>
              <a:rPr lang="en-US" altLang="en-US" sz="2800" i="1" dirty="0">
                <a:solidFill>
                  <a:srgbClr val="009999"/>
                </a:solidFill>
              </a:rPr>
              <a:t>T</a:t>
            </a:r>
            <a:r>
              <a:rPr lang="en-US" altLang="en-US" sz="2800" dirty="0">
                <a:solidFill>
                  <a:srgbClr val="009999"/>
                </a:solidFill>
              </a:rPr>
              <a:t>(</a:t>
            </a:r>
            <a:r>
              <a:rPr lang="en-US" altLang="en-US" sz="2800" i="1" dirty="0">
                <a:solidFill>
                  <a:srgbClr val="009999"/>
                </a:solidFill>
              </a:rPr>
              <a:t>n</a:t>
            </a:r>
            <a:r>
              <a:rPr lang="en-US" altLang="en-US" sz="2800" dirty="0">
                <a:solidFill>
                  <a:srgbClr val="009999"/>
                </a:solidFill>
              </a:rPr>
              <a:t>) = </a:t>
            </a:r>
            <a:r>
              <a:rPr lang="en-US" altLang="en-US" sz="2800" i="1" dirty="0">
                <a:solidFill>
                  <a:srgbClr val="009999"/>
                </a:solidFill>
              </a:rPr>
              <a:t>a T</a:t>
            </a:r>
            <a:r>
              <a:rPr lang="en-US" altLang="en-US" sz="2800" dirty="0">
                <a:solidFill>
                  <a:srgbClr val="009999"/>
                </a:solidFill>
              </a:rPr>
              <a:t>(</a:t>
            </a:r>
            <a:r>
              <a:rPr lang="en-US" altLang="en-US" sz="2800" i="1" dirty="0">
                <a:solidFill>
                  <a:srgbClr val="009999"/>
                </a:solidFill>
              </a:rPr>
              <a:t>n</a:t>
            </a:r>
            <a:r>
              <a:rPr lang="en-US" altLang="en-US" sz="2800" dirty="0">
                <a:solidFill>
                  <a:srgbClr val="009999"/>
                </a:solidFill>
              </a:rPr>
              <a:t>/</a:t>
            </a:r>
            <a:r>
              <a:rPr lang="en-US" altLang="en-US" sz="2800" i="1" dirty="0">
                <a:solidFill>
                  <a:srgbClr val="009999"/>
                </a:solidFill>
              </a:rPr>
              <a:t>b</a:t>
            </a:r>
            <a:r>
              <a:rPr lang="en-US" altLang="en-US" sz="2800" dirty="0">
                <a:solidFill>
                  <a:srgbClr val="009999"/>
                </a:solidFill>
              </a:rPr>
              <a:t>) + </a:t>
            </a:r>
            <a:r>
              <a:rPr lang="en-US" altLang="en-US" sz="2800" i="1" dirty="0">
                <a:solidFill>
                  <a:srgbClr val="009999"/>
                </a:solidFill>
              </a:rPr>
              <a:t>f </a:t>
            </a:r>
            <a:r>
              <a:rPr lang="en-US" altLang="en-US" sz="2800" dirty="0">
                <a:solidFill>
                  <a:srgbClr val="009999"/>
                </a:solidFill>
              </a:rPr>
              <a:t>(</a:t>
            </a:r>
            <a:r>
              <a:rPr lang="en-US" altLang="en-US" sz="2800" i="1" dirty="0">
                <a:solidFill>
                  <a:srgbClr val="009999"/>
                </a:solidFill>
              </a:rPr>
              <a:t>n</a:t>
            </a:r>
            <a:r>
              <a:rPr lang="en-US" altLang="en-US" sz="2800" dirty="0">
                <a:solidFill>
                  <a:srgbClr val="009999"/>
                </a:solidFill>
              </a:rPr>
              <a:t>) </a:t>
            </a:r>
            <a:r>
              <a:rPr lang="en-US" altLang="en-US" sz="2800" dirty="0"/>
              <a:t>, </a:t>
            </a: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800" dirty="0"/>
              <a:t>where </a:t>
            </a:r>
            <a:r>
              <a:rPr lang="en-US" altLang="en-US" sz="2800" i="1" dirty="0">
                <a:solidFill>
                  <a:srgbClr val="009999"/>
                </a:solidFill>
              </a:rPr>
              <a:t>a</a:t>
            </a:r>
            <a:r>
              <a:rPr lang="en-US" altLang="en-US" sz="2800" dirty="0">
                <a:solidFill>
                  <a:srgbClr val="009999"/>
                </a:solidFill>
              </a:rPr>
              <a:t> </a:t>
            </a:r>
            <a:r>
              <a:rPr lang="en-US" altLang="en-US" sz="2800" dirty="0">
                <a:solidFill>
                  <a:srgbClr val="009999"/>
                </a:solidFill>
                <a:latin typeface="Symbol" pitchFamily="18" charset="2"/>
              </a:rPr>
              <a:t>³</a:t>
            </a:r>
            <a:r>
              <a:rPr lang="en-US" altLang="en-US" sz="2800" dirty="0">
                <a:solidFill>
                  <a:srgbClr val="009999"/>
                </a:solidFill>
              </a:rPr>
              <a:t> 1</a:t>
            </a:r>
            <a:r>
              <a:rPr lang="en-US" altLang="en-US" sz="2800" dirty="0"/>
              <a:t>, </a:t>
            </a:r>
            <a:r>
              <a:rPr lang="en-US" altLang="en-US" sz="2800" i="1" dirty="0">
                <a:solidFill>
                  <a:srgbClr val="009999"/>
                </a:solidFill>
              </a:rPr>
              <a:t>b</a:t>
            </a:r>
            <a:r>
              <a:rPr lang="en-US" altLang="en-US" sz="2800" dirty="0">
                <a:solidFill>
                  <a:srgbClr val="009999"/>
                </a:solidFill>
              </a:rPr>
              <a:t> &gt; 1</a:t>
            </a:r>
            <a:r>
              <a:rPr lang="en-US" altLang="en-US" sz="2800" dirty="0"/>
              <a:t>, and  </a:t>
            </a:r>
            <a:r>
              <a:rPr lang="en-US" altLang="en-US" sz="2800" i="1" dirty="0">
                <a:solidFill>
                  <a:srgbClr val="009999"/>
                </a:solidFill>
              </a:rPr>
              <a:t>f</a:t>
            </a:r>
            <a:r>
              <a:rPr lang="en-US" altLang="en-US" sz="2800" dirty="0"/>
              <a:t>  is asymptotically positive.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39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915739" y="6408950"/>
            <a:ext cx="2133600" cy="323850"/>
          </a:xfrm>
        </p:spPr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14"/>
          <a:stretch/>
        </p:blipFill>
        <p:spPr bwMode="auto">
          <a:xfrm>
            <a:off x="883257" y="166254"/>
            <a:ext cx="7400925" cy="68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7" r="4244"/>
          <a:stretch/>
        </p:blipFill>
        <p:spPr bwMode="auto">
          <a:xfrm>
            <a:off x="588168" y="1235034"/>
            <a:ext cx="6738907" cy="1767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21319" y="3294660"/>
            <a:ext cx="7924800" cy="2677656"/>
            <a:chOff x="762000" y="2438400"/>
            <a:chExt cx="7924800" cy="2677656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762000" y="2438400"/>
              <a:ext cx="7924800" cy="2677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 				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9</a:t>
              </a:r>
              <a:endParaRPr lang="en-US" altLang="en-US" dirty="0"/>
            </a:p>
            <a:p>
              <a:pPr eaLnBrk="1" hangingPunct="1"/>
              <a:endParaRPr lang="en-US" altLang="en-US" dirty="0"/>
            </a:p>
            <a:p>
              <a:pPr eaLnBrk="1" hangingPunct="1"/>
              <a:r>
                <a:rPr lang="en-US" altLang="en-US" dirty="0"/>
                <a:t> </a:t>
              </a:r>
              <a:r>
                <a:rPr lang="en-US" altLang="en-US" dirty="0" smtClean="0"/>
                <a:t>		   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>
                  <a:cs typeface="Times New Roman" panose="02020603050405020304" pitchFamily="18" charset="0"/>
                </a:rPr>
                <a:t>4</a:t>
              </a:r>
              <a:r>
                <a:rPr lang="en-US" altLang="en-US" dirty="0" smtClean="0"/>
                <a:t>      * </a:t>
              </a:r>
              <a:r>
                <a:rPr lang="en-US" altLang="en-US" dirty="0"/>
                <a:t> </a:t>
              </a:r>
              <a:r>
                <a:rPr lang="en-US" altLang="en-US" dirty="0" smtClean="0"/>
                <a:t>  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4</a:t>
              </a:r>
              <a:r>
                <a:rPr lang="en-US" altLang="en-US" dirty="0" smtClean="0"/>
                <a:t>    * 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1</a:t>
              </a:r>
            </a:p>
            <a:p>
              <a:pPr eaLnBrk="1" hangingPunct="1"/>
              <a:endParaRPr lang="en-US" altLang="en-US" dirty="0"/>
            </a:p>
            <a:p>
              <a:pPr eaLnBrk="1" hangingPunct="1"/>
              <a:r>
                <a:rPr lang="en-US" altLang="en-US" dirty="0"/>
                <a:t> </a:t>
              </a:r>
              <a:r>
                <a:rPr lang="en-US" altLang="en-US" dirty="0" smtClean="0"/>
                <a:t>	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2</a:t>
              </a:r>
              <a:r>
                <a:rPr lang="en-US" altLang="en-US" dirty="0" smtClean="0"/>
                <a:t>    	* 	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2</a:t>
              </a:r>
              <a:r>
                <a:rPr lang="en-US" altLang="en-US" dirty="0" smtClean="0"/>
                <a:t> </a:t>
              </a:r>
            </a:p>
            <a:p>
              <a:pPr eaLnBrk="1" hangingPunct="1"/>
              <a:endParaRPr lang="en-US" altLang="en-US" dirty="0"/>
            </a:p>
            <a:p>
              <a:pPr eaLnBrk="1" hangingPunct="1"/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1</a:t>
              </a:r>
              <a:r>
                <a:rPr lang="en-US" i="1" dirty="0" smtClean="0">
                  <a:cs typeface="Times New Roman" panose="02020603050405020304" pitchFamily="18" charset="0"/>
                </a:rPr>
                <a:t>      *    15</a:t>
              </a:r>
              <a:r>
                <a:rPr lang="en-US" i="1" baseline="30000" dirty="0">
                  <a:cs typeface="Times New Roman" panose="02020603050405020304" pitchFamily="18" charset="0"/>
                </a:rPr>
                <a:t>1</a:t>
              </a:r>
              <a:endParaRPr lang="en-US" altLang="en-US" dirty="0"/>
            </a:p>
          </p:txBody>
        </p:sp>
        <p:grpSp>
          <p:nvGrpSpPr>
            <p:cNvPr id="11" name="Group 5"/>
            <p:cNvGrpSpPr>
              <a:grpSpLocks/>
            </p:cNvGrpSpPr>
            <p:nvPr/>
          </p:nvGrpSpPr>
          <p:grpSpPr bwMode="auto">
            <a:xfrm>
              <a:off x="2057400" y="2870731"/>
              <a:ext cx="3276600" cy="1068957"/>
              <a:chOff x="1143000" y="4623331"/>
              <a:chExt cx="3276600" cy="1068957"/>
            </a:xfrm>
          </p:grpSpPr>
          <p:sp>
            <p:nvSpPr>
              <p:cNvPr id="12" name="Line 1028"/>
              <p:cNvSpPr>
                <a:spLocks noChangeShapeType="1"/>
              </p:cNvSpPr>
              <p:nvPr/>
            </p:nvSpPr>
            <p:spPr bwMode="auto">
              <a:xfrm flipH="1">
                <a:off x="2362200" y="4648200"/>
                <a:ext cx="1219200" cy="381000"/>
              </a:xfrm>
              <a:prstGeom prst="line">
                <a:avLst/>
              </a:prstGeom>
              <a:noFill/>
              <a:ln w="19050">
                <a:solidFill>
                  <a:srgbClr val="0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endParaRPr>
              </a:p>
            </p:txBody>
          </p:sp>
          <p:sp>
            <p:nvSpPr>
              <p:cNvPr id="13" name="Line 1029"/>
              <p:cNvSpPr>
                <a:spLocks noChangeShapeType="1"/>
              </p:cNvSpPr>
              <p:nvPr/>
            </p:nvSpPr>
            <p:spPr bwMode="auto">
              <a:xfrm>
                <a:off x="3581400" y="4648200"/>
                <a:ext cx="838200" cy="381000"/>
              </a:xfrm>
              <a:prstGeom prst="line">
                <a:avLst/>
              </a:prstGeom>
              <a:noFill/>
              <a:ln w="19050">
                <a:solidFill>
                  <a:srgbClr val="0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endParaRPr>
              </a:p>
            </p:txBody>
          </p:sp>
          <p:sp>
            <p:nvSpPr>
              <p:cNvPr id="14" name="Line 1030"/>
              <p:cNvSpPr>
                <a:spLocks noChangeShapeType="1"/>
              </p:cNvSpPr>
              <p:nvPr/>
            </p:nvSpPr>
            <p:spPr bwMode="auto">
              <a:xfrm flipH="1">
                <a:off x="1143000" y="5311288"/>
                <a:ext cx="1066800" cy="381000"/>
              </a:xfrm>
              <a:prstGeom prst="line">
                <a:avLst/>
              </a:prstGeom>
              <a:noFill/>
              <a:ln w="19050">
                <a:solidFill>
                  <a:srgbClr val="0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endParaRPr>
              </a:p>
            </p:txBody>
          </p:sp>
          <p:sp>
            <p:nvSpPr>
              <p:cNvPr id="15" name="Line 1031"/>
              <p:cNvSpPr>
                <a:spLocks noChangeShapeType="1"/>
              </p:cNvSpPr>
              <p:nvPr/>
            </p:nvSpPr>
            <p:spPr bwMode="auto">
              <a:xfrm>
                <a:off x="3581400" y="4623331"/>
                <a:ext cx="0" cy="381000"/>
              </a:xfrm>
              <a:prstGeom prst="line">
                <a:avLst/>
              </a:prstGeom>
              <a:noFill/>
              <a:ln w="19050">
                <a:solidFill>
                  <a:srgbClr val="0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endParaRPr>
              </a:p>
            </p:txBody>
          </p:sp>
        </p:grpSp>
      </p:grpSp>
      <p:sp>
        <p:nvSpPr>
          <p:cNvPr id="26" name="Line 1031"/>
          <p:cNvSpPr>
            <a:spLocks noChangeShapeType="1"/>
          </p:cNvSpPr>
          <p:nvPr/>
        </p:nvSpPr>
        <p:spPr bwMode="auto">
          <a:xfrm>
            <a:off x="3113159" y="4437660"/>
            <a:ext cx="666007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27" name="Line 1030"/>
          <p:cNvSpPr>
            <a:spLocks noChangeShapeType="1"/>
          </p:cNvSpPr>
          <p:nvPr/>
        </p:nvSpPr>
        <p:spPr bwMode="auto">
          <a:xfrm flipH="1">
            <a:off x="1154719" y="5149239"/>
            <a:ext cx="533400" cy="288601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28" name="Line 1030"/>
          <p:cNvSpPr>
            <a:spLocks noChangeShapeType="1"/>
          </p:cNvSpPr>
          <p:nvPr/>
        </p:nvSpPr>
        <p:spPr bwMode="auto">
          <a:xfrm>
            <a:off x="1860061" y="5149238"/>
            <a:ext cx="303319" cy="288601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27121" y="2844225"/>
            <a:ext cx="4451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cases </a:t>
            </a:r>
            <a:r>
              <a:rPr lang="en-US" sz="2000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30000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30000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en-US" sz="2000" i="1" dirty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355119" y="4298868"/>
            <a:ext cx="2876954" cy="1673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83719" y="4479825"/>
            <a:ext cx="2876954" cy="13388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3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A08414-1DA5-4B54-9423-3E6E4B09803A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Master Method</a:t>
            </a:r>
            <a:endParaRPr lang="en-US" altLang="en-US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488362" cy="526256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 smtClean="0"/>
              <a:t>“Formula” </a:t>
            </a:r>
            <a:r>
              <a:rPr lang="en-US" altLang="en-US" sz="2000" dirty="0"/>
              <a:t>for solving </a:t>
            </a:r>
            <a:r>
              <a:rPr lang="en-US" altLang="en-US" sz="2000" dirty="0" smtClean="0"/>
              <a:t>recurrences </a:t>
            </a:r>
            <a:r>
              <a:rPr lang="en-US" altLang="en-US" sz="2000" dirty="0"/>
              <a:t>of the form: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/>
              <a:t>			</a:t>
            </a:r>
          </a:p>
          <a:p>
            <a:pPr>
              <a:buFontTx/>
              <a:buNone/>
            </a:pPr>
            <a:r>
              <a:rPr lang="en-US" altLang="en-US" sz="2000" dirty="0"/>
              <a:t>			where, a </a:t>
            </a:r>
            <a:r>
              <a:rPr lang="en-US" altLang="en-US" sz="2000" dirty="0">
                <a:cs typeface="Arial" charset="0"/>
              </a:rPr>
              <a:t>≥ 1, b &gt; 1, and f(n) &gt; 0 </a:t>
            </a:r>
          </a:p>
          <a:p>
            <a:pPr>
              <a:buFontTx/>
              <a:buNone/>
            </a:pPr>
            <a:endParaRPr lang="en-US" altLang="en-US" sz="1000" dirty="0">
              <a:cs typeface="Arial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200" b="1" dirty="0" smtClean="0">
                <a:cs typeface="Arial" charset="0"/>
              </a:rPr>
              <a:t>case </a:t>
            </a:r>
            <a:r>
              <a:rPr lang="en-US" altLang="en-US" sz="2200" b="1" dirty="0">
                <a:cs typeface="Arial" charset="0"/>
              </a:rPr>
              <a:t>1:</a:t>
            </a:r>
            <a:r>
              <a:rPr lang="en-US" altLang="en-US" sz="2200" dirty="0">
                <a:cs typeface="Arial" charset="0"/>
              </a:rPr>
              <a:t> if 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f(n) = O(</a:t>
            </a:r>
            <a:r>
              <a:rPr lang="en-US" altLang="en-US" sz="22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n</a:t>
            </a:r>
            <a:r>
              <a:rPr lang="en-US" altLang="en-US" sz="2200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log</a:t>
            </a:r>
            <a:r>
              <a:rPr lang="en-US" altLang="en-US" sz="2200" baseline="-25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b</a:t>
            </a:r>
            <a:r>
              <a:rPr lang="en-US" altLang="en-US" sz="2200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a</a:t>
            </a:r>
            <a:r>
              <a:rPr lang="en-US" altLang="en-US" sz="2200" baseline="30000" dirty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 -</a:t>
            </a:r>
            <a:r>
              <a:rPr lang="en-US" altLang="en-US" sz="2200" baseline="300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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) </a:t>
            </a:r>
            <a:r>
              <a:rPr lang="en-US" altLang="en-US" sz="2200" dirty="0">
                <a:cs typeface="Arial" charset="0"/>
              </a:rPr>
              <a:t>for some </a:t>
            </a:r>
            <a:r>
              <a:rPr lang="en-US" altLang="en-US" sz="2200" dirty="0">
                <a:cs typeface="Arial" charset="0"/>
                <a:sym typeface="Symbol" pitchFamily="-106" charset="2"/>
              </a:rPr>
              <a:t> &gt; 0, then: </a:t>
            </a:r>
            <a:r>
              <a:rPr lang="en-US" altLang="en-US" sz="2200" dirty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T(n) = (</a:t>
            </a:r>
            <a:r>
              <a:rPr lang="en-US" altLang="en-US" sz="2200" dirty="0" err="1">
                <a:solidFill>
                  <a:srgbClr val="FF0000"/>
                </a:solidFill>
                <a:sym typeface="Symbol" pitchFamily="-106" charset="2"/>
              </a:rPr>
              <a:t>n</a:t>
            </a:r>
            <a:r>
              <a:rPr lang="en-US" altLang="en-US" sz="2200" baseline="30000" dirty="0" err="1">
                <a:solidFill>
                  <a:srgbClr val="FF0000"/>
                </a:solidFill>
                <a:sym typeface="Symbol" pitchFamily="-106" charset="2"/>
              </a:rPr>
              <a:t>log</a:t>
            </a:r>
            <a:r>
              <a:rPr lang="en-US" altLang="en-US" sz="2200" baseline="-25000" dirty="0" err="1">
                <a:solidFill>
                  <a:srgbClr val="FF0000"/>
                </a:solidFill>
                <a:sym typeface="Symbol" pitchFamily="-106" charset="2"/>
              </a:rPr>
              <a:t>b</a:t>
            </a:r>
            <a:r>
              <a:rPr lang="en-US" altLang="en-US" sz="2200" baseline="30000" dirty="0" err="1">
                <a:solidFill>
                  <a:srgbClr val="FF0000"/>
                </a:solidFill>
                <a:sym typeface="Symbol" pitchFamily="-106" charset="2"/>
              </a:rPr>
              <a:t>a</a:t>
            </a:r>
            <a:r>
              <a:rPr lang="en-US" altLang="en-US" sz="2200" dirty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)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200" b="1" dirty="0" smtClean="0">
                <a:cs typeface="Arial" charset="0"/>
                <a:sym typeface="Symbol" pitchFamily="-106" charset="2"/>
              </a:rPr>
              <a:t>case </a:t>
            </a:r>
            <a:r>
              <a:rPr lang="en-US" altLang="en-US" sz="2200" b="1" dirty="0">
                <a:cs typeface="Arial" charset="0"/>
                <a:sym typeface="Symbol" pitchFamily="-106" charset="2"/>
              </a:rPr>
              <a:t>2:</a:t>
            </a:r>
            <a:r>
              <a:rPr lang="en-US" altLang="en-US" sz="2200" dirty="0">
                <a:cs typeface="Arial" charset="0"/>
                <a:sym typeface="Symbol" pitchFamily="-106" charset="2"/>
              </a:rPr>
              <a:t> if 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f(n) = (</a:t>
            </a:r>
            <a:r>
              <a:rPr lang="en-US" altLang="en-US" sz="22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n</a:t>
            </a:r>
            <a:r>
              <a:rPr lang="en-US" altLang="en-US" sz="2200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log</a:t>
            </a:r>
            <a:r>
              <a:rPr lang="en-US" altLang="en-US" sz="2200" baseline="-25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b</a:t>
            </a:r>
            <a:r>
              <a:rPr lang="en-US" altLang="en-US" sz="2200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a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)</a:t>
            </a:r>
            <a:r>
              <a:rPr lang="en-US" altLang="en-US" sz="2200" dirty="0">
                <a:cs typeface="Arial" charset="0"/>
                <a:sym typeface="Symbol" pitchFamily="-106" charset="2"/>
              </a:rPr>
              <a:t>, then: </a:t>
            </a:r>
            <a:r>
              <a:rPr lang="en-US" altLang="en-US" sz="2200" dirty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T(n) = (</a:t>
            </a:r>
            <a:r>
              <a:rPr lang="en-US" altLang="en-US" sz="2200" dirty="0" err="1">
                <a:solidFill>
                  <a:srgbClr val="FF0000"/>
                </a:solidFill>
                <a:sym typeface="Symbol" pitchFamily="-106" charset="2"/>
              </a:rPr>
              <a:t>n</a:t>
            </a:r>
            <a:r>
              <a:rPr lang="en-US" altLang="en-US" sz="2200" baseline="30000" dirty="0" err="1">
                <a:solidFill>
                  <a:srgbClr val="FF0000"/>
                </a:solidFill>
                <a:sym typeface="Symbol" pitchFamily="-106" charset="2"/>
              </a:rPr>
              <a:t>log</a:t>
            </a:r>
            <a:r>
              <a:rPr lang="en-US" altLang="en-US" sz="2200" baseline="-25000" dirty="0" err="1">
                <a:solidFill>
                  <a:srgbClr val="FF0000"/>
                </a:solidFill>
                <a:sym typeface="Symbol" pitchFamily="-106" charset="2"/>
              </a:rPr>
              <a:t>b</a:t>
            </a:r>
            <a:r>
              <a:rPr lang="en-US" altLang="en-US" sz="2200" baseline="30000" dirty="0" err="1">
                <a:solidFill>
                  <a:srgbClr val="FF0000"/>
                </a:solidFill>
                <a:sym typeface="Symbol" pitchFamily="-106" charset="2"/>
              </a:rPr>
              <a:t>a</a:t>
            </a:r>
            <a:r>
              <a:rPr lang="en-US" altLang="en-US" sz="2200" dirty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 </a:t>
            </a:r>
            <a:r>
              <a:rPr lang="en-US" altLang="en-US" sz="2200" dirty="0" err="1">
                <a:solidFill>
                  <a:srgbClr val="FF0000"/>
                </a:solidFill>
                <a:cs typeface="Arial" charset="0"/>
                <a:sym typeface="Symbol" pitchFamily="-106" charset="2"/>
              </a:rPr>
              <a:t>lgn</a:t>
            </a:r>
            <a:r>
              <a:rPr lang="en-US" altLang="en-US" sz="2200" dirty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)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200" b="1" dirty="0" smtClean="0">
                <a:cs typeface="Arial" charset="0"/>
                <a:sym typeface="Symbol" pitchFamily="-106" charset="2"/>
              </a:rPr>
              <a:t>case </a:t>
            </a:r>
            <a:r>
              <a:rPr lang="en-US" altLang="en-US" sz="2200" b="1" dirty="0">
                <a:cs typeface="Arial" charset="0"/>
                <a:sym typeface="Symbol" pitchFamily="-106" charset="2"/>
              </a:rPr>
              <a:t>3:</a:t>
            </a:r>
            <a:r>
              <a:rPr lang="en-US" altLang="en-US" sz="2200" dirty="0">
                <a:cs typeface="Arial" charset="0"/>
                <a:sym typeface="Symbol" pitchFamily="-106" charset="2"/>
              </a:rPr>
              <a:t> if 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f(n) = (</a:t>
            </a:r>
            <a:r>
              <a:rPr lang="en-US" altLang="en-US" sz="22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n</a:t>
            </a:r>
            <a:r>
              <a:rPr lang="en-US" altLang="en-US" sz="2200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log</a:t>
            </a:r>
            <a:r>
              <a:rPr lang="en-US" altLang="en-US" sz="2200" baseline="-25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b</a:t>
            </a:r>
            <a:r>
              <a:rPr lang="en-US" altLang="en-US" sz="2200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a</a:t>
            </a:r>
            <a:r>
              <a:rPr lang="en-US" altLang="en-US" sz="2200" baseline="30000" dirty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 +</a:t>
            </a:r>
            <a:r>
              <a:rPr lang="en-US" altLang="en-US" sz="2200" baseline="300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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) </a:t>
            </a:r>
            <a:r>
              <a:rPr lang="en-US" altLang="en-US" sz="2200" dirty="0">
                <a:cs typeface="Arial" charset="0"/>
                <a:sym typeface="Symbol" pitchFamily="-106" charset="2"/>
              </a:rPr>
              <a:t>for some  &gt; 0, and if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200" dirty="0">
                <a:cs typeface="Arial" charset="0"/>
                <a:sym typeface="Symbol" pitchFamily="-106" charset="2"/>
              </a:rPr>
              <a:t>	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-106" charset="2"/>
              </a:rPr>
              <a:t>af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-106" charset="2"/>
              </a:rPr>
              <a:t>(n/b) ≤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-106" charset="2"/>
              </a:rPr>
              <a:t>cf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-106" charset="2"/>
              </a:rPr>
              <a:t>(n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-106" charset="2"/>
              </a:rPr>
              <a:t>)</a:t>
            </a:r>
            <a:r>
              <a:rPr lang="en-US" altLang="en-US" sz="2200" dirty="0">
                <a:cs typeface="Arial" charset="0"/>
                <a:sym typeface="Symbol" pitchFamily="-106" charset="2"/>
              </a:rPr>
              <a:t> for some </a:t>
            </a:r>
            <a:r>
              <a:rPr lang="en-US" altLang="en-US" sz="2200" dirty="0" smtClean="0">
                <a:cs typeface="Arial" charset="0"/>
                <a:sym typeface="Symbol" pitchFamily="-106" charset="2"/>
              </a:rPr>
              <a:t>c </a:t>
            </a:r>
            <a:r>
              <a:rPr lang="en-US" altLang="en-US" sz="2200" dirty="0">
                <a:cs typeface="Arial" charset="0"/>
                <a:sym typeface="Symbol" pitchFamily="-106" charset="2"/>
              </a:rPr>
              <a:t>&lt; 1 and all </a:t>
            </a:r>
            <a:r>
              <a:rPr lang="en-US" altLang="en-US" sz="2200" dirty="0" smtClean="0">
                <a:cs typeface="Arial" charset="0"/>
                <a:sym typeface="Symbol" pitchFamily="-106" charset="2"/>
              </a:rPr>
              <a:t>sufficiently </a:t>
            </a:r>
            <a:r>
              <a:rPr lang="en-US" altLang="en-US" sz="2200" dirty="0">
                <a:cs typeface="Arial" charset="0"/>
                <a:sym typeface="Symbol" pitchFamily="-106" charset="2"/>
              </a:rPr>
              <a:t>large n, then: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200" dirty="0">
                <a:cs typeface="Arial" charset="0"/>
                <a:sym typeface="Symbol" pitchFamily="-106" charset="2"/>
              </a:rPr>
              <a:t>				</a:t>
            </a:r>
            <a:r>
              <a:rPr lang="en-US" altLang="en-US" sz="2200" dirty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T(n) = (f(n))</a:t>
            </a:r>
          </a:p>
        </p:txBody>
      </p:sp>
      <p:graphicFrame>
        <p:nvGraphicFramePr>
          <p:cNvPr id="2304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667000" y="1676400"/>
          <a:ext cx="2895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6" name="Equation" r:id="rId3" imgW="1333440" imgH="431640" progId="Equation.3">
                  <p:embed/>
                </p:oleObj>
              </mc:Choice>
              <mc:Fallback>
                <p:oleObj name="Equation" r:id="rId3" imgW="1333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76400"/>
                        <a:ext cx="28956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1033154" y="5522027"/>
            <a:ext cx="498765" cy="498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1268" y="599703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66" name="Line 30"/>
          <p:cNvSpPr>
            <a:spLocks noChangeShapeType="1"/>
          </p:cNvSpPr>
          <p:nvPr/>
        </p:nvSpPr>
        <p:spPr bwMode="auto">
          <a:xfrm flipH="1">
            <a:off x="2868613" y="3048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6" name="Rectangle 20"/>
          <p:cNvSpPr>
            <a:spLocks noChangeArrowheads="1"/>
          </p:cNvSpPr>
          <p:nvPr/>
        </p:nvSpPr>
        <p:spPr bwMode="auto">
          <a:xfrm>
            <a:off x="3554413" y="2620963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38" name="Line 2"/>
          <p:cNvSpPr>
            <a:spLocks noChangeShapeType="1"/>
          </p:cNvSpPr>
          <p:nvPr/>
        </p:nvSpPr>
        <p:spPr bwMode="auto">
          <a:xfrm flipH="1">
            <a:off x="2916238" y="2239963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39" name="Line 3"/>
          <p:cNvSpPr>
            <a:spLocks noChangeShapeType="1"/>
          </p:cNvSpPr>
          <p:nvPr/>
        </p:nvSpPr>
        <p:spPr bwMode="auto">
          <a:xfrm>
            <a:off x="4440238" y="2239963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Idea of </a:t>
            </a:r>
            <a:r>
              <a:rPr lang="en-US" altLang="en-US" dirty="0" smtClean="0"/>
              <a:t>Master Method</a:t>
            </a:r>
            <a:endParaRPr lang="en-US" altLang="en-US" dirty="0"/>
          </a:p>
        </p:txBody>
      </p:sp>
      <p:sp>
        <p:nvSpPr>
          <p:cNvPr id="91141" name="Line 5"/>
          <p:cNvSpPr>
            <a:spLocks noChangeShapeType="1"/>
          </p:cNvSpPr>
          <p:nvPr/>
        </p:nvSpPr>
        <p:spPr bwMode="auto">
          <a:xfrm flipH="1">
            <a:off x="1236663" y="3962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 flipH="1">
            <a:off x="1573213" y="2925763"/>
            <a:ext cx="138747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5" name="Line 9"/>
          <p:cNvSpPr>
            <a:spLocks noChangeShapeType="1"/>
          </p:cNvSpPr>
          <p:nvPr/>
        </p:nvSpPr>
        <p:spPr bwMode="auto">
          <a:xfrm>
            <a:off x="2960688" y="2925763"/>
            <a:ext cx="1660525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0" name="Rectangle 14"/>
          <p:cNvSpPr>
            <a:spLocks noChangeArrowheads="1"/>
          </p:cNvSpPr>
          <p:nvPr/>
        </p:nvSpPr>
        <p:spPr bwMode="auto">
          <a:xfrm>
            <a:off x="2305050" y="2636838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51" name="Rectangle 15"/>
          <p:cNvSpPr>
            <a:spLocks noChangeArrowheads="1"/>
          </p:cNvSpPr>
          <p:nvPr/>
        </p:nvSpPr>
        <p:spPr bwMode="auto">
          <a:xfrm>
            <a:off x="5526088" y="2620963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52" name="Rectangle 16"/>
          <p:cNvSpPr>
            <a:spLocks noChangeArrowheads="1"/>
          </p:cNvSpPr>
          <p:nvPr/>
        </p:nvSpPr>
        <p:spPr bwMode="auto">
          <a:xfrm>
            <a:off x="889000" y="5105400"/>
            <a:ext cx="95567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  <a:latin typeface="Symbol" pitchFamily="18" charset="2"/>
              </a:rPr>
              <a:t>T</a:t>
            </a:r>
            <a:r>
              <a:rPr lang="en-US" altLang="en-US" sz="1600" i="1">
                <a:solidFill>
                  <a:srgbClr val="009999"/>
                </a:solidFill>
                <a:latin typeface="Symbol" pitchFamily="18" charset="2"/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 rot="17366799">
            <a:off x="1108869" y="4348956"/>
            <a:ext cx="5905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1095375" y="1543050"/>
            <a:ext cx="2771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>
                <a:solidFill>
                  <a:schemeClr val="accent2"/>
                </a:solidFill>
              </a:rPr>
              <a:t>Recursion tree:</a:t>
            </a:r>
          </a:p>
        </p:txBody>
      </p:sp>
      <p:sp>
        <p:nvSpPr>
          <p:cNvPr id="91158" name="Text Box 22"/>
          <p:cNvSpPr txBox="1">
            <a:spLocks noChangeArrowheads="1"/>
          </p:cNvSpPr>
          <p:nvPr/>
        </p:nvSpPr>
        <p:spPr bwMode="auto">
          <a:xfrm>
            <a:off x="4849813" y="2514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1157" name="Line 21"/>
          <p:cNvSpPr>
            <a:spLocks noChangeShapeType="1"/>
          </p:cNvSpPr>
          <p:nvPr/>
        </p:nvSpPr>
        <p:spPr bwMode="auto">
          <a:xfrm flipH="1">
            <a:off x="4240213" y="22098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5" name="Rectangle 19"/>
          <p:cNvSpPr>
            <a:spLocks noChangeArrowheads="1"/>
          </p:cNvSpPr>
          <p:nvPr/>
        </p:nvSpPr>
        <p:spPr bwMode="auto">
          <a:xfrm>
            <a:off x="4025900" y="1858963"/>
            <a:ext cx="82708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endParaRPr lang="en-US" altLang="en-US" baseline="30000">
              <a:solidFill>
                <a:srgbClr val="009999"/>
              </a:solidFill>
            </a:endParaRPr>
          </a:p>
        </p:txBody>
      </p:sp>
      <p:sp>
        <p:nvSpPr>
          <p:cNvPr id="91160" name="Arc 24"/>
          <p:cNvSpPr>
            <a:spLocks/>
          </p:cNvSpPr>
          <p:nvPr/>
        </p:nvSpPr>
        <p:spPr bwMode="auto">
          <a:xfrm flipV="1">
            <a:off x="3965575" y="2362200"/>
            <a:ext cx="1189038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7941"/>
              <a:gd name="T1" fmla="*/ 10470 h 21600"/>
              <a:gd name="T2" fmla="*/ 37941 w 37941"/>
              <a:gd name="T3" fmla="*/ 12163 h 21600"/>
              <a:gd name="T4" fmla="*/ 18512 w 379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5154613" y="2057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91162" name="Rectangle 26"/>
          <p:cNvSpPr>
            <a:spLocks noChangeArrowheads="1"/>
          </p:cNvSpPr>
          <p:nvPr/>
        </p:nvSpPr>
        <p:spPr bwMode="auto">
          <a:xfrm>
            <a:off x="2289175" y="3595688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63" name="Rectangle 27"/>
          <p:cNvSpPr>
            <a:spLocks noChangeArrowheads="1"/>
          </p:cNvSpPr>
          <p:nvPr/>
        </p:nvSpPr>
        <p:spPr bwMode="auto">
          <a:xfrm>
            <a:off x="973138" y="3611563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64" name="Rectangle 28"/>
          <p:cNvSpPr>
            <a:spLocks noChangeArrowheads="1"/>
          </p:cNvSpPr>
          <p:nvPr/>
        </p:nvSpPr>
        <p:spPr bwMode="auto">
          <a:xfrm>
            <a:off x="4194175" y="3595688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65" name="Text Box 29"/>
          <p:cNvSpPr txBox="1">
            <a:spLocks noChangeArrowheads="1"/>
          </p:cNvSpPr>
          <p:nvPr/>
        </p:nvSpPr>
        <p:spPr bwMode="auto">
          <a:xfrm>
            <a:off x="3584575" y="3489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1167" name="Arc 31"/>
          <p:cNvSpPr>
            <a:spLocks/>
          </p:cNvSpPr>
          <p:nvPr/>
        </p:nvSpPr>
        <p:spPr bwMode="auto">
          <a:xfrm flipV="1">
            <a:off x="2487613" y="3200400"/>
            <a:ext cx="1371600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8026"/>
              <a:gd name="T1" fmla="*/ 10470 h 21600"/>
              <a:gd name="T2" fmla="*/ 38026 w 38026"/>
              <a:gd name="T3" fmla="*/ 12339 h 21600"/>
              <a:gd name="T4" fmla="*/ 18512 w 380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26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</a:path>
              <a:path w="38026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8" name="Text Box 32"/>
          <p:cNvSpPr txBox="1">
            <a:spLocks noChangeArrowheads="1"/>
          </p:cNvSpPr>
          <p:nvPr/>
        </p:nvSpPr>
        <p:spPr bwMode="auto">
          <a:xfrm>
            <a:off x="3859213" y="30019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a</a:t>
            </a:r>
          </a:p>
        </p:txBody>
      </p:sp>
      <p:grpSp>
        <p:nvGrpSpPr>
          <p:cNvPr id="91181" name="Group 45"/>
          <p:cNvGrpSpPr>
            <a:grpSpLocks/>
          </p:cNvGrpSpPr>
          <p:nvPr/>
        </p:nvGrpSpPr>
        <p:grpSpPr bwMode="auto">
          <a:xfrm>
            <a:off x="60325" y="2057400"/>
            <a:ext cx="1303338" cy="3581400"/>
            <a:chOff x="38" y="1296"/>
            <a:chExt cx="821" cy="2256"/>
          </a:xfrm>
        </p:grpSpPr>
        <p:sp>
          <p:nvSpPr>
            <p:cNvPr id="91169" name="Line 33"/>
            <p:cNvSpPr>
              <a:spLocks noChangeShapeType="1"/>
            </p:cNvSpPr>
            <p:nvPr/>
          </p:nvSpPr>
          <p:spPr bwMode="auto">
            <a:xfrm>
              <a:off x="448" y="1296"/>
              <a:ext cx="0" cy="2256"/>
            </a:xfrm>
            <a:prstGeom prst="line">
              <a:avLst/>
            </a:prstGeom>
            <a:noFill/>
            <a:ln w="34925">
              <a:solidFill>
                <a:schemeClr val="accent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70" name="Text Box 34"/>
            <p:cNvSpPr txBox="1">
              <a:spLocks noChangeArrowheads="1"/>
            </p:cNvSpPr>
            <p:nvPr/>
          </p:nvSpPr>
          <p:spPr bwMode="auto">
            <a:xfrm>
              <a:off x="38" y="2016"/>
              <a:ext cx="821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>
                  <a:solidFill>
                    <a:srgbClr val="009999"/>
                  </a:solidFill>
                </a:rPr>
                <a:t>h</a:t>
              </a:r>
              <a:r>
                <a:rPr lang="en-US" altLang="en-US" sz="2400">
                  <a:solidFill>
                    <a:srgbClr val="009999"/>
                  </a:solidFill>
                </a:rPr>
                <a:t> = log</a:t>
              </a:r>
              <a:r>
                <a:rPr lang="en-US" altLang="en-US" sz="2400" i="1" baseline="-25000">
                  <a:solidFill>
                    <a:srgbClr val="009999"/>
                  </a:solidFill>
                </a:rPr>
                <a:t>b</a:t>
              </a:r>
              <a:r>
                <a:rPr lang="en-US" altLang="en-US" sz="2400" i="1">
                  <a:solidFill>
                    <a:srgbClr val="009999"/>
                  </a:solidFill>
                </a:rPr>
                <a:t>n</a:t>
              </a:r>
            </a:p>
          </p:txBody>
        </p:sp>
      </p:grpSp>
      <p:grpSp>
        <p:nvGrpSpPr>
          <p:cNvPr id="91182" name="Group 46"/>
          <p:cNvGrpSpPr>
            <a:grpSpLocks/>
          </p:cNvGrpSpPr>
          <p:nvPr/>
        </p:nvGrpSpPr>
        <p:grpSpPr bwMode="auto">
          <a:xfrm>
            <a:off x="4800600" y="1828800"/>
            <a:ext cx="4086225" cy="2895600"/>
            <a:chOff x="3024" y="1152"/>
            <a:chExt cx="2574" cy="1824"/>
          </a:xfrm>
        </p:grpSpPr>
        <p:sp>
          <p:nvSpPr>
            <p:cNvPr id="91173" name="Line 37"/>
            <p:cNvSpPr>
              <a:spLocks noChangeShapeType="1"/>
            </p:cNvSpPr>
            <p:nvPr/>
          </p:nvSpPr>
          <p:spPr bwMode="auto">
            <a:xfrm>
              <a:off x="3024" y="1344"/>
              <a:ext cx="168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74" name="Rectangle 38"/>
            <p:cNvSpPr>
              <a:spLocks noChangeArrowheads="1"/>
            </p:cNvSpPr>
            <p:nvPr/>
          </p:nvSpPr>
          <p:spPr bwMode="auto">
            <a:xfrm>
              <a:off x="4812" y="1152"/>
              <a:ext cx="521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i="1">
                  <a:solidFill>
                    <a:srgbClr val="009999"/>
                  </a:solidFill>
                </a:rPr>
                <a:t>f</a:t>
              </a:r>
              <a:r>
                <a:rPr lang="en-US" altLang="en-US" sz="1800" i="1">
                  <a:solidFill>
                    <a:srgbClr val="009999"/>
                  </a:solidFill>
                </a:rPr>
                <a:t> </a:t>
              </a:r>
              <a:r>
                <a:rPr lang="en-US" altLang="en-US">
                  <a:solidFill>
                    <a:srgbClr val="009999"/>
                  </a:solidFill>
                </a:rPr>
                <a:t>(</a:t>
              </a:r>
              <a:r>
                <a:rPr lang="en-US" altLang="en-US" i="1">
                  <a:solidFill>
                    <a:srgbClr val="009999"/>
                  </a:solidFill>
                </a:rPr>
                <a:t>n</a:t>
              </a:r>
              <a:r>
                <a:rPr lang="en-US" altLang="en-US">
                  <a:solidFill>
                    <a:srgbClr val="009999"/>
                  </a:solidFill>
                </a:rPr>
                <a:t>)</a:t>
              </a:r>
              <a:endParaRPr lang="en-US" altLang="en-US" baseline="30000">
                <a:solidFill>
                  <a:srgbClr val="009999"/>
                </a:solidFill>
              </a:endParaRPr>
            </a:p>
          </p:txBody>
        </p:sp>
        <p:sp>
          <p:nvSpPr>
            <p:cNvPr id="91175" name="Rectangle 39"/>
            <p:cNvSpPr>
              <a:spLocks noChangeArrowheads="1"/>
            </p:cNvSpPr>
            <p:nvPr/>
          </p:nvSpPr>
          <p:spPr bwMode="auto">
            <a:xfrm>
              <a:off x="4630" y="1632"/>
              <a:ext cx="884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i="1">
                  <a:solidFill>
                    <a:srgbClr val="009999"/>
                  </a:solidFill>
                </a:rPr>
                <a:t>a</a:t>
              </a:r>
              <a:r>
                <a:rPr lang="en-US" altLang="en-US" sz="1800" i="1">
                  <a:solidFill>
                    <a:srgbClr val="009999"/>
                  </a:solidFill>
                </a:rPr>
                <a:t> </a:t>
              </a:r>
              <a:r>
                <a:rPr lang="en-US" altLang="en-US" i="1">
                  <a:solidFill>
                    <a:srgbClr val="009999"/>
                  </a:solidFill>
                </a:rPr>
                <a:t>f</a:t>
              </a:r>
              <a:r>
                <a:rPr lang="en-US" altLang="en-US" sz="1800" i="1">
                  <a:solidFill>
                    <a:srgbClr val="009999"/>
                  </a:solidFill>
                </a:rPr>
                <a:t> </a:t>
              </a:r>
              <a:r>
                <a:rPr lang="en-US" altLang="en-US">
                  <a:solidFill>
                    <a:srgbClr val="009999"/>
                  </a:solidFill>
                </a:rPr>
                <a:t>(</a:t>
              </a:r>
              <a:r>
                <a:rPr lang="en-US" altLang="en-US" i="1">
                  <a:solidFill>
                    <a:srgbClr val="009999"/>
                  </a:solidFill>
                </a:rPr>
                <a:t>n/b</a:t>
              </a:r>
              <a:r>
                <a:rPr lang="en-US" altLang="en-US">
                  <a:solidFill>
                    <a:srgbClr val="009999"/>
                  </a:solidFill>
                </a:rPr>
                <a:t>)</a:t>
              </a:r>
            </a:p>
          </p:txBody>
        </p:sp>
        <p:sp>
          <p:nvSpPr>
            <p:cNvPr id="91176" name="Rectangle 40"/>
            <p:cNvSpPr>
              <a:spLocks noChangeArrowheads="1"/>
            </p:cNvSpPr>
            <p:nvPr/>
          </p:nvSpPr>
          <p:spPr bwMode="auto">
            <a:xfrm>
              <a:off x="4546" y="2227"/>
              <a:ext cx="1052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i="1">
                  <a:solidFill>
                    <a:srgbClr val="009999"/>
                  </a:solidFill>
                </a:rPr>
                <a:t>a</a:t>
              </a:r>
              <a:r>
                <a:rPr lang="en-US" altLang="en-US" baseline="30000">
                  <a:solidFill>
                    <a:srgbClr val="009999"/>
                  </a:solidFill>
                </a:rPr>
                <a:t>2</a:t>
              </a:r>
              <a:r>
                <a:rPr lang="en-US" altLang="en-US" sz="1800" i="1">
                  <a:solidFill>
                    <a:srgbClr val="009999"/>
                  </a:solidFill>
                </a:rPr>
                <a:t> </a:t>
              </a:r>
              <a:r>
                <a:rPr lang="en-US" altLang="en-US" i="1">
                  <a:solidFill>
                    <a:srgbClr val="009999"/>
                  </a:solidFill>
                </a:rPr>
                <a:t>f</a:t>
              </a:r>
              <a:r>
                <a:rPr lang="en-US" altLang="en-US" sz="1800" i="1">
                  <a:solidFill>
                    <a:srgbClr val="009999"/>
                  </a:solidFill>
                </a:rPr>
                <a:t> </a:t>
              </a:r>
              <a:r>
                <a:rPr lang="en-US" altLang="en-US">
                  <a:solidFill>
                    <a:srgbClr val="009999"/>
                  </a:solidFill>
                </a:rPr>
                <a:t>(</a:t>
              </a:r>
              <a:r>
                <a:rPr lang="en-US" altLang="en-US" i="1">
                  <a:solidFill>
                    <a:srgbClr val="009999"/>
                  </a:solidFill>
                </a:rPr>
                <a:t>n/b</a:t>
              </a:r>
              <a:r>
                <a:rPr lang="en-US" altLang="en-US" baseline="30000">
                  <a:solidFill>
                    <a:srgbClr val="009999"/>
                  </a:solidFill>
                </a:rPr>
                <a:t>2</a:t>
              </a:r>
              <a:r>
                <a:rPr lang="en-US" altLang="en-US">
                  <a:solidFill>
                    <a:srgbClr val="009999"/>
                  </a:solidFill>
                </a:rPr>
                <a:t>)</a:t>
              </a:r>
            </a:p>
          </p:txBody>
        </p:sp>
        <p:sp>
          <p:nvSpPr>
            <p:cNvPr id="91177" name="Line 41"/>
            <p:cNvSpPr>
              <a:spLocks noChangeShapeType="1"/>
            </p:cNvSpPr>
            <p:nvPr/>
          </p:nvSpPr>
          <p:spPr bwMode="auto">
            <a:xfrm>
              <a:off x="4176" y="1824"/>
              <a:ext cx="48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78" name="Line 42"/>
            <p:cNvSpPr>
              <a:spLocks noChangeShapeType="1"/>
            </p:cNvSpPr>
            <p:nvPr/>
          </p:nvSpPr>
          <p:spPr bwMode="auto">
            <a:xfrm>
              <a:off x="3456" y="2448"/>
              <a:ext cx="110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79" name="Text Box 43"/>
            <p:cNvSpPr txBox="1">
              <a:spLocks noChangeArrowheads="1"/>
            </p:cNvSpPr>
            <p:nvPr/>
          </p:nvSpPr>
          <p:spPr bwMode="auto">
            <a:xfrm rot="-5400000">
              <a:off x="4797" y="2607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8080"/>
                  </a:solidFill>
                </a:rPr>
                <a:t>…</a:t>
              </a:r>
            </a:p>
          </p:txBody>
        </p:sp>
      </p:grpSp>
      <p:grpSp>
        <p:nvGrpSpPr>
          <p:cNvPr id="91185" name="Group 49"/>
          <p:cNvGrpSpPr>
            <a:grpSpLocks/>
          </p:cNvGrpSpPr>
          <p:nvPr/>
        </p:nvGrpSpPr>
        <p:grpSpPr bwMode="auto">
          <a:xfrm>
            <a:off x="3352800" y="4419600"/>
            <a:ext cx="5581650" cy="1600200"/>
            <a:chOff x="2112" y="2784"/>
            <a:chExt cx="3516" cy="1008"/>
          </a:xfrm>
        </p:grpSpPr>
        <p:sp>
          <p:nvSpPr>
            <p:cNvPr id="91184" name="AutoShape 48"/>
            <p:cNvSpPr>
              <a:spLocks noChangeArrowheads="1"/>
            </p:cNvSpPr>
            <p:nvPr/>
          </p:nvSpPr>
          <p:spPr bwMode="auto">
            <a:xfrm>
              <a:off x="2112" y="2784"/>
              <a:ext cx="1872" cy="100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71" name="Text Box 35"/>
            <p:cNvSpPr txBox="1">
              <a:spLocks noChangeArrowheads="1"/>
            </p:cNvSpPr>
            <p:nvPr/>
          </p:nvSpPr>
          <p:spPr bwMode="auto">
            <a:xfrm>
              <a:off x="2208" y="2784"/>
              <a:ext cx="1660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1309688" indent="-13096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14239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5382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525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3200"/>
                <a:t>#leaves </a:t>
              </a:r>
              <a:r>
                <a:rPr lang="en-US" altLang="en-US" sz="3200">
                  <a:solidFill>
                    <a:srgbClr val="008080"/>
                  </a:solidFill>
                </a:rPr>
                <a:t>= </a:t>
              </a:r>
              <a:r>
                <a:rPr lang="en-US" altLang="en-US" sz="3200" i="1">
                  <a:solidFill>
                    <a:srgbClr val="008080"/>
                  </a:solidFill>
                </a:rPr>
                <a:t>a</a:t>
              </a:r>
              <a:r>
                <a:rPr lang="en-US" altLang="en-US" sz="3200" i="1" baseline="30000">
                  <a:solidFill>
                    <a:srgbClr val="008080"/>
                  </a:solidFill>
                </a:rPr>
                <a:t>h</a:t>
              </a:r>
              <a:endParaRPr lang="en-US" altLang="en-US" sz="3200" i="1">
                <a:solidFill>
                  <a:srgbClr val="008080"/>
                </a:solidFill>
              </a:endParaRPr>
            </a:p>
            <a:p>
              <a:r>
                <a:rPr lang="en-US" altLang="en-US" sz="3200">
                  <a:solidFill>
                    <a:srgbClr val="008080"/>
                  </a:solidFill>
                </a:rPr>
                <a:t>	= </a:t>
              </a:r>
              <a:r>
                <a:rPr lang="en-US" altLang="en-US" sz="3200" i="1">
                  <a:solidFill>
                    <a:srgbClr val="008080"/>
                  </a:solidFill>
                </a:rPr>
                <a:t>a</a:t>
              </a:r>
              <a:r>
                <a:rPr lang="en-US" altLang="en-US" sz="3200" baseline="30000">
                  <a:solidFill>
                    <a:srgbClr val="008080"/>
                  </a:solidFill>
                </a:rPr>
                <a:t>log</a:t>
              </a:r>
              <a:r>
                <a:rPr lang="en-US" altLang="en-US" sz="3200" i="1" baseline="16000">
                  <a:solidFill>
                    <a:srgbClr val="008080"/>
                  </a:solidFill>
                </a:rPr>
                <a:t>b</a:t>
              </a:r>
              <a:r>
                <a:rPr lang="en-US" altLang="en-US" sz="3200" i="1" baseline="30000">
                  <a:solidFill>
                    <a:srgbClr val="008080"/>
                  </a:solidFill>
                </a:rPr>
                <a:t>n</a:t>
              </a:r>
              <a:endParaRPr lang="en-US" altLang="en-US" sz="3200" i="1">
                <a:solidFill>
                  <a:srgbClr val="008080"/>
                </a:solidFill>
              </a:endParaRPr>
            </a:p>
            <a:p>
              <a:r>
                <a:rPr lang="en-US" altLang="en-US" sz="3200">
                  <a:solidFill>
                    <a:srgbClr val="008080"/>
                  </a:solidFill>
                </a:rPr>
                <a:t>	= </a:t>
              </a:r>
              <a:r>
                <a:rPr lang="en-US" altLang="en-US" sz="3200" i="1">
                  <a:solidFill>
                    <a:srgbClr val="008080"/>
                  </a:solidFill>
                </a:rPr>
                <a:t>n</a:t>
              </a:r>
              <a:r>
                <a:rPr lang="en-US" altLang="en-US" sz="3200" baseline="30000">
                  <a:solidFill>
                    <a:srgbClr val="008080"/>
                  </a:solidFill>
                </a:rPr>
                <a:t>log</a:t>
              </a:r>
              <a:r>
                <a:rPr lang="en-US" altLang="en-US" sz="3200" i="1" baseline="16000">
                  <a:solidFill>
                    <a:srgbClr val="008080"/>
                  </a:solidFill>
                </a:rPr>
                <a:t>b</a:t>
              </a:r>
              <a:r>
                <a:rPr lang="en-US" altLang="en-US" sz="3200" i="1" baseline="30000">
                  <a:solidFill>
                    <a:srgbClr val="008080"/>
                  </a:solidFill>
                </a:rPr>
                <a:t>a</a:t>
              </a:r>
            </a:p>
          </p:txBody>
        </p:sp>
        <p:sp>
          <p:nvSpPr>
            <p:cNvPr id="91180" name="Rectangle 44"/>
            <p:cNvSpPr>
              <a:spLocks noChangeArrowheads="1"/>
            </p:cNvSpPr>
            <p:nvPr/>
          </p:nvSpPr>
          <p:spPr bwMode="auto">
            <a:xfrm>
              <a:off x="4515" y="3019"/>
              <a:ext cx="11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rgbClr val="009999"/>
                  </a:solidFill>
                </a:rPr>
                <a:t>n</a:t>
              </a:r>
              <a:r>
                <a:rPr lang="en-US" altLang="en-US" baseline="30000">
                  <a:solidFill>
                    <a:srgbClr val="009999"/>
                  </a:solidFill>
                </a:rPr>
                <a:t>log</a:t>
              </a:r>
              <a:r>
                <a:rPr lang="en-US" altLang="en-US" i="1" baseline="16000">
                  <a:solidFill>
                    <a:srgbClr val="009999"/>
                  </a:solidFill>
                </a:rPr>
                <a:t>b</a:t>
              </a:r>
              <a:r>
                <a:rPr lang="en-US" altLang="en-US" i="1" baseline="30000">
                  <a:solidFill>
                    <a:srgbClr val="009999"/>
                  </a:solidFill>
                </a:rPr>
                <a:t>a</a:t>
              </a:r>
              <a:r>
                <a:rPr lang="en-US" altLang="en-US" i="1">
                  <a:solidFill>
                    <a:srgbClr val="009999"/>
                  </a:solidFill>
                  <a:latin typeface="Symbol" pitchFamily="18" charset="2"/>
                </a:rPr>
                <a:t>T</a:t>
              </a:r>
              <a:r>
                <a:rPr lang="en-US" altLang="en-US" sz="1600" i="1">
                  <a:solidFill>
                    <a:srgbClr val="009999"/>
                  </a:solidFill>
                  <a:latin typeface="Symbol" pitchFamily="18" charset="2"/>
                </a:rPr>
                <a:t> </a:t>
              </a:r>
              <a:r>
                <a:rPr lang="en-US" altLang="en-US">
                  <a:solidFill>
                    <a:srgbClr val="009999"/>
                  </a:solidFill>
                </a:rPr>
                <a:t>(1)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244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Line 2"/>
          <p:cNvSpPr>
            <a:spLocks noChangeShapeType="1"/>
          </p:cNvSpPr>
          <p:nvPr/>
        </p:nvSpPr>
        <p:spPr bwMode="auto">
          <a:xfrm flipH="1">
            <a:off x="2868613" y="3048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3554413" y="2620963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2164" name="Line 4"/>
          <p:cNvSpPr>
            <a:spLocks noChangeShapeType="1"/>
          </p:cNvSpPr>
          <p:nvPr/>
        </p:nvSpPr>
        <p:spPr bwMode="auto">
          <a:xfrm flipH="1">
            <a:off x="2916238" y="2239963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>
            <a:off x="4440238" y="2239963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title"/>
          </p:nvPr>
        </p:nvSpPr>
        <p:spPr>
          <a:xfrm>
            <a:off x="324644" y="69313"/>
            <a:ext cx="8229600" cy="906462"/>
          </a:xfrm>
        </p:spPr>
        <p:txBody>
          <a:bodyPr/>
          <a:lstStyle/>
          <a:p>
            <a:r>
              <a:rPr lang="en-US" altLang="en-US" dirty="0"/>
              <a:t>Idea of </a:t>
            </a:r>
            <a:r>
              <a:rPr lang="en-US" altLang="en-US" dirty="0" smtClean="0"/>
              <a:t>Master Method</a:t>
            </a:r>
            <a:endParaRPr lang="en-US" altLang="en-US" dirty="0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 flipH="1">
            <a:off x="1236663" y="3962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 flipH="1">
            <a:off x="1573213" y="2925763"/>
            <a:ext cx="138747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2960688" y="2925763"/>
            <a:ext cx="1660525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2305050" y="2636838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5526088" y="2620963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889000" y="5105400"/>
            <a:ext cx="95567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  <a:latin typeface="Symbol" pitchFamily="18" charset="2"/>
              </a:rPr>
              <a:t>T</a:t>
            </a:r>
            <a:r>
              <a:rPr lang="en-US" altLang="en-US" sz="1600" i="1">
                <a:solidFill>
                  <a:srgbClr val="009999"/>
                </a:solidFill>
                <a:latin typeface="Symbol" pitchFamily="18" charset="2"/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92173" name="Text Box 13"/>
          <p:cNvSpPr txBox="1">
            <a:spLocks noChangeArrowheads="1"/>
          </p:cNvSpPr>
          <p:nvPr/>
        </p:nvSpPr>
        <p:spPr bwMode="auto">
          <a:xfrm rot="17366799">
            <a:off x="1108869" y="4348956"/>
            <a:ext cx="5905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1095375" y="1543050"/>
            <a:ext cx="2771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>
                <a:solidFill>
                  <a:schemeClr val="accent2"/>
                </a:solidFill>
              </a:rPr>
              <a:t>Recursion tree:</a:t>
            </a:r>
          </a:p>
        </p:txBody>
      </p:sp>
      <p:sp>
        <p:nvSpPr>
          <p:cNvPr id="92175" name="Text Box 15"/>
          <p:cNvSpPr txBox="1">
            <a:spLocks noChangeArrowheads="1"/>
          </p:cNvSpPr>
          <p:nvPr/>
        </p:nvSpPr>
        <p:spPr bwMode="auto">
          <a:xfrm>
            <a:off x="4849813" y="2514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2176" name="Line 16"/>
          <p:cNvSpPr>
            <a:spLocks noChangeShapeType="1"/>
          </p:cNvSpPr>
          <p:nvPr/>
        </p:nvSpPr>
        <p:spPr bwMode="auto">
          <a:xfrm flipH="1">
            <a:off x="4240213" y="22098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7" name="Rectangle 17"/>
          <p:cNvSpPr>
            <a:spLocks noChangeArrowheads="1"/>
          </p:cNvSpPr>
          <p:nvPr/>
        </p:nvSpPr>
        <p:spPr bwMode="auto">
          <a:xfrm>
            <a:off x="4025900" y="1858963"/>
            <a:ext cx="82708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endParaRPr lang="en-US" altLang="en-US" baseline="30000">
              <a:solidFill>
                <a:srgbClr val="009999"/>
              </a:solidFill>
            </a:endParaRPr>
          </a:p>
        </p:txBody>
      </p:sp>
      <p:sp>
        <p:nvSpPr>
          <p:cNvPr id="92178" name="Arc 18"/>
          <p:cNvSpPr>
            <a:spLocks/>
          </p:cNvSpPr>
          <p:nvPr/>
        </p:nvSpPr>
        <p:spPr bwMode="auto">
          <a:xfrm flipV="1">
            <a:off x="3965575" y="2362200"/>
            <a:ext cx="1189038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7941"/>
              <a:gd name="T1" fmla="*/ 10470 h 21600"/>
              <a:gd name="T2" fmla="*/ 37941 w 37941"/>
              <a:gd name="T3" fmla="*/ 12163 h 21600"/>
              <a:gd name="T4" fmla="*/ 18512 w 379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9" name="Text Box 19"/>
          <p:cNvSpPr txBox="1">
            <a:spLocks noChangeArrowheads="1"/>
          </p:cNvSpPr>
          <p:nvPr/>
        </p:nvSpPr>
        <p:spPr bwMode="auto">
          <a:xfrm>
            <a:off x="5154613" y="2057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92180" name="Rectangle 20"/>
          <p:cNvSpPr>
            <a:spLocks noChangeArrowheads="1"/>
          </p:cNvSpPr>
          <p:nvPr/>
        </p:nvSpPr>
        <p:spPr bwMode="auto">
          <a:xfrm>
            <a:off x="2289175" y="3595688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2181" name="Rectangle 21"/>
          <p:cNvSpPr>
            <a:spLocks noChangeArrowheads="1"/>
          </p:cNvSpPr>
          <p:nvPr/>
        </p:nvSpPr>
        <p:spPr bwMode="auto">
          <a:xfrm>
            <a:off x="973138" y="3611563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2182" name="Rectangle 22"/>
          <p:cNvSpPr>
            <a:spLocks noChangeArrowheads="1"/>
          </p:cNvSpPr>
          <p:nvPr/>
        </p:nvSpPr>
        <p:spPr bwMode="auto">
          <a:xfrm>
            <a:off x="4194175" y="3595688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2183" name="Text Box 23"/>
          <p:cNvSpPr txBox="1">
            <a:spLocks noChangeArrowheads="1"/>
          </p:cNvSpPr>
          <p:nvPr/>
        </p:nvSpPr>
        <p:spPr bwMode="auto">
          <a:xfrm>
            <a:off x="3584575" y="3489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2184" name="Arc 24"/>
          <p:cNvSpPr>
            <a:spLocks/>
          </p:cNvSpPr>
          <p:nvPr/>
        </p:nvSpPr>
        <p:spPr bwMode="auto">
          <a:xfrm flipV="1">
            <a:off x="2487613" y="3200400"/>
            <a:ext cx="1371600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8026"/>
              <a:gd name="T1" fmla="*/ 10470 h 21600"/>
              <a:gd name="T2" fmla="*/ 38026 w 38026"/>
              <a:gd name="T3" fmla="*/ 12339 h 21600"/>
              <a:gd name="T4" fmla="*/ 18512 w 380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26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</a:path>
              <a:path w="38026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3859213" y="30019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92187" name="Line 27"/>
          <p:cNvSpPr>
            <a:spLocks noChangeShapeType="1"/>
          </p:cNvSpPr>
          <p:nvPr/>
        </p:nvSpPr>
        <p:spPr bwMode="auto">
          <a:xfrm>
            <a:off x="711200" y="2057400"/>
            <a:ext cx="0" cy="3581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8" name="Text Box 28"/>
          <p:cNvSpPr txBox="1">
            <a:spLocks noChangeArrowheads="1"/>
          </p:cNvSpPr>
          <p:nvPr/>
        </p:nvSpPr>
        <p:spPr bwMode="auto">
          <a:xfrm>
            <a:off x="60325" y="3200400"/>
            <a:ext cx="13033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>
                <a:solidFill>
                  <a:srgbClr val="009999"/>
                </a:solidFill>
              </a:rPr>
              <a:t>h</a:t>
            </a:r>
            <a:r>
              <a:rPr lang="en-US" altLang="en-US" sz="2400">
                <a:solidFill>
                  <a:srgbClr val="009999"/>
                </a:solidFill>
              </a:rPr>
              <a:t> = log</a:t>
            </a:r>
            <a:r>
              <a:rPr lang="en-US" altLang="en-US" sz="2400" i="1" baseline="-25000">
                <a:solidFill>
                  <a:srgbClr val="009999"/>
                </a:solidFill>
              </a:rPr>
              <a:t>b</a:t>
            </a:r>
            <a:r>
              <a:rPr lang="en-US" altLang="en-US" sz="2400" i="1">
                <a:solidFill>
                  <a:srgbClr val="009999"/>
                </a:solidFill>
              </a:rPr>
              <a:t>n</a:t>
            </a:r>
          </a:p>
        </p:txBody>
      </p:sp>
      <p:sp>
        <p:nvSpPr>
          <p:cNvPr id="92190" name="Line 30"/>
          <p:cNvSpPr>
            <a:spLocks noChangeShapeType="1"/>
          </p:cNvSpPr>
          <p:nvPr/>
        </p:nvSpPr>
        <p:spPr bwMode="auto">
          <a:xfrm>
            <a:off x="4800600" y="2133600"/>
            <a:ext cx="2667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1" name="Rectangle 31"/>
          <p:cNvSpPr>
            <a:spLocks noChangeArrowheads="1"/>
          </p:cNvSpPr>
          <p:nvPr/>
        </p:nvSpPr>
        <p:spPr bwMode="auto">
          <a:xfrm>
            <a:off x="7639050" y="1828800"/>
            <a:ext cx="8270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endParaRPr lang="en-US" altLang="en-US" baseline="30000">
              <a:solidFill>
                <a:srgbClr val="009999"/>
              </a:solidFill>
            </a:endParaRPr>
          </a:p>
        </p:txBody>
      </p:sp>
      <p:sp>
        <p:nvSpPr>
          <p:cNvPr id="92192" name="Rectangle 32"/>
          <p:cNvSpPr>
            <a:spLocks noChangeArrowheads="1"/>
          </p:cNvSpPr>
          <p:nvPr/>
        </p:nvSpPr>
        <p:spPr bwMode="auto">
          <a:xfrm>
            <a:off x="7350125" y="2590800"/>
            <a:ext cx="14033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a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2193" name="Rectangle 33"/>
          <p:cNvSpPr>
            <a:spLocks noChangeArrowheads="1"/>
          </p:cNvSpPr>
          <p:nvPr/>
        </p:nvSpPr>
        <p:spPr bwMode="auto">
          <a:xfrm>
            <a:off x="7216775" y="3535363"/>
            <a:ext cx="16700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a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2194" name="Line 34"/>
          <p:cNvSpPr>
            <a:spLocks noChangeShapeType="1"/>
          </p:cNvSpPr>
          <p:nvPr/>
        </p:nvSpPr>
        <p:spPr bwMode="auto">
          <a:xfrm>
            <a:off x="6629400" y="28956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5" name="Line 35"/>
          <p:cNvSpPr>
            <a:spLocks noChangeShapeType="1"/>
          </p:cNvSpPr>
          <p:nvPr/>
        </p:nvSpPr>
        <p:spPr bwMode="auto">
          <a:xfrm>
            <a:off x="5486400" y="38862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6" name="Text Box 36"/>
          <p:cNvSpPr txBox="1">
            <a:spLocks noChangeArrowheads="1"/>
          </p:cNvSpPr>
          <p:nvPr/>
        </p:nvSpPr>
        <p:spPr bwMode="auto">
          <a:xfrm rot="-5400000">
            <a:off x="7614444" y="41394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8080"/>
                </a:solidFill>
              </a:rPr>
              <a:t>…</a:t>
            </a:r>
          </a:p>
        </p:txBody>
      </p:sp>
      <p:sp>
        <p:nvSpPr>
          <p:cNvPr id="92200" name="Rectangle 40"/>
          <p:cNvSpPr>
            <a:spLocks noChangeArrowheads="1"/>
          </p:cNvSpPr>
          <p:nvPr/>
        </p:nvSpPr>
        <p:spPr bwMode="auto">
          <a:xfrm>
            <a:off x="7167563" y="4792663"/>
            <a:ext cx="1766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log</a:t>
            </a:r>
            <a:r>
              <a:rPr lang="en-US" altLang="en-US" i="1" baseline="16000">
                <a:solidFill>
                  <a:srgbClr val="009999"/>
                </a:solidFill>
              </a:rPr>
              <a:t>b</a:t>
            </a:r>
            <a:r>
              <a:rPr lang="en-US" altLang="en-US" i="1" baseline="30000">
                <a:solidFill>
                  <a:srgbClr val="009999"/>
                </a:solidFill>
              </a:rPr>
              <a:t>a</a:t>
            </a:r>
            <a:r>
              <a:rPr lang="en-US" altLang="en-US" i="1">
                <a:solidFill>
                  <a:srgbClr val="009999"/>
                </a:solidFill>
                <a:latin typeface="Symbol" pitchFamily="18" charset="2"/>
              </a:rPr>
              <a:t>T</a:t>
            </a:r>
            <a:r>
              <a:rPr lang="en-US" altLang="en-US" sz="1600" i="1">
                <a:solidFill>
                  <a:srgbClr val="009999"/>
                </a:solidFill>
                <a:latin typeface="Symbol" pitchFamily="18" charset="2"/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92202" name="AutoShape 42"/>
          <p:cNvSpPr>
            <a:spLocks noChangeArrowheads="1"/>
          </p:cNvSpPr>
          <p:nvPr/>
        </p:nvSpPr>
        <p:spPr bwMode="auto">
          <a:xfrm>
            <a:off x="2481262" y="4850447"/>
            <a:ext cx="4498976" cy="12258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b="1" dirty="0"/>
              <a:t>CASE 1</a:t>
            </a:r>
            <a:r>
              <a:rPr lang="en-US" altLang="en-US" sz="2000" dirty="0"/>
              <a:t>: The weight increases geometrically from the root to the leaves. </a:t>
            </a:r>
            <a:r>
              <a:rPr lang="en-US" altLang="en-US" sz="2000" dirty="0">
                <a:sym typeface="Symbol" pitchFamily="18" charset="2"/>
              </a:rPr>
              <a:t>The leaves hold a constant fraction of the total weight.</a:t>
            </a:r>
          </a:p>
        </p:txBody>
      </p:sp>
      <p:sp>
        <p:nvSpPr>
          <p:cNvPr id="92203" name="Line 43"/>
          <p:cNvSpPr>
            <a:spLocks noChangeShapeType="1"/>
          </p:cNvSpPr>
          <p:nvPr/>
        </p:nvSpPr>
        <p:spPr bwMode="auto">
          <a:xfrm>
            <a:off x="7162800" y="5486400"/>
            <a:ext cx="175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4" name="Rectangle 44"/>
          <p:cNvSpPr>
            <a:spLocks noChangeArrowheads="1"/>
          </p:cNvSpPr>
          <p:nvPr/>
        </p:nvSpPr>
        <p:spPr bwMode="auto">
          <a:xfrm>
            <a:off x="7393739" y="5638800"/>
            <a:ext cx="12891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en-US" altLang="en-US" sz="2400" i="1" dirty="0" err="1">
                <a:solidFill>
                  <a:srgbClr val="FF0000"/>
                </a:solidFill>
              </a:rPr>
              <a:t>n</a:t>
            </a:r>
            <a:r>
              <a:rPr lang="en-US" altLang="en-US" sz="2400" baseline="30000" dirty="0" err="1">
                <a:solidFill>
                  <a:srgbClr val="FF0000"/>
                </a:solidFill>
              </a:rPr>
              <a:t>log</a:t>
            </a:r>
            <a:r>
              <a:rPr lang="en-US" altLang="en-US" sz="2400" i="1" baseline="16000" dirty="0" err="1">
                <a:solidFill>
                  <a:srgbClr val="FF0000"/>
                </a:solidFill>
              </a:rPr>
              <a:t>b</a:t>
            </a:r>
            <a:r>
              <a:rPr lang="en-US" altLang="en-US" sz="2400" i="1" baseline="30000" dirty="0" err="1">
                <a:solidFill>
                  <a:srgbClr val="FF0000"/>
                </a:solidFill>
              </a:rPr>
              <a:t>a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3879850" y="1195530"/>
            <a:ext cx="3018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i="1" dirty="0"/>
              <a:t>f</a:t>
            </a:r>
            <a:r>
              <a:rPr lang="en-US" altLang="en-US" sz="2800" dirty="0"/>
              <a:t> (</a:t>
            </a:r>
            <a:r>
              <a:rPr lang="en-US" altLang="en-US" sz="2800" i="1" dirty="0"/>
              <a:t>n</a:t>
            </a:r>
            <a:r>
              <a:rPr lang="en-US" altLang="en-US" sz="2800" dirty="0"/>
              <a:t>) = </a:t>
            </a:r>
            <a:r>
              <a:rPr lang="en-US" altLang="en-US" sz="2800" i="1" dirty="0"/>
              <a:t>O</a:t>
            </a:r>
            <a:r>
              <a:rPr lang="en-US" altLang="en-US" sz="2800" dirty="0"/>
              <a:t>(</a:t>
            </a:r>
            <a:r>
              <a:rPr lang="en-US" altLang="en-US" sz="2800" i="1" dirty="0" err="1"/>
              <a:t>n</a:t>
            </a:r>
            <a:r>
              <a:rPr lang="en-US" altLang="en-US" sz="2800" baseline="30000" dirty="0" err="1"/>
              <a:t>log</a:t>
            </a:r>
            <a:r>
              <a:rPr lang="en-US" altLang="en-US" sz="2800" i="1" baseline="16000" dirty="0" err="1"/>
              <a:t>b</a:t>
            </a:r>
            <a:r>
              <a:rPr lang="en-US" altLang="en-US" sz="2800" i="1" baseline="30000" dirty="0" err="1"/>
              <a:t>a</a:t>
            </a:r>
            <a:r>
              <a:rPr lang="en-US" altLang="en-US" sz="2800" i="1" baseline="30000" dirty="0"/>
              <a:t> </a:t>
            </a:r>
            <a:r>
              <a:rPr lang="en-US" altLang="en-US" sz="2800" baseline="30000" dirty="0"/>
              <a:t>– </a:t>
            </a:r>
            <a:r>
              <a:rPr lang="en-US" altLang="en-US" sz="2800" baseline="30000" dirty="0">
                <a:latin typeface="Symbol" pitchFamily="18" charset="2"/>
              </a:rPr>
              <a:t>e</a:t>
            </a:r>
            <a:r>
              <a:rPr lang="en-US" altLang="en-US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9375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 common cases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263195" y="1332174"/>
            <a:ext cx="41280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Compare </a:t>
            </a:r>
            <a:r>
              <a:rPr lang="en-US" altLang="en-US" sz="2800" i="1" dirty="0">
                <a:solidFill>
                  <a:srgbClr val="009999"/>
                </a:solidFill>
              </a:rPr>
              <a:t>f</a:t>
            </a:r>
            <a:r>
              <a:rPr lang="en-US" altLang="en-US" sz="2800" dirty="0">
                <a:solidFill>
                  <a:srgbClr val="009999"/>
                </a:solidFill>
              </a:rPr>
              <a:t> (</a:t>
            </a:r>
            <a:r>
              <a:rPr lang="en-US" altLang="en-US" sz="2800" i="1" dirty="0">
                <a:solidFill>
                  <a:srgbClr val="009999"/>
                </a:solidFill>
              </a:rPr>
              <a:t>n</a:t>
            </a:r>
            <a:r>
              <a:rPr lang="en-US" altLang="en-US" sz="2800" dirty="0">
                <a:solidFill>
                  <a:srgbClr val="009999"/>
                </a:solidFill>
              </a:rPr>
              <a:t>)</a:t>
            </a:r>
            <a:r>
              <a:rPr lang="en-US" altLang="en-US" sz="2800" dirty="0"/>
              <a:t> with </a:t>
            </a:r>
            <a:r>
              <a:rPr lang="en-US" altLang="en-US" sz="2800" i="1" dirty="0" err="1">
                <a:solidFill>
                  <a:srgbClr val="009999"/>
                </a:solidFill>
              </a:rPr>
              <a:t>n</a:t>
            </a:r>
            <a:r>
              <a:rPr lang="en-US" altLang="en-US" sz="2800" baseline="30000" dirty="0" err="1">
                <a:solidFill>
                  <a:srgbClr val="009999"/>
                </a:solidFill>
              </a:rPr>
              <a:t>log</a:t>
            </a:r>
            <a:r>
              <a:rPr lang="en-US" altLang="en-US" sz="2800" i="1" baseline="16000" dirty="0" err="1">
                <a:solidFill>
                  <a:srgbClr val="009999"/>
                </a:solidFill>
              </a:rPr>
              <a:t>b</a:t>
            </a:r>
            <a:r>
              <a:rPr lang="en-US" altLang="en-US" sz="2800" i="1" baseline="30000" dirty="0" err="1">
                <a:solidFill>
                  <a:srgbClr val="009999"/>
                </a:solidFill>
              </a:rPr>
              <a:t>a</a:t>
            </a:r>
            <a:r>
              <a:rPr lang="en-US" altLang="en-US" sz="2800" dirty="0"/>
              <a:t>: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457200" y="2144713"/>
            <a:ext cx="8016875" cy="190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8975" indent="-231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42875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00025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57175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0289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4861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9433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4005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AutoNum type="arabicPeriod"/>
            </a:pPr>
            <a:r>
              <a:rPr lang="en-US" altLang="en-US" sz="2800" dirty="0">
                <a:solidFill>
                  <a:srgbClr val="009999"/>
                </a:solidFill>
              </a:rPr>
              <a:t> </a:t>
            </a:r>
            <a:r>
              <a:rPr lang="en-US" altLang="en-US" sz="2800" i="1" dirty="0">
                <a:solidFill>
                  <a:srgbClr val="009999"/>
                </a:solidFill>
              </a:rPr>
              <a:t>f</a:t>
            </a:r>
            <a:r>
              <a:rPr lang="en-US" altLang="en-US" sz="2800" dirty="0">
                <a:solidFill>
                  <a:srgbClr val="009999"/>
                </a:solidFill>
              </a:rPr>
              <a:t> (</a:t>
            </a:r>
            <a:r>
              <a:rPr lang="en-US" altLang="en-US" sz="2800" i="1" dirty="0">
                <a:solidFill>
                  <a:srgbClr val="009999"/>
                </a:solidFill>
              </a:rPr>
              <a:t>n</a:t>
            </a:r>
            <a:r>
              <a:rPr lang="en-US" altLang="en-US" sz="2800" dirty="0">
                <a:solidFill>
                  <a:srgbClr val="009999"/>
                </a:solidFill>
              </a:rPr>
              <a:t>) = </a:t>
            </a:r>
            <a:r>
              <a:rPr lang="en-US" altLang="en-US" sz="2800" i="1" dirty="0">
                <a:solidFill>
                  <a:srgbClr val="009999"/>
                </a:solidFill>
              </a:rPr>
              <a:t>O</a:t>
            </a:r>
            <a:r>
              <a:rPr lang="en-US" altLang="en-US" sz="2800" dirty="0">
                <a:solidFill>
                  <a:srgbClr val="009999"/>
                </a:solidFill>
              </a:rPr>
              <a:t>(</a:t>
            </a:r>
            <a:r>
              <a:rPr lang="en-US" altLang="en-US" sz="2800" i="1" dirty="0" err="1">
                <a:solidFill>
                  <a:srgbClr val="009999"/>
                </a:solidFill>
              </a:rPr>
              <a:t>n</a:t>
            </a:r>
            <a:r>
              <a:rPr lang="en-US" altLang="en-US" sz="2800" baseline="30000" dirty="0" err="1">
                <a:solidFill>
                  <a:srgbClr val="009999"/>
                </a:solidFill>
              </a:rPr>
              <a:t>log</a:t>
            </a:r>
            <a:r>
              <a:rPr lang="en-US" altLang="en-US" sz="2800" i="1" baseline="16000" dirty="0" err="1">
                <a:solidFill>
                  <a:srgbClr val="009999"/>
                </a:solidFill>
              </a:rPr>
              <a:t>b</a:t>
            </a:r>
            <a:r>
              <a:rPr lang="en-US" altLang="en-US" sz="2800" i="1" baseline="30000" dirty="0" err="1">
                <a:solidFill>
                  <a:srgbClr val="009999"/>
                </a:solidFill>
              </a:rPr>
              <a:t>a</a:t>
            </a:r>
            <a:r>
              <a:rPr lang="en-US" altLang="en-US" sz="2800" i="1" baseline="30000" dirty="0">
                <a:solidFill>
                  <a:srgbClr val="009999"/>
                </a:solidFill>
              </a:rPr>
              <a:t> </a:t>
            </a:r>
            <a:r>
              <a:rPr lang="en-US" altLang="en-US" sz="2800" baseline="30000" dirty="0">
                <a:solidFill>
                  <a:srgbClr val="009999"/>
                </a:solidFill>
              </a:rPr>
              <a:t>– </a:t>
            </a:r>
            <a:r>
              <a:rPr lang="en-US" altLang="en-US" sz="2800" baseline="30000" dirty="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altLang="en-US" sz="2800" dirty="0">
                <a:solidFill>
                  <a:srgbClr val="009999"/>
                </a:solidFill>
              </a:rPr>
              <a:t>)</a:t>
            </a:r>
            <a:r>
              <a:rPr lang="en-US" altLang="en-US" sz="2800" dirty="0"/>
              <a:t> for some constant </a:t>
            </a:r>
            <a:r>
              <a:rPr lang="en-US" altLang="en-US" sz="2800" dirty="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altLang="en-US" sz="2800" dirty="0">
                <a:solidFill>
                  <a:srgbClr val="009999"/>
                </a:solidFill>
              </a:rPr>
              <a:t> &gt; 0</a:t>
            </a:r>
            <a:r>
              <a:rPr lang="en-US" altLang="en-US" sz="2800" dirty="0"/>
              <a:t>.</a:t>
            </a:r>
          </a:p>
          <a:p>
            <a:pPr marL="457200" lvl="1" indent="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altLang="en-US" sz="2800" i="1" dirty="0">
                <a:solidFill>
                  <a:srgbClr val="009999"/>
                </a:solidFill>
              </a:rPr>
              <a:t>f</a:t>
            </a:r>
            <a:r>
              <a:rPr lang="en-US" altLang="en-US" sz="2800" dirty="0">
                <a:solidFill>
                  <a:srgbClr val="009999"/>
                </a:solidFill>
              </a:rPr>
              <a:t> (</a:t>
            </a:r>
            <a:r>
              <a:rPr lang="en-US" altLang="en-US" sz="2800" i="1" dirty="0">
                <a:solidFill>
                  <a:srgbClr val="009999"/>
                </a:solidFill>
              </a:rPr>
              <a:t>n</a:t>
            </a:r>
            <a:r>
              <a:rPr lang="en-US" altLang="en-US" sz="2800" dirty="0">
                <a:solidFill>
                  <a:srgbClr val="009999"/>
                </a:solidFill>
              </a:rPr>
              <a:t>) </a:t>
            </a:r>
            <a:r>
              <a:rPr lang="en-US" altLang="en-US" sz="2800" dirty="0"/>
              <a:t>grows </a:t>
            </a:r>
            <a:r>
              <a:rPr lang="en-US" altLang="en-US" sz="2800" dirty="0" err="1"/>
              <a:t>polynomially</a:t>
            </a:r>
            <a:r>
              <a:rPr lang="en-US" altLang="en-US" sz="2800" dirty="0"/>
              <a:t> slower than </a:t>
            </a:r>
            <a:r>
              <a:rPr lang="en-US" altLang="en-US" sz="2800" i="1" dirty="0" err="1">
                <a:solidFill>
                  <a:srgbClr val="009999"/>
                </a:solidFill>
              </a:rPr>
              <a:t>n</a:t>
            </a:r>
            <a:r>
              <a:rPr lang="en-US" altLang="en-US" sz="2800" baseline="30000" dirty="0" err="1">
                <a:solidFill>
                  <a:srgbClr val="009999"/>
                </a:solidFill>
              </a:rPr>
              <a:t>log</a:t>
            </a:r>
            <a:r>
              <a:rPr lang="en-US" altLang="en-US" sz="2800" i="1" baseline="16000" dirty="0" err="1">
                <a:solidFill>
                  <a:srgbClr val="009999"/>
                </a:solidFill>
              </a:rPr>
              <a:t>b</a:t>
            </a:r>
            <a:r>
              <a:rPr lang="en-US" altLang="en-US" sz="2800" i="1" baseline="30000" dirty="0" err="1">
                <a:solidFill>
                  <a:srgbClr val="009999"/>
                </a:solidFill>
              </a:rPr>
              <a:t>a</a:t>
            </a:r>
            <a:r>
              <a:rPr lang="en-US" altLang="en-US" sz="2800" dirty="0"/>
              <a:t> (by an </a:t>
            </a:r>
            <a:r>
              <a:rPr lang="en-US" altLang="en-US" sz="2800" i="1" dirty="0">
                <a:solidFill>
                  <a:srgbClr val="009999"/>
                </a:solidFill>
              </a:rPr>
              <a:t>n</a:t>
            </a:r>
            <a:r>
              <a:rPr lang="en-US" altLang="en-US" sz="2800" baseline="30000" dirty="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altLang="en-US" sz="2800" dirty="0"/>
              <a:t> factor).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altLang="en-US" sz="2800" dirty="0"/>
              <a:t>	</a:t>
            </a:r>
            <a:r>
              <a:rPr lang="en-US" altLang="en-US" sz="2800" b="1" i="1" dirty="0">
                <a:solidFill>
                  <a:schemeClr val="accent2"/>
                </a:solidFill>
              </a:rPr>
              <a:t>Solution: </a:t>
            </a:r>
            <a:r>
              <a:rPr lang="en-US" altLang="en-US" sz="2800" i="1" dirty="0">
                <a:solidFill>
                  <a:srgbClr val="009999"/>
                </a:solidFill>
              </a:rPr>
              <a:t>T</a:t>
            </a:r>
            <a:r>
              <a:rPr lang="en-US" altLang="en-US" sz="2800" dirty="0">
                <a:solidFill>
                  <a:srgbClr val="009999"/>
                </a:solidFill>
              </a:rPr>
              <a:t>(</a:t>
            </a:r>
            <a:r>
              <a:rPr lang="en-US" altLang="en-US" sz="2800" i="1" dirty="0">
                <a:solidFill>
                  <a:srgbClr val="009999"/>
                </a:solidFill>
              </a:rPr>
              <a:t>n</a:t>
            </a:r>
            <a:r>
              <a:rPr lang="en-US" altLang="en-US" sz="2800" dirty="0">
                <a:solidFill>
                  <a:srgbClr val="009999"/>
                </a:solidFill>
              </a:rPr>
              <a:t>) = </a:t>
            </a:r>
            <a:r>
              <a:rPr lang="en-US" altLang="en-US" sz="2800" dirty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2800" dirty="0">
                <a:solidFill>
                  <a:srgbClr val="009999"/>
                </a:solidFill>
              </a:rPr>
              <a:t>(</a:t>
            </a:r>
            <a:r>
              <a:rPr lang="en-US" altLang="en-US" sz="2800" i="1" dirty="0" err="1">
                <a:solidFill>
                  <a:srgbClr val="009999"/>
                </a:solidFill>
              </a:rPr>
              <a:t>n</a:t>
            </a:r>
            <a:r>
              <a:rPr lang="en-US" altLang="en-US" sz="2800" baseline="30000" dirty="0" err="1">
                <a:solidFill>
                  <a:srgbClr val="009999"/>
                </a:solidFill>
              </a:rPr>
              <a:t>log</a:t>
            </a:r>
            <a:r>
              <a:rPr lang="en-US" altLang="en-US" sz="2800" i="1" baseline="16000" dirty="0" err="1">
                <a:solidFill>
                  <a:srgbClr val="009999"/>
                </a:solidFill>
              </a:rPr>
              <a:t>b</a:t>
            </a:r>
            <a:r>
              <a:rPr lang="en-US" altLang="en-US" sz="2800" i="1" baseline="30000" dirty="0" err="1">
                <a:solidFill>
                  <a:srgbClr val="009999"/>
                </a:solidFill>
              </a:rPr>
              <a:t>a</a:t>
            </a:r>
            <a:r>
              <a:rPr lang="en-US" altLang="en-US" sz="2800" dirty="0">
                <a:solidFill>
                  <a:srgbClr val="009999"/>
                </a:solidFill>
              </a:rPr>
              <a:t>)</a:t>
            </a:r>
            <a:r>
              <a:rPr lang="en-US" altLang="en-US" sz="2800" dirty="0"/>
              <a:t> .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457200" y="4473575"/>
            <a:ext cx="80772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8975" indent="-231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425575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997075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568575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02577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48297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94017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39737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endParaRPr lang="en-US" altLang="en-US" sz="3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39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1</a:t>
            </a:r>
            <a:endParaRPr lang="en-US" altLang="en-US" dirty="0"/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76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en-US" altLang="en-US"/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495300" y="1382233"/>
            <a:ext cx="8153400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90563" indent="-6905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4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191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b="1" i="1" dirty="0">
                <a:solidFill>
                  <a:srgbClr val="008080"/>
                </a:solidFill>
              </a:rPr>
              <a:t>Ex.</a:t>
            </a:r>
            <a:r>
              <a:rPr lang="en-US" altLang="en-US" sz="3200" i="1" dirty="0">
                <a:solidFill>
                  <a:srgbClr val="008080"/>
                </a:solidFill>
              </a:rPr>
              <a:t> </a:t>
            </a:r>
            <a:r>
              <a:rPr lang="en-US" altLang="en-US" sz="3200" i="1" dirty="0"/>
              <a:t>T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4</a:t>
            </a:r>
            <a:r>
              <a:rPr lang="en-US" altLang="en-US" sz="3200" i="1" dirty="0"/>
              <a:t>T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/2) + </a:t>
            </a:r>
            <a:r>
              <a:rPr lang="en-US" altLang="en-US" sz="3200" i="1" dirty="0" smtClean="0"/>
              <a:t>n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3200" i="1" dirty="0"/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i="1" dirty="0"/>
              <a:t>	a =</a:t>
            </a:r>
            <a:r>
              <a:rPr lang="en-US" altLang="en-US" sz="3200" dirty="0"/>
              <a:t> 4, </a:t>
            </a:r>
            <a:r>
              <a:rPr lang="en-US" altLang="en-US" sz="3200" i="1" dirty="0"/>
              <a:t>b</a:t>
            </a:r>
            <a:r>
              <a:rPr lang="en-US" altLang="en-US" sz="3200" dirty="0"/>
              <a:t> = 2 </a:t>
            </a:r>
            <a:r>
              <a:rPr lang="en-US" altLang="en-US" sz="3200" dirty="0">
                <a:sym typeface="Symbol" pitchFamily="18" charset="2"/>
              </a:rPr>
              <a:t></a:t>
            </a:r>
            <a:r>
              <a:rPr lang="en-US" altLang="en-US" sz="3200" dirty="0"/>
              <a:t> </a:t>
            </a:r>
            <a:r>
              <a:rPr lang="en-US" altLang="en-US" sz="3200" i="1" dirty="0" err="1"/>
              <a:t>n</a:t>
            </a:r>
            <a:r>
              <a:rPr lang="en-US" altLang="en-US" sz="3200" baseline="30000" dirty="0" err="1"/>
              <a:t>log</a:t>
            </a:r>
            <a:r>
              <a:rPr lang="en-US" altLang="en-US" sz="3200" i="1" baseline="16000" dirty="0" err="1"/>
              <a:t>b</a:t>
            </a:r>
            <a:r>
              <a:rPr lang="en-US" altLang="en-US" sz="3200" i="1" baseline="30000" dirty="0" err="1"/>
              <a:t>a</a:t>
            </a:r>
            <a:r>
              <a:rPr lang="en-US" altLang="en-US" sz="3200" i="1" baseline="30000" dirty="0"/>
              <a:t> </a:t>
            </a:r>
            <a:r>
              <a:rPr lang="en-US" altLang="en-US" sz="3200" dirty="0"/>
              <a:t>= 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; </a:t>
            </a:r>
            <a:r>
              <a:rPr lang="en-US" altLang="en-US" sz="3200" i="1" dirty="0"/>
              <a:t>f</a:t>
            </a:r>
            <a:r>
              <a:rPr lang="en-US" altLang="en-US" sz="1800" dirty="0"/>
              <a:t> 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</a:t>
            </a:r>
            <a:r>
              <a:rPr lang="en-US" altLang="en-US" sz="3200" i="1" dirty="0"/>
              <a:t>n</a:t>
            </a:r>
            <a:r>
              <a:rPr lang="en-US" altLang="en-US" sz="3200" i="1" dirty="0" smtClean="0"/>
              <a:t>.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3200" i="1" dirty="0"/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i="1" dirty="0"/>
              <a:t>	</a:t>
            </a:r>
            <a:r>
              <a:rPr lang="en-US" altLang="en-US" sz="3200" b="1" dirty="0">
                <a:solidFill>
                  <a:srgbClr val="008080"/>
                </a:solidFill>
              </a:rPr>
              <a:t>C</a:t>
            </a:r>
            <a:r>
              <a:rPr lang="en-US" altLang="en-US" b="1" dirty="0">
                <a:solidFill>
                  <a:srgbClr val="008080"/>
                </a:solidFill>
              </a:rPr>
              <a:t>ASE</a:t>
            </a:r>
            <a:r>
              <a:rPr lang="en-US" altLang="en-US" sz="3200" b="1" dirty="0">
                <a:solidFill>
                  <a:srgbClr val="008080"/>
                </a:solidFill>
              </a:rPr>
              <a:t> 1</a:t>
            </a:r>
            <a:r>
              <a:rPr lang="en-US" altLang="en-US" sz="3200" dirty="0"/>
              <a:t>: </a:t>
            </a:r>
            <a:r>
              <a:rPr lang="en-US" altLang="en-US" sz="3200" i="1" dirty="0"/>
              <a:t>f</a:t>
            </a:r>
            <a:r>
              <a:rPr lang="en-US" altLang="en-US" sz="1600" dirty="0"/>
              <a:t> 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</a:t>
            </a:r>
            <a:r>
              <a:rPr lang="en-US" altLang="en-US" sz="3200" i="1" dirty="0"/>
              <a:t>O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2</a:t>
            </a:r>
            <a:r>
              <a:rPr lang="en-US" altLang="en-US" sz="3200" i="1" baseline="30000" dirty="0"/>
              <a:t> </a:t>
            </a:r>
            <a:r>
              <a:rPr lang="en-US" altLang="en-US" sz="3200" baseline="30000" dirty="0"/>
              <a:t>– </a:t>
            </a:r>
            <a:r>
              <a:rPr lang="en-US" altLang="en-US" sz="3200" baseline="30000" dirty="0">
                <a:latin typeface="Symbol" pitchFamily="18" charset="2"/>
              </a:rPr>
              <a:t>e</a:t>
            </a:r>
            <a:r>
              <a:rPr lang="en-US" altLang="en-US" sz="3200" dirty="0"/>
              <a:t>) for </a:t>
            </a:r>
            <a:r>
              <a:rPr lang="en-US" altLang="en-US" sz="3200" dirty="0">
                <a:latin typeface="Symbol" pitchFamily="18" charset="2"/>
              </a:rPr>
              <a:t>e</a:t>
            </a:r>
            <a:r>
              <a:rPr lang="en-US" altLang="en-US" sz="3200" dirty="0"/>
              <a:t> = 1</a:t>
            </a:r>
            <a:r>
              <a:rPr lang="en-US" altLang="en-US" sz="3200" dirty="0" smtClean="0"/>
              <a:t>.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3200" dirty="0"/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dirty="0"/>
              <a:t>	</a:t>
            </a:r>
            <a:r>
              <a:rPr lang="en-US" altLang="en-US" sz="3200" dirty="0">
                <a:sym typeface="Symbol" pitchFamily="18" charset="2"/>
              </a:rPr>
              <a:t> </a:t>
            </a:r>
            <a:r>
              <a:rPr lang="en-US" altLang="en-US" sz="3200" i="1" dirty="0"/>
              <a:t>T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</a:t>
            </a:r>
            <a:r>
              <a:rPr lang="en-US" altLang="en-US" sz="3200" dirty="0">
                <a:latin typeface="Symbol" pitchFamily="18" charset="2"/>
              </a:rPr>
              <a:t>Q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81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Line 2"/>
          <p:cNvSpPr>
            <a:spLocks noChangeShapeType="1"/>
          </p:cNvSpPr>
          <p:nvPr/>
        </p:nvSpPr>
        <p:spPr bwMode="auto">
          <a:xfrm flipH="1">
            <a:off x="2868613" y="3048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554413" y="2620963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4212" name="Line 4"/>
          <p:cNvSpPr>
            <a:spLocks noChangeShapeType="1"/>
          </p:cNvSpPr>
          <p:nvPr/>
        </p:nvSpPr>
        <p:spPr bwMode="auto">
          <a:xfrm flipH="1">
            <a:off x="2916238" y="2239963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>
            <a:off x="4440238" y="2239963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Idea of </a:t>
            </a:r>
            <a:r>
              <a:rPr lang="en-US" altLang="en-US" dirty="0" smtClean="0"/>
              <a:t>Master Method</a:t>
            </a:r>
            <a:endParaRPr lang="en-US" altLang="en-US" dirty="0"/>
          </a:p>
        </p:txBody>
      </p:sp>
      <p:sp>
        <p:nvSpPr>
          <p:cNvPr id="94215" name="Line 7"/>
          <p:cNvSpPr>
            <a:spLocks noChangeShapeType="1"/>
          </p:cNvSpPr>
          <p:nvPr/>
        </p:nvSpPr>
        <p:spPr bwMode="auto">
          <a:xfrm flipH="1">
            <a:off x="1236663" y="3962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 flipH="1">
            <a:off x="1573213" y="2925763"/>
            <a:ext cx="138747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7" name="Line 9"/>
          <p:cNvSpPr>
            <a:spLocks noChangeShapeType="1"/>
          </p:cNvSpPr>
          <p:nvPr/>
        </p:nvSpPr>
        <p:spPr bwMode="auto">
          <a:xfrm>
            <a:off x="2960688" y="2925763"/>
            <a:ext cx="1660525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2305050" y="2636838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5526088" y="2620963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889000" y="5105400"/>
            <a:ext cx="95567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  <a:latin typeface="Symbol" pitchFamily="18" charset="2"/>
              </a:rPr>
              <a:t>T</a:t>
            </a:r>
            <a:r>
              <a:rPr lang="en-US" altLang="en-US" sz="1600" i="1">
                <a:solidFill>
                  <a:srgbClr val="009999"/>
                </a:solidFill>
                <a:latin typeface="Symbol" pitchFamily="18" charset="2"/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94221" name="Text Box 13"/>
          <p:cNvSpPr txBox="1">
            <a:spLocks noChangeArrowheads="1"/>
          </p:cNvSpPr>
          <p:nvPr/>
        </p:nvSpPr>
        <p:spPr bwMode="auto">
          <a:xfrm rot="17366799">
            <a:off x="1108869" y="4348956"/>
            <a:ext cx="5905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4222" name="Text Box 14"/>
          <p:cNvSpPr txBox="1">
            <a:spLocks noChangeArrowheads="1"/>
          </p:cNvSpPr>
          <p:nvPr/>
        </p:nvSpPr>
        <p:spPr bwMode="auto">
          <a:xfrm>
            <a:off x="1095375" y="1543050"/>
            <a:ext cx="2771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>
                <a:solidFill>
                  <a:schemeClr val="accent2"/>
                </a:solidFill>
              </a:rPr>
              <a:t>Recursion tree:</a:t>
            </a:r>
          </a:p>
        </p:txBody>
      </p:sp>
      <p:sp>
        <p:nvSpPr>
          <p:cNvPr id="94223" name="Text Box 15"/>
          <p:cNvSpPr txBox="1">
            <a:spLocks noChangeArrowheads="1"/>
          </p:cNvSpPr>
          <p:nvPr/>
        </p:nvSpPr>
        <p:spPr bwMode="auto">
          <a:xfrm>
            <a:off x="4849813" y="2514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 flipH="1">
            <a:off x="4240213" y="22098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5" name="Rectangle 17"/>
          <p:cNvSpPr>
            <a:spLocks noChangeArrowheads="1"/>
          </p:cNvSpPr>
          <p:nvPr/>
        </p:nvSpPr>
        <p:spPr bwMode="auto">
          <a:xfrm>
            <a:off x="4025900" y="1858963"/>
            <a:ext cx="82708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endParaRPr lang="en-US" altLang="en-US" baseline="30000">
              <a:solidFill>
                <a:srgbClr val="009999"/>
              </a:solidFill>
            </a:endParaRPr>
          </a:p>
        </p:txBody>
      </p:sp>
      <p:sp>
        <p:nvSpPr>
          <p:cNvPr id="94226" name="Arc 18"/>
          <p:cNvSpPr>
            <a:spLocks/>
          </p:cNvSpPr>
          <p:nvPr/>
        </p:nvSpPr>
        <p:spPr bwMode="auto">
          <a:xfrm flipV="1">
            <a:off x="3965575" y="2362200"/>
            <a:ext cx="1189038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7941"/>
              <a:gd name="T1" fmla="*/ 10470 h 21600"/>
              <a:gd name="T2" fmla="*/ 37941 w 37941"/>
              <a:gd name="T3" fmla="*/ 12163 h 21600"/>
              <a:gd name="T4" fmla="*/ 18512 w 379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7" name="Text Box 19"/>
          <p:cNvSpPr txBox="1">
            <a:spLocks noChangeArrowheads="1"/>
          </p:cNvSpPr>
          <p:nvPr/>
        </p:nvSpPr>
        <p:spPr bwMode="auto">
          <a:xfrm>
            <a:off x="5154613" y="2057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94228" name="Rectangle 20"/>
          <p:cNvSpPr>
            <a:spLocks noChangeArrowheads="1"/>
          </p:cNvSpPr>
          <p:nvPr/>
        </p:nvSpPr>
        <p:spPr bwMode="auto">
          <a:xfrm>
            <a:off x="2289175" y="3595688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4229" name="Rectangle 21"/>
          <p:cNvSpPr>
            <a:spLocks noChangeArrowheads="1"/>
          </p:cNvSpPr>
          <p:nvPr/>
        </p:nvSpPr>
        <p:spPr bwMode="auto">
          <a:xfrm>
            <a:off x="973138" y="3611563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4194175" y="3595688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4231" name="Text Box 23"/>
          <p:cNvSpPr txBox="1">
            <a:spLocks noChangeArrowheads="1"/>
          </p:cNvSpPr>
          <p:nvPr/>
        </p:nvSpPr>
        <p:spPr bwMode="auto">
          <a:xfrm>
            <a:off x="3584575" y="3489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4232" name="Arc 24"/>
          <p:cNvSpPr>
            <a:spLocks/>
          </p:cNvSpPr>
          <p:nvPr/>
        </p:nvSpPr>
        <p:spPr bwMode="auto">
          <a:xfrm flipV="1">
            <a:off x="2487613" y="3200400"/>
            <a:ext cx="1371600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8026"/>
              <a:gd name="T1" fmla="*/ 10470 h 21600"/>
              <a:gd name="T2" fmla="*/ 38026 w 38026"/>
              <a:gd name="T3" fmla="*/ 12339 h 21600"/>
              <a:gd name="T4" fmla="*/ 18512 w 380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26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</a:path>
              <a:path w="38026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3" name="Text Box 25"/>
          <p:cNvSpPr txBox="1">
            <a:spLocks noChangeArrowheads="1"/>
          </p:cNvSpPr>
          <p:nvPr/>
        </p:nvSpPr>
        <p:spPr bwMode="auto">
          <a:xfrm>
            <a:off x="3859213" y="30019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94234" name="Line 26"/>
          <p:cNvSpPr>
            <a:spLocks noChangeShapeType="1"/>
          </p:cNvSpPr>
          <p:nvPr/>
        </p:nvSpPr>
        <p:spPr bwMode="auto">
          <a:xfrm>
            <a:off x="711200" y="2057400"/>
            <a:ext cx="0" cy="3581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60325" y="3200400"/>
            <a:ext cx="13033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>
                <a:solidFill>
                  <a:srgbClr val="009999"/>
                </a:solidFill>
              </a:rPr>
              <a:t>h</a:t>
            </a:r>
            <a:r>
              <a:rPr lang="en-US" altLang="en-US" sz="2400">
                <a:solidFill>
                  <a:srgbClr val="009999"/>
                </a:solidFill>
              </a:rPr>
              <a:t> = log</a:t>
            </a:r>
            <a:r>
              <a:rPr lang="en-US" altLang="en-US" sz="2400" i="1" baseline="-25000">
                <a:solidFill>
                  <a:srgbClr val="009999"/>
                </a:solidFill>
              </a:rPr>
              <a:t>b</a:t>
            </a:r>
            <a:r>
              <a:rPr lang="en-US" altLang="en-US" sz="2400" i="1">
                <a:solidFill>
                  <a:srgbClr val="009999"/>
                </a:solidFill>
              </a:rPr>
              <a:t>n</a:t>
            </a:r>
          </a:p>
        </p:txBody>
      </p:sp>
      <p:sp>
        <p:nvSpPr>
          <p:cNvPr id="94236" name="Line 28"/>
          <p:cNvSpPr>
            <a:spLocks noChangeShapeType="1"/>
          </p:cNvSpPr>
          <p:nvPr/>
        </p:nvSpPr>
        <p:spPr bwMode="auto">
          <a:xfrm>
            <a:off x="4800600" y="2133600"/>
            <a:ext cx="2667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7" name="Rectangle 29"/>
          <p:cNvSpPr>
            <a:spLocks noChangeArrowheads="1"/>
          </p:cNvSpPr>
          <p:nvPr/>
        </p:nvSpPr>
        <p:spPr bwMode="auto">
          <a:xfrm>
            <a:off x="7639050" y="1828800"/>
            <a:ext cx="8270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endParaRPr lang="en-US" altLang="en-US" baseline="30000">
              <a:solidFill>
                <a:srgbClr val="009999"/>
              </a:solidFill>
            </a:endParaRPr>
          </a:p>
        </p:txBody>
      </p:sp>
      <p:sp>
        <p:nvSpPr>
          <p:cNvPr id="94238" name="Rectangle 30"/>
          <p:cNvSpPr>
            <a:spLocks noChangeArrowheads="1"/>
          </p:cNvSpPr>
          <p:nvPr/>
        </p:nvSpPr>
        <p:spPr bwMode="auto">
          <a:xfrm>
            <a:off x="7350125" y="2590800"/>
            <a:ext cx="14033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a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4239" name="Rectangle 31"/>
          <p:cNvSpPr>
            <a:spLocks noChangeArrowheads="1"/>
          </p:cNvSpPr>
          <p:nvPr/>
        </p:nvSpPr>
        <p:spPr bwMode="auto">
          <a:xfrm>
            <a:off x="7216775" y="3535363"/>
            <a:ext cx="16700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a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4240" name="Line 32"/>
          <p:cNvSpPr>
            <a:spLocks noChangeShapeType="1"/>
          </p:cNvSpPr>
          <p:nvPr/>
        </p:nvSpPr>
        <p:spPr bwMode="auto">
          <a:xfrm>
            <a:off x="6629400" y="28956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1" name="Line 33"/>
          <p:cNvSpPr>
            <a:spLocks noChangeShapeType="1"/>
          </p:cNvSpPr>
          <p:nvPr/>
        </p:nvSpPr>
        <p:spPr bwMode="auto">
          <a:xfrm>
            <a:off x="5486400" y="38862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2" name="Text Box 34"/>
          <p:cNvSpPr txBox="1">
            <a:spLocks noChangeArrowheads="1"/>
          </p:cNvSpPr>
          <p:nvPr/>
        </p:nvSpPr>
        <p:spPr bwMode="auto">
          <a:xfrm rot="-5400000">
            <a:off x="7614444" y="41394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8080"/>
                </a:solidFill>
              </a:rPr>
              <a:t>…</a:t>
            </a:r>
          </a:p>
        </p:txBody>
      </p:sp>
      <p:sp>
        <p:nvSpPr>
          <p:cNvPr id="94243" name="Rectangle 35"/>
          <p:cNvSpPr>
            <a:spLocks noChangeArrowheads="1"/>
          </p:cNvSpPr>
          <p:nvPr/>
        </p:nvSpPr>
        <p:spPr bwMode="auto">
          <a:xfrm>
            <a:off x="7167563" y="4792663"/>
            <a:ext cx="1766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log</a:t>
            </a:r>
            <a:r>
              <a:rPr lang="en-US" altLang="en-US" i="1" baseline="16000">
                <a:solidFill>
                  <a:srgbClr val="009999"/>
                </a:solidFill>
              </a:rPr>
              <a:t>b</a:t>
            </a:r>
            <a:r>
              <a:rPr lang="en-US" altLang="en-US" i="1" baseline="30000">
                <a:solidFill>
                  <a:srgbClr val="009999"/>
                </a:solidFill>
              </a:rPr>
              <a:t>a</a:t>
            </a:r>
            <a:r>
              <a:rPr lang="en-US" altLang="en-US" i="1">
                <a:solidFill>
                  <a:srgbClr val="009999"/>
                </a:solidFill>
                <a:latin typeface="Symbol" pitchFamily="18" charset="2"/>
              </a:rPr>
              <a:t>T</a:t>
            </a:r>
            <a:r>
              <a:rPr lang="en-US" altLang="en-US" sz="1600" i="1">
                <a:solidFill>
                  <a:srgbClr val="009999"/>
                </a:solidFill>
                <a:latin typeface="Symbol" pitchFamily="18" charset="2"/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94244" name="AutoShape 36"/>
          <p:cNvSpPr>
            <a:spLocks noChangeArrowheads="1"/>
          </p:cNvSpPr>
          <p:nvPr/>
        </p:nvSpPr>
        <p:spPr bwMode="auto">
          <a:xfrm>
            <a:off x="2228850" y="5001029"/>
            <a:ext cx="4324350" cy="551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/>
              <a:t>CASE 2</a:t>
            </a:r>
            <a:r>
              <a:rPr lang="en-US" altLang="en-US" dirty="0"/>
              <a:t>: </a:t>
            </a:r>
            <a:r>
              <a:rPr lang="en-US" altLang="en-US" dirty="0" smtClean="0"/>
              <a:t>The </a:t>
            </a:r>
            <a:r>
              <a:rPr lang="en-US" altLang="en-US" dirty="0"/>
              <a:t>weight is approximately the same on each of the </a:t>
            </a:r>
            <a:r>
              <a:rPr lang="en-US" altLang="en-US" dirty="0" err="1">
                <a:solidFill>
                  <a:srgbClr val="008080"/>
                </a:solidFill>
              </a:rPr>
              <a:t>log</a:t>
            </a:r>
            <a:r>
              <a:rPr lang="en-US" altLang="en-US" i="1" baseline="-25000" dirty="0" err="1">
                <a:solidFill>
                  <a:srgbClr val="008080"/>
                </a:solidFill>
              </a:rPr>
              <a:t>b</a:t>
            </a:r>
            <a:r>
              <a:rPr lang="en-US" altLang="en-US" i="1" dirty="0" err="1">
                <a:solidFill>
                  <a:srgbClr val="008080"/>
                </a:solidFill>
              </a:rPr>
              <a:t>n</a:t>
            </a:r>
            <a:r>
              <a:rPr lang="en-US" altLang="en-US" i="1" dirty="0">
                <a:solidFill>
                  <a:srgbClr val="008080"/>
                </a:solidFill>
              </a:rPr>
              <a:t> </a:t>
            </a:r>
            <a:r>
              <a:rPr lang="en-US" altLang="en-US" dirty="0"/>
              <a:t>levels.</a:t>
            </a:r>
          </a:p>
        </p:txBody>
      </p:sp>
      <p:sp>
        <p:nvSpPr>
          <p:cNvPr id="94245" name="Line 37"/>
          <p:cNvSpPr>
            <a:spLocks noChangeShapeType="1"/>
          </p:cNvSpPr>
          <p:nvPr/>
        </p:nvSpPr>
        <p:spPr bwMode="auto">
          <a:xfrm>
            <a:off x="7162800" y="5486400"/>
            <a:ext cx="175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6" name="Rectangle 38"/>
          <p:cNvSpPr>
            <a:spLocks noChangeArrowheads="1"/>
          </p:cNvSpPr>
          <p:nvPr/>
        </p:nvSpPr>
        <p:spPr bwMode="auto">
          <a:xfrm>
            <a:off x="6907463" y="5684838"/>
            <a:ext cx="17860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en-US" altLang="en-US" sz="2400" i="1" dirty="0" err="1">
                <a:solidFill>
                  <a:srgbClr val="FF0000"/>
                </a:solidFill>
              </a:rPr>
              <a:t>n</a:t>
            </a:r>
            <a:r>
              <a:rPr lang="en-US" altLang="en-US" sz="2400" baseline="30000" dirty="0" err="1">
                <a:solidFill>
                  <a:srgbClr val="FF0000"/>
                </a:solidFill>
              </a:rPr>
              <a:t>log</a:t>
            </a:r>
            <a:r>
              <a:rPr lang="en-US" altLang="en-US" sz="2400" i="1" baseline="16000" dirty="0" err="1">
                <a:solidFill>
                  <a:srgbClr val="FF0000"/>
                </a:solidFill>
              </a:rPr>
              <a:t>b</a:t>
            </a:r>
            <a:r>
              <a:rPr lang="en-US" altLang="en-US" sz="2400" i="1" baseline="30000" dirty="0" err="1">
                <a:solidFill>
                  <a:srgbClr val="FF0000"/>
                </a:solidFill>
              </a:rPr>
              <a:t>a</a:t>
            </a:r>
            <a:r>
              <a:rPr lang="en-US" altLang="en-US" sz="2400" dirty="0" err="1">
                <a:solidFill>
                  <a:srgbClr val="FF0000"/>
                </a:solidFill>
              </a:rPr>
              <a:t>lg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olidFill>
                  <a:srgbClr val="FF0000"/>
                </a:solidFill>
              </a:rPr>
              <a:t>n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  <a:endParaRPr lang="en-US" altLang="en-US" sz="2400" i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5595245" y="1201418"/>
            <a:ext cx="262443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altLang="en-US" sz="2800" i="1" dirty="0"/>
              <a:t>f</a:t>
            </a:r>
            <a:r>
              <a:rPr lang="en-US" altLang="en-US" sz="2800" dirty="0"/>
              <a:t> (</a:t>
            </a:r>
            <a:r>
              <a:rPr lang="en-US" altLang="en-US" sz="2800" i="1" dirty="0"/>
              <a:t>n</a:t>
            </a:r>
            <a:r>
              <a:rPr lang="en-US" altLang="en-US" sz="2800" dirty="0"/>
              <a:t>) = </a:t>
            </a:r>
            <a:r>
              <a:rPr lang="en-US" altLang="en-US" sz="2800" dirty="0">
                <a:latin typeface="Symbol" pitchFamily="18" charset="2"/>
              </a:rPr>
              <a:t>Q</a:t>
            </a:r>
            <a:r>
              <a:rPr lang="en-US" altLang="en-US" sz="2800" dirty="0"/>
              <a:t>(</a:t>
            </a:r>
            <a:r>
              <a:rPr lang="en-US" altLang="en-US" sz="2800" i="1" dirty="0" err="1"/>
              <a:t>n</a:t>
            </a:r>
            <a:r>
              <a:rPr lang="en-US" altLang="en-US" sz="2800" baseline="30000" dirty="0" err="1"/>
              <a:t>log</a:t>
            </a:r>
            <a:r>
              <a:rPr lang="en-US" altLang="en-US" sz="2800" i="1" baseline="16000" dirty="0" err="1"/>
              <a:t>b</a:t>
            </a:r>
            <a:r>
              <a:rPr lang="en-US" altLang="en-US" sz="2800" i="1" baseline="30000" dirty="0" err="1"/>
              <a:t>a</a:t>
            </a:r>
            <a:r>
              <a:rPr lang="en-US" altLang="en-US" sz="28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0348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2</a:t>
            </a:r>
            <a:endParaRPr lang="en-US" altLang="en-US" dirty="0"/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76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en-US" altLang="en-US"/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511628" y="1485900"/>
            <a:ext cx="8153400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90563" indent="-6905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4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191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b="1" i="1" dirty="0">
                <a:solidFill>
                  <a:srgbClr val="008080"/>
                </a:solidFill>
              </a:rPr>
              <a:t>Ex.</a:t>
            </a:r>
            <a:r>
              <a:rPr lang="en-US" altLang="en-US" sz="3200" i="1" dirty="0">
                <a:solidFill>
                  <a:srgbClr val="008080"/>
                </a:solidFill>
              </a:rPr>
              <a:t> </a:t>
            </a:r>
            <a:r>
              <a:rPr lang="en-US" altLang="en-US" sz="3200" i="1" dirty="0"/>
              <a:t>T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4</a:t>
            </a:r>
            <a:r>
              <a:rPr lang="en-US" altLang="en-US" sz="3200" i="1" dirty="0"/>
              <a:t>T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/2) + </a:t>
            </a:r>
            <a:r>
              <a:rPr lang="en-US" altLang="en-US" sz="3200" i="1" dirty="0" smtClean="0"/>
              <a:t>n</a:t>
            </a:r>
            <a:r>
              <a:rPr lang="en-US" altLang="en-US" sz="3200" baseline="30000" dirty="0" smtClean="0"/>
              <a:t>2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3200" dirty="0"/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i="1" dirty="0"/>
              <a:t>	a =</a:t>
            </a:r>
            <a:r>
              <a:rPr lang="en-US" altLang="en-US" sz="3200" dirty="0"/>
              <a:t> 4, </a:t>
            </a:r>
            <a:r>
              <a:rPr lang="en-US" altLang="en-US" sz="3200" i="1" dirty="0"/>
              <a:t>b</a:t>
            </a:r>
            <a:r>
              <a:rPr lang="en-US" altLang="en-US" sz="3200" dirty="0"/>
              <a:t> = 2 </a:t>
            </a:r>
            <a:r>
              <a:rPr lang="en-US" altLang="en-US" sz="3200" dirty="0">
                <a:sym typeface="Symbol" pitchFamily="18" charset="2"/>
              </a:rPr>
              <a:t></a:t>
            </a:r>
            <a:r>
              <a:rPr lang="en-US" altLang="en-US" sz="3200" dirty="0"/>
              <a:t> </a:t>
            </a:r>
            <a:r>
              <a:rPr lang="en-US" altLang="en-US" sz="3200" i="1" dirty="0" err="1"/>
              <a:t>n</a:t>
            </a:r>
            <a:r>
              <a:rPr lang="en-US" altLang="en-US" sz="3200" baseline="30000" dirty="0" err="1"/>
              <a:t>log</a:t>
            </a:r>
            <a:r>
              <a:rPr lang="en-US" altLang="en-US" sz="3200" i="1" baseline="16000" dirty="0" err="1"/>
              <a:t>b</a:t>
            </a:r>
            <a:r>
              <a:rPr lang="en-US" altLang="en-US" sz="3200" i="1" baseline="30000" dirty="0" err="1"/>
              <a:t>a</a:t>
            </a:r>
            <a:r>
              <a:rPr lang="en-US" altLang="en-US" sz="3200" i="1" baseline="30000" dirty="0"/>
              <a:t> </a:t>
            </a:r>
            <a:r>
              <a:rPr lang="en-US" altLang="en-US" sz="3200" dirty="0"/>
              <a:t>= 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; </a:t>
            </a:r>
            <a:r>
              <a:rPr lang="en-US" altLang="en-US" sz="3200" i="1" dirty="0"/>
              <a:t>f</a:t>
            </a:r>
            <a:r>
              <a:rPr lang="en-US" altLang="en-US" sz="1800" dirty="0"/>
              <a:t> 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2</a:t>
            </a:r>
            <a:r>
              <a:rPr lang="en-US" altLang="en-US" sz="3200" i="1" dirty="0" smtClean="0"/>
              <a:t>.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3200" i="1" dirty="0"/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i="1" dirty="0"/>
              <a:t>	</a:t>
            </a:r>
            <a:r>
              <a:rPr lang="en-US" altLang="en-US" sz="3200" i="1" dirty="0">
                <a:solidFill>
                  <a:srgbClr val="008080"/>
                </a:solidFill>
              </a:rPr>
              <a:t> </a:t>
            </a:r>
            <a:r>
              <a:rPr lang="en-US" altLang="en-US" sz="3200" b="1" dirty="0">
                <a:solidFill>
                  <a:srgbClr val="008080"/>
                </a:solidFill>
              </a:rPr>
              <a:t>C</a:t>
            </a:r>
            <a:r>
              <a:rPr lang="en-US" altLang="en-US" b="1" dirty="0">
                <a:solidFill>
                  <a:srgbClr val="008080"/>
                </a:solidFill>
              </a:rPr>
              <a:t>ASE</a:t>
            </a:r>
            <a:r>
              <a:rPr lang="en-US" altLang="en-US" sz="3200" b="1" dirty="0">
                <a:solidFill>
                  <a:srgbClr val="008080"/>
                </a:solidFill>
              </a:rPr>
              <a:t> 2</a:t>
            </a:r>
            <a:r>
              <a:rPr lang="en-US" altLang="en-US" sz="3200" dirty="0"/>
              <a:t>: </a:t>
            </a:r>
            <a:r>
              <a:rPr lang="en-US" altLang="en-US" sz="3200" i="1" dirty="0"/>
              <a:t>f</a:t>
            </a:r>
            <a:r>
              <a:rPr lang="en-US" altLang="en-US" sz="1600" dirty="0"/>
              <a:t> 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</a:t>
            </a:r>
            <a:r>
              <a:rPr lang="en-US" altLang="en-US" sz="3200" dirty="0" smtClean="0">
                <a:latin typeface="Symbol" pitchFamily="18" charset="2"/>
              </a:rPr>
              <a:t>Q</a:t>
            </a:r>
            <a:r>
              <a:rPr lang="en-US" altLang="en-US" sz="3200" dirty="0" smtClean="0"/>
              <a:t>(</a:t>
            </a:r>
            <a:r>
              <a:rPr lang="en-US" altLang="en-US" sz="3200" i="1" dirty="0" smtClean="0"/>
              <a:t>n</a:t>
            </a:r>
            <a:r>
              <a:rPr lang="en-US" altLang="en-US" sz="3200" baseline="30000" dirty="0" smtClean="0"/>
              <a:t>2</a:t>
            </a:r>
            <a:r>
              <a:rPr lang="en-US" altLang="en-US" sz="3200" dirty="0" smtClean="0"/>
              <a:t>)</a:t>
            </a:r>
            <a:endParaRPr lang="en-US" altLang="en-US" sz="3200" dirty="0"/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3200" dirty="0"/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dirty="0"/>
              <a:t>	</a:t>
            </a:r>
            <a:r>
              <a:rPr lang="en-US" altLang="en-US" sz="3200" dirty="0">
                <a:sym typeface="Symbol" pitchFamily="18" charset="2"/>
              </a:rPr>
              <a:t> </a:t>
            </a:r>
            <a:r>
              <a:rPr lang="en-US" altLang="en-US" sz="3200" i="1" dirty="0"/>
              <a:t>T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</a:t>
            </a:r>
            <a:r>
              <a:rPr lang="en-US" altLang="en-US" sz="3200" dirty="0">
                <a:latin typeface="Symbol" pitchFamily="18" charset="2"/>
              </a:rPr>
              <a:t>Q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lg</a:t>
            </a:r>
            <a:r>
              <a:rPr lang="en-US" altLang="en-US" sz="1800" dirty="0"/>
              <a:t> </a:t>
            </a:r>
            <a:r>
              <a:rPr lang="en-US" altLang="en-US" sz="3200" i="1" dirty="0"/>
              <a:t>n</a:t>
            </a:r>
            <a:r>
              <a:rPr lang="en-US" altLang="en-US" sz="3200" dirty="0"/>
              <a:t>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231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0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0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0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0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Line 2"/>
          <p:cNvSpPr>
            <a:spLocks noChangeShapeType="1"/>
          </p:cNvSpPr>
          <p:nvPr/>
        </p:nvSpPr>
        <p:spPr bwMode="auto">
          <a:xfrm flipH="1">
            <a:off x="2868613" y="3048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554413" y="2620963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 flipH="1">
            <a:off x="2916238" y="2239963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>
            <a:off x="4440238" y="2239963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Idea of master theorem</a:t>
            </a:r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 flipH="1">
            <a:off x="1236663" y="3962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2" name="Line 8"/>
          <p:cNvSpPr>
            <a:spLocks noChangeShapeType="1"/>
          </p:cNvSpPr>
          <p:nvPr/>
        </p:nvSpPr>
        <p:spPr bwMode="auto">
          <a:xfrm flipH="1">
            <a:off x="1573213" y="2925763"/>
            <a:ext cx="138747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3" name="Line 9"/>
          <p:cNvSpPr>
            <a:spLocks noChangeShapeType="1"/>
          </p:cNvSpPr>
          <p:nvPr/>
        </p:nvSpPr>
        <p:spPr bwMode="auto">
          <a:xfrm>
            <a:off x="2960688" y="2925763"/>
            <a:ext cx="1660525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2305050" y="2636838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5526088" y="2620963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3196" name="Rectangle 12"/>
          <p:cNvSpPr>
            <a:spLocks noChangeArrowheads="1"/>
          </p:cNvSpPr>
          <p:nvPr/>
        </p:nvSpPr>
        <p:spPr bwMode="auto">
          <a:xfrm>
            <a:off x="889000" y="5105400"/>
            <a:ext cx="95567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  <a:latin typeface="Symbol" pitchFamily="18" charset="2"/>
              </a:rPr>
              <a:t>T</a:t>
            </a:r>
            <a:r>
              <a:rPr lang="en-US" altLang="en-US" sz="1600" i="1">
                <a:solidFill>
                  <a:srgbClr val="009999"/>
                </a:solidFill>
                <a:latin typeface="Symbol" pitchFamily="18" charset="2"/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 rot="17366799">
            <a:off x="1108869" y="4348956"/>
            <a:ext cx="5905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1095375" y="1543050"/>
            <a:ext cx="2771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>
                <a:solidFill>
                  <a:schemeClr val="accent2"/>
                </a:solidFill>
              </a:rPr>
              <a:t>Recursion tree:</a:t>
            </a:r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4849813" y="2514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3200" name="Line 16"/>
          <p:cNvSpPr>
            <a:spLocks noChangeShapeType="1"/>
          </p:cNvSpPr>
          <p:nvPr/>
        </p:nvSpPr>
        <p:spPr bwMode="auto">
          <a:xfrm flipH="1">
            <a:off x="4240213" y="22098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1" name="Rectangle 17"/>
          <p:cNvSpPr>
            <a:spLocks noChangeArrowheads="1"/>
          </p:cNvSpPr>
          <p:nvPr/>
        </p:nvSpPr>
        <p:spPr bwMode="auto">
          <a:xfrm>
            <a:off x="4025900" y="1858963"/>
            <a:ext cx="82708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endParaRPr lang="en-US" altLang="en-US" baseline="30000">
              <a:solidFill>
                <a:srgbClr val="009999"/>
              </a:solidFill>
            </a:endParaRPr>
          </a:p>
        </p:txBody>
      </p:sp>
      <p:sp>
        <p:nvSpPr>
          <p:cNvPr id="93202" name="Arc 18"/>
          <p:cNvSpPr>
            <a:spLocks/>
          </p:cNvSpPr>
          <p:nvPr/>
        </p:nvSpPr>
        <p:spPr bwMode="auto">
          <a:xfrm flipV="1">
            <a:off x="3965575" y="2362200"/>
            <a:ext cx="1189038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7941"/>
              <a:gd name="T1" fmla="*/ 10470 h 21600"/>
              <a:gd name="T2" fmla="*/ 37941 w 37941"/>
              <a:gd name="T3" fmla="*/ 12163 h 21600"/>
              <a:gd name="T4" fmla="*/ 18512 w 379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3" name="Text Box 19"/>
          <p:cNvSpPr txBox="1">
            <a:spLocks noChangeArrowheads="1"/>
          </p:cNvSpPr>
          <p:nvPr/>
        </p:nvSpPr>
        <p:spPr bwMode="auto">
          <a:xfrm>
            <a:off x="5154613" y="2057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93204" name="Rectangle 20"/>
          <p:cNvSpPr>
            <a:spLocks noChangeArrowheads="1"/>
          </p:cNvSpPr>
          <p:nvPr/>
        </p:nvSpPr>
        <p:spPr bwMode="auto">
          <a:xfrm>
            <a:off x="2289175" y="3595688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3205" name="Rectangle 21"/>
          <p:cNvSpPr>
            <a:spLocks noChangeArrowheads="1"/>
          </p:cNvSpPr>
          <p:nvPr/>
        </p:nvSpPr>
        <p:spPr bwMode="auto">
          <a:xfrm>
            <a:off x="973138" y="3611563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3206" name="Rectangle 22"/>
          <p:cNvSpPr>
            <a:spLocks noChangeArrowheads="1"/>
          </p:cNvSpPr>
          <p:nvPr/>
        </p:nvSpPr>
        <p:spPr bwMode="auto">
          <a:xfrm>
            <a:off x="4194175" y="3595688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3584575" y="3489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3208" name="Arc 24"/>
          <p:cNvSpPr>
            <a:spLocks/>
          </p:cNvSpPr>
          <p:nvPr/>
        </p:nvSpPr>
        <p:spPr bwMode="auto">
          <a:xfrm flipV="1">
            <a:off x="2487613" y="3200400"/>
            <a:ext cx="1371600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8026"/>
              <a:gd name="T1" fmla="*/ 10470 h 21600"/>
              <a:gd name="T2" fmla="*/ 38026 w 38026"/>
              <a:gd name="T3" fmla="*/ 12339 h 21600"/>
              <a:gd name="T4" fmla="*/ 18512 w 380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26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</a:path>
              <a:path w="38026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9" name="Text Box 25"/>
          <p:cNvSpPr txBox="1">
            <a:spLocks noChangeArrowheads="1"/>
          </p:cNvSpPr>
          <p:nvPr/>
        </p:nvSpPr>
        <p:spPr bwMode="auto">
          <a:xfrm>
            <a:off x="3859213" y="30019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93210" name="Line 26"/>
          <p:cNvSpPr>
            <a:spLocks noChangeShapeType="1"/>
          </p:cNvSpPr>
          <p:nvPr/>
        </p:nvSpPr>
        <p:spPr bwMode="auto">
          <a:xfrm>
            <a:off x="711200" y="2057400"/>
            <a:ext cx="0" cy="3581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1" name="Text Box 27"/>
          <p:cNvSpPr txBox="1">
            <a:spLocks noChangeArrowheads="1"/>
          </p:cNvSpPr>
          <p:nvPr/>
        </p:nvSpPr>
        <p:spPr bwMode="auto">
          <a:xfrm>
            <a:off x="60325" y="3200400"/>
            <a:ext cx="13033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>
                <a:solidFill>
                  <a:srgbClr val="009999"/>
                </a:solidFill>
              </a:rPr>
              <a:t>h</a:t>
            </a:r>
            <a:r>
              <a:rPr lang="en-US" altLang="en-US" sz="2400">
                <a:solidFill>
                  <a:srgbClr val="009999"/>
                </a:solidFill>
              </a:rPr>
              <a:t> = log</a:t>
            </a:r>
            <a:r>
              <a:rPr lang="en-US" altLang="en-US" sz="2400" i="1" baseline="-25000">
                <a:solidFill>
                  <a:srgbClr val="009999"/>
                </a:solidFill>
              </a:rPr>
              <a:t>b</a:t>
            </a:r>
            <a:r>
              <a:rPr lang="en-US" altLang="en-US" sz="2400" i="1">
                <a:solidFill>
                  <a:srgbClr val="009999"/>
                </a:solidFill>
              </a:rPr>
              <a:t>n</a:t>
            </a:r>
          </a:p>
        </p:txBody>
      </p:sp>
      <p:sp>
        <p:nvSpPr>
          <p:cNvPr id="93212" name="Line 28"/>
          <p:cNvSpPr>
            <a:spLocks noChangeShapeType="1"/>
          </p:cNvSpPr>
          <p:nvPr/>
        </p:nvSpPr>
        <p:spPr bwMode="auto">
          <a:xfrm>
            <a:off x="4800600" y="2133600"/>
            <a:ext cx="2667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3" name="Rectangle 29"/>
          <p:cNvSpPr>
            <a:spLocks noChangeArrowheads="1"/>
          </p:cNvSpPr>
          <p:nvPr/>
        </p:nvSpPr>
        <p:spPr bwMode="auto">
          <a:xfrm>
            <a:off x="7639050" y="1828800"/>
            <a:ext cx="8270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endParaRPr lang="en-US" altLang="en-US" baseline="30000">
              <a:solidFill>
                <a:srgbClr val="009999"/>
              </a:solidFill>
            </a:endParaRPr>
          </a:p>
        </p:txBody>
      </p:sp>
      <p:sp>
        <p:nvSpPr>
          <p:cNvPr id="93214" name="Rectangle 30"/>
          <p:cNvSpPr>
            <a:spLocks noChangeArrowheads="1"/>
          </p:cNvSpPr>
          <p:nvPr/>
        </p:nvSpPr>
        <p:spPr bwMode="auto">
          <a:xfrm>
            <a:off x="7350125" y="2590800"/>
            <a:ext cx="14033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a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3215" name="Rectangle 31"/>
          <p:cNvSpPr>
            <a:spLocks noChangeArrowheads="1"/>
          </p:cNvSpPr>
          <p:nvPr/>
        </p:nvSpPr>
        <p:spPr bwMode="auto">
          <a:xfrm>
            <a:off x="7216775" y="3535363"/>
            <a:ext cx="16700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a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3216" name="Line 32"/>
          <p:cNvSpPr>
            <a:spLocks noChangeShapeType="1"/>
          </p:cNvSpPr>
          <p:nvPr/>
        </p:nvSpPr>
        <p:spPr bwMode="auto">
          <a:xfrm>
            <a:off x="6629400" y="28956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7" name="Line 33"/>
          <p:cNvSpPr>
            <a:spLocks noChangeShapeType="1"/>
          </p:cNvSpPr>
          <p:nvPr/>
        </p:nvSpPr>
        <p:spPr bwMode="auto">
          <a:xfrm>
            <a:off x="5486400" y="38862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8" name="Text Box 34"/>
          <p:cNvSpPr txBox="1">
            <a:spLocks noChangeArrowheads="1"/>
          </p:cNvSpPr>
          <p:nvPr/>
        </p:nvSpPr>
        <p:spPr bwMode="auto">
          <a:xfrm rot="-5400000">
            <a:off x="7614444" y="41394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8080"/>
                </a:solidFill>
              </a:rPr>
              <a:t>…</a:t>
            </a:r>
          </a:p>
        </p:txBody>
      </p:sp>
      <p:sp>
        <p:nvSpPr>
          <p:cNvPr id="93219" name="Rectangle 35"/>
          <p:cNvSpPr>
            <a:spLocks noChangeArrowheads="1"/>
          </p:cNvSpPr>
          <p:nvPr/>
        </p:nvSpPr>
        <p:spPr bwMode="auto">
          <a:xfrm>
            <a:off x="7167563" y="4792663"/>
            <a:ext cx="1766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log</a:t>
            </a:r>
            <a:r>
              <a:rPr lang="en-US" altLang="en-US" i="1" baseline="16000">
                <a:solidFill>
                  <a:srgbClr val="009999"/>
                </a:solidFill>
              </a:rPr>
              <a:t>b</a:t>
            </a:r>
            <a:r>
              <a:rPr lang="en-US" altLang="en-US" i="1" baseline="30000">
                <a:solidFill>
                  <a:srgbClr val="009999"/>
                </a:solidFill>
              </a:rPr>
              <a:t>a</a:t>
            </a:r>
            <a:r>
              <a:rPr lang="en-US" altLang="en-US" i="1">
                <a:solidFill>
                  <a:srgbClr val="009999"/>
                </a:solidFill>
                <a:latin typeface="Symbol" pitchFamily="18" charset="2"/>
              </a:rPr>
              <a:t>T</a:t>
            </a:r>
            <a:r>
              <a:rPr lang="en-US" altLang="en-US" sz="1600" i="1">
                <a:solidFill>
                  <a:srgbClr val="009999"/>
                </a:solidFill>
                <a:latin typeface="Symbol" pitchFamily="18" charset="2"/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93220" name="AutoShape 36"/>
          <p:cNvSpPr>
            <a:spLocks noChangeArrowheads="1"/>
          </p:cNvSpPr>
          <p:nvPr/>
        </p:nvSpPr>
        <p:spPr bwMode="auto">
          <a:xfrm>
            <a:off x="2305050" y="4850447"/>
            <a:ext cx="4675188" cy="12258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b="1" dirty="0"/>
              <a:t>CASE 3</a:t>
            </a:r>
            <a:r>
              <a:rPr lang="en-US" altLang="en-US" sz="2000" dirty="0"/>
              <a:t>: The weight decreases geometrically from the root to the leaves. </a:t>
            </a:r>
            <a:r>
              <a:rPr lang="en-US" altLang="en-US" sz="2000" dirty="0">
                <a:sym typeface="Symbol" pitchFamily="18" charset="2"/>
              </a:rPr>
              <a:t>The root holds a constant fraction of the total weight.</a:t>
            </a:r>
          </a:p>
        </p:txBody>
      </p:sp>
      <p:sp>
        <p:nvSpPr>
          <p:cNvPr id="93221" name="Line 37"/>
          <p:cNvSpPr>
            <a:spLocks noChangeShapeType="1"/>
          </p:cNvSpPr>
          <p:nvPr/>
        </p:nvSpPr>
        <p:spPr bwMode="auto">
          <a:xfrm>
            <a:off x="7162800" y="5486400"/>
            <a:ext cx="175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22" name="Rectangle 38"/>
          <p:cNvSpPr>
            <a:spLocks noChangeArrowheads="1"/>
          </p:cNvSpPr>
          <p:nvPr/>
        </p:nvSpPr>
        <p:spPr bwMode="auto">
          <a:xfrm>
            <a:off x="7413777" y="5638800"/>
            <a:ext cx="12490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en-US" sz="2400" dirty="0">
                <a:solidFill>
                  <a:srgbClr val="FF0000"/>
                </a:solidFill>
              </a:rPr>
              <a:t>( </a:t>
            </a:r>
            <a:r>
              <a:rPr lang="en-US" altLang="en-US" sz="2400" i="1" dirty="0">
                <a:solidFill>
                  <a:srgbClr val="FF0000"/>
                </a:solidFill>
              </a:rPr>
              <a:t>f </a:t>
            </a: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</a:rPr>
              <a:t>n</a:t>
            </a:r>
            <a:r>
              <a:rPr lang="en-US" altLang="en-US" sz="2400" dirty="0">
                <a:solidFill>
                  <a:srgbClr val="FF0000"/>
                </a:solidFill>
              </a:rPr>
              <a:t>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4768129" y="1261155"/>
            <a:ext cx="3010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i="1" dirty="0"/>
              <a:t>f</a:t>
            </a:r>
            <a:r>
              <a:rPr lang="en-US" altLang="en-US" sz="2800" dirty="0"/>
              <a:t> (</a:t>
            </a:r>
            <a:r>
              <a:rPr lang="en-US" altLang="en-US" sz="2800" i="1" dirty="0"/>
              <a:t>n</a:t>
            </a:r>
            <a:r>
              <a:rPr lang="en-US" altLang="en-US" sz="2800" dirty="0"/>
              <a:t>) = </a:t>
            </a:r>
            <a:r>
              <a:rPr lang="en-US" altLang="en-US" sz="2800" dirty="0">
                <a:latin typeface="Symbol" pitchFamily="18" charset="2"/>
              </a:rPr>
              <a:t>W</a:t>
            </a:r>
            <a:r>
              <a:rPr lang="en-US" altLang="en-US" sz="2800" dirty="0"/>
              <a:t>(</a:t>
            </a:r>
            <a:r>
              <a:rPr lang="en-US" altLang="en-US" sz="2800" i="1" dirty="0" err="1"/>
              <a:t>n</a:t>
            </a:r>
            <a:r>
              <a:rPr lang="en-US" altLang="en-US" sz="2800" baseline="30000" dirty="0" err="1"/>
              <a:t>log</a:t>
            </a:r>
            <a:r>
              <a:rPr lang="en-US" altLang="en-US" sz="2800" i="1" baseline="16000" dirty="0" err="1"/>
              <a:t>b</a:t>
            </a:r>
            <a:r>
              <a:rPr lang="en-US" altLang="en-US" sz="2800" i="1" baseline="30000" dirty="0" err="1"/>
              <a:t>a</a:t>
            </a:r>
            <a:r>
              <a:rPr lang="en-US" altLang="en-US" sz="2800" i="1" baseline="30000" dirty="0"/>
              <a:t> </a:t>
            </a:r>
            <a:r>
              <a:rPr lang="en-US" altLang="en-US" sz="2800" baseline="30000" dirty="0"/>
              <a:t>+ </a:t>
            </a:r>
            <a:r>
              <a:rPr lang="en-US" altLang="en-US" sz="2800" baseline="30000" dirty="0">
                <a:latin typeface="Symbol" pitchFamily="18" charset="2"/>
              </a:rPr>
              <a:t>e</a:t>
            </a:r>
            <a:r>
              <a:rPr lang="en-US" altLang="en-US" sz="2800" dirty="0"/>
              <a:t>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0174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3</a:t>
            </a:r>
            <a:endParaRPr lang="en-US" altLang="en-US" dirty="0"/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76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en-US" altLang="en-US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381000" y="1600200"/>
            <a:ext cx="8153400" cy="408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90563" indent="-6905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4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191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b="1" i="1" dirty="0"/>
              <a:t>Ex.</a:t>
            </a:r>
            <a:r>
              <a:rPr lang="en-US" altLang="en-US" sz="3200" i="1" dirty="0"/>
              <a:t> T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4</a:t>
            </a:r>
            <a:r>
              <a:rPr lang="en-US" altLang="en-US" sz="3200" i="1" dirty="0"/>
              <a:t>T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/2) + </a:t>
            </a:r>
            <a:r>
              <a:rPr lang="en-US" altLang="en-US" sz="3200" i="1" dirty="0" smtClean="0"/>
              <a:t>n</a:t>
            </a:r>
            <a:r>
              <a:rPr lang="en-US" altLang="en-US" sz="3200" baseline="30000" dirty="0" smtClean="0"/>
              <a:t>3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3200" i="1" dirty="0"/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i="1" dirty="0"/>
              <a:t>	a =</a:t>
            </a:r>
            <a:r>
              <a:rPr lang="en-US" altLang="en-US" sz="3200" dirty="0"/>
              <a:t> 4, </a:t>
            </a:r>
            <a:r>
              <a:rPr lang="en-US" altLang="en-US" sz="3200" i="1" dirty="0"/>
              <a:t>b</a:t>
            </a:r>
            <a:r>
              <a:rPr lang="en-US" altLang="en-US" sz="3200" dirty="0"/>
              <a:t> = 2 </a:t>
            </a:r>
            <a:r>
              <a:rPr lang="en-US" altLang="en-US" sz="3200" dirty="0">
                <a:sym typeface="Symbol" pitchFamily="18" charset="2"/>
              </a:rPr>
              <a:t></a:t>
            </a:r>
            <a:r>
              <a:rPr lang="en-US" altLang="en-US" sz="3200" dirty="0"/>
              <a:t> </a:t>
            </a:r>
            <a:r>
              <a:rPr lang="en-US" altLang="en-US" sz="3200" i="1" dirty="0" err="1"/>
              <a:t>n</a:t>
            </a:r>
            <a:r>
              <a:rPr lang="en-US" altLang="en-US" sz="3200" baseline="30000" dirty="0" err="1"/>
              <a:t>log</a:t>
            </a:r>
            <a:r>
              <a:rPr lang="en-US" altLang="en-US" sz="3200" i="1" baseline="16000" dirty="0" err="1"/>
              <a:t>b</a:t>
            </a:r>
            <a:r>
              <a:rPr lang="en-US" altLang="en-US" sz="3200" i="1" baseline="30000" dirty="0" err="1"/>
              <a:t>a</a:t>
            </a:r>
            <a:r>
              <a:rPr lang="en-US" altLang="en-US" sz="3200" i="1" baseline="30000" dirty="0"/>
              <a:t> </a:t>
            </a:r>
            <a:r>
              <a:rPr lang="en-US" altLang="en-US" sz="3200" dirty="0"/>
              <a:t>= 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; </a:t>
            </a:r>
            <a:r>
              <a:rPr lang="en-US" altLang="en-US" sz="3200" i="1" dirty="0"/>
              <a:t>f</a:t>
            </a:r>
            <a:r>
              <a:rPr lang="en-US" altLang="en-US" sz="1800" dirty="0"/>
              <a:t> 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3</a:t>
            </a:r>
            <a:r>
              <a:rPr lang="en-US" altLang="en-US" sz="3200" i="1" dirty="0"/>
              <a:t>.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i="1" dirty="0"/>
              <a:t>	 </a:t>
            </a:r>
            <a:endParaRPr lang="en-US" altLang="en-US" sz="3200" i="1" dirty="0" smtClean="0"/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b="1" dirty="0" smtClean="0">
                <a:solidFill>
                  <a:srgbClr val="008080"/>
                </a:solidFill>
              </a:rPr>
              <a:t>C</a:t>
            </a:r>
            <a:r>
              <a:rPr lang="en-US" altLang="en-US" b="1" dirty="0" smtClean="0">
                <a:solidFill>
                  <a:srgbClr val="008080"/>
                </a:solidFill>
              </a:rPr>
              <a:t>ASE</a:t>
            </a:r>
            <a:r>
              <a:rPr lang="en-US" altLang="en-US" sz="3200" b="1" dirty="0" smtClean="0">
                <a:solidFill>
                  <a:srgbClr val="008080"/>
                </a:solidFill>
              </a:rPr>
              <a:t> </a:t>
            </a:r>
            <a:r>
              <a:rPr lang="en-US" altLang="en-US" sz="3200" b="1" dirty="0">
                <a:solidFill>
                  <a:srgbClr val="008080"/>
                </a:solidFill>
              </a:rPr>
              <a:t>3</a:t>
            </a:r>
            <a:r>
              <a:rPr lang="en-US" altLang="en-US" sz="3200" dirty="0">
                <a:solidFill>
                  <a:srgbClr val="008080"/>
                </a:solidFill>
              </a:rPr>
              <a:t>:</a:t>
            </a:r>
            <a:r>
              <a:rPr lang="en-US" altLang="en-US" sz="3200" dirty="0"/>
              <a:t> </a:t>
            </a:r>
            <a:r>
              <a:rPr lang="en-US" altLang="en-US" sz="3200" i="1" dirty="0"/>
              <a:t>f</a:t>
            </a:r>
            <a:r>
              <a:rPr lang="en-US" altLang="en-US" sz="1600" dirty="0"/>
              <a:t> 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</a:t>
            </a:r>
            <a:r>
              <a:rPr lang="en-US" altLang="en-US" sz="3200" dirty="0">
                <a:latin typeface="Symbol" pitchFamily="18" charset="2"/>
              </a:rPr>
              <a:t>W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2</a:t>
            </a:r>
            <a:r>
              <a:rPr lang="en-US" altLang="en-US" sz="3200" i="1" baseline="30000" dirty="0"/>
              <a:t> </a:t>
            </a:r>
            <a:r>
              <a:rPr lang="en-US" altLang="en-US" sz="3200" baseline="30000" dirty="0"/>
              <a:t>+ </a:t>
            </a:r>
            <a:r>
              <a:rPr lang="en-US" altLang="en-US" sz="3200" baseline="30000" dirty="0">
                <a:latin typeface="Symbol" pitchFamily="18" charset="2"/>
              </a:rPr>
              <a:t>e</a:t>
            </a:r>
            <a:r>
              <a:rPr lang="en-US" altLang="en-US" sz="3200" dirty="0"/>
              <a:t>) for </a:t>
            </a:r>
            <a:r>
              <a:rPr lang="en-US" altLang="en-US" sz="3200" dirty="0">
                <a:latin typeface="Symbol" pitchFamily="18" charset="2"/>
              </a:rPr>
              <a:t>e</a:t>
            </a:r>
            <a:r>
              <a:rPr lang="en-US" altLang="en-US" sz="3200" dirty="0"/>
              <a:t> = </a:t>
            </a:r>
            <a:r>
              <a:rPr lang="en-US" altLang="en-US" sz="3200" dirty="0" smtClean="0"/>
              <a:t>1 </a:t>
            </a:r>
            <a:r>
              <a:rPr lang="en-US" altLang="en-US" sz="3200" b="1" i="1" dirty="0" smtClean="0"/>
              <a:t>and</a:t>
            </a:r>
            <a:r>
              <a:rPr lang="en-US" altLang="en-US" sz="3200" dirty="0" smtClean="0"/>
              <a:t> 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3200" dirty="0"/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dirty="0" smtClean="0">
                <a:solidFill>
                  <a:srgbClr val="009999"/>
                </a:solidFill>
              </a:rPr>
              <a:t>		</a:t>
            </a:r>
            <a:r>
              <a:rPr lang="en-US" altLang="en-US" sz="3200" dirty="0" smtClean="0">
                <a:solidFill>
                  <a:srgbClr val="008080"/>
                </a:solidFill>
              </a:rPr>
              <a:t>4(</a:t>
            </a:r>
            <a:r>
              <a:rPr lang="en-US" altLang="en-US" sz="3200" i="1" dirty="0" smtClean="0">
                <a:solidFill>
                  <a:srgbClr val="008080"/>
                </a:solidFill>
              </a:rPr>
              <a:t>n</a:t>
            </a:r>
            <a:r>
              <a:rPr lang="en-US" altLang="en-US" sz="3200" dirty="0" smtClean="0">
                <a:solidFill>
                  <a:srgbClr val="008080"/>
                </a:solidFill>
              </a:rPr>
              <a:t>/2)</a:t>
            </a:r>
            <a:r>
              <a:rPr lang="en-US" altLang="en-US" sz="3200" baseline="30000" dirty="0" smtClean="0">
                <a:solidFill>
                  <a:srgbClr val="008080"/>
                </a:solidFill>
              </a:rPr>
              <a:t>3</a:t>
            </a:r>
            <a:r>
              <a:rPr lang="en-US" altLang="en-US" sz="3200" dirty="0" smtClean="0">
                <a:solidFill>
                  <a:srgbClr val="008080"/>
                </a:solidFill>
              </a:rPr>
              <a:t> </a:t>
            </a:r>
            <a:r>
              <a:rPr lang="en-US" altLang="en-US" sz="32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3200" dirty="0">
                <a:solidFill>
                  <a:srgbClr val="008080"/>
                </a:solidFill>
              </a:rPr>
              <a:t> </a:t>
            </a:r>
            <a:r>
              <a:rPr lang="en-US" altLang="en-US" sz="3200" i="1" dirty="0">
                <a:solidFill>
                  <a:srgbClr val="008080"/>
                </a:solidFill>
              </a:rPr>
              <a:t>cn</a:t>
            </a:r>
            <a:r>
              <a:rPr lang="en-US" altLang="en-US" sz="3200" baseline="30000" dirty="0">
                <a:solidFill>
                  <a:srgbClr val="008080"/>
                </a:solidFill>
              </a:rPr>
              <a:t>3 </a:t>
            </a:r>
            <a:r>
              <a:rPr lang="en-US" altLang="en-US" sz="3200" dirty="0">
                <a:solidFill>
                  <a:srgbClr val="008080"/>
                </a:solidFill>
              </a:rPr>
              <a:t>(reg. cond.) for </a:t>
            </a:r>
            <a:r>
              <a:rPr lang="en-US" altLang="en-US" sz="3200" i="1" dirty="0">
                <a:solidFill>
                  <a:srgbClr val="008080"/>
                </a:solidFill>
              </a:rPr>
              <a:t>c</a:t>
            </a:r>
            <a:r>
              <a:rPr lang="en-US" altLang="en-US" sz="3200" dirty="0">
                <a:solidFill>
                  <a:srgbClr val="008080"/>
                </a:solidFill>
              </a:rPr>
              <a:t> = 1/2</a:t>
            </a:r>
            <a:r>
              <a:rPr lang="en-US" altLang="en-US" sz="3200" dirty="0" smtClean="0">
                <a:solidFill>
                  <a:srgbClr val="008080"/>
                </a:solidFill>
              </a:rPr>
              <a:t>.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3200" dirty="0">
              <a:solidFill>
                <a:srgbClr val="008080"/>
              </a:solidFill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dirty="0">
                <a:solidFill>
                  <a:srgbClr val="008080"/>
                </a:solidFill>
              </a:rPr>
              <a:t>	</a:t>
            </a:r>
            <a:r>
              <a:rPr lang="en-US" altLang="en-US" sz="3200" dirty="0">
                <a:solidFill>
                  <a:srgbClr val="008080"/>
                </a:solidFill>
                <a:sym typeface="Symbol" pitchFamily="18" charset="2"/>
              </a:rPr>
              <a:t> </a:t>
            </a:r>
            <a:r>
              <a:rPr lang="en-US" altLang="en-US" sz="3200" i="1" dirty="0">
                <a:solidFill>
                  <a:srgbClr val="008080"/>
                </a:solidFill>
              </a:rPr>
              <a:t>T</a:t>
            </a:r>
            <a:r>
              <a:rPr lang="en-US" altLang="en-US" sz="3200" dirty="0">
                <a:solidFill>
                  <a:srgbClr val="008080"/>
                </a:solidFill>
              </a:rPr>
              <a:t>(</a:t>
            </a:r>
            <a:r>
              <a:rPr lang="en-US" altLang="en-US" sz="3200" i="1" dirty="0">
                <a:solidFill>
                  <a:srgbClr val="008080"/>
                </a:solidFill>
              </a:rPr>
              <a:t>n</a:t>
            </a:r>
            <a:r>
              <a:rPr lang="en-US" altLang="en-US" sz="3200" dirty="0">
                <a:solidFill>
                  <a:srgbClr val="008080"/>
                </a:solidFill>
              </a:rPr>
              <a:t>) = </a:t>
            </a:r>
            <a:r>
              <a:rPr lang="en-US" altLang="en-US" sz="3200" dirty="0">
                <a:solidFill>
                  <a:srgbClr val="008080"/>
                </a:solidFill>
                <a:latin typeface="Symbol" pitchFamily="18" charset="2"/>
              </a:rPr>
              <a:t>Q</a:t>
            </a:r>
            <a:r>
              <a:rPr lang="en-US" altLang="en-US" sz="3200" dirty="0">
                <a:solidFill>
                  <a:srgbClr val="008080"/>
                </a:solidFill>
              </a:rPr>
              <a:t>(</a:t>
            </a:r>
            <a:r>
              <a:rPr lang="en-US" altLang="en-US" sz="3200" i="1" dirty="0">
                <a:solidFill>
                  <a:srgbClr val="008080"/>
                </a:solidFill>
              </a:rPr>
              <a:t>n</a:t>
            </a:r>
            <a:r>
              <a:rPr lang="en-US" altLang="en-US" sz="3200" baseline="30000" dirty="0">
                <a:solidFill>
                  <a:srgbClr val="008080"/>
                </a:solidFill>
              </a:rPr>
              <a:t>3</a:t>
            </a:r>
            <a:r>
              <a:rPr lang="en-US" altLang="en-US" sz="3200" dirty="0">
                <a:solidFill>
                  <a:srgbClr val="008080"/>
                </a:solidFill>
              </a:rPr>
              <a:t>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46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9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9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A08414-1DA5-4B54-9423-3E6E4B09803A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Master Method</a:t>
            </a:r>
            <a:endParaRPr lang="en-US" altLang="en-US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488362" cy="526256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 smtClean="0"/>
              <a:t>“Formula” </a:t>
            </a:r>
            <a:r>
              <a:rPr lang="en-US" altLang="en-US" sz="2000" dirty="0"/>
              <a:t>for solving </a:t>
            </a:r>
            <a:r>
              <a:rPr lang="en-US" altLang="en-US" sz="2000" dirty="0" smtClean="0"/>
              <a:t>recurrences </a:t>
            </a:r>
            <a:r>
              <a:rPr lang="en-US" altLang="en-US" sz="2000" dirty="0"/>
              <a:t>of the form: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/>
              <a:t>			</a:t>
            </a:r>
          </a:p>
          <a:p>
            <a:pPr>
              <a:buFontTx/>
              <a:buNone/>
            </a:pPr>
            <a:r>
              <a:rPr lang="en-US" altLang="en-US" sz="2000" dirty="0"/>
              <a:t>			where, a </a:t>
            </a:r>
            <a:r>
              <a:rPr lang="en-US" altLang="en-US" sz="2000" dirty="0">
                <a:cs typeface="Arial" charset="0"/>
              </a:rPr>
              <a:t>≥ 1, b &gt; 1, and f(n) &gt; 0 </a:t>
            </a:r>
          </a:p>
          <a:p>
            <a:pPr>
              <a:buFontTx/>
              <a:buNone/>
            </a:pPr>
            <a:endParaRPr lang="en-US" altLang="en-US" sz="1000" dirty="0">
              <a:cs typeface="Arial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200" b="1" dirty="0" smtClean="0">
                <a:cs typeface="Arial" charset="0"/>
              </a:rPr>
              <a:t>case </a:t>
            </a:r>
            <a:r>
              <a:rPr lang="en-US" altLang="en-US" sz="2200" b="1" dirty="0">
                <a:cs typeface="Arial" charset="0"/>
              </a:rPr>
              <a:t>1:</a:t>
            </a:r>
            <a:r>
              <a:rPr lang="en-US" altLang="en-US" sz="2200" dirty="0">
                <a:cs typeface="Arial" charset="0"/>
              </a:rPr>
              <a:t> if 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f(n) = O(</a:t>
            </a:r>
            <a:r>
              <a:rPr lang="en-US" altLang="en-US" sz="22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n</a:t>
            </a:r>
            <a:r>
              <a:rPr lang="en-US" altLang="en-US" sz="2200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log</a:t>
            </a:r>
            <a:r>
              <a:rPr lang="en-US" altLang="en-US" sz="2200" baseline="-25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b</a:t>
            </a:r>
            <a:r>
              <a:rPr lang="en-US" altLang="en-US" sz="2200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a</a:t>
            </a:r>
            <a:r>
              <a:rPr lang="en-US" altLang="en-US" sz="2200" baseline="30000" dirty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 -</a:t>
            </a:r>
            <a:r>
              <a:rPr lang="en-US" altLang="en-US" sz="2200" baseline="300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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) </a:t>
            </a:r>
            <a:r>
              <a:rPr lang="en-US" altLang="en-US" sz="2200" dirty="0">
                <a:cs typeface="Arial" charset="0"/>
              </a:rPr>
              <a:t>for some </a:t>
            </a:r>
            <a:r>
              <a:rPr lang="en-US" altLang="en-US" sz="2200" dirty="0">
                <a:cs typeface="Arial" charset="0"/>
                <a:sym typeface="Symbol" pitchFamily="-106" charset="2"/>
              </a:rPr>
              <a:t> &gt; 0, then: </a:t>
            </a:r>
            <a:r>
              <a:rPr lang="en-US" altLang="en-US" sz="2200" dirty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T(n) = (</a:t>
            </a:r>
            <a:r>
              <a:rPr lang="en-US" altLang="en-US" sz="2200" dirty="0" err="1">
                <a:solidFill>
                  <a:srgbClr val="FF0000"/>
                </a:solidFill>
                <a:sym typeface="Symbol" pitchFamily="-106" charset="2"/>
              </a:rPr>
              <a:t>n</a:t>
            </a:r>
            <a:r>
              <a:rPr lang="en-US" altLang="en-US" sz="2200" baseline="30000" dirty="0" err="1">
                <a:solidFill>
                  <a:srgbClr val="FF0000"/>
                </a:solidFill>
                <a:sym typeface="Symbol" pitchFamily="-106" charset="2"/>
              </a:rPr>
              <a:t>log</a:t>
            </a:r>
            <a:r>
              <a:rPr lang="en-US" altLang="en-US" sz="2200" baseline="-25000" dirty="0" err="1">
                <a:solidFill>
                  <a:srgbClr val="FF0000"/>
                </a:solidFill>
                <a:sym typeface="Symbol" pitchFamily="-106" charset="2"/>
              </a:rPr>
              <a:t>b</a:t>
            </a:r>
            <a:r>
              <a:rPr lang="en-US" altLang="en-US" sz="2200" baseline="30000" dirty="0" err="1">
                <a:solidFill>
                  <a:srgbClr val="FF0000"/>
                </a:solidFill>
                <a:sym typeface="Symbol" pitchFamily="-106" charset="2"/>
              </a:rPr>
              <a:t>a</a:t>
            </a:r>
            <a:r>
              <a:rPr lang="en-US" altLang="en-US" sz="2200" dirty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)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200" b="1" dirty="0" smtClean="0">
                <a:cs typeface="Arial" charset="0"/>
                <a:sym typeface="Symbol" pitchFamily="-106" charset="2"/>
              </a:rPr>
              <a:t>case </a:t>
            </a:r>
            <a:r>
              <a:rPr lang="en-US" altLang="en-US" sz="2200" b="1" dirty="0">
                <a:cs typeface="Arial" charset="0"/>
                <a:sym typeface="Symbol" pitchFamily="-106" charset="2"/>
              </a:rPr>
              <a:t>2:</a:t>
            </a:r>
            <a:r>
              <a:rPr lang="en-US" altLang="en-US" sz="2200" dirty="0">
                <a:cs typeface="Arial" charset="0"/>
                <a:sym typeface="Symbol" pitchFamily="-106" charset="2"/>
              </a:rPr>
              <a:t> if 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f(n) = (</a:t>
            </a:r>
            <a:r>
              <a:rPr lang="en-US" altLang="en-US" sz="22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n</a:t>
            </a:r>
            <a:r>
              <a:rPr lang="en-US" altLang="en-US" sz="2200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log</a:t>
            </a:r>
            <a:r>
              <a:rPr lang="en-US" altLang="en-US" sz="2200" baseline="-25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b</a:t>
            </a:r>
            <a:r>
              <a:rPr lang="en-US" altLang="en-US" sz="2200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a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)</a:t>
            </a:r>
            <a:r>
              <a:rPr lang="en-US" altLang="en-US" sz="2200" dirty="0">
                <a:cs typeface="Arial" charset="0"/>
                <a:sym typeface="Symbol" pitchFamily="-106" charset="2"/>
              </a:rPr>
              <a:t>, then: </a:t>
            </a:r>
            <a:r>
              <a:rPr lang="en-US" altLang="en-US" sz="2200" dirty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T(n) = (</a:t>
            </a:r>
            <a:r>
              <a:rPr lang="en-US" altLang="en-US" sz="2200" dirty="0" err="1">
                <a:solidFill>
                  <a:srgbClr val="FF0000"/>
                </a:solidFill>
                <a:sym typeface="Symbol" pitchFamily="-106" charset="2"/>
              </a:rPr>
              <a:t>n</a:t>
            </a:r>
            <a:r>
              <a:rPr lang="en-US" altLang="en-US" sz="2200" baseline="30000" dirty="0" err="1">
                <a:solidFill>
                  <a:srgbClr val="FF0000"/>
                </a:solidFill>
                <a:sym typeface="Symbol" pitchFamily="-106" charset="2"/>
              </a:rPr>
              <a:t>log</a:t>
            </a:r>
            <a:r>
              <a:rPr lang="en-US" altLang="en-US" sz="2200" baseline="-25000" dirty="0" err="1">
                <a:solidFill>
                  <a:srgbClr val="FF0000"/>
                </a:solidFill>
                <a:sym typeface="Symbol" pitchFamily="-106" charset="2"/>
              </a:rPr>
              <a:t>b</a:t>
            </a:r>
            <a:r>
              <a:rPr lang="en-US" altLang="en-US" sz="2200" baseline="30000" dirty="0" err="1">
                <a:solidFill>
                  <a:srgbClr val="FF0000"/>
                </a:solidFill>
                <a:sym typeface="Symbol" pitchFamily="-106" charset="2"/>
              </a:rPr>
              <a:t>a</a:t>
            </a:r>
            <a:r>
              <a:rPr lang="en-US" altLang="en-US" sz="2200" dirty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 </a:t>
            </a:r>
            <a:r>
              <a:rPr lang="en-US" altLang="en-US" sz="2200" dirty="0" err="1">
                <a:solidFill>
                  <a:srgbClr val="FF0000"/>
                </a:solidFill>
                <a:cs typeface="Arial" charset="0"/>
                <a:sym typeface="Symbol" pitchFamily="-106" charset="2"/>
              </a:rPr>
              <a:t>lgn</a:t>
            </a:r>
            <a:r>
              <a:rPr lang="en-US" altLang="en-US" sz="2200" dirty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)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200" b="1" dirty="0" smtClean="0">
                <a:cs typeface="Arial" charset="0"/>
                <a:sym typeface="Symbol" pitchFamily="-106" charset="2"/>
              </a:rPr>
              <a:t>case </a:t>
            </a:r>
            <a:r>
              <a:rPr lang="en-US" altLang="en-US" sz="2200" b="1" dirty="0">
                <a:cs typeface="Arial" charset="0"/>
                <a:sym typeface="Symbol" pitchFamily="-106" charset="2"/>
              </a:rPr>
              <a:t>3:</a:t>
            </a:r>
            <a:r>
              <a:rPr lang="en-US" altLang="en-US" sz="2200" dirty="0">
                <a:cs typeface="Arial" charset="0"/>
                <a:sym typeface="Symbol" pitchFamily="-106" charset="2"/>
              </a:rPr>
              <a:t> if 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f(n) = (</a:t>
            </a:r>
            <a:r>
              <a:rPr lang="en-US" altLang="en-US" sz="22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n</a:t>
            </a:r>
            <a:r>
              <a:rPr lang="en-US" altLang="en-US" sz="2200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log</a:t>
            </a:r>
            <a:r>
              <a:rPr lang="en-US" altLang="en-US" sz="2200" baseline="-25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b</a:t>
            </a:r>
            <a:r>
              <a:rPr lang="en-US" altLang="en-US" sz="2200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a</a:t>
            </a:r>
            <a:r>
              <a:rPr lang="en-US" altLang="en-US" sz="2200" baseline="30000" dirty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 +</a:t>
            </a:r>
            <a:r>
              <a:rPr lang="en-US" altLang="en-US" sz="2200" baseline="300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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) </a:t>
            </a:r>
            <a:r>
              <a:rPr lang="en-US" altLang="en-US" sz="2200" dirty="0">
                <a:cs typeface="Arial" charset="0"/>
                <a:sym typeface="Symbol" pitchFamily="-106" charset="2"/>
              </a:rPr>
              <a:t>for some  &gt; 0, and if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200" dirty="0">
                <a:cs typeface="Arial" charset="0"/>
                <a:sym typeface="Symbol" pitchFamily="-106" charset="2"/>
              </a:rPr>
              <a:t>	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-106" charset="2"/>
              </a:rPr>
              <a:t>af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-106" charset="2"/>
              </a:rPr>
              <a:t>(n/b) ≤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-106" charset="2"/>
              </a:rPr>
              <a:t>cf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-106" charset="2"/>
              </a:rPr>
              <a:t>(n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-106" charset="2"/>
              </a:rPr>
              <a:t>)</a:t>
            </a:r>
            <a:r>
              <a:rPr lang="en-US" altLang="en-US" sz="2200" dirty="0">
                <a:cs typeface="Arial" charset="0"/>
                <a:sym typeface="Symbol" pitchFamily="-106" charset="2"/>
              </a:rPr>
              <a:t> for some </a:t>
            </a:r>
            <a:r>
              <a:rPr lang="en-US" altLang="en-US" sz="2200" dirty="0" smtClean="0">
                <a:cs typeface="Arial" charset="0"/>
                <a:sym typeface="Symbol" pitchFamily="-106" charset="2"/>
              </a:rPr>
              <a:t>c </a:t>
            </a:r>
            <a:r>
              <a:rPr lang="en-US" altLang="en-US" sz="2200" dirty="0">
                <a:cs typeface="Arial" charset="0"/>
                <a:sym typeface="Symbol" pitchFamily="-106" charset="2"/>
              </a:rPr>
              <a:t>&lt; 1 and all </a:t>
            </a:r>
            <a:r>
              <a:rPr lang="en-US" altLang="en-US" sz="2200" dirty="0" smtClean="0">
                <a:cs typeface="Arial" charset="0"/>
                <a:sym typeface="Symbol" pitchFamily="-106" charset="2"/>
              </a:rPr>
              <a:t>sufficiently </a:t>
            </a:r>
            <a:r>
              <a:rPr lang="en-US" altLang="en-US" sz="2200" dirty="0">
                <a:cs typeface="Arial" charset="0"/>
                <a:sym typeface="Symbol" pitchFamily="-106" charset="2"/>
              </a:rPr>
              <a:t>large n, then: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200" dirty="0">
                <a:cs typeface="Arial" charset="0"/>
                <a:sym typeface="Symbol" pitchFamily="-106" charset="2"/>
              </a:rPr>
              <a:t>				</a:t>
            </a:r>
            <a:r>
              <a:rPr lang="en-US" altLang="en-US" sz="2200" dirty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T(n) = (f(n))</a:t>
            </a:r>
          </a:p>
        </p:txBody>
      </p:sp>
      <p:graphicFrame>
        <p:nvGraphicFramePr>
          <p:cNvPr id="2304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667000" y="1676400"/>
          <a:ext cx="2895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0" name="Equation" r:id="rId3" imgW="1333440" imgH="431640" progId="Equation.3">
                  <p:embed/>
                </p:oleObj>
              </mc:Choice>
              <mc:Fallback>
                <p:oleObj name="Equation" r:id="rId3" imgW="1333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76400"/>
                        <a:ext cx="28956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1033154" y="5522027"/>
            <a:ext cx="498765" cy="498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1268" y="599703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1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8135"/>
            <a:ext cx="8964613" cy="417513"/>
          </a:xfrm>
        </p:spPr>
        <p:txBody>
          <a:bodyPr/>
          <a:lstStyle/>
          <a:p>
            <a:r>
              <a:rPr lang="en-US" altLang="en-US" dirty="0" smtClean="0"/>
              <a:t>Recurrence Relations from Code</a:t>
            </a:r>
            <a:endParaRPr lang="en-US" alt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4801547"/>
            <a:ext cx="8642350" cy="199693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endParaRPr lang="en-US" alt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/>
              <a:t>The recurrence </a:t>
            </a:r>
            <a:r>
              <a:rPr lang="en-US" altLang="en-US" sz="1800" dirty="0"/>
              <a:t>relation is: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i="1" dirty="0"/>
              <a:t>                     </a:t>
            </a:r>
            <a:r>
              <a:rPr lang="en-US" altLang="en-US" sz="2000" b="1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b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 b="1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                          if </a:t>
            </a:r>
            <a:r>
              <a:rPr lang="en-US" altLang="en-US" sz="20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0 or n =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T</a:t>
            </a:r>
            <a:r>
              <a:rPr lang="en-US" altLang="en-US" sz="20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 </a:t>
            </a:r>
            <a:r>
              <a:rPr lang="en-US" altLang="en-US" sz="2000" b="1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b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0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altLang="en-US" sz="20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000" b="1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     if  </a:t>
            </a:r>
            <a:r>
              <a:rPr lang="en-US" altLang="en-US" sz="20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&gt; 2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410100" y="1258684"/>
            <a:ext cx="7920037" cy="403187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rtl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rtl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>long power (long x, long n) { 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>   if(n == 0)</a:t>
            </a:r>
            <a:br>
              <a:rPr lang="en-US" altLang="en-US" sz="1600" b="1" dirty="0">
                <a:latin typeface="Courier New" pitchFamily="-106" charset="0"/>
                <a:cs typeface="Courier New" pitchFamily="-106" charset="0"/>
              </a:rPr>
            </a:b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>     </a:t>
            </a:r>
            <a:r>
              <a:rPr lang="en-US" altLang="en-US" sz="1600" b="1" dirty="0" smtClean="0">
                <a:latin typeface="Courier New" pitchFamily="-106" charset="0"/>
                <a:cs typeface="Courier New" pitchFamily="-106" charset="0"/>
              </a:rPr>
              <a:t>	return </a:t>
            </a: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>1;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>   else if(n == 1)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>     </a:t>
            </a:r>
            <a:r>
              <a:rPr lang="en-US" altLang="en-US" sz="1600" b="1" dirty="0" smtClean="0">
                <a:latin typeface="Courier New" pitchFamily="-106" charset="0"/>
                <a:cs typeface="Courier New" pitchFamily="-106" charset="0"/>
              </a:rPr>
              <a:t>	return </a:t>
            </a: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>x;             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>   else if ((n % 2) == 0</a:t>
            </a:r>
            <a:r>
              <a:rPr lang="en-US" altLang="en-US" sz="1600" b="1" dirty="0" smtClean="0">
                <a:latin typeface="Courier New" pitchFamily="-106" charset="0"/>
                <a:cs typeface="Courier New" pitchFamily="-106" charset="0"/>
              </a:rPr>
              <a:t>){</a:t>
            </a:r>
          </a:p>
          <a:p>
            <a:pPr>
              <a:buFontTx/>
              <a:buNone/>
            </a:pPr>
            <a:r>
              <a:rPr lang="en-US" altLang="en-US" sz="1600" b="1" dirty="0" smtClean="0">
                <a:latin typeface="Courier New" pitchFamily="-106" charset="0"/>
                <a:cs typeface="Courier New" pitchFamily="-106" charset="0"/>
              </a:rPr>
              <a:t>     	temp = power(x, n/2); </a:t>
            </a: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/>
            </a:r>
            <a:br>
              <a:rPr lang="en-US" altLang="en-US" sz="1600" b="1" dirty="0">
                <a:latin typeface="Courier New" pitchFamily="-106" charset="0"/>
                <a:cs typeface="Courier New" pitchFamily="-106" charset="0"/>
              </a:rPr>
            </a:b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>    	</a:t>
            </a:r>
            <a:r>
              <a:rPr lang="en-US" altLang="en-US" sz="1600" b="1" dirty="0" smtClean="0">
                <a:latin typeface="Courier New" pitchFamily="-106" charset="0"/>
                <a:cs typeface="Courier New" pitchFamily="-106" charset="0"/>
              </a:rPr>
              <a:t>return temp*temp; </a:t>
            </a:r>
          </a:p>
          <a:p>
            <a:pPr>
              <a:buFontTx/>
              <a:buNone/>
            </a:pPr>
            <a:r>
              <a:rPr lang="en-US" altLang="en-US" sz="1600" b="1" dirty="0" smtClean="0">
                <a:latin typeface="Courier New" pitchFamily="-106" charset="0"/>
                <a:cs typeface="Courier New" pitchFamily="-106" charset="0"/>
              </a:rPr>
              <a:t>   }</a:t>
            </a:r>
            <a:endParaRPr lang="en-US" altLang="en-US" sz="1600" b="1" dirty="0">
              <a:latin typeface="Courier New" pitchFamily="-106" charset="0"/>
              <a:cs typeface="Courier New" pitchFamily="-106" charset="0"/>
            </a:endParaRPr>
          </a:p>
          <a:p>
            <a:pPr>
              <a:buFontTx/>
              <a:buNone/>
            </a:pP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>   </a:t>
            </a:r>
            <a:r>
              <a:rPr lang="en-US" altLang="en-US" sz="1600" b="1" dirty="0" smtClean="0">
                <a:latin typeface="Courier New" pitchFamily="-106" charset="0"/>
                <a:cs typeface="Courier New" pitchFamily="-106" charset="0"/>
              </a:rPr>
              <a:t>else {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>	</a:t>
            </a:r>
            <a:r>
              <a:rPr lang="en-US" altLang="en-US" sz="1600" b="1" dirty="0" smtClean="0">
                <a:latin typeface="Courier New" pitchFamily="-106" charset="0"/>
                <a:cs typeface="Courier New" pitchFamily="-106" charset="0"/>
              </a:rPr>
              <a:t>temp = power(x,(n-1)/2)</a:t>
            </a: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/>
            </a:r>
            <a:br>
              <a:rPr lang="en-US" altLang="en-US" sz="1600" b="1" dirty="0">
                <a:latin typeface="Courier New" pitchFamily="-106" charset="0"/>
                <a:cs typeface="Courier New" pitchFamily="-106" charset="0"/>
              </a:rPr>
            </a:b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>    </a:t>
            </a:r>
            <a:r>
              <a:rPr lang="en-US" altLang="en-US" sz="1600" b="1" dirty="0" smtClean="0">
                <a:latin typeface="Courier New" pitchFamily="-106" charset="0"/>
                <a:cs typeface="Courier New" pitchFamily="-106" charset="0"/>
              </a:rPr>
              <a:t>	return </a:t>
            </a: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>x * </a:t>
            </a:r>
            <a:r>
              <a:rPr lang="en-US" altLang="en-US" sz="1600" b="1" dirty="0" smtClean="0">
                <a:latin typeface="Courier New" pitchFamily="-106" charset="0"/>
                <a:cs typeface="Courier New" pitchFamily="-106" charset="0"/>
              </a:rPr>
              <a:t>temp* temp;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> </a:t>
            </a:r>
            <a:r>
              <a:rPr lang="en-US" altLang="en-US" sz="1600" b="1" dirty="0" smtClean="0">
                <a:latin typeface="Courier New" pitchFamily="-106" charset="0"/>
                <a:cs typeface="Courier New" pitchFamily="-106" charset="0"/>
              </a:rPr>
              <a:t>  } </a:t>
            </a:r>
            <a:endParaRPr lang="en-US" altLang="en-US" sz="1600" b="1" dirty="0">
              <a:latin typeface="Courier New" pitchFamily="-106" charset="0"/>
              <a:cs typeface="Courier New" pitchFamily="-106" charset="0"/>
            </a:endParaRPr>
          </a:p>
          <a:p>
            <a:pPr>
              <a:buFontTx/>
              <a:buNone/>
            </a:pP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>}</a:t>
            </a:r>
            <a:r>
              <a:rPr lang="en-US" altLang="en-US" sz="1600" dirty="0">
                <a:latin typeface="Courier New" pitchFamily="-106" charset="0"/>
                <a:cs typeface="Courier New" pitchFamily="-10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542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AC1534-8509-4103-84B0-6A70D4A39220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Master Method – Binary Search</a:t>
            </a:r>
            <a:endParaRPr lang="en-US" alt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5836" y="988807"/>
            <a:ext cx="8412162" cy="5076825"/>
          </a:xfrm>
        </p:spPr>
        <p:txBody>
          <a:bodyPr/>
          <a:lstStyle/>
          <a:p>
            <a:pPr>
              <a:lnSpc>
                <a:spcPct val="200000"/>
              </a:lnSpc>
              <a:buFontTx/>
              <a:buNone/>
            </a:pPr>
            <a:r>
              <a:rPr lang="en-US" altLang="en-US" dirty="0">
                <a:latin typeface="Comic Sans MS" pitchFamily="66" charset="0"/>
                <a:cs typeface="Arial" charset="0"/>
                <a:sym typeface="Symbol" pitchFamily="-106" charset="2"/>
              </a:rPr>
              <a:t>	</a:t>
            </a:r>
            <a:r>
              <a:rPr lang="en-US" altLang="en-US" dirty="0">
                <a:cs typeface="Arial" charset="0"/>
                <a:sym typeface="Symbol" pitchFamily="-106" charset="2"/>
              </a:rPr>
              <a:t>T(n) = </a:t>
            </a:r>
            <a:r>
              <a:rPr lang="en-US" altLang="en-US" dirty="0" smtClean="0">
                <a:cs typeface="Arial" charset="0"/>
                <a:sym typeface="Symbol" pitchFamily="-106" charset="2"/>
              </a:rPr>
              <a:t>T(n/2</a:t>
            </a:r>
            <a:r>
              <a:rPr lang="en-US" altLang="en-US" dirty="0">
                <a:cs typeface="Arial" charset="0"/>
                <a:sym typeface="Symbol" pitchFamily="-106" charset="2"/>
              </a:rPr>
              <a:t>) + </a:t>
            </a:r>
            <a:r>
              <a:rPr lang="en-US" altLang="en-US" dirty="0" smtClean="0">
                <a:cs typeface="Arial" charset="0"/>
                <a:sym typeface="Symbol" pitchFamily="-106" charset="2"/>
              </a:rPr>
              <a:t>c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		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a 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= 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1, 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b = 2, 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log</a:t>
            </a:r>
            <a:r>
              <a:rPr lang="en-US" altLang="en-US" baseline="-25000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1 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= 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0</a:t>
            </a:r>
            <a:endParaRPr lang="en-US" altLang="en-US" dirty="0">
              <a:solidFill>
                <a:schemeClr val="tx1"/>
              </a:solidFill>
              <a:cs typeface="Arial" charset="0"/>
              <a:sym typeface="Symbol" pitchFamily="-106" charset="2"/>
            </a:endParaRP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	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compare </a:t>
            </a:r>
            <a:r>
              <a:rPr lang="en-US" altLang="en-US" dirty="0" smtClean="0">
                <a:cs typeface="Arial" charset="0"/>
                <a:sym typeface="Symbol" pitchFamily="-106" charset="2"/>
              </a:rPr>
              <a:t>n</a:t>
            </a:r>
            <a:r>
              <a:rPr lang="en-US" altLang="en-US" baseline="30000" dirty="0" smtClean="0">
                <a:cs typeface="Arial" charset="0"/>
                <a:sym typeface="Symbol" pitchFamily="-106" charset="2"/>
              </a:rPr>
              <a:t>log</a:t>
            </a:r>
            <a:r>
              <a:rPr lang="en-US" altLang="en-US" baseline="-25000" dirty="0" smtClean="0">
                <a:cs typeface="Arial" charset="0"/>
                <a:sym typeface="Symbol" pitchFamily="-106" charset="2"/>
              </a:rPr>
              <a:t>2</a:t>
            </a:r>
            <a:r>
              <a:rPr lang="en-US" altLang="en-US" baseline="30000" dirty="0" smtClean="0">
                <a:cs typeface="Arial" charset="0"/>
                <a:sym typeface="Symbol" pitchFamily="-106" charset="2"/>
              </a:rPr>
              <a:t>1</a:t>
            </a:r>
            <a:r>
              <a:rPr lang="en-US" altLang="en-US" dirty="0" smtClean="0">
                <a:cs typeface="Arial" charset="0"/>
                <a:sym typeface="Symbol" pitchFamily="-106" charset="2"/>
              </a:rPr>
              <a:t>=n</a:t>
            </a:r>
            <a:r>
              <a:rPr lang="en-US" altLang="en-US" baseline="30000" dirty="0">
                <a:cs typeface="Arial" charset="0"/>
                <a:sym typeface="Symbol" pitchFamily="-106" charset="2"/>
              </a:rPr>
              <a:t>0</a:t>
            </a:r>
            <a:r>
              <a:rPr lang="en-US" altLang="en-US" baseline="30000" dirty="0" smtClean="0">
                <a:cs typeface="Arial" charset="0"/>
                <a:sym typeface="Symbol" pitchFamily="-106" charset="2"/>
              </a:rPr>
              <a:t> </a:t>
            </a:r>
            <a:r>
              <a:rPr lang="en-US" altLang="en-US" dirty="0" smtClean="0">
                <a:cs typeface="Arial" charset="0"/>
                <a:sym typeface="Symbol" pitchFamily="-106" charset="2"/>
              </a:rPr>
              <a:t>= 1  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with </a:t>
            </a:r>
            <a:r>
              <a:rPr lang="en-US" altLang="en-US" dirty="0">
                <a:cs typeface="Arial" charset="0"/>
                <a:sym typeface="Symbol" pitchFamily="-106" charset="2"/>
              </a:rPr>
              <a:t>f(n) = </a:t>
            </a:r>
            <a:r>
              <a:rPr lang="en-US" altLang="en-US" dirty="0" smtClean="0">
                <a:cs typeface="Arial" charset="0"/>
                <a:sym typeface="Symbol" pitchFamily="-106" charset="2"/>
              </a:rPr>
              <a:t>c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 </a:t>
            </a:r>
          </a:p>
          <a:p>
            <a:pPr>
              <a:lnSpc>
                <a:spcPct val="200000"/>
              </a:lnSpc>
              <a:buNone/>
            </a:pPr>
            <a:r>
              <a:rPr lang="en-US" altLang="en-US" b="1" dirty="0" smtClean="0">
                <a:cs typeface="Arial" charset="0"/>
                <a:sym typeface="Symbol" pitchFamily="-106" charset="2"/>
              </a:rPr>
              <a:t>Case </a:t>
            </a:r>
            <a:r>
              <a:rPr lang="en-US" altLang="en-US" b="1" dirty="0">
                <a:cs typeface="Arial" charset="0"/>
                <a:sym typeface="Symbol" pitchFamily="-106" charset="2"/>
              </a:rPr>
              <a:t>2:</a:t>
            </a:r>
            <a:r>
              <a:rPr lang="en-US" altLang="en-US" dirty="0">
                <a:cs typeface="Arial" charset="0"/>
                <a:sym typeface="Symbol" pitchFamily="-106" charset="2"/>
              </a:rPr>
              <a:t> if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f(n) = (</a:t>
            </a:r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n</a:t>
            </a:r>
            <a:r>
              <a:rPr lang="en-US" altLang="en-US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log</a:t>
            </a:r>
            <a:r>
              <a:rPr lang="en-US" altLang="en-US" baseline="-25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b</a:t>
            </a:r>
            <a:r>
              <a:rPr lang="en-US" altLang="en-US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a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)</a:t>
            </a:r>
            <a:r>
              <a:rPr lang="en-US" altLang="en-US" dirty="0">
                <a:cs typeface="Arial" charset="0"/>
                <a:sym typeface="Symbol" pitchFamily="-106" charset="2"/>
              </a:rPr>
              <a:t>, then: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T(n) = (</a:t>
            </a:r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n</a:t>
            </a:r>
            <a:r>
              <a:rPr lang="en-US" altLang="en-US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log</a:t>
            </a:r>
            <a:r>
              <a:rPr lang="en-US" altLang="en-US" baseline="-25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b</a:t>
            </a:r>
            <a:r>
              <a:rPr lang="en-US" altLang="en-US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a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 </a:t>
            </a:r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lgn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) 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f(n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) = 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(1) 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 </a:t>
            </a:r>
            <a:r>
              <a:rPr lang="en-US" altLang="en-US" dirty="0" smtClean="0">
                <a:cs typeface="Arial" charset="0"/>
                <a:sym typeface="Symbol" pitchFamily="-106" charset="2"/>
              </a:rPr>
              <a:t>case </a:t>
            </a:r>
            <a:r>
              <a:rPr lang="en-US" altLang="en-US" dirty="0">
                <a:cs typeface="Arial" charset="0"/>
                <a:sym typeface="Symbol" pitchFamily="-106" charset="2"/>
              </a:rPr>
              <a:t>2 </a:t>
            </a:r>
            <a:endParaRPr lang="en-US" altLang="en-US" dirty="0" smtClean="0">
              <a:cs typeface="Arial" charset="0"/>
              <a:sym typeface="Symbol" pitchFamily="-106" charset="2"/>
            </a:endParaRP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	 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T(n) = (</a:t>
            </a:r>
            <a:r>
              <a:rPr lang="en-US" altLang="en-US" dirty="0" err="1" smtClean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lgn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)</a:t>
            </a:r>
            <a:endParaRPr lang="en-US" altLang="en-US" dirty="0">
              <a:solidFill>
                <a:schemeClr val="accent1">
                  <a:lumMod val="50000"/>
                </a:schemeClr>
              </a:solidFill>
              <a:cs typeface="Arial" charset="0"/>
              <a:sym typeface="Symbol" pitchFamily="-106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3644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16F758-8EF2-4EAE-9606-9F9DDC7FFCB0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412162" cy="5076825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en-US" sz="2400" dirty="0">
                <a:latin typeface="Comic Sans MS" pitchFamily="66" charset="0"/>
                <a:cs typeface="Arial" charset="0"/>
                <a:sym typeface="Symbol" pitchFamily="-106" charset="2"/>
              </a:rPr>
              <a:t>	</a:t>
            </a:r>
            <a:r>
              <a:rPr lang="en-US" altLang="en-US" dirty="0">
                <a:cs typeface="Arial" charset="0"/>
                <a:sym typeface="Symbol" pitchFamily="-106" charset="2"/>
              </a:rPr>
              <a:t>T(n) = 2T(n/2) + n</a:t>
            </a:r>
            <a:r>
              <a:rPr lang="en-US" altLang="en-US" baseline="30000" dirty="0">
                <a:cs typeface="Arial" charset="0"/>
                <a:sym typeface="Symbol" pitchFamily="-106" charset="2"/>
              </a:rPr>
              <a:t>2</a:t>
            </a:r>
            <a:r>
              <a:rPr lang="en-US" altLang="en-US" dirty="0">
                <a:cs typeface="Arial" charset="0"/>
                <a:sym typeface="Symbol" pitchFamily="-106" charset="2"/>
              </a:rPr>
              <a:t> 		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a 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= 2, b = 2, log</a:t>
            </a:r>
            <a:r>
              <a:rPr lang="en-US" altLang="en-US" baseline="-25000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2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2 =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>
                <a:cs typeface="Arial" charset="0"/>
                <a:sym typeface="Symbol" pitchFamily="-106" charset="2"/>
              </a:rPr>
              <a:t>	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compare </a:t>
            </a:r>
            <a:r>
              <a:rPr lang="en-US" altLang="en-US" dirty="0">
                <a:cs typeface="Arial" charset="0"/>
                <a:sym typeface="Symbol" pitchFamily="-106" charset="2"/>
              </a:rPr>
              <a:t>n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 with </a:t>
            </a:r>
            <a:r>
              <a:rPr lang="en-US" altLang="en-US" dirty="0">
                <a:cs typeface="Arial" charset="0"/>
                <a:sym typeface="Symbol" pitchFamily="-106" charset="2"/>
              </a:rPr>
              <a:t>f(n) = n</a:t>
            </a:r>
            <a:r>
              <a:rPr lang="en-US" altLang="en-US" baseline="30000" dirty="0">
                <a:cs typeface="Arial" charset="0"/>
                <a:sym typeface="Symbol" pitchFamily="-106" charset="2"/>
              </a:rPr>
              <a:t>2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 </a:t>
            </a:r>
            <a:endParaRPr lang="en-US" altLang="en-US" dirty="0" smtClean="0">
              <a:solidFill>
                <a:schemeClr val="tx1"/>
              </a:solidFill>
              <a:cs typeface="Arial" charset="0"/>
              <a:sym typeface="Symbol" pitchFamily="-106" charset="2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b="1" dirty="0" smtClean="0">
                <a:cs typeface="Arial" charset="0"/>
                <a:sym typeface="Symbol" pitchFamily="-106" charset="2"/>
              </a:rPr>
              <a:t>case </a:t>
            </a:r>
            <a:r>
              <a:rPr lang="en-US" altLang="en-US" b="1" dirty="0">
                <a:cs typeface="Arial" charset="0"/>
                <a:sym typeface="Symbol" pitchFamily="-106" charset="2"/>
              </a:rPr>
              <a:t>3:</a:t>
            </a:r>
            <a:r>
              <a:rPr lang="en-US" altLang="en-US" dirty="0">
                <a:cs typeface="Arial" charset="0"/>
                <a:sym typeface="Symbol" pitchFamily="-106" charset="2"/>
              </a:rPr>
              <a:t> if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f(n) = (</a:t>
            </a:r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n</a:t>
            </a:r>
            <a:r>
              <a:rPr lang="en-US" altLang="en-US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log</a:t>
            </a:r>
            <a:r>
              <a:rPr lang="en-US" altLang="en-US" baseline="-25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b</a:t>
            </a:r>
            <a:r>
              <a:rPr lang="en-US" altLang="en-US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a</a:t>
            </a:r>
            <a:r>
              <a:rPr lang="en-US" altLang="en-US" baseline="30000" dirty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 +</a:t>
            </a:r>
            <a:r>
              <a:rPr lang="en-US" altLang="en-US" baseline="300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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) </a:t>
            </a:r>
            <a:r>
              <a:rPr lang="en-US" altLang="en-US" dirty="0">
                <a:cs typeface="Arial" charset="0"/>
                <a:sym typeface="Symbol" pitchFamily="-106" charset="2"/>
              </a:rPr>
              <a:t>for some  &gt; 0</a:t>
            </a:r>
            <a:endParaRPr lang="en-US" altLang="en-US" dirty="0">
              <a:solidFill>
                <a:schemeClr val="tx1"/>
              </a:solidFill>
              <a:cs typeface="Arial" charset="0"/>
              <a:sym typeface="Symbol" pitchFamily="-106" charset="2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	 f(n) = (n</a:t>
            </a:r>
            <a:r>
              <a:rPr lang="en-US" altLang="en-US" baseline="30000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1+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)  </a:t>
            </a:r>
            <a:r>
              <a:rPr lang="en-US" altLang="en-US" dirty="0" smtClean="0">
                <a:cs typeface="Arial" charset="0"/>
                <a:sym typeface="Symbol" pitchFamily="-106" charset="2"/>
              </a:rPr>
              <a:t>case </a:t>
            </a:r>
            <a:r>
              <a:rPr lang="en-US" altLang="en-US" dirty="0">
                <a:cs typeface="Arial" charset="0"/>
                <a:sym typeface="Symbol" pitchFamily="-106" charset="2"/>
              </a:rPr>
              <a:t>3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 </a:t>
            </a:r>
            <a:r>
              <a:rPr lang="en-US" altLang="en-US" sz="2400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verify regularity cond.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 smtClean="0">
                <a:cs typeface="Arial" charset="0"/>
                <a:sym typeface="Symbol" pitchFamily="-106" charset="2"/>
              </a:rPr>
              <a:t>	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a f(n/b) ≤ c f(n) </a:t>
            </a:r>
            <a:endParaRPr lang="en-US" altLang="en-US" dirty="0" smtClean="0">
              <a:solidFill>
                <a:schemeClr val="tx1"/>
              </a:solidFill>
              <a:cs typeface="Arial" charset="0"/>
              <a:sym typeface="Symbol" pitchFamily="-106" charset="2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 2 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(n/2)</a:t>
            </a:r>
            <a:r>
              <a:rPr lang="en-US" altLang="en-US" baseline="30000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 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≤ c n</a:t>
            </a:r>
            <a:r>
              <a:rPr lang="en-US" altLang="en-US" baseline="30000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2</a:t>
            </a:r>
            <a:endParaRPr lang="en-US" altLang="en-US" dirty="0" smtClean="0">
              <a:solidFill>
                <a:schemeClr val="tx1"/>
              </a:solidFill>
              <a:cs typeface="Arial" charset="0"/>
              <a:sym typeface="Symbol" pitchFamily="-106" charset="2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 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2 n</a:t>
            </a:r>
            <a:r>
              <a:rPr lang="en-US" altLang="en-US" baseline="30000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2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/4 ≤ 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c 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n</a:t>
            </a:r>
            <a:r>
              <a:rPr lang="en-US" altLang="en-US" baseline="30000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2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  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c 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= ½ is a solution 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(c&lt;1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	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T(n) = (n</a:t>
            </a:r>
            <a:r>
              <a:rPr lang="en-US" altLang="en-US" baseline="300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2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93713" y="135628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kern="0" dirty="0" smtClean="0"/>
              <a:t>Master Method – Example 1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95001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FA513-0977-4EB2-9A97-1FF9E466B2BF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3713" y="1238189"/>
            <a:ext cx="8412162" cy="5076825"/>
          </a:xfrm>
        </p:spPr>
        <p:txBody>
          <a:bodyPr/>
          <a:lstStyle/>
          <a:p>
            <a:pPr>
              <a:lnSpc>
                <a:spcPct val="200000"/>
              </a:lnSpc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T(n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) = 2T(n/2) + 		 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a 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= 2, b = 2, log</a:t>
            </a:r>
            <a:r>
              <a:rPr lang="en-US" altLang="en-US" baseline="-25000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2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2 = 1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	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compare </a:t>
            </a:r>
            <a:r>
              <a:rPr lang="en-US" altLang="en-US" dirty="0">
                <a:cs typeface="Arial" charset="0"/>
                <a:sym typeface="Symbol" pitchFamily="-106" charset="2"/>
              </a:rPr>
              <a:t>n 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with </a:t>
            </a:r>
            <a:r>
              <a:rPr lang="en-US" altLang="en-US" dirty="0">
                <a:cs typeface="Arial" charset="0"/>
                <a:sym typeface="Symbol" pitchFamily="-106" charset="2"/>
              </a:rPr>
              <a:t>f(n) = n</a:t>
            </a:r>
            <a:r>
              <a:rPr lang="en-US" altLang="en-US" baseline="30000" dirty="0">
                <a:cs typeface="Arial" charset="0"/>
                <a:sym typeface="Symbol" pitchFamily="-106" charset="2"/>
              </a:rPr>
              <a:t>1/2</a:t>
            </a:r>
            <a:r>
              <a:rPr lang="en-US" altLang="en-US" baseline="30000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 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baseline="30000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	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 f(n) = O(n</a:t>
            </a:r>
            <a:r>
              <a:rPr lang="en-US" altLang="en-US" baseline="30000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1-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) 	 </a:t>
            </a:r>
            <a:r>
              <a:rPr lang="en-US" altLang="en-US" dirty="0" smtClean="0">
                <a:cs typeface="Arial" charset="0"/>
                <a:sym typeface="Symbol" pitchFamily="-106" charset="2"/>
              </a:rPr>
              <a:t>case </a:t>
            </a:r>
            <a:r>
              <a:rPr lang="en-US" altLang="en-US" dirty="0">
                <a:cs typeface="Arial" charset="0"/>
                <a:sym typeface="Symbol" pitchFamily="-106" charset="2"/>
              </a:rPr>
              <a:t>1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 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	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T(n) = (n)</a:t>
            </a:r>
          </a:p>
        </p:txBody>
      </p:sp>
      <p:graphicFrame>
        <p:nvGraphicFramePr>
          <p:cNvPr id="234500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3312907" y="1401948"/>
          <a:ext cx="63023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4" name="Equation" r:id="rId3" imgW="241200" imgH="228600" progId="Equation.3">
                  <p:embed/>
                </p:oleObj>
              </mc:Choice>
              <mc:Fallback>
                <p:oleObj name="Equation" r:id="rId3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907" y="1401948"/>
                        <a:ext cx="63023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713" y="135628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kern="0" dirty="0" smtClean="0"/>
              <a:t>Master Method – Example 2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408579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17731-6642-4BCD-A406-1761F57FF48C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19188"/>
            <a:ext cx="8456612" cy="5703887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en-US" dirty="0"/>
              <a:t>T(n) = 3T(n/4) + </a:t>
            </a:r>
            <a:r>
              <a:rPr lang="en-US" altLang="en-US" dirty="0" err="1"/>
              <a:t>nlgn</a:t>
            </a:r>
            <a:r>
              <a:rPr lang="en-US" altLang="en-US" dirty="0"/>
              <a:t>	</a:t>
            </a:r>
            <a:r>
              <a:rPr lang="en-US" altLang="en-US" dirty="0" smtClean="0"/>
              <a:t>   </a:t>
            </a:r>
            <a:r>
              <a:rPr lang="en-US" altLang="en-US" dirty="0" smtClean="0">
                <a:solidFill>
                  <a:schemeClr val="tx1"/>
                </a:solidFill>
              </a:rPr>
              <a:t>a </a:t>
            </a:r>
            <a:r>
              <a:rPr lang="en-US" altLang="en-US" dirty="0">
                <a:solidFill>
                  <a:schemeClr val="tx1"/>
                </a:solidFill>
              </a:rPr>
              <a:t>= 3, b = 4, log</a:t>
            </a:r>
            <a:r>
              <a:rPr lang="en-US" altLang="en-US" baseline="-25000" dirty="0">
                <a:solidFill>
                  <a:schemeClr val="tx1"/>
                </a:solidFill>
              </a:rPr>
              <a:t>4</a:t>
            </a:r>
            <a:r>
              <a:rPr lang="en-US" altLang="en-US" dirty="0">
                <a:solidFill>
                  <a:schemeClr val="tx1"/>
                </a:solidFill>
              </a:rPr>
              <a:t>3 = 0.793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dirty="0" smtClean="0">
                <a:solidFill>
                  <a:schemeClr val="tx1"/>
                </a:solidFill>
              </a:rPr>
              <a:t>compare </a:t>
            </a:r>
            <a:r>
              <a:rPr lang="en-US" altLang="en-US" dirty="0"/>
              <a:t>n</a:t>
            </a:r>
            <a:r>
              <a:rPr lang="en-US" altLang="en-US" baseline="30000" dirty="0"/>
              <a:t>0.793</a:t>
            </a:r>
            <a:r>
              <a:rPr lang="en-US" altLang="en-US" dirty="0">
                <a:solidFill>
                  <a:schemeClr val="tx1"/>
                </a:solidFill>
              </a:rPr>
              <a:t> with</a:t>
            </a:r>
            <a:r>
              <a:rPr lang="en-US" altLang="en-US" dirty="0"/>
              <a:t> f(n) = </a:t>
            </a:r>
            <a:r>
              <a:rPr lang="en-US" altLang="en-US" dirty="0" err="1"/>
              <a:t>nlgn</a:t>
            </a:r>
            <a:r>
              <a:rPr lang="en-US" altLang="en-US" dirty="0"/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dirty="0"/>
              <a:t>	f(n) = </a:t>
            </a:r>
            <a:r>
              <a:rPr lang="en-US" altLang="en-US" dirty="0">
                <a:sym typeface="Symbol" pitchFamily="-106" charset="2"/>
              </a:rPr>
              <a:t>(n</a:t>
            </a:r>
            <a:r>
              <a:rPr lang="en-US" altLang="en-US" baseline="30000" dirty="0">
                <a:sym typeface="Symbol" pitchFamily="-106" charset="2"/>
              </a:rPr>
              <a:t>log</a:t>
            </a:r>
            <a:r>
              <a:rPr lang="en-US" altLang="en-US" baseline="-25000" dirty="0">
                <a:sym typeface="Symbol" pitchFamily="-106" charset="2"/>
              </a:rPr>
              <a:t>4</a:t>
            </a:r>
            <a:r>
              <a:rPr lang="en-US" altLang="en-US" baseline="30000" dirty="0">
                <a:sym typeface="Symbol" pitchFamily="-106" charset="2"/>
              </a:rPr>
              <a:t>3+</a:t>
            </a:r>
            <a:r>
              <a:rPr lang="en-US" altLang="en-US" dirty="0">
                <a:sym typeface="Symbol" pitchFamily="-106" charset="2"/>
              </a:rPr>
              <a:t>)  </a:t>
            </a:r>
            <a:r>
              <a:rPr lang="en-US" altLang="en-US" dirty="0" smtClean="0">
                <a:cs typeface="Arial" charset="0"/>
                <a:sym typeface="Symbol" pitchFamily="-106" charset="2"/>
              </a:rPr>
              <a:t>case </a:t>
            </a:r>
            <a:r>
              <a:rPr lang="en-US" altLang="en-US" dirty="0">
                <a:cs typeface="Arial" charset="0"/>
                <a:sym typeface="Symbol" pitchFamily="-106" charset="2"/>
              </a:rPr>
              <a:t>3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dirty="0">
                <a:cs typeface="Arial" charset="0"/>
                <a:sym typeface="Symbol" pitchFamily="-106" charset="2"/>
              </a:rPr>
              <a:t>	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check 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regularity 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condition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: </a:t>
            </a:r>
            <a:endParaRPr lang="en-US" altLang="en-US" dirty="0" smtClean="0">
              <a:solidFill>
                <a:schemeClr val="tx1"/>
              </a:solidFill>
              <a:cs typeface="Arial" charset="0"/>
              <a:sym typeface="Symbol" pitchFamily="-106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		a 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f(n/b) ≤ c f(n)</a:t>
            </a:r>
            <a:endParaRPr lang="en-US" altLang="en-US" dirty="0">
              <a:solidFill>
                <a:schemeClr val="tx1"/>
              </a:solidFill>
              <a:cs typeface="Arial" charset="0"/>
              <a:sym typeface="Symbol" pitchFamily="-106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dirty="0">
                <a:cs typeface="Arial" charset="0"/>
                <a:sym typeface="Symbol" pitchFamily="-106" charset="2"/>
              </a:rPr>
              <a:t>		3(n/4)</a:t>
            </a:r>
            <a:r>
              <a:rPr lang="en-US" altLang="en-US" dirty="0" err="1">
                <a:cs typeface="Arial" charset="0"/>
                <a:sym typeface="Symbol" pitchFamily="-106" charset="2"/>
              </a:rPr>
              <a:t>lg</a:t>
            </a:r>
            <a:r>
              <a:rPr lang="en-US" altLang="en-US" dirty="0">
                <a:cs typeface="Arial" charset="0"/>
                <a:sym typeface="Symbol" pitchFamily="-106" charset="2"/>
              </a:rPr>
              <a:t>(n/4) ≤ </a:t>
            </a:r>
            <a:r>
              <a:rPr lang="en-US" altLang="en-US" dirty="0" smtClean="0">
                <a:cs typeface="Arial" charset="0"/>
                <a:sym typeface="Symbol" pitchFamily="-106" charset="2"/>
              </a:rPr>
              <a:t>3/4nlgn 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</a:t>
            </a:r>
            <a:r>
              <a:rPr lang="en-US" altLang="en-US" dirty="0" smtClean="0">
                <a:cs typeface="Arial" charset="0"/>
                <a:sym typeface="Symbol" pitchFamily="-106" charset="2"/>
              </a:rPr>
              <a:t> c = 3/4 </a:t>
            </a:r>
            <a:r>
              <a:rPr lang="en-US" altLang="en-US" dirty="0">
                <a:cs typeface="Arial" charset="0"/>
                <a:sym typeface="Symbol" pitchFamily="-106" charset="2"/>
              </a:rPr>
              <a:t>	</a:t>
            </a:r>
            <a:endParaRPr lang="en-US" altLang="en-US" dirty="0" smtClean="0">
              <a:cs typeface="Arial" charset="0"/>
              <a:sym typeface="Symbol" pitchFamily="-106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T(n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) = (</a:t>
            </a:r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nlgn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)</a:t>
            </a:r>
          </a:p>
        </p:txBody>
      </p:sp>
      <p:sp>
        <p:nvSpPr>
          <p:cNvPr id="6" name="Rectangle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91461" y="154379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kern="0" dirty="0" smtClean="0"/>
              <a:t>Master Method - Example 3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560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A08414-1DA5-4B54-9423-3E6E4B09803A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Master Method: Merge-Sort</a:t>
            </a:r>
            <a:endParaRPr lang="en-US" altLang="en-US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488362" cy="5262562"/>
          </a:xfrm>
        </p:spPr>
        <p:txBody>
          <a:bodyPr/>
          <a:lstStyle/>
          <a:p>
            <a:pPr marL="0" indent="0">
              <a:buNone/>
            </a:pPr>
            <a:endParaRPr lang="en-US" altLang="en-US" sz="2000" dirty="0"/>
          </a:p>
          <a:p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/>
              <a:t>			</a:t>
            </a:r>
          </a:p>
          <a:p>
            <a:pPr>
              <a:buFontTx/>
              <a:buNone/>
            </a:pPr>
            <a:r>
              <a:rPr lang="en-US" altLang="en-US" sz="2000" dirty="0" smtClean="0">
                <a:solidFill>
                  <a:schemeClr val="tx1"/>
                </a:solidFill>
              </a:rPr>
              <a:t>where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dirty="0">
                <a:solidFill>
                  <a:schemeClr val="tx1"/>
                </a:solidFill>
                <a:latin typeface="Comic Sans MS" pitchFamily="66" charset="0"/>
              </a:rPr>
              <a:t>a </a:t>
            </a:r>
            <a:r>
              <a:rPr lang="en-US" altLang="en-US" sz="2000" dirty="0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=2</a:t>
            </a:r>
            <a:r>
              <a:rPr lang="en-US" altLang="en-US" sz="2000" dirty="0" smtClean="0">
                <a:solidFill>
                  <a:schemeClr val="tx1"/>
                </a:solidFill>
                <a:cs typeface="Arial" charset="0"/>
              </a:rPr>
              <a:t>,</a:t>
            </a:r>
            <a:r>
              <a:rPr lang="en-US" altLang="en-US" sz="2000" dirty="0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b </a:t>
            </a:r>
            <a:r>
              <a:rPr lang="en-US" altLang="en-US" sz="2000" dirty="0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=2</a:t>
            </a:r>
            <a:r>
              <a:rPr lang="en-US" altLang="en-US" sz="2000" dirty="0" smtClean="0">
                <a:solidFill>
                  <a:schemeClr val="tx1"/>
                </a:solidFill>
                <a:cs typeface="Arial" charset="0"/>
              </a:rPr>
              <a:t>, </a:t>
            </a:r>
            <a:r>
              <a:rPr lang="en-US" altLang="en-US" sz="2000" dirty="0">
                <a:solidFill>
                  <a:schemeClr val="tx1"/>
                </a:solidFill>
                <a:cs typeface="Arial" charset="0"/>
              </a:rPr>
              <a:t>and </a:t>
            </a:r>
            <a:r>
              <a:rPr lang="en-US" altLang="en-US" sz="2000" dirty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f(n) </a:t>
            </a:r>
            <a:r>
              <a:rPr lang="en-US" altLang="en-US" sz="2000" dirty="0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=</a:t>
            </a:r>
            <a:r>
              <a:rPr lang="en-US" altLang="en-US" sz="2000" dirty="0" err="1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nn</a:t>
            </a:r>
            <a:r>
              <a:rPr lang="en-US" altLang="en-US" sz="2000" dirty="0" smtClean="0">
                <a:solidFill>
                  <a:schemeClr val="tx1"/>
                </a:solidFill>
                <a:cs typeface="Arial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2000" dirty="0" err="1" smtClean="0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n</a:t>
            </a:r>
            <a:r>
              <a:rPr lang="en-US" altLang="en-US" sz="2000" baseline="30000" dirty="0" err="1" smtClean="0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log</a:t>
            </a:r>
            <a:r>
              <a:rPr lang="en-US" altLang="en-US" sz="2000" baseline="-25000" dirty="0" err="1" smtClean="0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b</a:t>
            </a:r>
            <a:r>
              <a:rPr lang="en-US" altLang="en-US" sz="2000" baseline="30000" dirty="0" err="1" smtClean="0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a</a:t>
            </a:r>
            <a:r>
              <a:rPr lang="en-US" altLang="en-US" sz="2000" dirty="0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 = </a:t>
            </a:r>
            <a:r>
              <a:rPr lang="en-US" altLang="en-US" sz="2000" dirty="0" smtClean="0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n</a:t>
            </a:r>
            <a:r>
              <a:rPr lang="en-US" altLang="en-US" sz="2000" baseline="30000" dirty="0" smtClean="0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log</a:t>
            </a:r>
            <a:r>
              <a:rPr lang="en-US" altLang="en-US" sz="2000" baseline="-25000" dirty="0" smtClean="0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2</a:t>
            </a:r>
            <a:r>
              <a:rPr lang="en-US" altLang="en-US" sz="2000" baseline="30000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2</a:t>
            </a:r>
            <a:r>
              <a:rPr lang="en-US" altLang="en-US" sz="2000" dirty="0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 = n</a:t>
            </a:r>
            <a:endParaRPr lang="en-US" altLang="en-US" sz="2000" dirty="0">
              <a:solidFill>
                <a:schemeClr val="tx1"/>
              </a:solidFill>
              <a:cs typeface="Arial" charset="0"/>
            </a:endParaRPr>
          </a:p>
          <a:p>
            <a:pPr>
              <a:buFontTx/>
              <a:buNone/>
            </a:pPr>
            <a:endParaRPr lang="en-US" altLang="en-US" sz="1000" dirty="0">
              <a:solidFill>
                <a:schemeClr val="tx1"/>
              </a:solidFill>
              <a:latin typeface="Comic Sans MS" pitchFamily="66" charset="0"/>
              <a:cs typeface="Arial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200" b="1" dirty="0" smtClean="0">
                <a:solidFill>
                  <a:schemeClr val="tx1"/>
                </a:solidFill>
                <a:cs typeface="Arial" charset="0"/>
              </a:rPr>
              <a:t>case </a:t>
            </a:r>
            <a:r>
              <a:rPr lang="en-US" altLang="en-US" sz="2200" b="1" dirty="0">
                <a:solidFill>
                  <a:schemeClr val="tx1"/>
                </a:solidFill>
                <a:cs typeface="Arial" charset="0"/>
              </a:rPr>
              <a:t>1:</a:t>
            </a:r>
            <a:r>
              <a:rPr lang="en-US" altLang="en-US" sz="2200" dirty="0">
                <a:solidFill>
                  <a:schemeClr val="tx1"/>
                </a:solidFill>
                <a:cs typeface="Arial" charset="0"/>
              </a:rPr>
              <a:t> if </a:t>
            </a:r>
            <a:r>
              <a:rPr lang="en-US" altLang="en-US" sz="2200" dirty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f(n) = O(</a:t>
            </a:r>
            <a:r>
              <a:rPr lang="en-US" altLang="en-US" sz="2200" dirty="0" err="1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n</a:t>
            </a:r>
            <a:r>
              <a:rPr lang="en-US" altLang="en-US" sz="2200" baseline="30000" dirty="0" err="1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log</a:t>
            </a:r>
            <a:r>
              <a:rPr lang="en-US" altLang="en-US" sz="2200" baseline="-25000" dirty="0" err="1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b</a:t>
            </a:r>
            <a:r>
              <a:rPr lang="en-US" altLang="en-US" sz="2200" baseline="30000" dirty="0" err="1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a</a:t>
            </a:r>
            <a:r>
              <a:rPr lang="en-US" altLang="en-US" sz="2200" baseline="300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altLang="en-US" sz="2200" baseline="30000" dirty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-</a:t>
            </a:r>
            <a:r>
              <a:rPr lang="en-US" altLang="en-US" sz="2200" baseline="30000" dirty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</a:t>
            </a:r>
            <a:r>
              <a:rPr lang="en-US" altLang="en-US" sz="2200" dirty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) </a:t>
            </a:r>
            <a:r>
              <a:rPr lang="en-US" altLang="en-US" sz="2200" dirty="0">
                <a:solidFill>
                  <a:schemeClr val="tx1"/>
                </a:solidFill>
                <a:cs typeface="Arial" charset="0"/>
              </a:rPr>
              <a:t>for some </a:t>
            </a:r>
            <a:r>
              <a:rPr lang="en-US" altLang="en-US" sz="2200" dirty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 &gt; 0</a:t>
            </a:r>
            <a:r>
              <a:rPr lang="en-US" altLang="en-US" sz="2200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, then: </a:t>
            </a:r>
            <a:r>
              <a:rPr lang="en-US" altLang="en-US" sz="2200" dirty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T(n) = (</a:t>
            </a:r>
            <a:r>
              <a:rPr lang="en-US" altLang="en-US" sz="2200" dirty="0" err="1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n</a:t>
            </a:r>
            <a:r>
              <a:rPr lang="en-US" altLang="en-US" sz="2200" baseline="30000" dirty="0" err="1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log</a:t>
            </a:r>
            <a:r>
              <a:rPr lang="en-US" altLang="en-US" sz="2200" baseline="-25000" dirty="0" err="1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b</a:t>
            </a:r>
            <a:r>
              <a:rPr lang="en-US" altLang="en-US" sz="2200" baseline="30000" dirty="0" err="1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a</a:t>
            </a:r>
            <a:r>
              <a:rPr lang="en-US" altLang="en-US" sz="2200" dirty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)</a:t>
            </a:r>
            <a:r>
              <a:rPr lang="en-US" altLang="en-US" sz="2200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200" b="1" dirty="0" smtClean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case </a:t>
            </a:r>
            <a:r>
              <a:rPr lang="en-US" altLang="en-US" sz="2200" b="1" dirty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2:</a:t>
            </a:r>
            <a:r>
              <a:rPr lang="en-US" altLang="en-US" sz="2200" dirty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 if </a:t>
            </a:r>
            <a:r>
              <a:rPr lang="en-US" altLang="en-US" sz="2200" dirty="0">
                <a:solidFill>
                  <a:srgbClr val="FF0000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f(n) = (</a:t>
            </a:r>
            <a:r>
              <a:rPr lang="en-US" altLang="en-US" sz="2200" dirty="0" err="1">
                <a:solidFill>
                  <a:srgbClr val="FF0000"/>
                </a:solidFill>
                <a:latin typeface="Comic Sans MS" pitchFamily="66" charset="0"/>
                <a:sym typeface="Symbol" pitchFamily="-106" charset="2"/>
              </a:rPr>
              <a:t>n</a:t>
            </a:r>
            <a:r>
              <a:rPr lang="en-US" altLang="en-US" sz="2200" baseline="30000" dirty="0" err="1">
                <a:solidFill>
                  <a:srgbClr val="FF0000"/>
                </a:solidFill>
                <a:latin typeface="Comic Sans MS" pitchFamily="66" charset="0"/>
                <a:sym typeface="Symbol" pitchFamily="-106" charset="2"/>
              </a:rPr>
              <a:t>log</a:t>
            </a:r>
            <a:r>
              <a:rPr lang="en-US" altLang="en-US" sz="2200" baseline="-25000" dirty="0" err="1">
                <a:solidFill>
                  <a:srgbClr val="FF0000"/>
                </a:solidFill>
                <a:latin typeface="Comic Sans MS" pitchFamily="66" charset="0"/>
                <a:sym typeface="Symbol" pitchFamily="-106" charset="2"/>
              </a:rPr>
              <a:t>b</a:t>
            </a:r>
            <a:r>
              <a:rPr lang="en-US" altLang="en-US" sz="2200" baseline="30000" dirty="0" err="1">
                <a:solidFill>
                  <a:srgbClr val="FF0000"/>
                </a:solidFill>
                <a:latin typeface="Comic Sans MS" pitchFamily="66" charset="0"/>
                <a:sym typeface="Symbol" pitchFamily="-106" charset="2"/>
              </a:rPr>
              <a:t>a</a:t>
            </a:r>
            <a:r>
              <a:rPr lang="en-US" altLang="en-US" sz="2200" dirty="0">
                <a:solidFill>
                  <a:srgbClr val="FF0000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), </a:t>
            </a:r>
            <a:r>
              <a:rPr lang="en-US" altLang="en-US" sz="2200" dirty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then:</a:t>
            </a:r>
            <a:r>
              <a:rPr lang="en-US" altLang="en-US" sz="2200" dirty="0">
                <a:solidFill>
                  <a:srgbClr val="FF0000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 T(n) = (</a:t>
            </a:r>
            <a:r>
              <a:rPr lang="en-US" altLang="en-US" sz="2200" dirty="0" err="1">
                <a:solidFill>
                  <a:srgbClr val="FF0000"/>
                </a:solidFill>
                <a:latin typeface="Comic Sans MS" pitchFamily="66" charset="0"/>
                <a:sym typeface="Symbol" pitchFamily="-106" charset="2"/>
              </a:rPr>
              <a:t>n</a:t>
            </a:r>
            <a:r>
              <a:rPr lang="en-US" altLang="en-US" sz="2200" baseline="30000" dirty="0" err="1">
                <a:solidFill>
                  <a:srgbClr val="FF0000"/>
                </a:solidFill>
                <a:latin typeface="Comic Sans MS" pitchFamily="66" charset="0"/>
                <a:sym typeface="Symbol" pitchFamily="-106" charset="2"/>
              </a:rPr>
              <a:t>log</a:t>
            </a:r>
            <a:r>
              <a:rPr lang="en-US" altLang="en-US" sz="2200" baseline="-25000" dirty="0" err="1">
                <a:solidFill>
                  <a:srgbClr val="FF0000"/>
                </a:solidFill>
                <a:latin typeface="Comic Sans MS" pitchFamily="66" charset="0"/>
                <a:sym typeface="Symbol" pitchFamily="-106" charset="2"/>
              </a:rPr>
              <a:t>b</a:t>
            </a:r>
            <a:r>
              <a:rPr lang="en-US" altLang="en-US" sz="2200" baseline="30000" dirty="0" err="1">
                <a:solidFill>
                  <a:srgbClr val="FF0000"/>
                </a:solidFill>
                <a:latin typeface="Comic Sans MS" pitchFamily="66" charset="0"/>
                <a:sym typeface="Symbol" pitchFamily="-106" charset="2"/>
              </a:rPr>
              <a:t>a</a:t>
            </a:r>
            <a:r>
              <a:rPr lang="en-US" altLang="en-US" sz="2200" dirty="0">
                <a:solidFill>
                  <a:srgbClr val="FF0000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 </a:t>
            </a:r>
            <a:r>
              <a:rPr lang="en-US" altLang="en-US" sz="2200" dirty="0" err="1">
                <a:solidFill>
                  <a:srgbClr val="FF0000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lgn</a:t>
            </a:r>
            <a:r>
              <a:rPr lang="en-US" altLang="en-US" sz="2200" dirty="0">
                <a:solidFill>
                  <a:srgbClr val="FF0000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)</a:t>
            </a:r>
            <a:r>
              <a:rPr lang="en-US" altLang="en-US" sz="2200" dirty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200" b="1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case </a:t>
            </a:r>
            <a:r>
              <a:rPr lang="en-US" altLang="en-US" sz="2200" b="1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3:</a:t>
            </a:r>
            <a:r>
              <a:rPr lang="en-US" altLang="en-US" sz="2200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 if </a:t>
            </a:r>
            <a:r>
              <a:rPr lang="en-US" altLang="en-US" sz="2200" dirty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f(n) = (</a:t>
            </a:r>
            <a:r>
              <a:rPr lang="en-US" altLang="en-US" sz="2200" dirty="0" err="1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n</a:t>
            </a:r>
            <a:r>
              <a:rPr lang="en-US" altLang="en-US" sz="2200" baseline="30000" dirty="0" err="1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log</a:t>
            </a:r>
            <a:r>
              <a:rPr lang="en-US" altLang="en-US" sz="2200" baseline="-25000" dirty="0" err="1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b</a:t>
            </a:r>
            <a:r>
              <a:rPr lang="en-US" altLang="en-US" sz="2200" baseline="30000" dirty="0" err="1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a</a:t>
            </a:r>
            <a:r>
              <a:rPr lang="en-US" altLang="en-US" sz="2200" baseline="300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altLang="en-US" sz="2200" baseline="30000" dirty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+</a:t>
            </a:r>
            <a:r>
              <a:rPr lang="en-US" altLang="en-US" sz="2200" baseline="30000" dirty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</a:t>
            </a:r>
            <a:r>
              <a:rPr lang="en-US" altLang="en-US" sz="2200" dirty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)</a:t>
            </a:r>
            <a:r>
              <a:rPr lang="en-US" altLang="en-US" sz="2200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 for some </a:t>
            </a:r>
            <a:r>
              <a:rPr lang="en-US" altLang="en-US" sz="2200" dirty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 &gt; 0</a:t>
            </a:r>
            <a:r>
              <a:rPr lang="en-US" altLang="en-US" sz="2200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, and if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					</a:t>
            </a:r>
            <a:r>
              <a:rPr lang="en-US" altLang="en-US" sz="2200" dirty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T(n) = </a:t>
            </a:r>
            <a:r>
              <a:rPr lang="en-US" altLang="en-US" sz="2200" dirty="0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(</a:t>
            </a:r>
            <a:r>
              <a:rPr lang="en-US" altLang="en-US" sz="2200" dirty="0" err="1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nlgn</a:t>
            </a:r>
            <a:r>
              <a:rPr lang="en-US" altLang="en-US" sz="2200" dirty="0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)</a:t>
            </a:r>
            <a:endParaRPr lang="en-US" altLang="en-US" sz="2200" dirty="0">
              <a:solidFill>
                <a:schemeClr val="tx1"/>
              </a:solidFill>
              <a:latin typeface="Comic Sans MS" pitchFamily="66" charset="0"/>
              <a:cs typeface="Arial" charset="0"/>
              <a:sym typeface="Symbol" pitchFamily="-106" charset="2"/>
            </a:endParaRPr>
          </a:p>
        </p:txBody>
      </p:sp>
      <p:graphicFrame>
        <p:nvGraphicFramePr>
          <p:cNvPr id="230404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422563" y="1343890"/>
          <a:ext cx="2895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4" name="Equation" r:id="rId3" imgW="1333440" imgH="431640" progId="Equation.3">
                  <p:embed/>
                </p:oleObj>
              </mc:Choice>
              <mc:Fallback>
                <p:oleObj name="Equation" r:id="rId3" imgW="1333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63" y="1343890"/>
                        <a:ext cx="28956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5310415" y="1235240"/>
          <a:ext cx="25654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5" name="Equation" r:id="rId5" imgW="1180800" imgH="431640" progId="Equation.3">
                  <p:embed/>
                </p:oleObj>
              </mc:Choice>
              <mc:Fallback>
                <p:oleObj name="Equation" r:id="rId5" imgW="1180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415" y="1235240"/>
                        <a:ext cx="25654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316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8135"/>
            <a:ext cx="8964613" cy="417513"/>
          </a:xfrm>
        </p:spPr>
        <p:txBody>
          <a:bodyPr/>
          <a:lstStyle/>
          <a:p>
            <a:r>
              <a:rPr lang="en-US" altLang="en-US" dirty="0" smtClean="0"/>
              <a:t>Solve the Recurrence 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1166807"/>
            <a:ext cx="8642350" cy="199693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/>
              <a:t>The recurrence </a:t>
            </a:r>
            <a:r>
              <a:rPr lang="en-US" altLang="en-US" sz="1800" dirty="0"/>
              <a:t>relation is: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i="1" dirty="0" smtClean="0"/>
              <a:t>     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T(n)  = 1                           if n = 0 or n =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   T(n)  =  T(n /2) + c         if  n &gt; 2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T(n)	= T(n </a:t>
            </a: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/2) + 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= T(n/4) + c + 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= T(n/8) + c + c + 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….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= T(n/2</a:t>
            </a:r>
            <a:r>
              <a:rPr lang="en-US" altLang="en-US" sz="2400" baseline="30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k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) + kc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Stop when k = </a:t>
            </a:r>
            <a:r>
              <a:rPr lang="en-US" altLang="en-US" sz="24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lgn</a:t>
            </a:r>
            <a:endParaRPr lang="en-US" altLang="en-US" sz="24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T(n)	 = T(1) + </a:t>
            </a:r>
            <a:r>
              <a:rPr lang="en-US" altLang="en-US" sz="24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clgn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 = 1 + </a:t>
            </a:r>
            <a:r>
              <a:rPr lang="en-US" altLang="en-US" sz="24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clgn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T(n)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(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lgn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endParaRPr lang="en-US" altLang="en-US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i="1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2400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endParaRPr lang="en-US" altLang="en-US" sz="2400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12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2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2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2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2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2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2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 of Hanoi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There are three towers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n </a:t>
            </a:r>
            <a:r>
              <a:rPr lang="en-US" altLang="en-US" sz="2800" dirty="0"/>
              <a:t>gold disks, with decreasing sizes, placed on the first tower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You need to </a:t>
            </a:r>
            <a:r>
              <a:rPr lang="en-US" altLang="en-US" sz="2800" dirty="0" smtClean="0"/>
              <a:t>move </a:t>
            </a:r>
            <a:r>
              <a:rPr lang="en-US" altLang="en-US" sz="2800" dirty="0"/>
              <a:t>all of the disks </a:t>
            </a:r>
            <a:r>
              <a:rPr lang="en-US" altLang="en-US" sz="2800" dirty="0" smtClean="0"/>
              <a:t>from </a:t>
            </a:r>
            <a:r>
              <a:rPr lang="en-US" altLang="en-US" sz="2800" dirty="0"/>
              <a:t>the first tower to the </a:t>
            </a:r>
            <a:r>
              <a:rPr lang="en-US" altLang="en-US" sz="2800" dirty="0" smtClean="0"/>
              <a:t>second </a:t>
            </a:r>
            <a:r>
              <a:rPr lang="en-US" altLang="en-US" sz="2800" dirty="0"/>
              <a:t>tower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Larger disks can not be placed on top of </a:t>
            </a:r>
            <a:r>
              <a:rPr lang="en-US" altLang="en-US" sz="2800" dirty="0" smtClean="0"/>
              <a:t>smaller </a:t>
            </a:r>
            <a:r>
              <a:rPr lang="en-US" altLang="en-US" sz="2800" dirty="0"/>
              <a:t>disks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third tower can be used to </a:t>
            </a:r>
            <a:r>
              <a:rPr lang="en-US" altLang="en-US" sz="2800" dirty="0" smtClean="0"/>
              <a:t>temporarily </a:t>
            </a:r>
            <a:r>
              <a:rPr lang="en-US" altLang="en-US" sz="2800" dirty="0"/>
              <a:t>hold disks</a:t>
            </a:r>
          </a:p>
        </p:txBody>
      </p:sp>
    </p:spTree>
    <p:extLst>
      <p:ext uri="{BB962C8B-B14F-4D97-AF65-F5344CB8AC3E}">
        <p14:creationId xmlns:p14="http://schemas.microsoft.com/office/powerpoint/2010/main" val="18127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Solution</a:t>
            </a:r>
          </a:p>
        </p:txBody>
      </p:sp>
      <p:grpSp>
        <p:nvGrpSpPr>
          <p:cNvPr id="10243" name="Group 1027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10244" name="Rectangle 1028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" name="Rectangle 1029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46" name="Group 1030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10247" name="Rectangle 1031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Rectangle 1032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49" name="Group 1033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10250" name="Rectangle 1034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Rectangle 1035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2" name="Oval 1036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Oval 1037"/>
          <p:cNvSpPr>
            <a:spLocks noChangeArrowheads="1"/>
          </p:cNvSpPr>
          <p:nvPr/>
        </p:nvSpPr>
        <p:spPr bwMode="auto">
          <a:xfrm>
            <a:off x="12954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Oval 1038"/>
          <p:cNvSpPr>
            <a:spLocks noChangeArrowheads="1"/>
          </p:cNvSpPr>
          <p:nvPr/>
        </p:nvSpPr>
        <p:spPr bwMode="auto">
          <a:xfrm>
            <a:off x="1552575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39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19710</TotalTime>
  <Words>1761</Words>
  <Application>Microsoft Office PowerPoint</Application>
  <PresentationFormat>On-screen Show (4:3)</PresentationFormat>
  <Paragraphs>600</Paragraphs>
  <Slides>64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Arial</vt:lpstr>
      <vt:lpstr>Cambria Math</vt:lpstr>
      <vt:lpstr>Comic Sans MS</vt:lpstr>
      <vt:lpstr>Courier New</vt:lpstr>
      <vt:lpstr>Symbol</vt:lpstr>
      <vt:lpstr>Times New Roman</vt:lpstr>
      <vt:lpstr>ヒラギノ明朝 ProN W3</vt:lpstr>
      <vt:lpstr>Default Design</vt:lpstr>
      <vt:lpstr>Equation</vt:lpstr>
      <vt:lpstr>Paint Shop Pro Image</vt:lpstr>
      <vt:lpstr>Chapter 4</vt:lpstr>
      <vt:lpstr>Power of a Number</vt:lpstr>
      <vt:lpstr>PowerPoint Presentation</vt:lpstr>
      <vt:lpstr>Extra Recursion</vt:lpstr>
      <vt:lpstr>PowerPoint Presentation</vt:lpstr>
      <vt:lpstr>Recurrence Relations from Code</vt:lpstr>
      <vt:lpstr>Solve the Recurrence </vt:lpstr>
      <vt:lpstr>Tower of Hanoi</vt:lpstr>
      <vt:lpstr>Recursive Solution</vt:lpstr>
      <vt:lpstr>Recursive Solution</vt:lpstr>
      <vt:lpstr>Recursive Solution</vt:lpstr>
      <vt:lpstr>Recursive Solution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Towers of Hanoi</vt:lpstr>
      <vt:lpstr>Guess and Prove</vt:lpstr>
      <vt:lpstr>Iteration Method</vt:lpstr>
      <vt:lpstr>Geometric Series</vt:lpstr>
      <vt:lpstr>Iteration Method using c</vt:lpstr>
      <vt:lpstr>Forming Recurrence Relations</vt:lpstr>
      <vt:lpstr>PowerPoint Presentation</vt:lpstr>
      <vt:lpstr>Recurrences Solutions</vt:lpstr>
      <vt:lpstr>Methods for Solving Recurrences</vt:lpstr>
      <vt:lpstr>The Iteration Method</vt:lpstr>
      <vt:lpstr>Iteration Method – Binary Search</vt:lpstr>
      <vt:lpstr>Substitution Method</vt:lpstr>
      <vt:lpstr>Substitution: T(n) = T(n-1)+T(n-2)</vt:lpstr>
      <vt:lpstr>Recursion-tree method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Geometric series</vt:lpstr>
      <vt:lpstr>Example of recursion tree</vt:lpstr>
      <vt:lpstr>Recursion Tree – Example 2</vt:lpstr>
      <vt:lpstr>Recursion Tree – Example 3</vt:lpstr>
      <vt:lpstr>The Master Method</vt:lpstr>
      <vt:lpstr>Master Method</vt:lpstr>
      <vt:lpstr>Idea of Master Method</vt:lpstr>
      <vt:lpstr>Idea of Master Method</vt:lpstr>
      <vt:lpstr>Three common cases</vt:lpstr>
      <vt:lpstr>Case 1</vt:lpstr>
      <vt:lpstr>Idea of Master Method</vt:lpstr>
      <vt:lpstr>Case 2</vt:lpstr>
      <vt:lpstr>Idea of master theorem</vt:lpstr>
      <vt:lpstr>Case 3</vt:lpstr>
      <vt:lpstr>Master Method</vt:lpstr>
      <vt:lpstr>Master Method – Binary Search</vt:lpstr>
      <vt:lpstr>PowerPoint Presentation</vt:lpstr>
      <vt:lpstr>PowerPoint Presentation</vt:lpstr>
      <vt:lpstr>Master Method - Example 3</vt:lpstr>
      <vt:lpstr>Master Method: Merge-Sort</vt:lpstr>
    </vt:vector>
  </TitlesOfParts>
  <Company>University of Nevada, Reno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Week2H</dc:title>
  <dc:subject>Divide and Conquer</dc:subject>
  <dc:creator>Juli Schutfort</dc:creator>
  <cp:lastModifiedBy>Julianne Schutfort</cp:lastModifiedBy>
  <cp:revision>1041</cp:revision>
  <cp:lastPrinted>2018-07-02T18:42:49Z</cp:lastPrinted>
  <dcterms:created xsi:type="dcterms:W3CDTF">2003-07-26T00:47:08Z</dcterms:created>
  <dcterms:modified xsi:type="dcterms:W3CDTF">2020-01-15T07:04:21Z</dcterms:modified>
</cp:coreProperties>
</file>