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21" r:id="rId2"/>
    <p:sldId id="422" r:id="rId3"/>
    <p:sldId id="574" r:id="rId4"/>
    <p:sldId id="423" r:id="rId5"/>
    <p:sldId id="426" r:id="rId6"/>
    <p:sldId id="534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00"/>
    <a:srgbClr val="DD0111"/>
    <a:srgbClr val="CC0000"/>
    <a:srgbClr val="006699"/>
    <a:srgbClr val="0000FF"/>
    <a:srgbClr val="0066FF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32" autoAdjust="0"/>
  </p:normalViewPr>
  <p:slideViewPr>
    <p:cSldViewPr snapToGrid="0">
      <p:cViewPr varScale="1">
        <p:scale>
          <a:sx n="100" d="100"/>
          <a:sy n="100" d="100"/>
        </p:scale>
        <p:origin x="97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2816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 err="1" smtClean="0"/>
              <a:t>cS</a:t>
            </a:r>
            <a:r>
              <a:rPr lang="en-US" altLang="en-US" dirty="0" smtClean="0"/>
              <a:t> </a:t>
            </a:r>
            <a:r>
              <a:rPr lang="en-US" altLang="en-US" dirty="0"/>
              <a:t>477/677 - </a:t>
            </a:r>
            <a:r>
              <a:rPr lang="en-US" altLang="en-US" dirty="0" smtClean="0"/>
              <a:t>Lecture </a:t>
            </a:r>
            <a:r>
              <a:rPr lang="en-US" altLang="en-US" dirty="0"/>
              <a:t>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ttacode.org/wiki/Binary_sear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0C17E9-4558-4CB6-B576-B18E0C6A8D6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 for Solving </a:t>
            </a:r>
            <a:r>
              <a:rPr lang="en-US" altLang="en-US" dirty="0" smtClean="0"/>
              <a:t>Recurrences</a:t>
            </a:r>
            <a:endParaRPr lang="en-US" alt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814388"/>
            <a:ext cx="8229600" cy="5076825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Iteration </a:t>
            </a:r>
            <a:r>
              <a:rPr lang="en-US" altLang="en-US" dirty="0"/>
              <a:t>method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/>
              <a:t>Substitution method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Recursion </a:t>
            </a:r>
            <a:r>
              <a:rPr lang="en-US" altLang="en-US" dirty="0"/>
              <a:t>tree </a:t>
            </a:r>
            <a:r>
              <a:rPr lang="en-US" altLang="en-US" dirty="0" smtClean="0"/>
              <a:t>method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40693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1600200" y="2895600"/>
            <a:ext cx="4419600" cy="595313"/>
            <a:chOff x="1488" y="1968"/>
            <a:chExt cx="2784" cy="375"/>
          </a:xfrm>
        </p:grpSpPr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/2)</a:t>
              </a:r>
            </a:p>
          </p:txBody>
        </p:sp>
      </p:grp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6504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685800" y="3733800"/>
            <a:ext cx="14017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438400" y="3733800"/>
            <a:ext cx="11985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987800" y="3732213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5638800" y="3732213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11890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7" name="Line 21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0244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68" name="Line 44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graphicFrame>
        <p:nvGraphicFramePr>
          <p:cNvPr id="77867" name="Object 43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Equation" r:id="rId3" imgW="406080" imgH="406080" progId="Equation.3">
                  <p:embed/>
                </p:oleObj>
              </mc:Choice>
              <mc:Fallback>
                <p:oleObj name="Equation" r:id="rId3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6676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6" name="Line 48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4" name="Line 4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graphicFrame>
        <p:nvGraphicFramePr>
          <p:cNvPr id="78891" name="Object 43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2" name="Object 44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7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8070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22" name="Line 50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4" name="Rectangle 42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9917" name="Text Box 45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9927" name="Object 55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2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8" name="Object 56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3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3" name="Object 61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4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6" name="Text Box 64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2675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93792" y="1139073"/>
            <a:ext cx="61558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Solve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=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/4) +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n/</a:t>
            </a:r>
            <a:r>
              <a:rPr lang="en-US" altLang="en-US" sz="3200" dirty="0">
                <a:solidFill>
                  <a:srgbClr val="009999"/>
                </a:solidFill>
              </a:rPr>
              <a:t>2)</a:t>
            </a:r>
            <a:r>
              <a:rPr lang="en-US" altLang="en-US" sz="3200" i="1" dirty="0">
                <a:solidFill>
                  <a:srgbClr val="009999"/>
                </a:solidFill>
              </a:rPr>
              <a:t> + n</a:t>
            </a:r>
            <a:r>
              <a:rPr lang="en-US" altLang="en-US" sz="3200" baseline="30000" dirty="0">
                <a:solidFill>
                  <a:srgbClr val="009999"/>
                </a:solidFill>
              </a:rPr>
              <a:t>2</a:t>
            </a:r>
            <a:r>
              <a:rPr lang="en-US" altLang="en-US" sz="3200" dirty="0"/>
              <a:t>: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dirty="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968" name="Object 24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8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9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0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972" name="Object 28"/>
          <p:cNvGraphicFramePr>
            <a:graphicFrameLocks noChangeAspect="1"/>
          </p:cNvGraphicFramePr>
          <p:nvPr/>
        </p:nvGraphicFramePr>
        <p:xfrm>
          <a:off x="45021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1" name="Equation" r:id="rId9" imgW="4431960" imgH="723600" progId="Equation.3">
                  <p:embed/>
                </p:oleObj>
              </mc:Choice>
              <mc:Fallback>
                <p:oleObj name="Equation" r:id="rId9" imgW="44319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3171718" y="5456712"/>
            <a:ext cx="11732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400" dirty="0"/>
              <a:t>Total  ≤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4052888" y="6168478"/>
            <a:ext cx="11673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9999"/>
                </a:solidFill>
              </a:rPr>
              <a:t>= </a:t>
            </a:r>
            <a:r>
              <a:rPr lang="en-US" altLang="en-US" sz="2400" dirty="0" smtClean="0">
                <a:solidFill>
                  <a:srgbClr val="009999"/>
                </a:solidFill>
                <a:latin typeface="Symbol" pitchFamily="18" charset="2"/>
              </a:rPr>
              <a:t>O</a:t>
            </a:r>
            <a:r>
              <a:rPr lang="en-US" altLang="en-US" sz="2400" dirty="0" smtClean="0">
                <a:solidFill>
                  <a:srgbClr val="009999"/>
                </a:solidFill>
              </a:rPr>
              <a:t>(</a:t>
            </a:r>
            <a:r>
              <a:rPr lang="en-US" altLang="en-US" sz="24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2400" baseline="30000" dirty="0" smtClean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5851525" y="5897563"/>
            <a:ext cx="2863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accent2"/>
                </a:solidFill>
              </a:rPr>
              <a:t>geometric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02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Geometric </a:t>
            </a:r>
            <a:r>
              <a:rPr lang="en-US" altLang="en-US" dirty="0"/>
              <a:t>series</a:t>
            </a:r>
          </a:p>
        </p:txBody>
      </p:sp>
      <p:grpSp>
        <p:nvGrpSpPr>
          <p:cNvPr id="83977" name="Group 9"/>
          <p:cNvGrpSpPr>
            <a:grpSpLocks/>
          </p:cNvGrpSpPr>
          <p:nvPr/>
        </p:nvGrpSpPr>
        <p:grpSpPr bwMode="auto">
          <a:xfrm>
            <a:off x="1075253" y="2615871"/>
            <a:ext cx="5378450" cy="939800"/>
            <a:chOff x="1056" y="3072"/>
            <a:chExt cx="3388" cy="592"/>
          </a:xfrm>
        </p:grpSpPr>
        <p:graphicFrame>
          <p:nvGraphicFramePr>
            <p:cNvPr id="83971" name="Object 3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0" name="Equation" r:id="rId3" imgW="3492360" imgH="939600" progId="Equation.3">
                    <p:embed/>
                  </p:oleObj>
                </mc:Choice>
                <mc:Fallback>
                  <p:oleObj name="Equation" r:id="rId3" imgW="3492360" imgH="93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for </a:t>
              </a:r>
              <a:r>
                <a:rPr lang="en-US" altLang="en-US">
                  <a:solidFill>
                    <a:srgbClr val="009999"/>
                  </a:solidFill>
                </a:rPr>
                <a:t>|</a:t>
              </a:r>
              <a:r>
                <a:rPr lang="en-US" altLang="en-US" i="1">
                  <a:solidFill>
                    <a:srgbClr val="009999"/>
                  </a:solidFill>
                </a:rPr>
                <a:t>x</a:t>
              </a:r>
              <a:r>
                <a:rPr lang="en-US" altLang="en-US">
                  <a:solidFill>
                    <a:srgbClr val="009999"/>
                  </a:solidFill>
                </a:rPr>
                <a:t>| &lt; 1</a:t>
              </a:r>
            </a:p>
          </p:txBody>
        </p:sp>
      </p:grpSp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1065254" y="1229096"/>
            <a:ext cx="6370637" cy="1041400"/>
            <a:chOff x="672" y="1152"/>
            <a:chExt cx="4013" cy="656"/>
          </a:xfrm>
        </p:grpSpPr>
        <p:graphicFrame>
          <p:nvGraphicFramePr>
            <p:cNvPr id="83974" name="Object 6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1" name="Equation" r:id="rId5" imgW="4800600" imgH="1041120" progId="Equation.3">
                    <p:embed/>
                  </p:oleObj>
                </mc:Choice>
                <mc:Fallback>
                  <p:oleObj name="Equation" r:id="rId5" imgW="4800600" imgH="1041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for </a:t>
              </a:r>
              <a:r>
                <a:rPr lang="en-US" altLang="en-US" i="1">
                  <a:solidFill>
                    <a:srgbClr val="009999"/>
                  </a:solidFill>
                </a:rPr>
                <a:t>x</a:t>
              </a:r>
              <a:r>
                <a:rPr lang="en-US" altLang="en-US">
                  <a:solidFill>
                    <a:srgbClr val="009999"/>
                  </a:solidFill>
                </a:rPr>
                <a:t> </a:t>
              </a:r>
              <a:r>
                <a:rPr lang="en-US" altLang="en-US">
                  <a:solidFill>
                    <a:srgbClr val="009999"/>
                  </a:solidFill>
                  <a:latin typeface="Symbol" pitchFamily="18" charset="2"/>
                </a:rPr>
                <a:t>¹</a:t>
              </a:r>
              <a:r>
                <a:rPr lang="en-US" altLang="en-US">
                  <a:solidFill>
                    <a:srgbClr val="009999"/>
                  </a:solidFill>
                </a:rPr>
                <a:t> 1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36151" y="3644425"/>
          <a:ext cx="6735308" cy="106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2" name="Equation" r:id="rId7" imgW="2768400" imgH="431640" progId="Equation.3">
                  <p:embed/>
                </p:oleObj>
              </mc:Choice>
              <mc:Fallback>
                <p:oleObj name="Equation" r:id="rId7" imgW="276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51" y="3644425"/>
                        <a:ext cx="6735308" cy="10628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0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6965" y="1145495"/>
            <a:ext cx="61558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Solve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=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/4) +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n/</a:t>
            </a:r>
            <a:r>
              <a:rPr lang="en-US" altLang="en-US" sz="3200" dirty="0">
                <a:solidFill>
                  <a:srgbClr val="009999"/>
                </a:solidFill>
              </a:rPr>
              <a:t>2)</a:t>
            </a:r>
            <a:r>
              <a:rPr lang="en-US" altLang="en-US" sz="3200" i="1" dirty="0">
                <a:solidFill>
                  <a:srgbClr val="009999"/>
                </a:solidFill>
              </a:rPr>
              <a:t> +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9999"/>
                </a:solidFill>
              </a:rPr>
              <a:t>2</a:t>
            </a:r>
            <a:r>
              <a:rPr lang="en-US" altLang="en-US" sz="3200" dirty="0" smtClean="0"/>
              <a:t>:</a:t>
            </a:r>
            <a:endParaRPr lang="en-US" altLang="en-US" sz="3200" dirty="0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968" name="Object 24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4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5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6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2716465" y="5456712"/>
            <a:ext cx="1628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400" dirty="0"/>
              <a:t>Total  </a:t>
            </a:r>
            <a:r>
              <a:rPr lang="en-US" altLang="en-US" sz="2400" dirty="0" smtClean="0">
                <a:sym typeface="Symbol"/>
              </a:rPr>
              <a:t> 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2</a:t>
            </a:r>
            <a:r>
              <a:rPr lang="en-US" altLang="en-US" sz="2400" dirty="0" smtClean="0">
                <a:sym typeface="Symbol"/>
              </a:rPr>
              <a:t> </a:t>
            </a:r>
            <a:endParaRPr lang="en-US" altLang="en-US" sz="2400" dirty="0"/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4476337" y="5486400"/>
            <a:ext cx="11673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= </a:t>
            </a:r>
            <a:r>
              <a:rPr lang="en-US" altLang="en-US" sz="2400" dirty="0" smtClean="0">
                <a:latin typeface="Symbol" pitchFamily="18" charset="2"/>
                <a:sym typeface="Symbol"/>
              </a:rPr>
              <a:t>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/>
              <a:t>)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09923" y="6036150"/>
            <a:ext cx="42482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/>
              <a:t>Therefore </a:t>
            </a:r>
            <a:r>
              <a:rPr lang="en-US" altLang="en-US" sz="3200" dirty="0"/>
              <a:t>T(n) = </a:t>
            </a:r>
            <a:r>
              <a:rPr lang="en-US" altLang="en-US" sz="3200" dirty="0" smtClean="0">
                <a:sym typeface="Symbol"/>
              </a:rPr>
              <a:t>(</a:t>
            </a:r>
            <a:r>
              <a:rPr lang="en-US" altLang="en-US" sz="3200" dirty="0" smtClean="0"/>
              <a:t>n</a:t>
            </a:r>
            <a:r>
              <a:rPr lang="en-US" altLang="en-US" sz="3200" baseline="30000" dirty="0" smtClean="0"/>
              <a:t>2</a:t>
            </a:r>
            <a:r>
              <a:rPr lang="en-US" altLang="en-US" sz="3200" dirty="0"/>
              <a:t>)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1941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F1847-68F8-4D96-BBF4-620A409472D7}" type="slidenum">
              <a:rPr lang="en-US" altLang="en-US">
                <a:latin typeface="+mn-lt"/>
              </a:rPr>
              <a:pPr/>
              <a:t>19</a:t>
            </a:fld>
            <a:endParaRPr lang="en-US" altLang="en-US">
              <a:latin typeface="+mn-lt"/>
            </a:endParaRP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3200400" y="6400800"/>
            <a:ext cx="510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Recursion Tree – Example 2</a:t>
            </a:r>
            <a:endParaRPr lang="en-US" altLang="en-US" dirty="0">
              <a:latin typeface="+mn-lt"/>
            </a:endParaRP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602162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 sz="2400" dirty="0" smtClean="0"/>
              <a:t>T(n</a:t>
            </a:r>
            <a:r>
              <a:rPr lang="en-US" altLang="en-US" sz="2400" dirty="0"/>
              <a:t>) = </a:t>
            </a:r>
            <a:r>
              <a:rPr lang="en-US" altLang="en-US" sz="2400" dirty="0" smtClean="0"/>
              <a:t>T(n/3</a:t>
            </a:r>
            <a:r>
              <a:rPr lang="en-US" altLang="en-US" sz="2400" dirty="0"/>
              <a:t>) + </a:t>
            </a:r>
            <a:r>
              <a:rPr lang="en-US" altLang="en-US" sz="2400" dirty="0" smtClean="0"/>
              <a:t>T(2n/3</a:t>
            </a:r>
            <a:r>
              <a:rPr lang="en-US" altLang="en-US" sz="2400" dirty="0"/>
              <a:t>) + n</a:t>
            </a:r>
          </a:p>
        </p:txBody>
      </p:sp>
      <p:graphicFrame>
        <p:nvGraphicFramePr>
          <p:cNvPr id="239621" name="Object 5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876800" y="1219200"/>
          <a:ext cx="3724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" name="Paint Shop Pro Image" r:id="rId3" imgW="5648780" imgH="6126829" progId="PaintShopPro">
                  <p:embed/>
                </p:oleObj>
              </mc:Choice>
              <mc:Fallback>
                <p:oleObj name="Paint Shop Pro Image" r:id="rId3" imgW="5648780" imgH="6126829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3724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381000" y="1828800"/>
            <a:ext cx="449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The longest path from the root to a leaf is:                  		        n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 (2/3)n  (2/3)</a:t>
            </a:r>
            <a:r>
              <a:rPr lang="en-US" altLang="en-US" sz="2000" baseline="30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2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 n  …  1</a:t>
            </a:r>
            <a:endParaRPr lang="en-US" altLang="en-US" sz="2000" baseline="30000" dirty="0">
              <a:solidFill>
                <a:schemeClr val="tx1"/>
              </a:solidFill>
              <a:latin typeface="+mn-lt"/>
              <a:sym typeface="Symbol" pitchFamily="-106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Subproblem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size hits 1 when       1 = (2/3)</a:t>
            </a:r>
            <a:r>
              <a:rPr lang="en-US" altLang="en-US" sz="2000" baseline="3000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n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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-106" charset="2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=log</a:t>
            </a:r>
            <a:r>
              <a:rPr lang="en-US" altLang="en-US" sz="2000" baseline="-25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3/2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-106" charset="2"/>
              </a:rPr>
              <a:t>n</a:t>
            </a:r>
            <a:endParaRPr lang="en-US" altLang="en-US" sz="2000" dirty="0">
              <a:solidFill>
                <a:schemeClr val="tx1"/>
              </a:solidFill>
              <a:latin typeface="+mn-lt"/>
              <a:cs typeface="Arial" charset="0"/>
              <a:sym typeface="Symbol" pitchFamily="-106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cost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of the problem at level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 = 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Total 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cost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pPr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+mn-lt"/>
              <a:cs typeface="Arial" charset="0"/>
              <a:sym typeface="Symbol" pitchFamily="-106" charset="2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			 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T(n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) = O(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nlgn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graphicFrame>
        <p:nvGraphicFramePr>
          <p:cNvPr id="239623" name="Object 7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1555663" y="5349875"/>
          <a:ext cx="5435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" name="Equation" r:id="rId5" imgW="3022560" imgH="583920" progId="Equation.DSMT4">
                  <p:embed/>
                </p:oleObj>
              </mc:Choice>
              <mc:Fallback>
                <p:oleObj name="Equation" r:id="rId5" imgW="30225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663" y="5349875"/>
                        <a:ext cx="5435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5663" y="5502420"/>
            <a:ext cx="60564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T(n)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75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  <p:bldP spid="2396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7EDD7-E741-4DAB-BB32-A8BA2E4356E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Iteration Method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Convert </a:t>
            </a: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 smtClean="0">
                <a:solidFill>
                  <a:schemeClr val="tx1"/>
                </a:solidFill>
              </a:rPr>
              <a:t>recurrence </a:t>
            </a:r>
            <a:r>
              <a:rPr lang="en-US" altLang="en-US" dirty="0">
                <a:solidFill>
                  <a:schemeClr val="tx1"/>
                </a:solidFill>
              </a:rPr>
              <a:t>into a summation and try to bound it using </a:t>
            </a:r>
            <a:r>
              <a:rPr lang="en-US" altLang="en-US" dirty="0" smtClean="0">
                <a:solidFill>
                  <a:schemeClr val="tx1"/>
                </a:solidFill>
              </a:rPr>
              <a:t>a known </a:t>
            </a:r>
            <a:r>
              <a:rPr lang="en-US" altLang="en-US" dirty="0">
                <a:solidFill>
                  <a:schemeClr val="tx1"/>
                </a:solidFill>
              </a:rPr>
              <a:t>series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Iterate the </a:t>
            </a:r>
            <a:r>
              <a:rPr lang="en-US" altLang="en-US" dirty="0" smtClean="0"/>
              <a:t>recurrence </a:t>
            </a:r>
            <a:r>
              <a:rPr lang="en-US" altLang="en-US" dirty="0"/>
              <a:t>until the initial </a:t>
            </a:r>
            <a:r>
              <a:rPr lang="en-US" altLang="en-US" dirty="0" smtClean="0"/>
              <a:t>condition </a:t>
            </a:r>
            <a:r>
              <a:rPr lang="en-US" altLang="en-US" dirty="0"/>
              <a:t>is </a:t>
            </a:r>
            <a:r>
              <a:rPr lang="en-US" altLang="en-US" dirty="0" smtClean="0"/>
              <a:t>reached</a:t>
            </a:r>
            <a:r>
              <a:rPr lang="en-US" altLang="en-US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Use </a:t>
            </a:r>
            <a:r>
              <a:rPr lang="en-US" altLang="en-US" dirty="0" smtClean="0"/>
              <a:t>back-substitution </a:t>
            </a:r>
            <a:r>
              <a:rPr lang="en-US" altLang="en-US" dirty="0"/>
              <a:t>to express the </a:t>
            </a:r>
            <a:r>
              <a:rPr lang="en-US" altLang="en-US" dirty="0" smtClean="0"/>
              <a:t>recurrence </a:t>
            </a:r>
            <a:r>
              <a:rPr lang="en-US" altLang="en-US" dirty="0"/>
              <a:t>in terms of </a:t>
            </a:r>
            <a:r>
              <a:rPr lang="en-US" altLang="en-US" i="1" dirty="0"/>
              <a:t>n</a:t>
            </a:r>
            <a:r>
              <a:rPr lang="en-US" altLang="en-US" dirty="0"/>
              <a:t> and the initial (boundary) </a:t>
            </a:r>
            <a:r>
              <a:rPr lang="en-US" altLang="en-US" dirty="0" smtClean="0"/>
              <a:t>condition</a:t>
            </a:r>
            <a:r>
              <a:rPr lang="en-US" altLang="en-US" dirty="0"/>
              <a:t>.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28465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F1847-68F8-4D96-BBF4-620A409472D7}" type="slidenum">
              <a:rPr lang="en-US" altLang="en-US">
                <a:latin typeface="+mn-lt"/>
              </a:rPr>
              <a:pPr/>
              <a:t>20</a:t>
            </a:fld>
            <a:endParaRPr lang="en-US" altLang="en-US">
              <a:latin typeface="+mn-lt"/>
            </a:endParaRP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3200400" y="6400800"/>
            <a:ext cx="510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Recursion Tree – Example 3</a:t>
            </a:r>
            <a:endParaRPr lang="en-US" altLang="en-US" dirty="0">
              <a:latin typeface="+mn-lt"/>
            </a:endParaRP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602162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 sz="2400" dirty="0" smtClean="0"/>
              <a:t>T(n</a:t>
            </a:r>
            <a:r>
              <a:rPr lang="en-US" altLang="en-US" sz="2400" dirty="0"/>
              <a:t>) = </a:t>
            </a:r>
            <a:r>
              <a:rPr lang="en-US" altLang="en-US" sz="2400" dirty="0" smtClean="0"/>
              <a:t>T(n/3</a:t>
            </a:r>
            <a:r>
              <a:rPr lang="en-US" altLang="en-US" sz="2400" dirty="0"/>
              <a:t>) + </a:t>
            </a:r>
            <a:r>
              <a:rPr lang="en-US" altLang="en-US" sz="2400" dirty="0" smtClean="0"/>
              <a:t>T(2n/3</a:t>
            </a:r>
            <a:r>
              <a:rPr lang="en-US" altLang="en-US" sz="2400" dirty="0"/>
              <a:t>) + n</a:t>
            </a:r>
          </a:p>
        </p:txBody>
      </p:sp>
      <p:graphicFrame>
        <p:nvGraphicFramePr>
          <p:cNvPr id="239621" name="Object 5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876800" y="1219200"/>
          <a:ext cx="3724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8" name="Paint Shop Pro Image" r:id="rId3" imgW="5648780" imgH="6126829" progId="PaintShopPro">
                  <p:embed/>
                </p:oleObj>
              </mc:Choice>
              <mc:Fallback>
                <p:oleObj name="Paint Shop Pro Image" r:id="rId3" imgW="5648780" imgH="6126829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3724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381000" y="1828800"/>
            <a:ext cx="449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pPr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+mn-lt"/>
              <a:cs typeface="Arial" charset="0"/>
              <a:sym typeface="Symbol" pitchFamily="-106" charset="2"/>
            </a:endParaRPr>
          </a:p>
          <a:p>
            <a:pPr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T(n) = </a:t>
            </a:r>
            <a:r>
              <a:rPr lang="en-US" altLang="en-US" sz="2000" dirty="0" smtClean="0">
                <a:solidFill>
                  <a:schemeClr val="tx1"/>
                </a:solidFill>
                <a:sym typeface="Symbol"/>
              </a:rPr>
              <a:t></a:t>
            </a:r>
            <a:r>
              <a:rPr lang="en-US" altLang="en-US" sz="2000" dirty="0" smtClean="0">
                <a:solidFill>
                  <a:schemeClr val="tx1"/>
                </a:solidFill>
              </a:rPr>
              <a:t>(n)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			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  <a:cs typeface="Arial" charset="0"/>
                <a:sym typeface="Symbol" pitchFamily="-106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T(n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) = O(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nlgn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69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  <p:bldP spid="23962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07621" y="1430544"/>
            <a:ext cx="7559675" cy="244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800" dirty="0"/>
              <a:t>The master method applies to recurrences of the form</a:t>
            </a:r>
          </a:p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800" i="1" dirty="0">
                <a:solidFill>
                  <a:srgbClr val="009999"/>
                </a:solidFill>
              </a:rPr>
              <a:t>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= </a:t>
            </a:r>
            <a:r>
              <a:rPr lang="en-US" altLang="en-US" sz="2800" i="1" dirty="0">
                <a:solidFill>
                  <a:srgbClr val="009999"/>
                </a:solidFill>
              </a:rPr>
              <a:t>a 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/</a:t>
            </a:r>
            <a:r>
              <a:rPr lang="en-US" altLang="en-US" sz="2800" i="1" dirty="0">
                <a:solidFill>
                  <a:srgbClr val="009999"/>
                </a:solidFill>
              </a:rPr>
              <a:t>b</a:t>
            </a:r>
            <a:r>
              <a:rPr lang="en-US" altLang="en-US" sz="2800" dirty="0">
                <a:solidFill>
                  <a:srgbClr val="009999"/>
                </a:solidFill>
              </a:rPr>
              <a:t>) + </a:t>
            </a:r>
            <a:r>
              <a:rPr lang="en-US" altLang="en-US" sz="2800" i="1" dirty="0">
                <a:solidFill>
                  <a:srgbClr val="009999"/>
                </a:solidFill>
              </a:rPr>
              <a:t>f 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</a:t>
            </a:r>
            <a:r>
              <a:rPr lang="en-US" altLang="en-US" sz="2800" dirty="0"/>
              <a:t>, 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800" dirty="0"/>
              <a:t>where </a:t>
            </a:r>
            <a:r>
              <a:rPr lang="en-US" altLang="en-US" sz="2800" i="1" dirty="0">
                <a:solidFill>
                  <a:srgbClr val="009999"/>
                </a:solidFill>
              </a:rPr>
              <a:t>a</a:t>
            </a:r>
            <a:r>
              <a:rPr lang="en-US" altLang="en-US" sz="2800" dirty="0">
                <a:solidFill>
                  <a:srgbClr val="009999"/>
                </a:solidFill>
              </a:rPr>
              <a:t> </a:t>
            </a:r>
            <a:r>
              <a:rPr lang="en-US" altLang="en-US" sz="2800" dirty="0">
                <a:solidFill>
                  <a:srgbClr val="009999"/>
                </a:solidFill>
                <a:latin typeface="Symbol" pitchFamily="18" charset="2"/>
              </a:rPr>
              <a:t>³</a:t>
            </a:r>
            <a:r>
              <a:rPr lang="en-US" altLang="en-US" sz="2800" dirty="0">
                <a:solidFill>
                  <a:srgbClr val="009999"/>
                </a:solidFill>
              </a:rPr>
              <a:t> 1</a:t>
            </a:r>
            <a:r>
              <a:rPr lang="en-US" altLang="en-US" sz="2800" dirty="0"/>
              <a:t>, </a:t>
            </a:r>
            <a:r>
              <a:rPr lang="en-US" altLang="en-US" sz="2800" i="1" dirty="0">
                <a:solidFill>
                  <a:srgbClr val="009999"/>
                </a:solidFill>
              </a:rPr>
              <a:t>b</a:t>
            </a:r>
            <a:r>
              <a:rPr lang="en-US" altLang="en-US" sz="2800" dirty="0">
                <a:solidFill>
                  <a:srgbClr val="009999"/>
                </a:solidFill>
              </a:rPr>
              <a:t> &gt; 1</a:t>
            </a:r>
            <a:r>
              <a:rPr lang="en-US" altLang="en-US" sz="2800" dirty="0"/>
              <a:t>, and  </a:t>
            </a:r>
            <a:r>
              <a:rPr lang="en-US" altLang="en-US" sz="2800" i="1" dirty="0">
                <a:solidFill>
                  <a:srgbClr val="009999"/>
                </a:solidFill>
              </a:rPr>
              <a:t>f</a:t>
            </a:r>
            <a:r>
              <a:rPr lang="en-US" altLang="en-US" sz="2800" dirty="0"/>
              <a:t>  is asymptotically positive.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3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08414-1DA5-4B54-9423-3E6E4B09803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2625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“Formula” </a:t>
            </a:r>
            <a:r>
              <a:rPr lang="en-US" altLang="en-US" sz="2000" dirty="0"/>
              <a:t>for solving </a:t>
            </a:r>
            <a:r>
              <a:rPr lang="en-US" altLang="en-US" sz="2000" dirty="0" smtClean="0"/>
              <a:t>recurrences </a:t>
            </a:r>
            <a:r>
              <a:rPr lang="en-US" altLang="en-US" sz="2000" dirty="0"/>
              <a:t>of the form: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			</a:t>
            </a:r>
          </a:p>
          <a:p>
            <a:pPr>
              <a:buFontTx/>
              <a:buNone/>
            </a:pPr>
            <a:r>
              <a:rPr lang="en-US" altLang="en-US" sz="2000" dirty="0"/>
              <a:t>			where, a </a:t>
            </a:r>
            <a:r>
              <a:rPr lang="en-US" altLang="en-US" sz="2000" dirty="0">
                <a:cs typeface="Arial" charset="0"/>
              </a:rPr>
              <a:t>≥ 1, b &gt; 1, and f(n) &gt; 0 </a:t>
            </a:r>
          </a:p>
          <a:p>
            <a:pPr>
              <a:buFontTx/>
              <a:buNone/>
            </a:pPr>
            <a:endParaRPr lang="en-US" altLang="en-US" sz="1000" dirty="0">
              <a:cs typeface="Arial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</a:rPr>
              <a:t>case </a:t>
            </a:r>
            <a:r>
              <a:rPr lang="en-US" altLang="en-US" sz="2200" b="1" dirty="0">
                <a:cs typeface="Arial" charset="0"/>
              </a:rPr>
              <a:t>1:</a:t>
            </a:r>
            <a:r>
              <a:rPr lang="en-US" altLang="en-US" sz="2200" dirty="0">
                <a:cs typeface="Arial" charset="0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f(n) = O(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-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) </a:t>
            </a:r>
            <a:r>
              <a:rPr lang="en-US" altLang="en-US" sz="2200" dirty="0">
                <a:cs typeface="Arial" charset="0"/>
              </a:rPr>
              <a:t>for some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 &gt; 0, then: 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sz="2200" dirty="0" err="1">
                <a:solidFill>
                  <a:srgbClr val="FF0000"/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cs typeface="Arial" charset="0"/>
                <a:sym typeface="Symbol" pitchFamily="-106" charset="2"/>
              </a:rPr>
              <a:t>2: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(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, then: 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sz="2200" dirty="0" err="1">
                <a:solidFill>
                  <a:srgbClr val="FF0000"/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  <a:cs typeface="Arial" charset="0"/>
                <a:sym typeface="Symbol" pitchFamily="-106" charset="2"/>
              </a:rPr>
              <a:t>lgn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cs typeface="Arial" charset="0"/>
                <a:sym typeface="Symbol" pitchFamily="-106" charset="2"/>
              </a:rPr>
              <a:t>3: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(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+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for some  &gt; 0, and if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dirty="0">
                <a:cs typeface="Arial" charset="0"/>
                <a:sym typeface="Symbol" pitchFamily="-106" charset="2"/>
              </a:rPr>
              <a:t>	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af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(n/b) ≤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cf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(n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)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for some </a:t>
            </a:r>
            <a:r>
              <a:rPr lang="en-US" altLang="en-US" sz="2200" dirty="0" smtClean="0">
                <a:cs typeface="Arial" charset="0"/>
                <a:sym typeface="Symbol" pitchFamily="-106" charset="2"/>
              </a:rPr>
              <a:t>c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&lt; 1 and all </a:t>
            </a:r>
            <a:r>
              <a:rPr lang="en-US" altLang="en-US" sz="2200" dirty="0" smtClean="0">
                <a:cs typeface="Arial" charset="0"/>
                <a:sym typeface="Symbol" pitchFamily="-106" charset="2"/>
              </a:rPr>
              <a:t>sufficiently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large n, then: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dirty="0">
                <a:cs typeface="Arial" charset="0"/>
                <a:sym typeface="Symbol" pitchFamily="-106" charset="2"/>
              </a:rPr>
              <a:t>				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(f(n))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676400"/>
          <a:ext cx="289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2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289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1033154" y="5522027"/>
            <a:ext cx="498765" cy="498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1268" y="599703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6" name="Line 30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Rectangle 20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38" name="Line 2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Idea of </a:t>
            </a:r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Rectangle 19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1160" name="Arc 24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5" name="Text Box 29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67" name="Arc 31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grpSp>
        <p:nvGrpSpPr>
          <p:cNvPr id="91181" name="Group 45"/>
          <p:cNvGrpSpPr>
            <a:grpSpLocks/>
          </p:cNvGrpSpPr>
          <p:nvPr/>
        </p:nvGrpSpPr>
        <p:grpSpPr bwMode="auto">
          <a:xfrm>
            <a:off x="60325" y="2057400"/>
            <a:ext cx="1303338" cy="3581400"/>
            <a:chOff x="38" y="1296"/>
            <a:chExt cx="821" cy="2256"/>
          </a:xfrm>
        </p:grpSpPr>
        <p:sp>
          <p:nvSpPr>
            <p:cNvPr id="91169" name="Line 33"/>
            <p:cNvSpPr>
              <a:spLocks noChangeShapeType="1"/>
            </p:cNvSpPr>
            <p:nvPr/>
          </p:nvSpPr>
          <p:spPr bwMode="auto">
            <a:xfrm>
              <a:off x="448" y="1296"/>
              <a:ext cx="0" cy="2256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0" name="Text Box 34"/>
            <p:cNvSpPr txBox="1">
              <a:spLocks noChangeArrowheads="1"/>
            </p:cNvSpPr>
            <p:nvPr/>
          </p:nvSpPr>
          <p:spPr bwMode="auto">
            <a:xfrm>
              <a:off x="38" y="2016"/>
              <a:ext cx="82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solidFill>
                    <a:srgbClr val="009999"/>
                  </a:solidFill>
                </a:rPr>
                <a:t>h</a:t>
              </a:r>
              <a:r>
                <a:rPr lang="en-US" altLang="en-US" sz="2400">
                  <a:solidFill>
                    <a:srgbClr val="009999"/>
                  </a:solidFill>
                </a:rPr>
                <a:t> = log</a:t>
              </a:r>
              <a:r>
                <a:rPr lang="en-US" altLang="en-US" sz="2400" i="1" baseline="-25000">
                  <a:solidFill>
                    <a:srgbClr val="009999"/>
                  </a:solidFill>
                </a:rPr>
                <a:t>b</a:t>
              </a:r>
              <a:r>
                <a:rPr lang="en-US" altLang="en-US" sz="2400" i="1">
                  <a:solidFill>
                    <a:srgbClr val="009999"/>
                  </a:solidFill>
                </a:rPr>
                <a:t>n</a:t>
              </a:r>
            </a:p>
          </p:txBody>
        </p:sp>
      </p:grpSp>
      <p:grpSp>
        <p:nvGrpSpPr>
          <p:cNvPr id="91182" name="Group 46"/>
          <p:cNvGrpSpPr>
            <a:grpSpLocks/>
          </p:cNvGrpSpPr>
          <p:nvPr/>
        </p:nvGrpSpPr>
        <p:grpSpPr bwMode="auto">
          <a:xfrm>
            <a:off x="4800600" y="1828800"/>
            <a:ext cx="4086225" cy="2895600"/>
            <a:chOff x="3024" y="1152"/>
            <a:chExt cx="2574" cy="1824"/>
          </a:xfrm>
        </p:grpSpPr>
        <p:sp>
          <p:nvSpPr>
            <p:cNvPr id="91173" name="Line 37"/>
            <p:cNvSpPr>
              <a:spLocks noChangeShapeType="1"/>
            </p:cNvSpPr>
            <p:nvPr/>
          </p:nvSpPr>
          <p:spPr bwMode="auto">
            <a:xfrm>
              <a:off x="3024" y="1344"/>
              <a:ext cx="16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4" name="Rectangle 38"/>
            <p:cNvSpPr>
              <a:spLocks noChangeArrowheads="1"/>
            </p:cNvSpPr>
            <p:nvPr/>
          </p:nvSpPr>
          <p:spPr bwMode="auto">
            <a:xfrm>
              <a:off x="4812" y="1152"/>
              <a:ext cx="521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f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)</a:t>
              </a:r>
              <a:endParaRPr lang="en-US" altLang="en-US" baseline="30000">
                <a:solidFill>
                  <a:srgbClr val="009999"/>
                </a:solidFill>
              </a:endParaRPr>
            </a:p>
          </p:txBody>
        </p:sp>
        <p:sp>
          <p:nvSpPr>
            <p:cNvPr id="91175" name="Rectangle 39"/>
            <p:cNvSpPr>
              <a:spLocks noChangeArrowheads="1"/>
            </p:cNvSpPr>
            <p:nvPr/>
          </p:nvSpPr>
          <p:spPr bwMode="auto">
            <a:xfrm>
              <a:off x="4630" y="1632"/>
              <a:ext cx="884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a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 i="1">
                  <a:solidFill>
                    <a:srgbClr val="009999"/>
                  </a:solidFill>
                </a:rPr>
                <a:t>f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n/b</a:t>
              </a:r>
              <a:r>
                <a:rPr lang="en-US" altLang="en-US">
                  <a:solidFill>
                    <a:srgbClr val="009999"/>
                  </a:solidFill>
                </a:rPr>
                <a:t>)</a:t>
              </a:r>
            </a:p>
          </p:txBody>
        </p:sp>
        <p:sp>
          <p:nvSpPr>
            <p:cNvPr id="91176" name="Rectangle 40"/>
            <p:cNvSpPr>
              <a:spLocks noChangeArrowheads="1"/>
            </p:cNvSpPr>
            <p:nvPr/>
          </p:nvSpPr>
          <p:spPr bwMode="auto">
            <a:xfrm>
              <a:off x="4546" y="2227"/>
              <a:ext cx="1052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a</a:t>
              </a:r>
              <a:r>
                <a:rPr lang="en-US" altLang="en-US" baseline="30000">
                  <a:solidFill>
                    <a:srgbClr val="009999"/>
                  </a:solidFill>
                </a:rPr>
                <a:t>2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 i="1">
                  <a:solidFill>
                    <a:srgbClr val="009999"/>
                  </a:solidFill>
                </a:rPr>
                <a:t>f</a:t>
              </a:r>
              <a:r>
                <a:rPr lang="en-US" altLang="en-US" sz="1800" i="1">
                  <a:solidFill>
                    <a:srgbClr val="009999"/>
                  </a:solidFill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n/b</a:t>
              </a:r>
              <a:r>
                <a:rPr lang="en-US" altLang="en-US" baseline="30000">
                  <a:solidFill>
                    <a:srgbClr val="009999"/>
                  </a:solidFill>
                </a:rPr>
                <a:t>2</a:t>
              </a:r>
              <a:r>
                <a:rPr lang="en-US" altLang="en-US">
                  <a:solidFill>
                    <a:srgbClr val="009999"/>
                  </a:solidFill>
                </a:rPr>
                <a:t>)</a:t>
              </a:r>
            </a:p>
          </p:txBody>
        </p:sp>
        <p:sp>
          <p:nvSpPr>
            <p:cNvPr id="91177" name="Line 41"/>
            <p:cNvSpPr>
              <a:spLocks noChangeShapeType="1"/>
            </p:cNvSpPr>
            <p:nvPr/>
          </p:nvSpPr>
          <p:spPr bwMode="auto">
            <a:xfrm>
              <a:off x="4176" y="1824"/>
              <a:ext cx="4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8" name="Line 42"/>
            <p:cNvSpPr>
              <a:spLocks noChangeShapeType="1"/>
            </p:cNvSpPr>
            <p:nvPr/>
          </p:nvSpPr>
          <p:spPr bwMode="auto">
            <a:xfrm>
              <a:off x="3456" y="2448"/>
              <a:ext cx="110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9" name="Text Box 43"/>
            <p:cNvSpPr txBox="1">
              <a:spLocks noChangeArrowheads="1"/>
            </p:cNvSpPr>
            <p:nvPr/>
          </p:nvSpPr>
          <p:spPr bwMode="auto">
            <a:xfrm rot="-5400000">
              <a:off x="4797" y="260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8080"/>
                  </a:solidFill>
                </a:rPr>
                <a:t>…</a:t>
              </a:r>
            </a:p>
          </p:txBody>
        </p:sp>
      </p:grpSp>
      <p:grpSp>
        <p:nvGrpSpPr>
          <p:cNvPr id="91185" name="Group 49"/>
          <p:cNvGrpSpPr>
            <a:grpSpLocks/>
          </p:cNvGrpSpPr>
          <p:nvPr/>
        </p:nvGrpSpPr>
        <p:grpSpPr bwMode="auto">
          <a:xfrm>
            <a:off x="3352800" y="4419600"/>
            <a:ext cx="5581650" cy="1600200"/>
            <a:chOff x="2112" y="2784"/>
            <a:chExt cx="3516" cy="1008"/>
          </a:xfrm>
        </p:grpSpPr>
        <p:sp>
          <p:nvSpPr>
            <p:cNvPr id="91184" name="AutoShape 48"/>
            <p:cNvSpPr>
              <a:spLocks noChangeArrowheads="1"/>
            </p:cNvSpPr>
            <p:nvPr/>
          </p:nvSpPr>
          <p:spPr bwMode="auto">
            <a:xfrm>
              <a:off x="2112" y="2784"/>
              <a:ext cx="1872" cy="100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1" name="Text Box 35"/>
            <p:cNvSpPr txBox="1">
              <a:spLocks noChangeArrowheads="1"/>
            </p:cNvSpPr>
            <p:nvPr/>
          </p:nvSpPr>
          <p:spPr bwMode="auto">
            <a:xfrm>
              <a:off x="2208" y="2784"/>
              <a:ext cx="1660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309688" indent="-13096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14239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5382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525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3200"/>
                <a:t>#leaves </a:t>
              </a:r>
              <a:r>
                <a:rPr lang="en-US" altLang="en-US" sz="3200">
                  <a:solidFill>
                    <a:srgbClr val="008080"/>
                  </a:solidFill>
                </a:rPr>
                <a:t>= </a:t>
              </a:r>
              <a:r>
                <a:rPr lang="en-US" altLang="en-US" sz="3200" i="1">
                  <a:solidFill>
                    <a:srgbClr val="008080"/>
                  </a:solidFill>
                </a:rPr>
                <a:t>a</a:t>
              </a:r>
              <a:r>
                <a:rPr lang="en-US" altLang="en-US" sz="3200" i="1" baseline="30000">
                  <a:solidFill>
                    <a:srgbClr val="008080"/>
                  </a:solidFill>
                </a:rPr>
                <a:t>h</a:t>
              </a:r>
              <a:endParaRPr lang="en-US" altLang="en-US" sz="3200" i="1">
                <a:solidFill>
                  <a:srgbClr val="008080"/>
                </a:solidFill>
              </a:endParaRPr>
            </a:p>
            <a:p>
              <a:r>
                <a:rPr lang="en-US" altLang="en-US" sz="3200">
                  <a:solidFill>
                    <a:srgbClr val="008080"/>
                  </a:solidFill>
                </a:rPr>
                <a:t>	= </a:t>
              </a:r>
              <a:r>
                <a:rPr lang="en-US" altLang="en-US" sz="3200" i="1">
                  <a:solidFill>
                    <a:srgbClr val="008080"/>
                  </a:solidFill>
                </a:rPr>
                <a:t>a</a:t>
              </a:r>
              <a:r>
                <a:rPr lang="en-US" altLang="en-US" sz="3200" baseline="30000">
                  <a:solidFill>
                    <a:srgbClr val="008080"/>
                  </a:solidFill>
                </a:rPr>
                <a:t>log</a:t>
              </a:r>
              <a:r>
                <a:rPr lang="en-US" altLang="en-US" sz="3200" i="1" baseline="16000">
                  <a:solidFill>
                    <a:srgbClr val="008080"/>
                  </a:solidFill>
                </a:rPr>
                <a:t>b</a:t>
              </a:r>
              <a:r>
                <a:rPr lang="en-US" altLang="en-US" sz="3200" i="1" baseline="30000">
                  <a:solidFill>
                    <a:srgbClr val="008080"/>
                  </a:solidFill>
                </a:rPr>
                <a:t>n</a:t>
              </a:r>
              <a:endParaRPr lang="en-US" altLang="en-US" sz="3200" i="1">
                <a:solidFill>
                  <a:srgbClr val="008080"/>
                </a:solidFill>
              </a:endParaRPr>
            </a:p>
            <a:p>
              <a:r>
                <a:rPr lang="en-US" altLang="en-US" sz="3200">
                  <a:solidFill>
                    <a:srgbClr val="008080"/>
                  </a:solidFill>
                </a:rPr>
                <a:t>	= </a:t>
              </a:r>
              <a:r>
                <a:rPr lang="en-US" altLang="en-US" sz="3200" i="1">
                  <a:solidFill>
                    <a:srgbClr val="008080"/>
                  </a:solidFill>
                </a:rPr>
                <a:t>n</a:t>
              </a:r>
              <a:r>
                <a:rPr lang="en-US" altLang="en-US" sz="3200" baseline="30000">
                  <a:solidFill>
                    <a:srgbClr val="008080"/>
                  </a:solidFill>
                </a:rPr>
                <a:t>log</a:t>
              </a:r>
              <a:r>
                <a:rPr lang="en-US" altLang="en-US" sz="3200" i="1" baseline="16000">
                  <a:solidFill>
                    <a:srgbClr val="008080"/>
                  </a:solidFill>
                </a:rPr>
                <a:t>b</a:t>
              </a:r>
              <a:r>
                <a:rPr lang="en-US" altLang="en-US" sz="3200" i="1" baseline="30000">
                  <a:solidFill>
                    <a:srgbClr val="008080"/>
                  </a:solidFill>
                </a:rPr>
                <a:t>a</a:t>
              </a:r>
            </a:p>
          </p:txBody>
        </p:sp>
        <p:sp>
          <p:nvSpPr>
            <p:cNvPr id="91180" name="Rectangle 44"/>
            <p:cNvSpPr>
              <a:spLocks noChangeArrowheads="1"/>
            </p:cNvSpPr>
            <p:nvPr/>
          </p:nvSpPr>
          <p:spPr bwMode="auto">
            <a:xfrm>
              <a:off x="4515" y="3019"/>
              <a:ext cx="11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 baseline="30000">
                  <a:solidFill>
                    <a:srgbClr val="009999"/>
                  </a:solidFill>
                </a:rPr>
                <a:t>log</a:t>
              </a:r>
              <a:r>
                <a:rPr lang="en-US" altLang="en-US" i="1" baseline="16000">
                  <a:solidFill>
                    <a:srgbClr val="009999"/>
                  </a:solidFill>
                </a:rPr>
                <a:t>b</a:t>
              </a:r>
              <a:r>
                <a:rPr lang="en-US" altLang="en-US" i="1" baseline="30000">
                  <a:solidFill>
                    <a:srgbClr val="009999"/>
                  </a:solidFill>
                </a:rPr>
                <a:t>a</a:t>
              </a:r>
              <a:r>
                <a:rPr lang="en-US" altLang="en-US" i="1">
                  <a:solidFill>
                    <a:srgbClr val="009999"/>
                  </a:solidFill>
                  <a:latin typeface="Symbol" pitchFamily="18" charset="2"/>
                </a:rPr>
                <a:t>T</a:t>
              </a:r>
              <a:r>
                <a:rPr lang="en-US" altLang="en-US" sz="1600" i="1">
                  <a:solidFill>
                    <a:srgbClr val="009999"/>
                  </a:solidFill>
                  <a:latin typeface="Symbol" pitchFamily="18" charset="2"/>
                </a:rPr>
                <a:t> </a:t>
              </a:r>
              <a:r>
                <a:rPr lang="en-US" altLang="en-US">
                  <a:solidFill>
                    <a:srgbClr val="009999"/>
                  </a:solidFill>
                </a:rPr>
                <a:t>(1)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244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title"/>
          </p:nvPr>
        </p:nvSpPr>
        <p:spPr>
          <a:xfrm>
            <a:off x="324644" y="69313"/>
            <a:ext cx="8229600" cy="906462"/>
          </a:xfrm>
        </p:spPr>
        <p:txBody>
          <a:bodyPr/>
          <a:lstStyle/>
          <a:p>
            <a:r>
              <a:rPr lang="en-US" altLang="en-US" dirty="0"/>
              <a:t>Idea of </a:t>
            </a:r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2178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2184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2187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solidFill>
                  <a:srgbClr val="009999"/>
                </a:solidFill>
              </a:rPr>
              <a:t>h</a:t>
            </a:r>
            <a:r>
              <a:rPr lang="en-US" altLang="en-US" sz="2400">
                <a:solidFill>
                  <a:srgbClr val="009999"/>
                </a:solidFill>
              </a:rPr>
              <a:t> = log</a:t>
            </a:r>
            <a:r>
              <a:rPr lang="en-US" altLang="en-US" sz="2400" i="1" baseline="-25000">
                <a:solidFill>
                  <a:srgbClr val="009999"/>
                </a:solidFill>
              </a:rPr>
              <a:t>b</a:t>
            </a:r>
            <a:r>
              <a:rPr lang="en-US" alt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2192" name="Rectangle 32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93" name="Rectangle 33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2200" name="Rectangle 40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2202" name="AutoShape 42"/>
          <p:cNvSpPr>
            <a:spLocks noChangeArrowheads="1"/>
          </p:cNvSpPr>
          <p:nvPr/>
        </p:nvSpPr>
        <p:spPr bwMode="auto">
          <a:xfrm>
            <a:off x="2481262" y="4850447"/>
            <a:ext cx="4498976" cy="12258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CASE 1</a:t>
            </a:r>
            <a:r>
              <a:rPr lang="en-US" altLang="en-US" sz="2000" dirty="0"/>
              <a:t>: The weight increases geometrically from the root to the leaves. </a:t>
            </a:r>
            <a:r>
              <a:rPr lang="en-US" altLang="en-US" sz="2000" dirty="0">
                <a:sym typeface="Symbol" pitchFamily="18" charset="2"/>
              </a:rPr>
              <a:t>The leaves hold a constant fraction of the total weight.</a:t>
            </a:r>
          </a:p>
        </p:txBody>
      </p:sp>
      <p:sp>
        <p:nvSpPr>
          <p:cNvPr id="92203" name="Line 43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4" name="Rectangle 44"/>
          <p:cNvSpPr>
            <a:spLocks noChangeArrowheads="1"/>
          </p:cNvSpPr>
          <p:nvPr/>
        </p:nvSpPr>
        <p:spPr bwMode="auto">
          <a:xfrm>
            <a:off x="7393739" y="5638800"/>
            <a:ext cx="12891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 err="1">
                <a:solidFill>
                  <a:srgbClr val="FF0000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FF0000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FF0000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FF0000"/>
                </a:solidFill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879850" y="1195530"/>
            <a:ext cx="3018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i="1" dirty="0"/>
              <a:t>f</a:t>
            </a:r>
            <a:r>
              <a:rPr lang="en-US" altLang="en-US" sz="2800" dirty="0"/>
              <a:t> 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= </a:t>
            </a:r>
            <a:r>
              <a:rPr lang="en-US" altLang="en-US" sz="2800" i="1" dirty="0"/>
              <a:t>O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n</a:t>
            </a:r>
            <a:r>
              <a:rPr lang="en-US" altLang="en-US" sz="2800" baseline="30000" dirty="0" err="1"/>
              <a:t>log</a:t>
            </a:r>
            <a:r>
              <a:rPr lang="en-US" altLang="en-US" sz="2800" i="1" baseline="16000" dirty="0" err="1"/>
              <a:t>b</a:t>
            </a:r>
            <a:r>
              <a:rPr lang="en-US" altLang="en-US" sz="2800" i="1" baseline="30000" dirty="0" err="1"/>
              <a:t>a</a:t>
            </a:r>
            <a:r>
              <a:rPr lang="en-US" altLang="en-US" sz="2800" i="1" baseline="30000" dirty="0"/>
              <a:t> </a:t>
            </a:r>
            <a:r>
              <a:rPr lang="en-US" altLang="en-US" sz="2800" baseline="30000" dirty="0"/>
              <a:t>– </a:t>
            </a:r>
            <a:r>
              <a:rPr lang="en-US" altLang="en-US" sz="2800" baseline="30000" dirty="0">
                <a:latin typeface="Symbol" pitchFamily="18" charset="2"/>
              </a:rPr>
              <a:t>e</a:t>
            </a:r>
            <a:r>
              <a:rPr lang="en-US" altLang="en-US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375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common cases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63195" y="1332174"/>
            <a:ext cx="4128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Compare </a:t>
            </a:r>
            <a:r>
              <a:rPr lang="en-US" altLang="en-US" sz="2800" i="1" dirty="0">
                <a:solidFill>
                  <a:srgbClr val="009999"/>
                </a:solidFill>
              </a:rPr>
              <a:t>f</a:t>
            </a:r>
            <a:r>
              <a:rPr lang="en-US" altLang="en-US" sz="2800" dirty="0">
                <a:solidFill>
                  <a:srgbClr val="009999"/>
                </a:solidFill>
              </a:rPr>
              <a:t> 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</a:t>
            </a:r>
            <a:r>
              <a:rPr lang="en-US" altLang="en-US" sz="2800" dirty="0"/>
              <a:t> with </a:t>
            </a:r>
            <a:r>
              <a:rPr lang="en-US" altLang="en-US" sz="2800" i="1" dirty="0" err="1">
                <a:solidFill>
                  <a:srgbClr val="009999"/>
                </a:solidFill>
              </a:rPr>
              <a:t>n</a:t>
            </a:r>
            <a:r>
              <a:rPr lang="en-US" altLang="en-US" sz="28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8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8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800" dirty="0"/>
              <a:t>: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57200" y="2144713"/>
            <a:ext cx="8016875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287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0002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5717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028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486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943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4005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/>
            </a:pPr>
            <a:r>
              <a:rPr lang="en-US" altLang="en-US" sz="2800" dirty="0">
                <a:solidFill>
                  <a:srgbClr val="009999"/>
                </a:solidFill>
              </a:rPr>
              <a:t> </a:t>
            </a:r>
            <a:r>
              <a:rPr lang="en-US" altLang="en-US" sz="2800" i="1" dirty="0">
                <a:solidFill>
                  <a:srgbClr val="009999"/>
                </a:solidFill>
              </a:rPr>
              <a:t>f</a:t>
            </a:r>
            <a:r>
              <a:rPr lang="en-US" altLang="en-US" sz="2800" dirty="0">
                <a:solidFill>
                  <a:srgbClr val="009999"/>
                </a:solidFill>
              </a:rPr>
              <a:t> 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= </a:t>
            </a:r>
            <a:r>
              <a:rPr lang="en-US" altLang="en-US" sz="2800" i="1" dirty="0">
                <a:solidFill>
                  <a:srgbClr val="009999"/>
                </a:solidFill>
              </a:rPr>
              <a:t>O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 err="1">
                <a:solidFill>
                  <a:srgbClr val="009999"/>
                </a:solidFill>
              </a:rPr>
              <a:t>n</a:t>
            </a:r>
            <a:r>
              <a:rPr lang="en-US" altLang="en-US" sz="28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8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8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800" i="1" baseline="30000" dirty="0">
                <a:solidFill>
                  <a:srgbClr val="009999"/>
                </a:solidFill>
              </a:rPr>
              <a:t> </a:t>
            </a:r>
            <a:r>
              <a:rPr lang="en-US" altLang="en-US" sz="2800" baseline="30000" dirty="0">
                <a:solidFill>
                  <a:srgbClr val="009999"/>
                </a:solidFill>
              </a:rPr>
              <a:t>– </a:t>
            </a:r>
            <a:r>
              <a:rPr lang="en-US" altLang="en-US" sz="2800" baseline="30000" dirty="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 sz="2800" dirty="0">
                <a:solidFill>
                  <a:srgbClr val="009999"/>
                </a:solidFill>
              </a:rPr>
              <a:t>)</a:t>
            </a:r>
            <a:r>
              <a:rPr lang="en-US" altLang="en-US" sz="2800" dirty="0"/>
              <a:t> for some constant </a:t>
            </a:r>
            <a:r>
              <a:rPr lang="en-US" altLang="en-US" sz="2800" dirty="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 sz="2800" dirty="0">
                <a:solidFill>
                  <a:srgbClr val="009999"/>
                </a:solidFill>
              </a:rPr>
              <a:t> &gt; 0</a:t>
            </a:r>
            <a:r>
              <a:rPr lang="en-US" altLang="en-US" sz="2800" dirty="0"/>
              <a:t>.</a:t>
            </a:r>
          </a:p>
          <a:p>
            <a:pPr marL="457200" lvl="1" indent="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sz="2800" i="1" dirty="0">
                <a:solidFill>
                  <a:srgbClr val="009999"/>
                </a:solidFill>
              </a:rPr>
              <a:t>f</a:t>
            </a:r>
            <a:r>
              <a:rPr lang="en-US" altLang="en-US" sz="2800" dirty="0">
                <a:solidFill>
                  <a:srgbClr val="009999"/>
                </a:solidFill>
              </a:rPr>
              <a:t> 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</a:t>
            </a:r>
            <a:r>
              <a:rPr lang="en-US" altLang="en-US" sz="2800" dirty="0"/>
              <a:t>grows </a:t>
            </a:r>
            <a:r>
              <a:rPr lang="en-US" altLang="en-US" sz="2800" dirty="0" err="1"/>
              <a:t>polynomially</a:t>
            </a:r>
            <a:r>
              <a:rPr lang="en-US" altLang="en-US" sz="2800" dirty="0"/>
              <a:t> slower than </a:t>
            </a:r>
            <a:r>
              <a:rPr lang="en-US" altLang="en-US" sz="2800" i="1" dirty="0" err="1">
                <a:solidFill>
                  <a:srgbClr val="009999"/>
                </a:solidFill>
              </a:rPr>
              <a:t>n</a:t>
            </a:r>
            <a:r>
              <a:rPr lang="en-US" altLang="en-US" sz="28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8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8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800" dirty="0"/>
              <a:t> (by an 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baseline="30000" dirty="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altLang="en-US" sz="2800" dirty="0"/>
              <a:t> factor).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sz="2800" dirty="0"/>
              <a:t>	</a:t>
            </a:r>
            <a:r>
              <a:rPr lang="en-US" altLang="en-US" sz="2800" b="1" i="1" dirty="0">
                <a:solidFill>
                  <a:schemeClr val="accent2"/>
                </a:solidFill>
              </a:rPr>
              <a:t>Solution: </a:t>
            </a:r>
            <a:r>
              <a:rPr lang="en-US" altLang="en-US" sz="2800" i="1" dirty="0">
                <a:solidFill>
                  <a:srgbClr val="009999"/>
                </a:solidFill>
              </a:rPr>
              <a:t>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= </a:t>
            </a:r>
            <a:r>
              <a:rPr lang="en-US" altLang="en-US" sz="2800" dirty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 err="1">
                <a:solidFill>
                  <a:srgbClr val="009999"/>
                </a:solidFill>
              </a:rPr>
              <a:t>n</a:t>
            </a:r>
            <a:r>
              <a:rPr lang="en-US" altLang="en-US" sz="28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8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8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800" dirty="0">
                <a:solidFill>
                  <a:srgbClr val="009999"/>
                </a:solidFill>
              </a:rPr>
              <a:t>)</a:t>
            </a:r>
            <a:r>
              <a:rPr lang="en-US" altLang="en-US" sz="2800" dirty="0"/>
              <a:t> .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57200" y="4473575"/>
            <a:ext cx="8077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25575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97075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568575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0257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4829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9401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973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endParaRPr lang="en-US" alt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1</a:t>
            </a:r>
            <a:endParaRPr lang="en-US" altLang="en-US" dirty="0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95300" y="1382233"/>
            <a:ext cx="81534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i="1" dirty="0">
                <a:solidFill>
                  <a:srgbClr val="008080"/>
                </a:solidFill>
              </a:rPr>
              <a:t>Ex.</a:t>
            </a:r>
            <a:r>
              <a:rPr lang="en-US" altLang="en-US" sz="3200" i="1" dirty="0">
                <a:solidFill>
                  <a:srgbClr val="008080"/>
                </a:solidFill>
              </a:rPr>
              <a:t>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4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/2) + </a:t>
            </a:r>
            <a:r>
              <a:rPr lang="en-US" altLang="en-US" sz="3200" i="1" dirty="0" smtClean="0"/>
              <a:t>n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i="1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a =</a:t>
            </a:r>
            <a:r>
              <a:rPr lang="en-US" altLang="en-US" sz="3200" dirty="0"/>
              <a:t> 4, </a:t>
            </a:r>
            <a:r>
              <a:rPr lang="en-US" altLang="en-US" sz="3200" i="1" dirty="0"/>
              <a:t>b</a:t>
            </a:r>
            <a:r>
              <a:rPr lang="en-US" altLang="en-US" sz="3200" dirty="0"/>
              <a:t> = 2 </a:t>
            </a:r>
            <a:r>
              <a:rPr lang="en-US" altLang="en-US" sz="3200" dirty="0">
                <a:sym typeface="Symbol" pitchFamily="18" charset="2"/>
              </a:rPr>
              <a:t></a:t>
            </a:r>
            <a:r>
              <a:rPr lang="en-US" altLang="en-US" sz="3200" dirty="0"/>
              <a:t> </a:t>
            </a:r>
            <a:r>
              <a:rPr lang="en-US" altLang="en-US" sz="3200" i="1" dirty="0" err="1"/>
              <a:t>n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a</a:t>
            </a:r>
            <a:r>
              <a:rPr lang="en-US" altLang="en-US" sz="3200" i="1" baseline="30000" dirty="0"/>
              <a:t> </a:t>
            </a:r>
            <a:r>
              <a:rPr lang="en-US" altLang="en-US" sz="3200" dirty="0"/>
              <a:t>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; </a:t>
            </a:r>
            <a:r>
              <a:rPr lang="en-US" altLang="en-US" sz="3200" i="1" dirty="0"/>
              <a:t>f</a:t>
            </a:r>
            <a:r>
              <a:rPr lang="en-US" altLang="en-US" sz="18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n</a:t>
            </a:r>
            <a:r>
              <a:rPr lang="en-US" altLang="en-US" sz="3200" i="1" dirty="0" smtClean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i="1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</a:t>
            </a:r>
            <a:r>
              <a:rPr lang="en-US" altLang="en-US" sz="3200" b="1" dirty="0">
                <a:solidFill>
                  <a:srgbClr val="008080"/>
                </a:solidFill>
              </a:rPr>
              <a:t>C</a:t>
            </a:r>
            <a:r>
              <a:rPr lang="en-US" altLang="en-US" b="1" dirty="0">
                <a:solidFill>
                  <a:srgbClr val="008080"/>
                </a:solidFill>
              </a:rPr>
              <a:t>ASE</a:t>
            </a:r>
            <a:r>
              <a:rPr lang="en-US" altLang="en-US" sz="3200" b="1" dirty="0">
                <a:solidFill>
                  <a:srgbClr val="008080"/>
                </a:solidFill>
              </a:rPr>
              <a:t> 1</a:t>
            </a:r>
            <a:r>
              <a:rPr lang="en-US" altLang="en-US" sz="3200" dirty="0"/>
              <a:t>: </a:t>
            </a:r>
            <a:r>
              <a:rPr lang="en-US" altLang="en-US" sz="3200" i="1" dirty="0"/>
              <a:t>f</a:t>
            </a:r>
            <a:r>
              <a:rPr lang="en-US" altLang="en-US" sz="16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O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i="1" baseline="30000" dirty="0"/>
              <a:t> </a:t>
            </a:r>
            <a:r>
              <a:rPr lang="en-US" altLang="en-US" sz="3200" baseline="30000" dirty="0"/>
              <a:t>– </a:t>
            </a:r>
            <a:r>
              <a:rPr lang="en-US" altLang="en-US" sz="3200" baseline="30000" dirty="0">
                <a:latin typeface="Symbol" pitchFamily="18" charset="2"/>
              </a:rPr>
              <a:t>e</a:t>
            </a:r>
            <a:r>
              <a:rPr lang="en-US" altLang="en-US" sz="3200" dirty="0"/>
              <a:t>) for </a:t>
            </a:r>
            <a:r>
              <a:rPr lang="en-US" altLang="en-US" sz="3200" dirty="0">
                <a:latin typeface="Symbol" pitchFamily="18" charset="2"/>
              </a:rPr>
              <a:t>e</a:t>
            </a:r>
            <a:r>
              <a:rPr lang="en-US" altLang="en-US" sz="3200" dirty="0"/>
              <a:t> = 1</a:t>
            </a:r>
            <a:r>
              <a:rPr lang="en-US" altLang="en-US" sz="3200" dirty="0" smtClean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/>
              <a:t>	</a:t>
            </a:r>
            <a:r>
              <a:rPr lang="en-US" altLang="en-US" sz="3200" dirty="0">
                <a:sym typeface="Symbol" pitchFamily="18" charset="2"/>
              </a:rPr>
              <a:t>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>
                <a:latin typeface="Symbol" pitchFamily="18" charset="2"/>
              </a:rPr>
              <a:t>Q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8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Idea of </a:t>
            </a:r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4226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4232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solidFill>
                  <a:srgbClr val="009999"/>
                </a:solidFill>
              </a:rPr>
              <a:t>h</a:t>
            </a:r>
            <a:r>
              <a:rPr lang="en-US" altLang="en-US" sz="2400">
                <a:solidFill>
                  <a:srgbClr val="009999"/>
                </a:solidFill>
              </a:rPr>
              <a:t> = log</a:t>
            </a:r>
            <a:r>
              <a:rPr lang="en-US" altLang="en-US" sz="2400" i="1" baseline="-25000">
                <a:solidFill>
                  <a:srgbClr val="009999"/>
                </a:solidFill>
              </a:rPr>
              <a:t>b</a:t>
            </a:r>
            <a:r>
              <a:rPr lang="en-US" alt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4244" name="AutoShape 36"/>
          <p:cNvSpPr>
            <a:spLocks noChangeArrowheads="1"/>
          </p:cNvSpPr>
          <p:nvPr/>
        </p:nvSpPr>
        <p:spPr bwMode="auto">
          <a:xfrm>
            <a:off x="2228850" y="5001029"/>
            <a:ext cx="4324350" cy="551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CASE 2</a:t>
            </a:r>
            <a:r>
              <a:rPr lang="en-US" altLang="en-US" dirty="0"/>
              <a:t>: </a:t>
            </a:r>
            <a:r>
              <a:rPr lang="en-US" altLang="en-US" dirty="0" smtClean="0"/>
              <a:t>The </a:t>
            </a:r>
            <a:r>
              <a:rPr lang="en-US" altLang="en-US" dirty="0"/>
              <a:t>weight is approximately the same on each of the </a:t>
            </a:r>
            <a:r>
              <a:rPr lang="en-US" altLang="en-US" dirty="0" err="1">
                <a:solidFill>
                  <a:srgbClr val="008080"/>
                </a:solidFill>
              </a:rPr>
              <a:t>log</a:t>
            </a:r>
            <a:r>
              <a:rPr lang="en-US" altLang="en-US" i="1" baseline="-25000" dirty="0" err="1">
                <a:solidFill>
                  <a:srgbClr val="008080"/>
                </a:solidFill>
              </a:rPr>
              <a:t>b</a:t>
            </a:r>
            <a:r>
              <a:rPr lang="en-US" altLang="en-US" i="1" dirty="0" err="1">
                <a:solidFill>
                  <a:srgbClr val="008080"/>
                </a:solidFill>
              </a:rPr>
              <a:t>n</a:t>
            </a:r>
            <a:r>
              <a:rPr lang="en-US" altLang="en-US" i="1" dirty="0">
                <a:solidFill>
                  <a:srgbClr val="008080"/>
                </a:solidFill>
              </a:rPr>
              <a:t> </a:t>
            </a:r>
            <a:r>
              <a:rPr lang="en-US" altLang="en-US" dirty="0"/>
              <a:t>levels.</a:t>
            </a:r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6907463" y="5684838"/>
            <a:ext cx="1786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 err="1">
                <a:solidFill>
                  <a:srgbClr val="FF0000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FF0000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FF0000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FF0000"/>
                </a:solidFill>
              </a:rPr>
              <a:t>a</a:t>
            </a:r>
            <a:r>
              <a:rPr lang="en-US" altLang="en-US" sz="2400" dirty="0" err="1">
                <a:solidFill>
                  <a:srgbClr val="FF0000"/>
                </a:solidFill>
              </a:rPr>
              <a:t>lg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endParaRPr lang="en-US" altLang="en-US" sz="2400" i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95245" y="1201418"/>
            <a:ext cx="26244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sz="2800" i="1" dirty="0"/>
              <a:t>f</a:t>
            </a:r>
            <a:r>
              <a:rPr lang="en-US" altLang="en-US" sz="2800" dirty="0"/>
              <a:t> 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= </a:t>
            </a:r>
            <a:r>
              <a:rPr lang="en-US" altLang="en-US" sz="2800" dirty="0">
                <a:latin typeface="Symbol" pitchFamily="18" charset="2"/>
              </a:rPr>
              <a:t>Q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n</a:t>
            </a:r>
            <a:r>
              <a:rPr lang="en-US" altLang="en-US" sz="2800" baseline="30000" dirty="0" err="1"/>
              <a:t>log</a:t>
            </a:r>
            <a:r>
              <a:rPr lang="en-US" altLang="en-US" sz="2800" i="1" baseline="16000" dirty="0" err="1"/>
              <a:t>b</a:t>
            </a:r>
            <a:r>
              <a:rPr lang="en-US" altLang="en-US" sz="2800" i="1" baseline="30000" dirty="0" err="1"/>
              <a:t>a</a:t>
            </a:r>
            <a:r>
              <a:rPr lang="en-US" altLang="en-US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0348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2</a:t>
            </a:r>
            <a:endParaRPr lang="en-US" altLang="en-US" dirty="0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1628" y="1485900"/>
            <a:ext cx="81534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i="1" dirty="0">
                <a:solidFill>
                  <a:srgbClr val="008080"/>
                </a:solidFill>
              </a:rPr>
              <a:t>Ex.</a:t>
            </a:r>
            <a:r>
              <a:rPr lang="en-US" altLang="en-US" sz="3200" i="1" dirty="0">
                <a:solidFill>
                  <a:srgbClr val="008080"/>
                </a:solidFill>
              </a:rPr>
              <a:t>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4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/2) + </a:t>
            </a:r>
            <a:r>
              <a:rPr lang="en-US" altLang="en-US" sz="3200" i="1" dirty="0" smtClean="0"/>
              <a:t>n</a:t>
            </a:r>
            <a:r>
              <a:rPr lang="en-US" altLang="en-US" sz="3200" baseline="30000" dirty="0" smtClean="0"/>
              <a:t>2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a =</a:t>
            </a:r>
            <a:r>
              <a:rPr lang="en-US" altLang="en-US" sz="3200" dirty="0"/>
              <a:t> 4, </a:t>
            </a:r>
            <a:r>
              <a:rPr lang="en-US" altLang="en-US" sz="3200" i="1" dirty="0"/>
              <a:t>b</a:t>
            </a:r>
            <a:r>
              <a:rPr lang="en-US" altLang="en-US" sz="3200" dirty="0"/>
              <a:t> = 2 </a:t>
            </a:r>
            <a:r>
              <a:rPr lang="en-US" altLang="en-US" sz="3200" dirty="0">
                <a:sym typeface="Symbol" pitchFamily="18" charset="2"/>
              </a:rPr>
              <a:t></a:t>
            </a:r>
            <a:r>
              <a:rPr lang="en-US" altLang="en-US" sz="3200" dirty="0"/>
              <a:t> </a:t>
            </a:r>
            <a:r>
              <a:rPr lang="en-US" altLang="en-US" sz="3200" i="1" dirty="0" err="1"/>
              <a:t>n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a</a:t>
            </a:r>
            <a:r>
              <a:rPr lang="en-US" altLang="en-US" sz="3200" i="1" baseline="30000" dirty="0"/>
              <a:t> </a:t>
            </a:r>
            <a:r>
              <a:rPr lang="en-US" altLang="en-US" sz="3200" dirty="0"/>
              <a:t>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; </a:t>
            </a:r>
            <a:r>
              <a:rPr lang="en-US" altLang="en-US" sz="3200" i="1" dirty="0"/>
              <a:t>f</a:t>
            </a:r>
            <a:r>
              <a:rPr lang="en-US" altLang="en-US" sz="18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i="1" dirty="0" smtClean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i="1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</a:t>
            </a:r>
            <a:r>
              <a:rPr lang="en-US" altLang="en-US" sz="3200" i="1" dirty="0">
                <a:solidFill>
                  <a:srgbClr val="008080"/>
                </a:solidFill>
              </a:rPr>
              <a:t> </a:t>
            </a:r>
            <a:r>
              <a:rPr lang="en-US" altLang="en-US" sz="3200" b="1" dirty="0">
                <a:solidFill>
                  <a:srgbClr val="008080"/>
                </a:solidFill>
              </a:rPr>
              <a:t>C</a:t>
            </a:r>
            <a:r>
              <a:rPr lang="en-US" altLang="en-US" b="1" dirty="0">
                <a:solidFill>
                  <a:srgbClr val="008080"/>
                </a:solidFill>
              </a:rPr>
              <a:t>ASE</a:t>
            </a:r>
            <a:r>
              <a:rPr lang="en-US" altLang="en-US" sz="3200" b="1" dirty="0">
                <a:solidFill>
                  <a:srgbClr val="008080"/>
                </a:solidFill>
              </a:rPr>
              <a:t> 2</a:t>
            </a:r>
            <a:r>
              <a:rPr lang="en-US" altLang="en-US" sz="3200" dirty="0"/>
              <a:t>: </a:t>
            </a:r>
            <a:r>
              <a:rPr lang="en-US" altLang="en-US" sz="3200" i="1" dirty="0"/>
              <a:t>f</a:t>
            </a:r>
            <a:r>
              <a:rPr lang="en-US" altLang="en-US" sz="16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 smtClean="0">
                <a:latin typeface="Symbol" pitchFamily="18" charset="2"/>
              </a:rPr>
              <a:t>Q</a:t>
            </a:r>
            <a:r>
              <a:rPr lang="en-US" altLang="en-US" sz="3200" dirty="0" smtClean="0"/>
              <a:t>(</a:t>
            </a:r>
            <a:r>
              <a:rPr lang="en-US" altLang="en-US" sz="3200" i="1" dirty="0" smtClean="0"/>
              <a:t>n</a:t>
            </a:r>
            <a:r>
              <a:rPr lang="en-US" altLang="en-US" sz="3200" baseline="30000" dirty="0" smtClean="0"/>
              <a:t>2</a:t>
            </a:r>
            <a:r>
              <a:rPr lang="en-US" altLang="en-US" sz="3200" dirty="0" smtClean="0"/>
              <a:t>)</a:t>
            </a: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/>
              <a:t>	</a:t>
            </a:r>
            <a:r>
              <a:rPr lang="en-US" altLang="en-US" sz="3200" dirty="0">
                <a:sym typeface="Symbol" pitchFamily="18" charset="2"/>
              </a:rPr>
              <a:t>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>
                <a:latin typeface="Symbol" pitchFamily="18" charset="2"/>
              </a:rPr>
              <a:t>Q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lg</a:t>
            </a:r>
            <a:r>
              <a:rPr lang="en-US" altLang="en-US" sz="1800" dirty="0"/>
              <a:t> </a:t>
            </a:r>
            <a:r>
              <a:rPr lang="en-US" altLang="en-US" sz="3200" i="1" dirty="0"/>
              <a:t>n</a:t>
            </a:r>
            <a:r>
              <a:rPr lang="en-US" altLang="en-US" sz="3200" dirty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31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 of master theorem</a:t>
            </a: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3202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05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3208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solidFill>
                  <a:srgbClr val="009999"/>
                </a:solidFill>
              </a:rPr>
              <a:t>h</a:t>
            </a:r>
            <a:r>
              <a:rPr lang="en-US" altLang="en-US" sz="2400">
                <a:solidFill>
                  <a:srgbClr val="009999"/>
                </a:solidFill>
              </a:rPr>
              <a:t> = log</a:t>
            </a:r>
            <a:r>
              <a:rPr lang="en-US" altLang="en-US" sz="2400" i="1" baseline="-25000">
                <a:solidFill>
                  <a:srgbClr val="009999"/>
                </a:solidFill>
              </a:rPr>
              <a:t>b</a:t>
            </a:r>
            <a:r>
              <a:rPr lang="en-US" alt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93212" name="Line 28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  <a:endParaRPr lang="en-US" altLang="en-US" baseline="30000">
              <a:solidFill>
                <a:srgbClr val="009999"/>
              </a:solidFill>
            </a:endParaRPr>
          </a:p>
        </p:txBody>
      </p:sp>
      <p:sp>
        <p:nvSpPr>
          <p:cNvPr id="93214" name="Rectangle 30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15" name="Rectangle 31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a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 i="1">
                <a:solidFill>
                  <a:srgbClr val="009999"/>
                </a:solidFill>
              </a:rPr>
              <a:t>f</a:t>
            </a:r>
            <a:r>
              <a:rPr lang="en-US" altLang="en-US" sz="1800" i="1">
                <a:solidFill>
                  <a:srgbClr val="009999"/>
                </a:solidFill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n/b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16" name="Line 32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7" name="Line 33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8" name="Text Box 34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log</a:t>
            </a:r>
            <a:r>
              <a:rPr lang="en-US" altLang="en-US" i="1" baseline="16000">
                <a:solidFill>
                  <a:srgbClr val="009999"/>
                </a:solidFill>
              </a:rPr>
              <a:t>b</a:t>
            </a:r>
            <a:r>
              <a:rPr lang="en-US" altLang="en-US" i="1" baseline="30000">
                <a:solidFill>
                  <a:srgbClr val="009999"/>
                </a:solidFill>
              </a:rPr>
              <a:t>a</a:t>
            </a:r>
            <a:r>
              <a:rPr lang="en-US" alt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alt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3220" name="AutoShape 36"/>
          <p:cNvSpPr>
            <a:spLocks noChangeArrowheads="1"/>
          </p:cNvSpPr>
          <p:nvPr/>
        </p:nvSpPr>
        <p:spPr bwMode="auto">
          <a:xfrm>
            <a:off x="2305050" y="4850447"/>
            <a:ext cx="4675188" cy="12258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CASE 3</a:t>
            </a:r>
            <a:r>
              <a:rPr lang="en-US" altLang="en-US" sz="2000" dirty="0"/>
              <a:t>: The weight decreases geometrically from the root to the leaves. </a:t>
            </a:r>
            <a:r>
              <a:rPr lang="en-US" altLang="en-US" sz="2000" dirty="0">
                <a:sym typeface="Symbol" pitchFamily="18" charset="2"/>
              </a:rPr>
              <a:t>The root holds a constant fraction of the total weight.</a:t>
            </a:r>
          </a:p>
        </p:txBody>
      </p:sp>
      <p:sp>
        <p:nvSpPr>
          <p:cNvPr id="93221" name="Line 37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7413777" y="5638800"/>
            <a:ext cx="12490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( </a:t>
            </a:r>
            <a:r>
              <a:rPr lang="en-US" altLang="en-US" sz="2400" i="1" dirty="0">
                <a:solidFill>
                  <a:srgbClr val="FF0000"/>
                </a:solidFill>
              </a:rPr>
              <a:t>f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4768129" y="1261155"/>
            <a:ext cx="3010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i="1" dirty="0"/>
              <a:t>f</a:t>
            </a:r>
            <a:r>
              <a:rPr lang="en-US" altLang="en-US" sz="2800" dirty="0"/>
              <a:t> 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= </a:t>
            </a:r>
            <a:r>
              <a:rPr lang="en-US" altLang="en-US" sz="2800" dirty="0">
                <a:latin typeface="Symbol" pitchFamily="18" charset="2"/>
              </a:rPr>
              <a:t>W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n</a:t>
            </a:r>
            <a:r>
              <a:rPr lang="en-US" altLang="en-US" sz="2800" baseline="30000" dirty="0" err="1"/>
              <a:t>log</a:t>
            </a:r>
            <a:r>
              <a:rPr lang="en-US" altLang="en-US" sz="2800" i="1" baseline="16000" dirty="0" err="1"/>
              <a:t>b</a:t>
            </a:r>
            <a:r>
              <a:rPr lang="en-US" altLang="en-US" sz="2800" i="1" baseline="30000" dirty="0" err="1"/>
              <a:t>a</a:t>
            </a:r>
            <a:r>
              <a:rPr lang="en-US" altLang="en-US" sz="2800" i="1" baseline="30000" dirty="0"/>
              <a:t> </a:t>
            </a:r>
            <a:r>
              <a:rPr lang="en-US" altLang="en-US" sz="2800" baseline="30000" dirty="0"/>
              <a:t>+ </a:t>
            </a:r>
            <a:r>
              <a:rPr lang="en-US" altLang="en-US" sz="2800" baseline="30000" dirty="0">
                <a:latin typeface="Symbol" pitchFamily="18" charset="2"/>
              </a:rPr>
              <a:t>e</a:t>
            </a:r>
            <a:r>
              <a:rPr lang="en-US" altLang="en-US" sz="2800" dirty="0"/>
              <a:t>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0174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212725"/>
            <a:ext cx="8229600" cy="906462"/>
          </a:xfrm>
        </p:spPr>
        <p:txBody>
          <a:bodyPr/>
          <a:lstStyle/>
          <a:p>
            <a:r>
              <a:rPr lang="en-US" dirty="0" smtClean="0"/>
              <a:t>Recursive Binary Search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1119187"/>
            <a:ext cx="8991600" cy="5381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" y="63865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rosettacode.org/wiki/Binary_search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05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3</a:t>
            </a:r>
            <a:endParaRPr lang="en-US" altLang="en-US" dirty="0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1534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i="1" dirty="0"/>
              <a:t>Ex.</a:t>
            </a:r>
            <a:r>
              <a:rPr lang="en-US" altLang="en-US" sz="3200" i="1" dirty="0"/>
              <a:t> 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4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/2) + </a:t>
            </a:r>
            <a:r>
              <a:rPr lang="en-US" altLang="en-US" sz="3200" i="1" dirty="0" smtClean="0"/>
              <a:t>n</a:t>
            </a:r>
            <a:r>
              <a:rPr lang="en-US" altLang="en-US" sz="3200" baseline="30000" dirty="0" smtClean="0"/>
              <a:t>3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i="1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a =</a:t>
            </a:r>
            <a:r>
              <a:rPr lang="en-US" altLang="en-US" sz="3200" dirty="0"/>
              <a:t> 4, </a:t>
            </a:r>
            <a:r>
              <a:rPr lang="en-US" altLang="en-US" sz="3200" i="1" dirty="0"/>
              <a:t>b</a:t>
            </a:r>
            <a:r>
              <a:rPr lang="en-US" altLang="en-US" sz="3200" dirty="0"/>
              <a:t> = 2 </a:t>
            </a:r>
            <a:r>
              <a:rPr lang="en-US" altLang="en-US" sz="3200" dirty="0">
                <a:sym typeface="Symbol" pitchFamily="18" charset="2"/>
              </a:rPr>
              <a:t></a:t>
            </a:r>
            <a:r>
              <a:rPr lang="en-US" altLang="en-US" sz="3200" dirty="0"/>
              <a:t> </a:t>
            </a:r>
            <a:r>
              <a:rPr lang="en-US" altLang="en-US" sz="3200" i="1" dirty="0" err="1"/>
              <a:t>n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a</a:t>
            </a:r>
            <a:r>
              <a:rPr lang="en-US" altLang="en-US" sz="3200" i="1" baseline="30000" dirty="0"/>
              <a:t> </a:t>
            </a:r>
            <a:r>
              <a:rPr lang="en-US" altLang="en-US" sz="3200" dirty="0"/>
              <a:t>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; </a:t>
            </a:r>
            <a:r>
              <a:rPr lang="en-US" altLang="en-US" sz="3200" i="1" dirty="0"/>
              <a:t>f</a:t>
            </a:r>
            <a:r>
              <a:rPr lang="en-US" altLang="en-US" sz="18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3</a:t>
            </a:r>
            <a:r>
              <a:rPr lang="en-US" altLang="en-US" sz="3200" i="1" dirty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 </a:t>
            </a:r>
            <a:endParaRPr lang="en-US" altLang="en-US" sz="3200" i="1" dirty="0" smtClean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dirty="0" smtClean="0">
                <a:solidFill>
                  <a:srgbClr val="008080"/>
                </a:solidFill>
              </a:rPr>
              <a:t>C</a:t>
            </a:r>
            <a:r>
              <a:rPr lang="en-US" altLang="en-US" b="1" dirty="0" smtClean="0">
                <a:solidFill>
                  <a:srgbClr val="008080"/>
                </a:solidFill>
              </a:rPr>
              <a:t>ASE</a:t>
            </a:r>
            <a:r>
              <a:rPr lang="en-US" altLang="en-US" sz="3200" b="1" dirty="0" smtClean="0">
                <a:solidFill>
                  <a:srgbClr val="008080"/>
                </a:solidFill>
              </a:rPr>
              <a:t> </a:t>
            </a:r>
            <a:r>
              <a:rPr lang="en-US" altLang="en-US" sz="3200" b="1" dirty="0">
                <a:solidFill>
                  <a:srgbClr val="008080"/>
                </a:solidFill>
              </a:rPr>
              <a:t>3</a:t>
            </a:r>
            <a:r>
              <a:rPr lang="en-US" altLang="en-US" sz="3200" dirty="0">
                <a:solidFill>
                  <a:srgbClr val="008080"/>
                </a:solidFill>
              </a:rPr>
              <a:t>:</a:t>
            </a:r>
            <a:r>
              <a:rPr lang="en-US" altLang="en-US" sz="3200" dirty="0"/>
              <a:t> </a:t>
            </a:r>
            <a:r>
              <a:rPr lang="en-US" altLang="en-US" sz="3200" i="1" dirty="0"/>
              <a:t>f</a:t>
            </a:r>
            <a:r>
              <a:rPr lang="en-US" altLang="en-US" sz="16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>
                <a:latin typeface="Symbol" pitchFamily="18" charset="2"/>
              </a:rPr>
              <a:t>W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i="1" baseline="30000" dirty="0"/>
              <a:t> </a:t>
            </a:r>
            <a:r>
              <a:rPr lang="en-US" altLang="en-US" sz="3200" baseline="30000" dirty="0"/>
              <a:t>+ </a:t>
            </a:r>
            <a:r>
              <a:rPr lang="en-US" altLang="en-US" sz="3200" baseline="30000" dirty="0">
                <a:latin typeface="Symbol" pitchFamily="18" charset="2"/>
              </a:rPr>
              <a:t>e</a:t>
            </a:r>
            <a:r>
              <a:rPr lang="en-US" altLang="en-US" sz="3200" dirty="0"/>
              <a:t>) for </a:t>
            </a:r>
            <a:r>
              <a:rPr lang="en-US" altLang="en-US" sz="3200" dirty="0">
                <a:latin typeface="Symbol" pitchFamily="18" charset="2"/>
              </a:rPr>
              <a:t>e</a:t>
            </a:r>
            <a:r>
              <a:rPr lang="en-US" altLang="en-US" sz="3200" dirty="0"/>
              <a:t> = </a:t>
            </a:r>
            <a:r>
              <a:rPr lang="en-US" altLang="en-US" sz="3200" dirty="0" smtClean="0"/>
              <a:t>1 </a:t>
            </a:r>
            <a:r>
              <a:rPr lang="en-US" altLang="en-US" sz="3200" b="1" i="1" dirty="0" smtClean="0"/>
              <a:t>and</a:t>
            </a:r>
            <a:r>
              <a:rPr lang="en-US" altLang="en-US" sz="3200" dirty="0" smtClean="0"/>
              <a:t> 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 smtClean="0">
                <a:solidFill>
                  <a:srgbClr val="009999"/>
                </a:solidFill>
              </a:rPr>
              <a:t>		</a:t>
            </a:r>
            <a:r>
              <a:rPr lang="en-US" altLang="en-US" sz="3200" dirty="0" smtClean="0">
                <a:solidFill>
                  <a:srgbClr val="008080"/>
                </a:solidFill>
              </a:rPr>
              <a:t>4(</a:t>
            </a:r>
            <a:r>
              <a:rPr lang="en-US" altLang="en-US" sz="32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3200" dirty="0" smtClean="0">
                <a:solidFill>
                  <a:srgbClr val="008080"/>
                </a:solidFill>
              </a:rPr>
              <a:t>/2)</a:t>
            </a:r>
            <a:r>
              <a:rPr lang="en-US" altLang="en-US" sz="3200" baseline="30000" dirty="0" smtClean="0">
                <a:solidFill>
                  <a:srgbClr val="008080"/>
                </a:solidFill>
              </a:rPr>
              <a:t>3</a:t>
            </a:r>
            <a:r>
              <a:rPr lang="en-US" altLang="en-US" sz="3200" dirty="0" smtClean="0">
                <a:solidFill>
                  <a:srgbClr val="008080"/>
                </a:solidFill>
              </a:rPr>
              <a:t> </a:t>
            </a:r>
            <a:r>
              <a:rPr lang="en-US" altLang="en-US" sz="32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3200" dirty="0">
                <a:solidFill>
                  <a:srgbClr val="008080"/>
                </a:solidFill>
              </a:rPr>
              <a:t> </a:t>
            </a:r>
            <a:r>
              <a:rPr lang="en-US" altLang="en-US" sz="3200" i="1" dirty="0">
                <a:solidFill>
                  <a:srgbClr val="008080"/>
                </a:solidFill>
              </a:rPr>
              <a:t>cn</a:t>
            </a:r>
            <a:r>
              <a:rPr lang="en-US" altLang="en-US" sz="3200" baseline="30000" dirty="0">
                <a:solidFill>
                  <a:srgbClr val="008080"/>
                </a:solidFill>
              </a:rPr>
              <a:t>3 </a:t>
            </a:r>
            <a:r>
              <a:rPr lang="en-US" altLang="en-US" sz="3200" dirty="0">
                <a:solidFill>
                  <a:srgbClr val="008080"/>
                </a:solidFill>
              </a:rPr>
              <a:t>(reg. cond.) for </a:t>
            </a:r>
            <a:r>
              <a:rPr lang="en-US" altLang="en-US" sz="3200" i="1" dirty="0">
                <a:solidFill>
                  <a:srgbClr val="008080"/>
                </a:solidFill>
              </a:rPr>
              <a:t>c</a:t>
            </a:r>
            <a:r>
              <a:rPr lang="en-US" altLang="en-US" sz="3200" dirty="0">
                <a:solidFill>
                  <a:srgbClr val="008080"/>
                </a:solidFill>
              </a:rPr>
              <a:t> = 1/2</a:t>
            </a:r>
            <a:r>
              <a:rPr lang="en-US" altLang="en-US" sz="3200" dirty="0" smtClean="0">
                <a:solidFill>
                  <a:srgbClr val="008080"/>
                </a:solidFill>
              </a:rPr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200" dirty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>
                <a:solidFill>
                  <a:srgbClr val="008080"/>
                </a:solidFill>
              </a:rPr>
              <a:t>	</a:t>
            </a:r>
            <a:r>
              <a:rPr lang="en-US" altLang="en-US" sz="3200" dirty="0">
                <a:solidFill>
                  <a:srgbClr val="008080"/>
                </a:solidFill>
                <a:sym typeface="Symbol" pitchFamily="18" charset="2"/>
              </a:rPr>
              <a:t> </a:t>
            </a:r>
            <a:r>
              <a:rPr lang="en-US" altLang="en-US" sz="3200" i="1" dirty="0">
                <a:solidFill>
                  <a:srgbClr val="008080"/>
                </a:solidFill>
              </a:rPr>
              <a:t>T</a:t>
            </a:r>
            <a:r>
              <a:rPr lang="en-US" altLang="en-US" sz="3200" dirty="0">
                <a:solidFill>
                  <a:srgbClr val="008080"/>
                </a:solidFill>
              </a:rPr>
              <a:t>(</a:t>
            </a:r>
            <a:r>
              <a:rPr lang="en-US" altLang="en-US" sz="3200" i="1" dirty="0">
                <a:solidFill>
                  <a:srgbClr val="008080"/>
                </a:solidFill>
              </a:rPr>
              <a:t>n</a:t>
            </a:r>
            <a:r>
              <a:rPr lang="en-US" altLang="en-US" sz="3200" dirty="0">
                <a:solidFill>
                  <a:srgbClr val="008080"/>
                </a:solidFill>
              </a:rPr>
              <a:t>) = </a:t>
            </a:r>
            <a:r>
              <a:rPr lang="en-US" altLang="en-US" sz="3200" dirty="0">
                <a:solidFill>
                  <a:srgbClr val="008080"/>
                </a:solidFill>
                <a:latin typeface="Symbol" pitchFamily="18" charset="2"/>
              </a:rPr>
              <a:t>Q</a:t>
            </a:r>
            <a:r>
              <a:rPr lang="en-US" altLang="en-US" sz="3200" dirty="0">
                <a:solidFill>
                  <a:srgbClr val="008080"/>
                </a:solidFill>
              </a:rPr>
              <a:t>(</a:t>
            </a:r>
            <a:r>
              <a:rPr lang="en-US" altLang="en-US" sz="3200" i="1" dirty="0">
                <a:solidFill>
                  <a:srgbClr val="008080"/>
                </a:solidFill>
              </a:rPr>
              <a:t>n</a:t>
            </a:r>
            <a:r>
              <a:rPr lang="en-US" altLang="en-US" sz="3200" baseline="30000" dirty="0">
                <a:solidFill>
                  <a:srgbClr val="008080"/>
                </a:solidFill>
              </a:rPr>
              <a:t>3</a:t>
            </a:r>
            <a:r>
              <a:rPr lang="en-US" altLang="en-US" sz="3200" dirty="0">
                <a:solidFill>
                  <a:srgbClr val="008080"/>
                </a:solidFill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4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08414-1DA5-4B54-9423-3E6E4B09803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Master Method</a:t>
            </a:r>
            <a:endParaRPr lang="en-US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2625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“Formula” </a:t>
            </a:r>
            <a:r>
              <a:rPr lang="en-US" altLang="en-US" sz="2000" dirty="0"/>
              <a:t>for solving </a:t>
            </a:r>
            <a:r>
              <a:rPr lang="en-US" altLang="en-US" sz="2000" dirty="0" smtClean="0"/>
              <a:t>recurrences </a:t>
            </a:r>
            <a:r>
              <a:rPr lang="en-US" altLang="en-US" sz="2000" dirty="0"/>
              <a:t>of the form: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			</a:t>
            </a:r>
          </a:p>
          <a:p>
            <a:pPr>
              <a:buFontTx/>
              <a:buNone/>
            </a:pPr>
            <a:r>
              <a:rPr lang="en-US" altLang="en-US" sz="2000" dirty="0"/>
              <a:t>			where, a </a:t>
            </a:r>
            <a:r>
              <a:rPr lang="en-US" altLang="en-US" sz="2000" dirty="0">
                <a:cs typeface="Arial" charset="0"/>
              </a:rPr>
              <a:t>≥ 1, b &gt; 1, and f(n) &gt; 0 </a:t>
            </a:r>
          </a:p>
          <a:p>
            <a:pPr>
              <a:buFontTx/>
              <a:buNone/>
            </a:pPr>
            <a:endParaRPr lang="en-US" altLang="en-US" sz="1000" dirty="0">
              <a:cs typeface="Arial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</a:rPr>
              <a:t>case </a:t>
            </a:r>
            <a:r>
              <a:rPr lang="en-US" altLang="en-US" sz="2200" b="1" dirty="0">
                <a:cs typeface="Arial" charset="0"/>
              </a:rPr>
              <a:t>1:</a:t>
            </a:r>
            <a:r>
              <a:rPr lang="en-US" altLang="en-US" sz="2200" dirty="0">
                <a:cs typeface="Arial" charset="0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f(n) = O(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-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) </a:t>
            </a:r>
            <a:r>
              <a:rPr lang="en-US" altLang="en-US" sz="2200" dirty="0">
                <a:cs typeface="Arial" charset="0"/>
              </a:rPr>
              <a:t>for some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 &gt; 0, then: 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sz="2200" dirty="0" err="1">
                <a:solidFill>
                  <a:srgbClr val="FF0000"/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cs typeface="Arial" charset="0"/>
                <a:sym typeface="Symbol" pitchFamily="-106" charset="2"/>
              </a:rPr>
              <a:t>2: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(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, then: 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sz="2200" dirty="0" err="1">
                <a:solidFill>
                  <a:srgbClr val="FF0000"/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  <a:cs typeface="Arial" charset="0"/>
                <a:sym typeface="Symbol" pitchFamily="-106" charset="2"/>
              </a:rPr>
              <a:t>lgn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cs typeface="Arial" charset="0"/>
                <a:sym typeface="Symbol" pitchFamily="-106" charset="2"/>
              </a:rPr>
              <a:t>3: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(</a:t>
            </a:r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+</a:t>
            </a:r>
            <a:r>
              <a:rPr lang="en-US" altLang="en-US" sz="2200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for some  &gt; 0, and if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dirty="0">
                <a:cs typeface="Arial" charset="0"/>
                <a:sym typeface="Symbol" pitchFamily="-106" charset="2"/>
              </a:rPr>
              <a:t>	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af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(n/b) ≤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cf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(n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-106" charset="2"/>
              </a:rPr>
              <a:t>)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 for some </a:t>
            </a:r>
            <a:r>
              <a:rPr lang="en-US" altLang="en-US" sz="2200" dirty="0" smtClean="0">
                <a:cs typeface="Arial" charset="0"/>
                <a:sym typeface="Symbol" pitchFamily="-106" charset="2"/>
              </a:rPr>
              <a:t>c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&lt; 1 and all </a:t>
            </a:r>
            <a:r>
              <a:rPr lang="en-US" altLang="en-US" sz="2200" dirty="0" smtClean="0">
                <a:cs typeface="Arial" charset="0"/>
                <a:sym typeface="Symbol" pitchFamily="-106" charset="2"/>
              </a:rPr>
              <a:t>sufficiently </a:t>
            </a:r>
            <a:r>
              <a:rPr lang="en-US" altLang="en-US" sz="2200" dirty="0">
                <a:cs typeface="Arial" charset="0"/>
                <a:sym typeface="Symbol" pitchFamily="-106" charset="2"/>
              </a:rPr>
              <a:t>large n, then: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dirty="0">
                <a:cs typeface="Arial" charset="0"/>
                <a:sym typeface="Symbol" pitchFamily="-106" charset="2"/>
              </a:rPr>
              <a:t>				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T(n) = (f(n))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676400"/>
          <a:ext cx="289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289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1033154" y="5522027"/>
            <a:ext cx="498765" cy="498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1268" y="599703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1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C1534-8509-4103-84B0-6A70D4A3922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Master Method – Binary Search</a:t>
            </a:r>
            <a:endParaRPr lang="en-US" alt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5836" y="988807"/>
            <a:ext cx="8412162" cy="5076825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>
                <a:latin typeface="Comic Sans MS" pitchFamily="66" charset="0"/>
                <a:cs typeface="Arial" charset="0"/>
                <a:sym typeface="Symbol" pitchFamily="-106" charset="2"/>
              </a:rPr>
              <a:t>	</a:t>
            </a:r>
            <a:r>
              <a:rPr lang="en-US" altLang="en-US" dirty="0">
                <a:cs typeface="Arial" charset="0"/>
                <a:sym typeface="Symbol" pitchFamily="-106" charset="2"/>
              </a:rPr>
              <a:t>T(n) =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T(n/2</a:t>
            </a:r>
            <a:r>
              <a:rPr lang="en-US" altLang="en-US" dirty="0">
                <a:cs typeface="Arial" charset="0"/>
                <a:sym typeface="Symbol" pitchFamily="-106" charset="2"/>
              </a:rPr>
              <a:t>) +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a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=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1,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b = 2,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log</a:t>
            </a:r>
            <a:r>
              <a:rPr lang="en-US" altLang="en-US" baseline="-25000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1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=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0</a:t>
            </a:r>
            <a:endParaRPr lang="en-US" altLang="en-US" dirty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compare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n</a:t>
            </a:r>
            <a:r>
              <a:rPr lang="en-US" altLang="en-US" baseline="30000" dirty="0" smtClean="0">
                <a:cs typeface="Arial" charset="0"/>
                <a:sym typeface="Symbol" pitchFamily="-106" charset="2"/>
              </a:rPr>
              <a:t>log</a:t>
            </a:r>
            <a:r>
              <a:rPr lang="en-US" altLang="en-US" baseline="-25000" dirty="0" smtClean="0">
                <a:cs typeface="Arial" charset="0"/>
                <a:sym typeface="Symbol" pitchFamily="-106" charset="2"/>
              </a:rPr>
              <a:t>2</a:t>
            </a:r>
            <a:r>
              <a:rPr lang="en-US" altLang="en-US" baseline="30000" dirty="0" smtClean="0">
                <a:cs typeface="Arial" charset="0"/>
                <a:sym typeface="Symbol" pitchFamily="-106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=n</a:t>
            </a:r>
            <a:r>
              <a:rPr lang="en-US" altLang="en-US" baseline="30000" dirty="0">
                <a:cs typeface="Arial" charset="0"/>
                <a:sym typeface="Symbol" pitchFamily="-106" charset="2"/>
              </a:rPr>
              <a:t>0</a:t>
            </a:r>
            <a:r>
              <a:rPr lang="en-US" altLang="en-US" baseline="30000" dirty="0" smtClean="0">
                <a:cs typeface="Arial" charset="0"/>
                <a:sym typeface="Symbol" pitchFamily="-106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= 1 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with </a:t>
            </a:r>
            <a:r>
              <a:rPr lang="en-US" altLang="en-US" dirty="0">
                <a:cs typeface="Arial" charset="0"/>
                <a:sym typeface="Symbol" pitchFamily="-106" charset="2"/>
              </a:rPr>
              <a:t>f(n) =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</a:p>
          <a:p>
            <a:pPr>
              <a:lnSpc>
                <a:spcPct val="200000"/>
              </a:lnSpc>
              <a:buNone/>
            </a:pPr>
            <a:r>
              <a:rPr lang="en-US" altLang="en-US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b="1" dirty="0">
                <a:cs typeface="Arial" charset="0"/>
                <a:sym typeface="Symbol" pitchFamily="-106" charset="2"/>
              </a:rPr>
              <a:t>2:</a:t>
            </a:r>
            <a:r>
              <a:rPr lang="en-US" altLang="en-US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(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  <a:r>
              <a:rPr lang="en-US" altLang="en-US" dirty="0">
                <a:cs typeface="Arial" charset="0"/>
                <a:sym typeface="Symbol" pitchFamily="-106" charset="2"/>
              </a:rPr>
              <a:t>, then: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 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lgn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f(n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) = 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(1)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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dirty="0">
                <a:cs typeface="Arial" charset="0"/>
                <a:sym typeface="Symbol" pitchFamily="-106" charset="2"/>
              </a:rPr>
              <a:t>2 </a:t>
            </a:r>
            <a:endParaRPr lang="en-US" altLang="en-US" dirty="0" smtClean="0">
              <a:cs typeface="Arial" charset="0"/>
              <a:sym typeface="Symbol" pitchFamily="-106" charset="2"/>
            </a:endParaRP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 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T(n) = (</a:t>
            </a:r>
            <a:r>
              <a:rPr lang="en-US" altLang="en-US" dirty="0" err="1" smtClean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lgn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cs typeface="Arial" charset="0"/>
              <a:sym typeface="Symbol" pitchFamily="-106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64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6F758-8EF2-4EAE-9606-9F9DDC7FFCB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12162" cy="507682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sz="2400" dirty="0">
                <a:latin typeface="Comic Sans MS" pitchFamily="66" charset="0"/>
                <a:cs typeface="Arial" charset="0"/>
                <a:sym typeface="Symbol" pitchFamily="-106" charset="2"/>
              </a:rPr>
              <a:t>	</a:t>
            </a:r>
            <a:r>
              <a:rPr lang="en-US" altLang="en-US" dirty="0">
                <a:cs typeface="Arial" charset="0"/>
                <a:sym typeface="Symbol" pitchFamily="-106" charset="2"/>
              </a:rPr>
              <a:t>T(n) = 2T(n/2) + n</a:t>
            </a:r>
            <a:r>
              <a:rPr lang="en-US" altLang="en-US" baseline="30000" dirty="0"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cs typeface="Arial" charset="0"/>
                <a:sym typeface="Symbol" pitchFamily="-106" charset="2"/>
              </a:rPr>
              <a:t> 	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a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= 2, b = 2, log</a:t>
            </a:r>
            <a:r>
              <a:rPr lang="en-US" altLang="en-US" baseline="-25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 =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cs typeface="Arial" charset="0"/>
                <a:sym typeface="Symbol" pitchFamily="-106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compare </a:t>
            </a:r>
            <a:r>
              <a:rPr lang="en-US" altLang="en-US" dirty="0">
                <a:cs typeface="Arial" charset="0"/>
                <a:sym typeface="Symbol" pitchFamily="-106" charset="2"/>
              </a:rPr>
              <a:t>n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with </a:t>
            </a:r>
            <a:r>
              <a:rPr lang="en-US" altLang="en-US" dirty="0">
                <a:cs typeface="Arial" charset="0"/>
                <a:sym typeface="Symbol" pitchFamily="-106" charset="2"/>
              </a:rPr>
              <a:t>f(n) = n</a:t>
            </a:r>
            <a:r>
              <a:rPr lang="en-US" altLang="en-US" baseline="30000" dirty="0"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  <a:endParaRPr lang="en-US" altLang="en-US" dirty="0" smtClean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b="1" dirty="0">
                <a:cs typeface="Arial" charset="0"/>
                <a:sym typeface="Symbol" pitchFamily="-106" charset="2"/>
              </a:rPr>
              <a:t>3:</a:t>
            </a:r>
            <a:r>
              <a:rPr lang="en-US" altLang="en-US" dirty="0">
                <a:cs typeface="Arial" charset="0"/>
                <a:sym typeface="Symbol" pitchFamily="-106" charset="2"/>
              </a:rPr>
              <a:t> if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f(n) = (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n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log</a:t>
            </a:r>
            <a:r>
              <a:rPr lang="en-US" altLang="en-US" baseline="-25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b</a:t>
            </a:r>
            <a:r>
              <a:rPr lang="en-US" altLang="en-US" baseline="30000" dirty="0" err="1">
                <a:solidFill>
                  <a:schemeClr val="accent1">
                    <a:lumMod val="50000"/>
                  </a:schemeClr>
                </a:solidFill>
                <a:sym typeface="Symbol" pitchFamily="-106" charset="2"/>
              </a:rPr>
              <a:t>a</a:t>
            </a:r>
            <a:r>
              <a:rPr lang="en-US" altLang="en-US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+</a:t>
            </a:r>
            <a:r>
              <a:rPr lang="en-US" altLang="en-US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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 </a:t>
            </a:r>
            <a:r>
              <a:rPr lang="en-US" altLang="en-US" dirty="0">
                <a:cs typeface="Arial" charset="0"/>
                <a:sym typeface="Symbol" pitchFamily="-106" charset="2"/>
              </a:rPr>
              <a:t>for some  &gt; 0</a:t>
            </a:r>
            <a:endParaRPr lang="en-US" altLang="en-US" dirty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 f(n) = (n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1+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) 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dirty="0">
                <a:cs typeface="Arial" charset="0"/>
                <a:sym typeface="Symbol" pitchFamily="-106" charset="2"/>
              </a:rPr>
              <a:t>3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 </a:t>
            </a:r>
            <a:r>
              <a:rPr lang="en-US" altLang="en-US" sz="2400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verify regularity cond.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 smtClean="0">
                <a:cs typeface="Arial" charset="0"/>
                <a:sym typeface="Symbol" pitchFamily="-106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a f(n/b) ≤ c f(n) </a:t>
            </a:r>
            <a:endParaRPr lang="en-US" altLang="en-US" dirty="0" smtClean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 2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(n/2)</a:t>
            </a:r>
            <a:r>
              <a:rPr lang="en-US" altLang="en-US" baseline="30000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≤ c n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endParaRPr lang="en-US" altLang="en-US" dirty="0" smtClean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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 n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/4 ≤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n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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= ½ is a solution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(c&lt;1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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T(n) = (n</a:t>
            </a:r>
            <a:r>
              <a:rPr lang="en-US" altLang="en-US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3713" y="135628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/>
              <a:t>Master Method – Example 1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500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FA513-0977-4EB2-9A97-1FF9E466B2B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3713" y="1238189"/>
            <a:ext cx="8412162" cy="5076825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T(n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) = 2T(n/2) + 		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a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= 2, b = 2, log</a:t>
            </a:r>
            <a:r>
              <a:rPr lang="en-US" altLang="en-US" baseline="-25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 = 1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compare </a:t>
            </a:r>
            <a:r>
              <a:rPr lang="en-US" altLang="en-US" dirty="0">
                <a:cs typeface="Arial" charset="0"/>
                <a:sym typeface="Symbol" pitchFamily="-106" charset="2"/>
              </a:rPr>
              <a:t>n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with </a:t>
            </a:r>
            <a:r>
              <a:rPr lang="en-US" altLang="en-US" dirty="0">
                <a:cs typeface="Arial" charset="0"/>
                <a:sym typeface="Symbol" pitchFamily="-106" charset="2"/>
              </a:rPr>
              <a:t>f(n) = n</a:t>
            </a:r>
            <a:r>
              <a:rPr lang="en-US" altLang="en-US" baseline="30000" dirty="0">
                <a:cs typeface="Arial" charset="0"/>
                <a:sym typeface="Symbol" pitchFamily="-106" charset="2"/>
              </a:rPr>
              <a:t>1/2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 f(n) = O(n</a:t>
            </a:r>
            <a:r>
              <a:rPr lang="en-US" altLang="en-US" baseline="300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1-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) 	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dirty="0">
                <a:cs typeface="Arial" charset="0"/>
                <a:sym typeface="Symbol" pitchFamily="-106" charset="2"/>
              </a:rPr>
              <a:t>1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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T(n) = (n)</a:t>
            </a:r>
          </a:p>
        </p:txBody>
      </p:sp>
      <p:graphicFrame>
        <p:nvGraphicFramePr>
          <p:cNvPr id="234500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3312907" y="1401948"/>
          <a:ext cx="6302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Equation" r:id="rId3" imgW="241200" imgH="228600" progId="Equation.3">
                  <p:embed/>
                </p:oleObj>
              </mc:Choice>
              <mc:Fallback>
                <p:oleObj name="Equation" r:id="rId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907" y="1401948"/>
                        <a:ext cx="6302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713" y="135628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/>
              <a:t>Master Method – Example 2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857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17731-6642-4BCD-A406-1761F57FF48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9188"/>
            <a:ext cx="8456612" cy="5703887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/>
              <a:t>T(n) = 3T(n/4) + </a:t>
            </a:r>
            <a:r>
              <a:rPr lang="en-US" altLang="en-US" dirty="0" err="1"/>
              <a:t>nlgn</a:t>
            </a:r>
            <a:r>
              <a:rPr lang="en-US" altLang="en-US" dirty="0"/>
              <a:t>	</a:t>
            </a:r>
            <a:r>
              <a:rPr lang="en-US" altLang="en-US" dirty="0" smtClean="0"/>
              <a:t>   </a:t>
            </a:r>
            <a:r>
              <a:rPr lang="en-US" altLang="en-US" dirty="0" smtClean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chemeClr val="tx1"/>
                </a:solidFill>
              </a:rPr>
              <a:t>= 3, b = 4, log</a:t>
            </a:r>
            <a:r>
              <a:rPr lang="en-US" altLang="en-US" baseline="-25000" dirty="0">
                <a:solidFill>
                  <a:schemeClr val="tx1"/>
                </a:solidFill>
              </a:rPr>
              <a:t>4</a:t>
            </a:r>
            <a:r>
              <a:rPr lang="en-US" altLang="en-US" dirty="0">
                <a:solidFill>
                  <a:schemeClr val="tx1"/>
                </a:solidFill>
              </a:rPr>
              <a:t>3 = 0.793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compare </a:t>
            </a:r>
            <a:r>
              <a:rPr lang="en-US" altLang="en-US" dirty="0"/>
              <a:t>n</a:t>
            </a:r>
            <a:r>
              <a:rPr lang="en-US" altLang="en-US" baseline="30000" dirty="0"/>
              <a:t>0.793</a:t>
            </a:r>
            <a:r>
              <a:rPr lang="en-US" altLang="en-US" dirty="0">
                <a:solidFill>
                  <a:schemeClr val="tx1"/>
                </a:solidFill>
              </a:rPr>
              <a:t> with</a:t>
            </a:r>
            <a:r>
              <a:rPr lang="en-US" altLang="en-US" dirty="0"/>
              <a:t> f(n) = </a:t>
            </a:r>
            <a:r>
              <a:rPr lang="en-US" altLang="en-US" dirty="0" err="1"/>
              <a:t>nlgn</a:t>
            </a:r>
            <a:r>
              <a:rPr lang="en-US" altLang="en-US" dirty="0"/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/>
              <a:t>	f(n) = </a:t>
            </a:r>
            <a:r>
              <a:rPr lang="en-US" altLang="en-US" dirty="0">
                <a:sym typeface="Symbol" pitchFamily="-106" charset="2"/>
              </a:rPr>
              <a:t>(n</a:t>
            </a:r>
            <a:r>
              <a:rPr lang="en-US" altLang="en-US" baseline="30000" dirty="0">
                <a:sym typeface="Symbol" pitchFamily="-106" charset="2"/>
              </a:rPr>
              <a:t>log</a:t>
            </a:r>
            <a:r>
              <a:rPr lang="en-US" altLang="en-US" baseline="-25000" dirty="0">
                <a:sym typeface="Symbol" pitchFamily="-106" charset="2"/>
              </a:rPr>
              <a:t>4</a:t>
            </a:r>
            <a:r>
              <a:rPr lang="en-US" altLang="en-US" baseline="30000" dirty="0">
                <a:sym typeface="Symbol" pitchFamily="-106" charset="2"/>
              </a:rPr>
              <a:t>3+</a:t>
            </a:r>
            <a:r>
              <a:rPr lang="en-US" altLang="en-US" dirty="0">
                <a:sym typeface="Symbol" pitchFamily="-106" charset="2"/>
              </a:rPr>
              <a:t>) 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case </a:t>
            </a:r>
            <a:r>
              <a:rPr lang="en-US" altLang="en-US" dirty="0">
                <a:cs typeface="Arial" charset="0"/>
                <a:sym typeface="Symbol" pitchFamily="-106" charset="2"/>
              </a:rPr>
              <a:t>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cs typeface="Arial" charset="0"/>
                <a:sym typeface="Symbol" pitchFamily="-106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check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regularity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condition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: </a:t>
            </a:r>
            <a:endParaRPr lang="en-US" altLang="en-US" dirty="0" smtClean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	a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f(n/b) ≤ c f(n)</a:t>
            </a:r>
            <a:endParaRPr lang="en-US" altLang="en-US" dirty="0">
              <a:solidFill>
                <a:schemeClr val="tx1"/>
              </a:solidFill>
              <a:cs typeface="Arial" charset="0"/>
              <a:sym typeface="Symbol" pitchFamily="-106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cs typeface="Arial" charset="0"/>
                <a:sym typeface="Symbol" pitchFamily="-106" charset="2"/>
              </a:rPr>
              <a:t>		3(n/4)</a:t>
            </a:r>
            <a:r>
              <a:rPr lang="en-US" altLang="en-US" dirty="0" err="1">
                <a:cs typeface="Arial" charset="0"/>
                <a:sym typeface="Symbol" pitchFamily="-106" charset="2"/>
              </a:rPr>
              <a:t>lg</a:t>
            </a:r>
            <a:r>
              <a:rPr lang="en-US" altLang="en-US" dirty="0">
                <a:cs typeface="Arial" charset="0"/>
                <a:sym typeface="Symbol" pitchFamily="-106" charset="2"/>
              </a:rPr>
              <a:t>(n/4) ≤ 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3/4nlgn </a:t>
            </a:r>
            <a:r>
              <a:rPr lang="en-US" altLang="en-US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</a:t>
            </a:r>
            <a:r>
              <a:rPr lang="en-US" altLang="en-US" dirty="0" smtClean="0">
                <a:cs typeface="Arial" charset="0"/>
                <a:sym typeface="Symbol" pitchFamily="-106" charset="2"/>
              </a:rPr>
              <a:t> c = 3/4 </a:t>
            </a:r>
            <a:r>
              <a:rPr lang="en-US" altLang="en-US" dirty="0">
                <a:cs typeface="Arial" charset="0"/>
                <a:sym typeface="Symbol" pitchFamily="-106" charset="2"/>
              </a:rPr>
              <a:t>	</a:t>
            </a:r>
            <a:endParaRPr lang="en-US" altLang="en-US" dirty="0" smtClean="0">
              <a:cs typeface="Arial" charset="0"/>
              <a:sym typeface="Symbol" pitchFamily="-106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T(n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 = (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nlgn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Symbol" pitchFamily="-106" charset="2"/>
              </a:rPr>
              <a:t>)</a:t>
            </a:r>
          </a:p>
        </p:txBody>
      </p:sp>
      <p:sp>
        <p:nvSpPr>
          <p:cNvPr id="6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91461" y="154379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/>
              <a:t>Master Method - Example 3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56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08414-1DA5-4B54-9423-3E6E4B09803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Master Method: Merge-Sort</a:t>
            </a:r>
            <a:endParaRPr lang="en-US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262562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/>
          </a:p>
          <a:p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			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where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a 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=2</a:t>
            </a:r>
            <a:r>
              <a:rPr lang="en-US" altLang="en-US" sz="2000" dirty="0" smtClean="0">
                <a:solidFill>
                  <a:schemeClr val="tx1"/>
                </a:solidFill>
                <a:cs typeface="Arial" charset="0"/>
              </a:rPr>
              <a:t>,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b 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=2</a:t>
            </a:r>
            <a:r>
              <a:rPr lang="en-US" altLang="en-US" sz="2000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altLang="en-US" sz="2000" dirty="0">
                <a:solidFill>
                  <a:schemeClr val="tx1"/>
                </a:solidFill>
                <a:cs typeface="Arial" charset="0"/>
              </a:rPr>
              <a:t>and </a:t>
            </a: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f(n) 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=</a:t>
            </a:r>
            <a:r>
              <a:rPr lang="en-US" altLang="en-US" sz="2000" dirty="0" err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nn</a:t>
            </a:r>
            <a:r>
              <a:rPr lang="en-US" altLang="en-US" sz="2000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 err="1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000" baseline="30000" dirty="0" err="1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000" baseline="-25000" dirty="0" err="1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000" baseline="30000" dirty="0" err="1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= 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000" baseline="30000" dirty="0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2</a:t>
            </a:r>
            <a:r>
              <a:rPr lang="en-US" altLang="en-US" sz="2000" baseline="30000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2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= n</a:t>
            </a:r>
            <a:endParaRPr lang="en-US" altLang="en-US" sz="2000" dirty="0">
              <a:solidFill>
                <a:schemeClr val="tx1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en-US" sz="1000" dirty="0">
              <a:solidFill>
                <a:schemeClr val="tx1"/>
              </a:solidFill>
              <a:latin typeface="Comic Sans MS" pitchFamily="66" charset="0"/>
              <a:cs typeface="Arial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solidFill>
                  <a:schemeClr val="tx1"/>
                </a:solidFill>
                <a:cs typeface="Arial" charset="0"/>
              </a:rPr>
              <a:t>case </a:t>
            </a:r>
            <a:r>
              <a:rPr lang="en-US" altLang="en-US" sz="2200" b="1" dirty="0">
                <a:solidFill>
                  <a:schemeClr val="tx1"/>
                </a:solidFill>
                <a:cs typeface="Arial" charset="0"/>
              </a:rPr>
              <a:t>1: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</a:rPr>
              <a:t> if 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f(n) = O(</a:t>
            </a:r>
            <a:r>
              <a:rPr lang="en-US" altLang="en-US" sz="22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en-US" sz="2200" baseline="300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-</a:t>
            </a:r>
            <a:r>
              <a:rPr lang="en-US" altLang="en-US" sz="2200" baseline="300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) 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</a:rPr>
              <a:t>for some 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 &gt; 0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, then: 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T(n) = (</a:t>
            </a:r>
            <a:r>
              <a:rPr lang="en-US" altLang="en-US" sz="22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)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2: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f(n) = (</a:t>
            </a:r>
            <a:r>
              <a:rPr lang="en-US" altLang="en-US" sz="22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), 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then:</a:t>
            </a:r>
            <a:r>
              <a:rPr lang="en-US" altLang="en-US" sz="2200" dirty="0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 T(n) = (</a:t>
            </a:r>
            <a:r>
              <a:rPr lang="en-US" altLang="en-US" sz="22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rgbClr val="FF0000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lgn</a:t>
            </a:r>
            <a:r>
              <a:rPr lang="en-US" altLang="en-US" sz="2200" dirty="0">
                <a:solidFill>
                  <a:srgbClr val="FF0000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)</a:t>
            </a:r>
            <a:r>
              <a:rPr lang="en-US" altLang="en-US" sz="2200" dirty="0">
                <a:solidFill>
                  <a:srgbClr val="FF0000"/>
                </a:solidFill>
                <a:cs typeface="Arial" charset="0"/>
                <a:sym typeface="Symbol" pitchFamily="-106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b="1" dirty="0" smtClean="0">
                <a:solidFill>
                  <a:schemeClr val="tx1"/>
                </a:solidFill>
                <a:cs typeface="Arial" charset="0"/>
                <a:sym typeface="Symbol" pitchFamily="-106" charset="2"/>
              </a:rPr>
              <a:t>case </a:t>
            </a:r>
            <a:r>
              <a:rPr lang="en-US" altLang="en-US" sz="2200" b="1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3: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if 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f(n) = (</a:t>
            </a:r>
            <a:r>
              <a:rPr lang="en-US" altLang="en-US" sz="22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n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log</a:t>
            </a:r>
            <a:r>
              <a:rPr lang="en-US" altLang="en-US" sz="2200" baseline="-25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b</a:t>
            </a:r>
            <a:r>
              <a:rPr lang="en-US" altLang="en-US" sz="2200" baseline="30000" dirty="0" err="1">
                <a:solidFill>
                  <a:schemeClr val="tx1"/>
                </a:solidFill>
                <a:latin typeface="Comic Sans MS" pitchFamily="66" charset="0"/>
                <a:sym typeface="Symbol" pitchFamily="-106" charset="2"/>
              </a:rPr>
              <a:t>a</a:t>
            </a:r>
            <a:r>
              <a:rPr lang="en-US" altLang="en-US" sz="2200" baseline="30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en-US" sz="2200" baseline="30000" dirty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+</a:t>
            </a:r>
            <a:r>
              <a:rPr lang="en-US" altLang="en-US" sz="2200" baseline="300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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)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 for some 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 &gt; 0</a:t>
            </a: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, and if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cs typeface="Arial" charset="0"/>
                <a:sym typeface="Symbol" pitchFamily="-106" charset="2"/>
              </a:rPr>
              <a:t>					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T(n) = </a:t>
            </a:r>
            <a:r>
              <a:rPr lang="en-US" altLang="en-US" sz="22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(</a:t>
            </a:r>
            <a:r>
              <a:rPr lang="en-US" altLang="en-US" sz="2200" dirty="0" err="1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nlgn</a:t>
            </a:r>
            <a:r>
              <a:rPr lang="en-US" altLang="en-US" sz="2200" dirty="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-106" charset="2"/>
              </a:rPr>
              <a:t>)</a:t>
            </a:r>
            <a:endParaRPr lang="en-US" altLang="en-US" sz="2200" dirty="0">
              <a:solidFill>
                <a:schemeClr val="tx1"/>
              </a:solidFill>
              <a:latin typeface="Comic Sans MS" pitchFamily="66" charset="0"/>
              <a:cs typeface="Arial" charset="0"/>
              <a:sym typeface="Symbol" pitchFamily="-106" charset="2"/>
            </a:endParaRP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22563" y="1343890"/>
          <a:ext cx="289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6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63" y="1343890"/>
                        <a:ext cx="289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310415" y="1235240"/>
          <a:ext cx="2565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7" name="Equation" r:id="rId5" imgW="1180800" imgH="431640" progId="Equation.3">
                  <p:embed/>
                </p:oleObj>
              </mc:Choice>
              <mc:Fallback>
                <p:oleObj name="Equation" r:id="rId5" imgW="1180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415" y="1235240"/>
                        <a:ext cx="2565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16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F7D9D-701D-4A53-B503-7B3B21BA7EBC}" type="slidenum">
              <a:rPr lang="en-US" altLang="en-US">
                <a:latin typeface="+mn-lt"/>
              </a:rPr>
              <a:pPr/>
              <a:t>4</a:t>
            </a:fld>
            <a:endParaRPr lang="en-US" altLang="en-US">
              <a:latin typeface="+mn-lt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Iteration Method – </a:t>
            </a:r>
            <a:r>
              <a:rPr lang="en-US" altLang="en-US" smtClean="0"/>
              <a:t>Binary Search</a:t>
            </a:r>
            <a:endParaRPr lang="en-US" alt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T(n/2)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T(n/2)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T(n/4)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T(n/8)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when n/2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  =&gt;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T(n)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T(1) 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=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clgn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T(1)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= </a:t>
            </a:r>
            <a:r>
              <a:rPr lang="el-G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356" name="AutoShape 4"/>
          <p:cNvSpPr>
            <a:spLocks/>
          </p:cNvSpPr>
          <p:nvPr/>
        </p:nvSpPr>
        <p:spPr bwMode="auto">
          <a:xfrm rot="-5400000">
            <a:off x="2862263" y="3436937"/>
            <a:ext cx="147638" cy="2049463"/>
          </a:xfrm>
          <a:prstGeom prst="leftBrace">
            <a:avLst>
              <a:gd name="adj1" fmla="val 115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2363788" y="452278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latin typeface="+mn-lt"/>
              </a:rPr>
              <a:t>n </a:t>
            </a:r>
            <a:r>
              <a:rPr lang="en-US" altLang="en-US" sz="2400" dirty="0">
                <a:latin typeface="+mn-lt"/>
              </a:rPr>
              <a:t>times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976813" y="1870075"/>
            <a:ext cx="2936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 =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T(n/4)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5046663" y="2360613"/>
            <a:ext cx="2936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T(n/4) =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T(n/8)</a:t>
            </a:r>
          </a:p>
        </p:txBody>
      </p:sp>
    </p:spTree>
    <p:extLst>
      <p:ext uri="{BB962C8B-B14F-4D97-AF65-F5344CB8AC3E}">
        <p14:creationId xmlns:p14="http://schemas.microsoft.com/office/powerpoint/2010/main" val="277501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uiExpand="1" build="p"/>
      <p:bldP spid="228356" grpId="0" animBg="1"/>
      <p:bldP spid="228357" grpId="0"/>
      <p:bldP spid="2283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22DBD-4E5F-4A59-824A-1A96ECD0D9F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Substitution </a:t>
            </a:r>
            <a:r>
              <a:rPr lang="en-US" altLang="en-US" smtClean="0"/>
              <a:t>Method</a:t>
            </a:r>
            <a:endParaRPr lang="en-US" alt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Guess a solution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O(g(n))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Induction </a:t>
            </a:r>
            <a:r>
              <a:rPr lang="en-US" altLang="en-US" sz="2000" dirty="0">
                <a:solidFill>
                  <a:schemeClr val="tx1"/>
                </a:solidFill>
              </a:rPr>
              <a:t>goal: apply the definition of the </a:t>
            </a:r>
            <a:r>
              <a:rPr lang="en-US" altLang="en-US" sz="2000" dirty="0" smtClean="0">
                <a:solidFill>
                  <a:schemeClr val="tx1"/>
                </a:solidFill>
              </a:rPr>
              <a:t>asymptotic </a:t>
            </a:r>
            <a:r>
              <a:rPr lang="en-US" altLang="en-US" sz="2000" dirty="0">
                <a:solidFill>
                  <a:schemeClr val="tx1"/>
                </a:solidFill>
              </a:rPr>
              <a:t>notation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≤ </a:t>
            </a:r>
            <a:r>
              <a:rPr lang="en-US" altLang="en-US" sz="24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g(n), for some </a:t>
            </a:r>
            <a:r>
              <a:rPr lang="en-US" altLang="en-US" sz="24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and n ≥ n</a:t>
            </a:r>
            <a:r>
              <a:rPr lang="en-US" altLang="en-US" sz="2400" b="1" baseline="-25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514350" indent="-457200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</a:rPr>
              <a:t>Induction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hypothesis: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T(k) 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g(k) 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n 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Prove the </a:t>
            </a:r>
            <a:r>
              <a:rPr lang="en-US" altLang="en-US" dirty="0" smtClean="0">
                <a:solidFill>
                  <a:schemeClr val="tx1"/>
                </a:solidFill>
              </a:rPr>
              <a:t>induction </a:t>
            </a:r>
            <a:r>
              <a:rPr lang="en-US" altLang="en-US" dirty="0">
                <a:solidFill>
                  <a:schemeClr val="tx1"/>
                </a:solidFill>
              </a:rPr>
              <a:t>goal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Use the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induction </a:t>
            </a:r>
            <a:r>
              <a:rPr lang="en-US" altLang="en-US" sz="2000" b="1" dirty="0">
                <a:solidFill>
                  <a:schemeClr val="tx1"/>
                </a:solidFill>
              </a:rPr>
              <a:t>hypothesis</a:t>
            </a:r>
            <a:r>
              <a:rPr lang="en-US" altLang="en-US" sz="2000" dirty="0">
                <a:solidFill>
                  <a:schemeClr val="tx1"/>
                </a:solidFill>
              </a:rPr>
              <a:t> to find some values of the </a:t>
            </a:r>
            <a:r>
              <a:rPr lang="en-US" altLang="en-US" sz="2000" dirty="0" smtClean="0">
                <a:solidFill>
                  <a:schemeClr val="tx1"/>
                </a:solidFill>
              </a:rPr>
              <a:t>constants </a:t>
            </a:r>
            <a:r>
              <a:rPr lang="en-US" altLang="en-US" sz="2000" dirty="0">
                <a:solidFill>
                  <a:schemeClr val="tx1"/>
                </a:solidFill>
              </a:rPr>
              <a:t>d and n</a:t>
            </a:r>
            <a:r>
              <a:rPr lang="en-US" altLang="en-US" sz="2000" baseline="-25000" dirty="0">
                <a:solidFill>
                  <a:schemeClr val="tx1"/>
                </a:solidFill>
              </a:rPr>
              <a:t>0</a:t>
            </a:r>
            <a:r>
              <a:rPr lang="en-US" altLang="en-US" sz="2000" dirty="0">
                <a:solidFill>
                  <a:schemeClr val="tx1"/>
                </a:solidFill>
              </a:rPr>
              <a:t> for </a:t>
            </a:r>
            <a:r>
              <a:rPr lang="en-US" altLang="en-US" sz="2000" dirty="0" smtClean="0">
                <a:solidFill>
                  <a:schemeClr val="tx1"/>
                </a:solidFill>
              </a:rPr>
              <a:t>which </a:t>
            </a:r>
            <a:r>
              <a:rPr lang="en-US" altLang="en-US" sz="2000" dirty="0">
                <a:solidFill>
                  <a:schemeClr val="tx1"/>
                </a:solidFill>
              </a:rPr>
              <a:t>the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induction </a:t>
            </a:r>
            <a:r>
              <a:rPr lang="en-US" altLang="en-US" sz="2000" b="1" dirty="0">
                <a:solidFill>
                  <a:schemeClr val="tx1"/>
                </a:solidFill>
              </a:rPr>
              <a:t>goal</a:t>
            </a:r>
            <a:r>
              <a:rPr lang="en-US" altLang="en-US" sz="2000" dirty="0">
                <a:solidFill>
                  <a:schemeClr val="tx1"/>
                </a:solidFill>
              </a:rPr>
              <a:t> holds</a:t>
            </a:r>
          </a:p>
        </p:txBody>
      </p:sp>
    </p:spTree>
    <p:extLst>
      <p:ext uri="{BB962C8B-B14F-4D97-AF65-F5344CB8AC3E}">
        <p14:creationId xmlns:p14="http://schemas.microsoft.com/office/powerpoint/2010/main" val="11100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3F9A2-B440-432F-84EB-B3E8A63A5A47}" type="slidenum">
              <a:rPr lang="en-US" altLang="en-US">
                <a:latin typeface="+mn-lt"/>
              </a:rPr>
              <a:pPr/>
              <a:t>6</a:t>
            </a:fld>
            <a:endParaRPr lang="en-US" altLang="en-US">
              <a:latin typeface="+mn-lt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Substitution: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T(n-1)+T(n-2)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46" y="1066800"/>
            <a:ext cx="8610600" cy="57912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T(n) = 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 goal: T(n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 ≥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Induction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hypothesis: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T(k)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for k &lt; n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induction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T(n-1) + T(n-2)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≤ c</a:t>
            </a:r>
            <a:r>
              <a:rPr lang="en-US" altLang="en-US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n-1 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c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n-2 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c</a:t>
            </a:r>
            <a:r>
              <a:rPr lang="en-US" alt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n-2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+1)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c</a:t>
            </a:r>
            <a:r>
              <a:rPr lang="en-US" alt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n-2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T(n) 	≤ 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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T(n) = O(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74958" y="2127617"/>
            <a:ext cx="1903228" cy="2582605"/>
            <a:chOff x="6974958" y="2127617"/>
            <a:chExt cx="1903228" cy="2582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218233" y="2433681"/>
                  <a:ext cx="1448730" cy="6760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𝚽</m:t>
                        </m:r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latin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𝟓</m:t>
                                </m:r>
                              </m:e>
                            </m:rad>
                          </m:num>
                          <m:den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33" y="2433681"/>
                  <a:ext cx="1448730" cy="6760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265168" y="3109700"/>
                  <a:ext cx="1566583" cy="6760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latin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𝟓</m:t>
                                </m:r>
                              </m:e>
                            </m:rad>
                          </m:num>
                          <m:den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68" y="3109700"/>
                  <a:ext cx="1566583" cy="67601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312103" y="4003431"/>
                  <a:ext cx="1472711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𝚽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𝚽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103" y="4003431"/>
                  <a:ext cx="1472711" cy="37555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6974958" y="2127617"/>
              <a:ext cx="1903228" cy="25826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44070" y="2127618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Properties</a:t>
              </a:r>
              <a:endPara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5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Recursion-tree method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390896" y="1033546"/>
            <a:ext cx="8077200" cy="385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800" dirty="0" smtClean="0"/>
              <a:t>A </a:t>
            </a:r>
            <a:r>
              <a:rPr lang="en-US" altLang="en-US" sz="2800" dirty="0"/>
              <a:t>recursion tree models the costs (time) of a recursive execution of an algorithm</a:t>
            </a:r>
            <a:r>
              <a:rPr lang="en-US" altLang="en-US" sz="2800" dirty="0" smtClean="0"/>
              <a:t>.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Convert the recurrence into a tree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marL="822960" lvl="2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Each </a:t>
            </a:r>
            <a:r>
              <a:rPr lang="en-US" altLang="en-US" dirty="0"/>
              <a:t>node represents the cost incurred at various levels of recursion</a:t>
            </a:r>
          </a:p>
          <a:p>
            <a:pPr marL="822960" lvl="2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Sum up the costs of all levels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recursion-tree method can be unreliable, just like any method that uses ellipses (…).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800" dirty="0" smtClean="0"/>
              <a:t>Usually involves geometric series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17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2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429000" y="22098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82828" y="1167493"/>
            <a:ext cx="4665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Solve </a:t>
            </a:r>
            <a:r>
              <a:rPr lang="en-US" altLang="en-US" sz="2400" i="1" dirty="0">
                <a:solidFill>
                  <a:srgbClr val="009999"/>
                </a:solidFill>
              </a:rPr>
              <a:t>T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) = </a:t>
            </a:r>
            <a:r>
              <a:rPr lang="en-US" altLang="en-US" sz="2400" i="1" dirty="0">
                <a:solidFill>
                  <a:srgbClr val="009999"/>
                </a:solidFill>
              </a:rPr>
              <a:t>T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/4) + </a:t>
            </a:r>
            <a:r>
              <a:rPr lang="en-US" altLang="en-US" sz="2400" i="1" dirty="0">
                <a:solidFill>
                  <a:srgbClr val="009999"/>
                </a:solidFill>
              </a:rPr>
              <a:t>T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</a:t>
            </a:r>
            <a:r>
              <a:rPr lang="en-US" altLang="en-US" sz="2400" dirty="0">
                <a:solidFill>
                  <a:srgbClr val="009999"/>
                </a:solidFill>
              </a:rPr>
              <a:t>2)</a:t>
            </a:r>
            <a:r>
              <a:rPr lang="en-US" altLang="en-US" sz="2400" i="1" dirty="0">
                <a:solidFill>
                  <a:srgbClr val="009999"/>
                </a:solidFill>
              </a:rPr>
              <a:t> + n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23141</TotalTime>
  <Words>1177</Words>
  <Application>Microsoft Office PowerPoint</Application>
  <PresentationFormat>On-screen Show (4:3)</PresentationFormat>
  <Paragraphs>400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Cambria Math</vt:lpstr>
      <vt:lpstr>Comic Sans MS</vt:lpstr>
      <vt:lpstr>Symbol</vt:lpstr>
      <vt:lpstr>Times New Roman</vt:lpstr>
      <vt:lpstr>Default Design</vt:lpstr>
      <vt:lpstr>Equation</vt:lpstr>
      <vt:lpstr>Paint Shop Pro Image</vt:lpstr>
      <vt:lpstr>Methods for Solving Recurrences</vt:lpstr>
      <vt:lpstr>The Iteration Method</vt:lpstr>
      <vt:lpstr>Recursive Binary Search</vt:lpstr>
      <vt:lpstr>Iteration Method – Binary Search</vt:lpstr>
      <vt:lpstr>Substitution Method</vt:lpstr>
      <vt:lpstr>Substitution: T(n) = T(n-1)+T(n-2)</vt:lpstr>
      <vt:lpstr>Recursion-tree method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Geometric series</vt:lpstr>
      <vt:lpstr>Example of recursion tree</vt:lpstr>
      <vt:lpstr>Recursion Tree – Example 2</vt:lpstr>
      <vt:lpstr>Recursion Tree – Example 3</vt:lpstr>
      <vt:lpstr>The Master Method</vt:lpstr>
      <vt:lpstr>Master Method</vt:lpstr>
      <vt:lpstr>Idea of Master Method</vt:lpstr>
      <vt:lpstr>Idea of Master Method</vt:lpstr>
      <vt:lpstr>Three common cases</vt:lpstr>
      <vt:lpstr>Case 1</vt:lpstr>
      <vt:lpstr>Idea of Master Method</vt:lpstr>
      <vt:lpstr>Case 2</vt:lpstr>
      <vt:lpstr>Idea of master theorem</vt:lpstr>
      <vt:lpstr>Case 3</vt:lpstr>
      <vt:lpstr>Master Method</vt:lpstr>
      <vt:lpstr>Master Method – Binary Search</vt:lpstr>
      <vt:lpstr>PowerPoint Presentation</vt:lpstr>
      <vt:lpstr>PowerPoint Presentation</vt:lpstr>
      <vt:lpstr>Master Method - Example 3</vt:lpstr>
      <vt:lpstr>Master Method: Merge-Sort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Week2H</dc:title>
  <dc:subject>Divide and Conquer</dc:subject>
  <dc:creator>Juli Schutfort</dc:creator>
  <cp:lastModifiedBy>Julianne Schutfort</cp:lastModifiedBy>
  <cp:revision>1043</cp:revision>
  <cp:lastPrinted>2018-07-02T18:42:49Z</cp:lastPrinted>
  <dcterms:created xsi:type="dcterms:W3CDTF">2003-07-26T00:47:08Z</dcterms:created>
  <dcterms:modified xsi:type="dcterms:W3CDTF">2020-01-17T16:14:37Z</dcterms:modified>
</cp:coreProperties>
</file>