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6" r:id="rId6"/>
    <p:sldId id="281" r:id="rId7"/>
    <p:sldId id="282" r:id="rId8"/>
    <p:sldId id="284" r:id="rId9"/>
    <p:sldId id="257" r:id="rId10"/>
    <p:sldId id="283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6"/>
            <p14:sldId id="281"/>
            <p14:sldId id="282"/>
            <p14:sldId id="284"/>
            <p14:sldId id="257"/>
            <p14:sldId id="283"/>
            <p14:sldId id="285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7448" y="1624794"/>
            <a:ext cx="7931727" cy="1887354"/>
          </a:xfrm>
        </p:spPr>
        <p:txBody>
          <a:bodyPr anchor="ctr" anchorCtr="0">
            <a:norm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DataDiggers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620391" y="3352083"/>
            <a:ext cx="9582736" cy="113779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Project name:  Real time analytics </a:t>
            </a:r>
            <a:r>
              <a:rPr lang="en-US" sz="2400">
                <a:solidFill>
                  <a:schemeClr val="bg1"/>
                </a:solidFill>
                <a:latin typeface="+mj-lt"/>
              </a:rPr>
              <a:t>with Slack and JIRA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integration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5571302" y="2033626"/>
            <a:ext cx="1049395" cy="1049395"/>
          </a:xfrm>
          <a:prstGeom prst="rect">
            <a:avLst/>
          </a:prstGeom>
        </p:spPr>
      </p:pic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D7900561-9B47-4383-A734-5C40CE09D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053" y="2033626"/>
            <a:ext cx="1049395" cy="104939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7F62483-3DBE-4BC7-90B2-1B5592F66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359150" cy="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Project- Real time analytics with slack and Jira integration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121557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Overview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77288" y="2703269"/>
            <a:ext cx="3107527" cy="714374"/>
          </a:xfrm>
          <a:prstGeom prst="rect">
            <a:avLst/>
          </a:prstGeom>
        </p:spPr>
      </p:pic>
      <p:grpSp>
        <p:nvGrpSpPr>
          <p:cNvPr id="33" name="Group 32" descr="Small circle with number 1 inside  indicating step 1"/>
          <p:cNvGrpSpPr/>
          <p:nvPr/>
        </p:nvGrpSpPr>
        <p:grpSpPr bwMode="blackWhite">
          <a:xfrm>
            <a:off x="541609" y="1564325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1048924" y="1604517"/>
            <a:ext cx="4146531" cy="1298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Ingest data real-time into snowflake</a:t>
            </a:r>
          </a:p>
        </p:txBody>
      </p:sp>
      <p:grpSp>
        <p:nvGrpSpPr>
          <p:cNvPr id="36" name="Group 35" descr="Small circle with number 2 inside  indicating step 2"/>
          <p:cNvGrpSpPr/>
          <p:nvPr/>
        </p:nvGrpSpPr>
        <p:grpSpPr bwMode="blackWhite">
          <a:xfrm>
            <a:off x="2952316" y="5840216"/>
            <a:ext cx="558179" cy="409838"/>
            <a:chOff x="6953426" y="711274"/>
            <a:chExt cx="558179" cy="409838"/>
          </a:xfrm>
        </p:grpSpPr>
        <p:sp>
          <p:nvSpPr>
            <p:cNvPr id="37" name="Oval 3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 descr="Number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Content Placeholder 17"/>
          <p:cNvSpPr txBox="1">
            <a:spLocks/>
          </p:cNvSpPr>
          <p:nvPr/>
        </p:nvSpPr>
        <p:spPr>
          <a:xfrm>
            <a:off x="3451069" y="5880408"/>
            <a:ext cx="5111040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is transformed and sent as an excel report to slack channels/ user (shuttle data)</a:t>
            </a:r>
            <a:endParaRPr lang="en-US" sz="2000" dirty="0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9" name="Group 38" descr="Small circle with number 3 inside  indicating step 3"/>
          <p:cNvGrpSpPr/>
          <p:nvPr/>
        </p:nvGrpSpPr>
        <p:grpSpPr bwMode="blackWhite">
          <a:xfrm>
            <a:off x="6659174" y="1520837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Content Placeholder 17"/>
          <p:cNvSpPr txBox="1">
            <a:spLocks/>
          </p:cNvSpPr>
          <p:nvPr/>
        </p:nvSpPr>
        <p:spPr>
          <a:xfrm>
            <a:off x="7157920" y="1561029"/>
            <a:ext cx="3897123" cy="134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Jira tickets are created to different teams based on the ingested data (new hire)</a:t>
            </a: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A43FF19-DAE5-4A0D-90CF-51AF7FD94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228" y="4189615"/>
            <a:ext cx="1551652" cy="1551652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A4A485-510D-4F24-9125-8694AC84A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132" y="2623097"/>
            <a:ext cx="1855607" cy="185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121557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Tools and features used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21108" y="1721935"/>
            <a:ext cx="409838" cy="409838"/>
          </a:xfrm>
          <a:prstGeom prst="rect">
            <a:avLst/>
          </a:prstGeom>
        </p:spPr>
      </p:pic>
      <p:grpSp>
        <p:nvGrpSpPr>
          <p:cNvPr id="33" name="Group 32" descr="Small circle with number 1 inside  indicating step 1"/>
          <p:cNvGrpSpPr/>
          <p:nvPr/>
        </p:nvGrpSpPr>
        <p:grpSpPr bwMode="blackWhite">
          <a:xfrm>
            <a:off x="805930" y="1705645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1861885" y="1745837"/>
            <a:ext cx="5621607" cy="59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Snowpipe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- serverless real time data ingestion</a:t>
            </a:r>
          </a:p>
        </p:txBody>
      </p:sp>
      <p:grpSp>
        <p:nvGrpSpPr>
          <p:cNvPr id="36" name="Group 35" descr="Small circle with number 2 inside  indicating step 2"/>
          <p:cNvGrpSpPr/>
          <p:nvPr/>
        </p:nvGrpSpPr>
        <p:grpSpPr bwMode="blackWhite">
          <a:xfrm>
            <a:off x="789532" y="2542979"/>
            <a:ext cx="558179" cy="409838"/>
            <a:chOff x="6953426" y="711274"/>
            <a:chExt cx="558179" cy="409838"/>
          </a:xfrm>
        </p:grpSpPr>
        <p:sp>
          <p:nvSpPr>
            <p:cNvPr id="37" name="Oval 3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 descr="Number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Content Placeholder 17"/>
          <p:cNvSpPr txBox="1">
            <a:spLocks/>
          </p:cNvSpPr>
          <p:nvPr/>
        </p:nvSpPr>
        <p:spPr>
          <a:xfrm>
            <a:off x="1900072" y="2576718"/>
            <a:ext cx="3955852" cy="476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AWS S3 - file storage location</a:t>
            </a:r>
          </a:p>
        </p:txBody>
      </p:sp>
      <p:grpSp>
        <p:nvGrpSpPr>
          <p:cNvPr id="39" name="Group 38" descr="Small circle with number 3 inside  indicating step 3"/>
          <p:cNvGrpSpPr/>
          <p:nvPr/>
        </p:nvGrpSpPr>
        <p:grpSpPr bwMode="blackWhite">
          <a:xfrm>
            <a:off x="788877" y="3421130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Content Placeholder 17"/>
          <p:cNvSpPr txBox="1">
            <a:spLocks/>
          </p:cNvSpPr>
          <p:nvPr/>
        </p:nvSpPr>
        <p:spPr>
          <a:xfrm>
            <a:off x="1980133" y="3492876"/>
            <a:ext cx="5621607" cy="64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Slack – Collaboration tool for sharing data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A43FF19-DAE5-4A0D-90CF-51AF7FD94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283" y="3408168"/>
            <a:ext cx="474994" cy="474994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A4A485-510D-4F24-9125-8694AC84A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741" y="4268716"/>
            <a:ext cx="467193" cy="467193"/>
          </a:xfrm>
          <a:prstGeom prst="rect">
            <a:avLst/>
          </a:prstGeom>
        </p:spPr>
      </p:pic>
      <p:grpSp>
        <p:nvGrpSpPr>
          <p:cNvPr id="19" name="Group 18" descr="Small circle with number 3 inside  indicating step 3">
            <a:extLst>
              <a:ext uri="{FF2B5EF4-FFF2-40B4-BE49-F238E27FC236}">
                <a16:creationId xmlns:a16="http://schemas.microsoft.com/office/drawing/2014/main" id="{551BB71A-5C24-4D64-8B32-A11C834B0C1F}"/>
              </a:ext>
            </a:extLst>
          </p:cNvPr>
          <p:cNvGrpSpPr/>
          <p:nvPr/>
        </p:nvGrpSpPr>
        <p:grpSpPr bwMode="blackWhite">
          <a:xfrm>
            <a:off x="790919" y="4321941"/>
            <a:ext cx="558179" cy="409838"/>
            <a:chOff x="6953426" y="711274"/>
            <a:chExt cx="558179" cy="409838"/>
          </a:xfrm>
        </p:grpSpPr>
        <p:sp>
          <p:nvSpPr>
            <p:cNvPr id="20" name="Oval 19" descr="Small circle">
              <a:extLst>
                <a:ext uri="{FF2B5EF4-FFF2-40B4-BE49-F238E27FC236}">
                  <a16:creationId xmlns:a16="http://schemas.microsoft.com/office/drawing/2014/main" id="{D25A4681-A6F5-463C-9EFA-F6A61A8BAB7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 descr="Number 3">
              <a:extLst>
                <a:ext uri="{FF2B5EF4-FFF2-40B4-BE49-F238E27FC236}">
                  <a16:creationId xmlns:a16="http://schemas.microsoft.com/office/drawing/2014/main" id="{3FE25C22-D41D-4AEB-828E-5FC992A2F239}"/>
                </a:ext>
              </a:extLst>
            </p:cNvPr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22" name="Content Placeholder 17">
            <a:extLst>
              <a:ext uri="{FF2B5EF4-FFF2-40B4-BE49-F238E27FC236}">
                <a16:creationId xmlns:a16="http://schemas.microsoft.com/office/drawing/2014/main" id="{3A93BCB0-4675-42F7-9BB8-BA788D88650D}"/>
              </a:ext>
            </a:extLst>
          </p:cNvPr>
          <p:cNvSpPr txBox="1">
            <a:spLocks/>
          </p:cNvSpPr>
          <p:nvPr/>
        </p:nvSpPr>
        <p:spPr>
          <a:xfrm>
            <a:off x="2089271" y="4362133"/>
            <a:ext cx="2429933" cy="502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- Ticketing system</a:t>
            </a:r>
          </a:p>
        </p:txBody>
      </p:sp>
      <p:grpSp>
        <p:nvGrpSpPr>
          <p:cNvPr id="23" name="Group 22" descr="Small circle with number 3 inside  indicating step 3">
            <a:extLst>
              <a:ext uri="{FF2B5EF4-FFF2-40B4-BE49-F238E27FC236}">
                <a16:creationId xmlns:a16="http://schemas.microsoft.com/office/drawing/2014/main" id="{FCDBAFE3-BFD2-4912-9C34-A197E7762246}"/>
              </a:ext>
            </a:extLst>
          </p:cNvPr>
          <p:cNvGrpSpPr/>
          <p:nvPr/>
        </p:nvGrpSpPr>
        <p:grpSpPr bwMode="blackWhite">
          <a:xfrm>
            <a:off x="819367" y="5146159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>
              <a:extLst>
                <a:ext uri="{FF2B5EF4-FFF2-40B4-BE49-F238E27FC236}">
                  <a16:creationId xmlns:a16="http://schemas.microsoft.com/office/drawing/2014/main" id="{7FC3B025-3B8F-4AA8-B8F9-53E42063B38C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 descr="Number 3">
              <a:extLst>
                <a:ext uri="{FF2B5EF4-FFF2-40B4-BE49-F238E27FC236}">
                  <a16:creationId xmlns:a16="http://schemas.microsoft.com/office/drawing/2014/main" id="{8D472794-DB45-4CC9-8414-6828011780AC}"/>
                </a:ext>
              </a:extLst>
            </p:cNvPr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sp>
        <p:nvSpPr>
          <p:cNvPr id="26" name="Content Placeholder 17">
            <a:extLst>
              <a:ext uri="{FF2B5EF4-FFF2-40B4-BE49-F238E27FC236}">
                <a16:creationId xmlns:a16="http://schemas.microsoft.com/office/drawing/2014/main" id="{04B96356-66C6-4705-BBF4-33F3D16E84AA}"/>
              </a:ext>
            </a:extLst>
          </p:cNvPr>
          <p:cNvSpPr txBox="1">
            <a:spLocks/>
          </p:cNvSpPr>
          <p:nvPr/>
        </p:nvSpPr>
        <p:spPr>
          <a:xfrm>
            <a:off x="2483838" y="5186351"/>
            <a:ext cx="3122130" cy="5027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- Programming language</a:t>
            </a:r>
          </a:p>
        </p:txBody>
      </p:sp>
      <p:pic>
        <p:nvPicPr>
          <p:cNvPr id="4" name="Picture 3" descr="A picture containing cup, mug, table, glass&#10;&#10;Description automatically generated">
            <a:extLst>
              <a:ext uri="{FF2B5EF4-FFF2-40B4-BE49-F238E27FC236}">
                <a16:creationId xmlns:a16="http://schemas.microsoft.com/office/drawing/2014/main" id="{C12CE4A4-EE7F-4086-862A-37550B09C0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013" y="2474098"/>
            <a:ext cx="555197" cy="555197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B2AD34F-B44C-405E-A673-22431F21A6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2491" y="4816354"/>
            <a:ext cx="1034649" cy="103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CE81-0715-4312-B797-8CA4E408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4938" y="3441469"/>
            <a:ext cx="3236146" cy="640080"/>
          </a:xfrm>
        </p:spPr>
        <p:txBody>
          <a:bodyPr>
            <a:noAutofit/>
          </a:bodyPr>
          <a:lstStyle/>
          <a:p>
            <a:r>
              <a:rPr lang="en-US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8239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B44B-0A4E-4141-9149-3FC70278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85B5B2-D77E-411B-B451-C15F71634B3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39750" y="2497193"/>
            <a:ext cx="7369850" cy="3093981"/>
          </a:xfrm>
        </p:spPr>
      </p:pic>
    </p:spTree>
    <p:extLst>
      <p:ext uri="{BB962C8B-B14F-4D97-AF65-F5344CB8AC3E}">
        <p14:creationId xmlns:p14="http://schemas.microsoft.com/office/powerpoint/2010/main" val="4334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16858" cy="640080"/>
          </a:xfrm>
        </p:spPr>
        <p:txBody>
          <a:bodyPr>
            <a:normAutofit/>
          </a:bodyPr>
          <a:lstStyle/>
          <a:p>
            <a:pPr lvl="0"/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Jira Automation: Tickets created from new hire report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EAC9882-5060-4C62-8272-57729D1BA1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102"/>
          <a:stretch/>
        </p:blipFill>
        <p:spPr>
          <a:xfrm>
            <a:off x="5923763" y="1689839"/>
            <a:ext cx="4769962" cy="4320436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EB7E15-8BB8-48D8-83EA-5AA9553BF5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200"/>
          <a:stretch/>
        </p:blipFill>
        <p:spPr>
          <a:xfrm>
            <a:off x="1038048" y="1689839"/>
            <a:ext cx="4473381" cy="432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6B67D-C0E3-4E90-A346-20BC23640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73" y="452595"/>
            <a:ext cx="6877119" cy="640080"/>
          </a:xfrm>
        </p:spPr>
        <p:txBody>
          <a:bodyPr/>
          <a:lstStyle/>
          <a:p>
            <a:r>
              <a:rPr lang="en-US" dirty="0"/>
              <a:t>Slack reports from Snowflake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CD26AD9-D723-43E2-BCEE-67DB272D4DC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2"/>
          <a:srcRect l="9537" r="1" b="31990"/>
          <a:stretch/>
        </p:blipFill>
        <p:spPr>
          <a:xfrm>
            <a:off x="1657350" y="1263100"/>
            <a:ext cx="9041129" cy="3585125"/>
          </a:xfrm>
        </p:spPr>
      </p:pic>
    </p:spTree>
    <p:extLst>
      <p:ext uri="{BB962C8B-B14F-4D97-AF65-F5344CB8AC3E}">
        <p14:creationId xmlns:p14="http://schemas.microsoft.com/office/powerpoint/2010/main" val="319972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ADE1D-F9D4-465C-AE92-78029DDF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50" y="531186"/>
            <a:ext cx="10892166" cy="640080"/>
          </a:xfrm>
        </p:spPr>
        <p:txBody>
          <a:bodyPr>
            <a:normAutofit/>
          </a:bodyPr>
          <a:lstStyle/>
          <a:p>
            <a:r>
              <a:rPr lang="en-US" dirty="0"/>
              <a:t>Summary: To make things more simple, pleasant and  productive!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061CD-6ACD-43B7-BE7F-29E50C12EB9A}"/>
              </a:ext>
            </a:extLst>
          </p:cNvPr>
          <p:cNvSpPr txBox="1"/>
          <p:nvPr/>
        </p:nvSpPr>
        <p:spPr>
          <a:xfrm>
            <a:off x="1529540" y="2239160"/>
            <a:ext cx="8570423" cy="2776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Snowpipe</a:t>
            </a:r>
            <a:r>
              <a:rPr lang="en-US" dirty="0"/>
              <a:t>: real-time data insights vs stale data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Cost effective, serverless, zero maintenance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Slack upload: Taking analytics to end users vs. asking them to use other tools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JIRA Automation: Jira ticket creation for different teams based on event data without manual entry </a:t>
            </a:r>
          </a:p>
        </p:txBody>
      </p:sp>
    </p:spTree>
    <p:extLst>
      <p:ext uri="{BB962C8B-B14F-4D97-AF65-F5344CB8AC3E}">
        <p14:creationId xmlns:p14="http://schemas.microsoft.com/office/powerpoint/2010/main" val="560053538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16c05727-aa75-4e4a-9b5f-8a80a1165891"/>
    <ds:schemaRef ds:uri="71af3243-3dd4-4a8d-8c0d-dd76da1f02a5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174</Words>
  <Application>Microsoft Office PowerPoint</Application>
  <PresentationFormat>Widescreen</PresentationFormat>
  <Paragraphs>31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Segoe UI Semibold</vt:lpstr>
      <vt:lpstr>Slack-Lato</vt:lpstr>
      <vt:lpstr>WelcomeDoc</vt:lpstr>
      <vt:lpstr>DataDiggers</vt:lpstr>
      <vt:lpstr>Overview</vt:lpstr>
      <vt:lpstr>Tools and features used</vt:lpstr>
      <vt:lpstr>DEMO</vt:lpstr>
      <vt:lpstr>Architectural diagram</vt:lpstr>
      <vt:lpstr>Jira Automation: Tickets created from new hire report</vt:lpstr>
      <vt:lpstr>Slack reports from Snowflake</vt:lpstr>
      <vt:lpstr>Summary: To make things more simple, pleasant and  productive!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2020-01-29T14:23:43Z</dcterms:created>
  <dcterms:modified xsi:type="dcterms:W3CDTF">2021-03-29T16:11:48Z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