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430E-ABD5-4E01-8FB8-65A1CF63B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033CB-406F-46AA-8AB2-482B5B67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70F7-B51D-4AA7-97DC-AC8F15D7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489D-2D51-4475-BC66-269B9E6C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1C7A-018D-4C3A-A736-B0E9954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536B-3171-410C-BC87-1A7460CE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A424C-20FF-45CE-9F1E-EA59AFFE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8FAD-0E8B-4BA8-A0D5-5DA4D930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F07E-74C2-4029-8054-E711AC42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6D5C-0243-4F22-BC1F-1E7752F0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9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6398D-0AAD-42E6-AC73-41935F6DB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1B4C-B827-4CA7-AFB8-AE5D585E1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D87B-D8C1-4A29-96E1-899FE010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458B-35D0-4F68-86F2-467E6C24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29A1-C6D3-4F47-9B63-3A8FC03B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03B-092B-4DA4-B1BC-26F0E1B8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6B25A-4858-4AEF-85CE-264BFD4D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4766-69A2-48C7-A7A9-323D355F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D3D9-3A38-41CC-9601-C7035BCE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B5C3-BCA3-4704-BF42-138EB563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8C66-E3F5-4A6C-938A-645D3209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10DF3-839E-4737-9E26-2C2F41B0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B046-1B09-4FA3-AA3A-BDB42F15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05023-8546-449C-BE90-4270AE7E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CB95C-C15A-4AF8-BA6A-7ABFBB7D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FC0F-5A99-492E-B792-8F702CF3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72C6-6C03-4FF3-807D-B9A352E61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9E0B3-DAC5-4A7A-BF12-F92DBF1D4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A7FC-4441-4D8E-A9E4-05C0162E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19204-C8C8-4B6E-AF02-A77E5A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75C50-2DEF-4454-B0CB-27EBD343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7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1B5D-B2DE-41E9-8F5B-5003E7AC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3416-DD83-4AAB-A9BD-71C47987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0DE54-7EF3-48CE-8C35-69B9379C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9539F-579B-4995-8471-A3F8FDD34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C0323-BCED-4673-8F32-2520B706C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A2A10-11A2-4FA1-A088-5B1CF144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8D068-0C72-44C9-9A97-B577CB64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F0A47-FE52-4C71-B368-55F52E04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2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EF5B-DAC4-4B8B-BEAB-A12C603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B056A-BED6-49C2-8077-0EE64420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C8A9-D0A1-4937-8C56-07063168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38C50-EB7D-450B-BD26-EDE1B29D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3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C4EF6-F1C0-43CB-8983-3C1741D9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6FE79-1680-4D92-B48A-A5EC526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C4708-5A10-4264-BB86-F0C54588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9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B095-8E20-4846-B1D7-D7561378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B286-2F27-4325-A3EE-2E79E52C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90674-9FFE-4963-B72A-35284C010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81E8-3BD4-42FB-933C-DAA16C78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60E0-020C-49C9-9E4B-BE9BE00D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CC36-29FB-4527-AB44-71BCDAA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3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2726-9D74-44EA-B151-DE262E52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9460-7B42-4F51-8202-1050853BD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3BA6C-8747-48CF-BA65-714DE2890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E2D91-B5C9-4C9D-969F-FB96947F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DBFF-559B-44A8-A971-428F1D82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E4488-B5FF-4721-9718-CACC587B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6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2B8EB-1AF3-47F7-85A9-D3AAB9CA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4ABF-5F62-41F6-8313-E6686196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37C7-4106-44FE-AE92-96805B339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DBCB-B1AB-4694-9D28-B8FEAD137342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E58E-ED30-46AB-8FA3-913F321BC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50605-D298-4A55-B362-6F23F44F2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19DD-F891-4AD6-929B-0587B4102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2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5D795F6-4E0F-4C7C-8AFA-7E13722A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3689" y="5657671"/>
            <a:ext cx="2844800" cy="1200329"/>
          </a:xfrm>
        </p:spPr>
        <p:txBody>
          <a:bodyPr>
            <a:normAutofit fontScale="92500"/>
          </a:bodyPr>
          <a:lstStyle/>
          <a:p>
            <a:pPr algn="r"/>
            <a:r>
              <a:rPr lang="en-US" sz="3200" dirty="0" err="1"/>
              <a:t>Shyam</a:t>
            </a:r>
            <a:r>
              <a:rPr lang="en-US" sz="3200" dirty="0"/>
              <a:t> Bhat</a:t>
            </a:r>
          </a:p>
          <a:p>
            <a:pPr algn="r"/>
            <a:r>
              <a:rPr lang="en-US" sz="3200" dirty="0" err="1"/>
              <a:t>Vichara</a:t>
            </a:r>
            <a:r>
              <a:rPr lang="en-US" sz="3200" dirty="0"/>
              <a:t> Vandana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B43EE-D2F2-4A40-AD78-3AC8EEB5ACEC}"/>
              </a:ext>
            </a:extLst>
          </p:cNvPr>
          <p:cNvSpPr/>
          <p:nvPr/>
        </p:nvSpPr>
        <p:spPr>
          <a:xfrm>
            <a:off x="2979009" y="0"/>
            <a:ext cx="62339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CAN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33B49-1BA5-4E18-AD8D-EBB276CA0A2B}"/>
              </a:ext>
            </a:extLst>
          </p:cNvPr>
          <p:cNvSpPr txBox="1"/>
          <p:nvPr/>
        </p:nvSpPr>
        <p:spPr>
          <a:xfrm>
            <a:off x="293510" y="1117966"/>
            <a:ext cx="740551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Agenda</a:t>
            </a:r>
          </a:p>
          <a:p>
            <a:endParaRPr lang="en-US" sz="3600" i="1" dirty="0"/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Speed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Bus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Logic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Controllers and Transceivers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i="1" dirty="0"/>
              <a:t>CAN Network Topology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12014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84C112-2436-4B77-84AA-1A8ECECA7FB6}"/>
              </a:ext>
            </a:extLst>
          </p:cNvPr>
          <p:cNvSpPr/>
          <p:nvPr/>
        </p:nvSpPr>
        <p:spPr>
          <a:xfrm>
            <a:off x="3753856" y="-207665"/>
            <a:ext cx="3352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Speed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E0507-6B34-40F7-9B29-9EC1A987C12B}"/>
              </a:ext>
            </a:extLst>
          </p:cNvPr>
          <p:cNvSpPr txBox="1"/>
          <p:nvPr/>
        </p:nvSpPr>
        <p:spPr>
          <a:xfrm>
            <a:off x="366889" y="632178"/>
            <a:ext cx="11458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CAN frames ca go up to 1mbps speed with the bus length at max of 40 mts.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As the bus length increases above the maximum speed reduces.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In industry usually the CAN is configured at 500kbps speed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A8CA6-2D0D-404A-A231-B17FC511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04" y="1832507"/>
            <a:ext cx="6128104" cy="3385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B49377-AED7-4621-94E4-806C2CA1DA9C}"/>
              </a:ext>
            </a:extLst>
          </p:cNvPr>
          <p:cNvSpPr txBox="1"/>
          <p:nvPr/>
        </p:nvSpPr>
        <p:spPr>
          <a:xfrm>
            <a:off x="225777" y="5407378"/>
            <a:ext cx="1148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Lets say the baud rate is 500kbps </a:t>
            </a:r>
            <a:r>
              <a:rPr lang="en-US" sz="2400" dirty="0">
                <a:sym typeface="Wingdings" panose="05000000000000000000" pitchFamily="2" charset="2"/>
              </a:rPr>
              <a:t> In 1 second, 500 *1000 bits can be transmitted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anose="05000000000000000000" pitchFamily="2" charset="2"/>
              </a:rPr>
              <a:t>Lets say a single frame takes about 125 bits for example (without stuffing 111 bits)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anose="05000000000000000000" pitchFamily="2" charset="2"/>
              </a:rPr>
              <a:t>So in a second the bus can fit around 2000 (500k /125) frames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664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B364C461-D65B-4983-B421-2AB47033E78E}"/>
              </a:ext>
            </a:extLst>
          </p:cNvPr>
          <p:cNvSpPr/>
          <p:nvPr/>
        </p:nvSpPr>
        <p:spPr>
          <a:xfrm>
            <a:off x="4755445" y="2125553"/>
            <a:ext cx="2551289" cy="633900"/>
          </a:xfrm>
          <a:prstGeom prst="beve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frame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5D208-25FD-4E97-8598-566030FB4D0A}"/>
              </a:ext>
            </a:extLst>
          </p:cNvPr>
          <p:cNvSpPr/>
          <p:nvPr/>
        </p:nvSpPr>
        <p:spPr>
          <a:xfrm>
            <a:off x="8427156" y="1109597"/>
            <a:ext cx="2777066" cy="2813292"/>
          </a:xfrm>
          <a:prstGeom prst="rect">
            <a:avLst/>
          </a:prstGeom>
          <a:solidFill>
            <a:srgbClr val="FFC000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4000" dirty="0"/>
              <a:t>ECU 2</a:t>
            </a:r>
            <a:endParaRPr lang="en-IN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813C6-7880-4216-8669-AF0898CA8779}"/>
              </a:ext>
            </a:extLst>
          </p:cNvPr>
          <p:cNvSpPr/>
          <p:nvPr/>
        </p:nvSpPr>
        <p:spPr>
          <a:xfrm>
            <a:off x="745067" y="923331"/>
            <a:ext cx="2777066" cy="2813292"/>
          </a:xfrm>
          <a:prstGeom prst="rect">
            <a:avLst/>
          </a:prstGeom>
          <a:solidFill>
            <a:srgbClr val="92D050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4000" dirty="0"/>
              <a:t>ECU 1</a:t>
            </a:r>
            <a:endParaRPr lang="en-IN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7C4A3-F5E2-4515-BFBE-D0DCE0754315}"/>
              </a:ext>
            </a:extLst>
          </p:cNvPr>
          <p:cNvSpPr/>
          <p:nvPr/>
        </p:nvSpPr>
        <p:spPr>
          <a:xfrm>
            <a:off x="3867833" y="0"/>
            <a:ext cx="3124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Limit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10B875-1742-49BF-8191-B137BF85988A}"/>
              </a:ext>
            </a:extLst>
          </p:cNvPr>
          <p:cNvSpPr/>
          <p:nvPr/>
        </p:nvSpPr>
        <p:spPr>
          <a:xfrm>
            <a:off x="1038578" y="1244136"/>
            <a:ext cx="2201334" cy="9233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Application 1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3A898C-8715-4F42-A40F-A97FCAFB25C1}"/>
              </a:ext>
            </a:extLst>
          </p:cNvPr>
          <p:cNvSpPr/>
          <p:nvPr/>
        </p:nvSpPr>
        <p:spPr>
          <a:xfrm>
            <a:off x="8669868" y="1244137"/>
            <a:ext cx="2291643" cy="9233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Application 2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FFF62-34EC-4FCC-A6C1-FC1628CE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22" y="2759453"/>
            <a:ext cx="4792134" cy="72321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C12935-62D3-4E69-8470-54F9F39DE422}"/>
              </a:ext>
            </a:extLst>
          </p:cNvPr>
          <p:cNvSpPr/>
          <p:nvPr/>
        </p:nvSpPr>
        <p:spPr>
          <a:xfrm>
            <a:off x="5844821" y="2228014"/>
            <a:ext cx="1230489" cy="4289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AC1A8-BC76-4FD6-99BF-D1147720A733}"/>
              </a:ext>
            </a:extLst>
          </p:cNvPr>
          <p:cNvSpPr txBox="1"/>
          <p:nvPr/>
        </p:nvSpPr>
        <p:spPr>
          <a:xfrm>
            <a:off x="129822" y="4549676"/>
            <a:ext cx="11932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Frame has 2 parts: PCI and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As per CAN protocol How much data can be sent in each frame? </a:t>
            </a:r>
            <a:r>
              <a:rPr lang="en-US" sz="2400" dirty="0">
                <a:sym typeface="Wingdings" panose="05000000000000000000" pitchFamily="2" charset="2"/>
              </a:rPr>
              <a:t> 8 Bytes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anose="05000000000000000000" pitchFamily="2" charset="2"/>
              </a:rPr>
              <a:t>Is the data size variable?  Yes we can have  0 bytes or 1 byte or 2 bytes etc. Max is 8 bytes.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ym typeface="Wingdings" panose="05000000000000000000" pitchFamily="2" charset="2"/>
              </a:rPr>
              <a:t>Is it possible to have data in bits?  No. Its in bytes. We cant have 2 bit or 27 bits </a:t>
            </a:r>
            <a:r>
              <a:rPr lang="en-US" sz="2400" dirty="0" err="1">
                <a:sym typeface="Wingdings" panose="05000000000000000000" pitchFamily="2" charset="2"/>
              </a:rPr>
              <a:t>etc</a:t>
            </a:r>
            <a:r>
              <a:rPr lang="en-US" sz="2400" dirty="0">
                <a:sym typeface="Wingdings" panose="05000000000000000000" pitchFamily="2" charset="2"/>
              </a:rPr>
              <a:t> its always in bytes.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626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954118-18EB-40CD-B78C-A1BCD434985E}"/>
              </a:ext>
            </a:extLst>
          </p:cNvPr>
          <p:cNvSpPr/>
          <p:nvPr/>
        </p:nvSpPr>
        <p:spPr>
          <a:xfrm>
            <a:off x="4119352" y="0"/>
            <a:ext cx="262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Bus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58F59-C71A-4981-99B4-D94741D7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53" y="1067264"/>
            <a:ext cx="9018161" cy="1360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3C4572-A230-4BAF-9F62-5BA89B32F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05855" y="1283043"/>
            <a:ext cx="1954845" cy="9113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967D8-A377-466F-9F46-C789F5D479D5}"/>
              </a:ext>
            </a:extLst>
          </p:cNvPr>
          <p:cNvCxnSpPr>
            <a:cxnSpLocks/>
          </p:cNvCxnSpPr>
          <p:nvPr/>
        </p:nvCxnSpPr>
        <p:spPr>
          <a:xfrm flipV="1">
            <a:off x="9934222" y="779395"/>
            <a:ext cx="93397" cy="62157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A8CDB-5220-409F-9D51-9D645508907C}"/>
              </a:ext>
            </a:extLst>
          </p:cNvPr>
          <p:cNvCxnSpPr>
            <a:cxnSpLocks/>
          </p:cNvCxnSpPr>
          <p:nvPr/>
        </p:nvCxnSpPr>
        <p:spPr>
          <a:xfrm flipH="1" flipV="1">
            <a:off x="9934222" y="1950617"/>
            <a:ext cx="93397" cy="765507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FA9777-062C-4105-B621-3604E170295B}"/>
              </a:ext>
            </a:extLst>
          </p:cNvPr>
          <p:cNvSpPr txBox="1"/>
          <p:nvPr/>
        </p:nvSpPr>
        <p:spPr>
          <a:xfrm rot="5400000">
            <a:off x="10334390" y="1719784"/>
            <a:ext cx="167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120 ohm</a:t>
            </a:r>
            <a:endParaRPr lang="en-IN" sz="24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484B177-CA32-4DE5-B5F7-A4A5CBE136BF}"/>
              </a:ext>
            </a:extLst>
          </p:cNvPr>
          <p:cNvSpPr/>
          <p:nvPr/>
        </p:nvSpPr>
        <p:spPr>
          <a:xfrm>
            <a:off x="1332797" y="2552148"/>
            <a:ext cx="1941689" cy="537900"/>
          </a:xfrm>
          <a:prstGeom prst="wedgeRoundRectCallout">
            <a:avLst>
              <a:gd name="adj1" fmla="val -11290"/>
              <a:gd name="adj2" fmla="val -159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High</a:t>
            </a:r>
            <a:endParaRPr lang="en-IN" sz="2400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9E37460-32CB-4FF1-9BBC-A0FC06331F70}"/>
              </a:ext>
            </a:extLst>
          </p:cNvPr>
          <p:cNvSpPr/>
          <p:nvPr/>
        </p:nvSpPr>
        <p:spPr>
          <a:xfrm>
            <a:off x="3560100" y="2450087"/>
            <a:ext cx="1941689" cy="537900"/>
          </a:xfrm>
          <a:prstGeom prst="wedgeRoundRectCallout">
            <a:avLst>
              <a:gd name="adj1" fmla="val -51406"/>
              <a:gd name="adj2" fmla="val -140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Low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10009-2294-402F-8F05-6E5AB89BA6C5}"/>
              </a:ext>
            </a:extLst>
          </p:cNvPr>
          <p:cNvSpPr txBox="1"/>
          <p:nvPr/>
        </p:nvSpPr>
        <p:spPr>
          <a:xfrm>
            <a:off x="327378" y="3265773"/>
            <a:ext cx="115372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CAN bus is a Dual-Twisted pair wires called </a:t>
            </a:r>
            <a:r>
              <a:rPr lang="en-US" sz="2000" dirty="0" err="1"/>
              <a:t>CanHigh</a:t>
            </a:r>
            <a:r>
              <a:rPr lang="en-US" sz="2000" dirty="0"/>
              <a:t> and </a:t>
            </a:r>
            <a:r>
              <a:rPr lang="en-US" sz="2000" dirty="0" err="1"/>
              <a:t>CanLow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Differential Voltage Logic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Logic1 = Recessive bit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Logic0 = Dominant bit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Why twisted pair? </a:t>
            </a:r>
            <a:r>
              <a:rPr lang="en-US" sz="2000" dirty="0">
                <a:sym typeface="Wingdings" panose="05000000000000000000" pitchFamily="2" charset="2"/>
              </a:rPr>
              <a:t> Noise Immunity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ym typeface="Wingdings" panose="05000000000000000000" pitchFamily="2" charset="2"/>
              </a:rPr>
              <a:t>Terminated with 120 ohm resistor  Impedance matching</a:t>
            </a:r>
            <a:endParaRPr lang="en-IN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6088FF8-06E5-4369-A476-15A1ADB67F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595753"/>
              </p:ext>
            </p:extLst>
          </p:nvPr>
        </p:nvGraphicFramePr>
        <p:xfrm>
          <a:off x="3478923" y="3728740"/>
          <a:ext cx="3550442" cy="1063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5" imgW="2447857" imgH="733515" progId="Excel.Sheet.12">
                  <p:embed/>
                </p:oleObj>
              </mc:Choice>
              <mc:Fallback>
                <p:oleObj name="Worksheet" r:id="rId5" imgW="2447857" imgH="7335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8923" y="3728740"/>
                        <a:ext cx="3550442" cy="1063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4" descr="Related image">
            <a:extLst>
              <a:ext uri="{FF2B5EF4-FFF2-40B4-BE49-F238E27FC236}">
                <a16:creationId xmlns:a16="http://schemas.microsoft.com/office/drawing/2014/main" id="{C5216684-3DDD-4FC6-9D67-84AF6D26D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406" y="3252034"/>
            <a:ext cx="4538594" cy="250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12B2A-F40E-4F90-A93A-1C921D42530C}"/>
              </a:ext>
            </a:extLst>
          </p:cNvPr>
          <p:cNvSpPr/>
          <p:nvPr/>
        </p:nvSpPr>
        <p:spPr>
          <a:xfrm>
            <a:off x="552759" y="6135358"/>
            <a:ext cx="10847841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Micro controllers work with TTL and not CAN logic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077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ï½&#10;ï½&#10;ï½&#10;ï½&#10;ï½&#10;&#10;ï½&#10;ï½&#10;&#10;Start of Frame.&#10;Arbitration Field.&#10;Control Field.&#10;Data Field.&#10;CRC Field.&#10;Acknowledgement bits.&#10;End of Fram...">
            <a:extLst>
              <a:ext uri="{FF2B5EF4-FFF2-40B4-BE49-F238E27FC236}">
                <a16:creationId xmlns:a16="http://schemas.microsoft.com/office/drawing/2014/main" id="{0B842C44-4F38-476D-B586-CAF010DAE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6" y="7692"/>
            <a:ext cx="9482667" cy="685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954118-18EB-40CD-B78C-A1BCD434985E}"/>
              </a:ext>
            </a:extLst>
          </p:cNvPr>
          <p:cNvSpPr/>
          <p:nvPr/>
        </p:nvSpPr>
        <p:spPr>
          <a:xfrm>
            <a:off x="2155669" y="0"/>
            <a:ext cx="6842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Network Topology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49B18-45BE-456A-8305-FA3A6042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1" y="1074560"/>
            <a:ext cx="10974078" cy="3553883"/>
          </a:xfrm>
          <a:prstGeom prst="rect">
            <a:avLst/>
          </a:prstGeom>
        </p:spPr>
      </p:pic>
      <p:pic>
        <p:nvPicPr>
          <p:cNvPr id="4" name="Picture 2" descr="Image result for Thank you animated gif">
            <a:extLst>
              <a:ext uri="{FF2B5EF4-FFF2-40B4-BE49-F238E27FC236}">
                <a16:creationId xmlns:a16="http://schemas.microsoft.com/office/drawing/2014/main" id="{88FEA68F-7942-433C-BD09-81EA2937EF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45" y="4425046"/>
            <a:ext cx="4577038" cy="21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12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265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29</cp:revision>
  <dcterms:created xsi:type="dcterms:W3CDTF">2020-07-29T13:12:20Z</dcterms:created>
  <dcterms:modified xsi:type="dcterms:W3CDTF">2020-07-31T06:07:45Z</dcterms:modified>
</cp:coreProperties>
</file>