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FD8E-12D3-4D67-A72E-30DFA2DFE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F53856-6E7D-4066-8F1C-2ACA38575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1038AB-610E-464D-B3CE-8931B66C2CE4}"/>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CE22EA84-6F93-481E-A019-AAE2AEB462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FE07E-B040-4EC9-9C69-DDF622CED86C}"/>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3634107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91D4-24FF-41DE-9AEE-ACDEE06E5F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CC85D-7CB2-4333-9004-6B60730C49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C582B-E16D-4694-895C-DC86CC7F2553}"/>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1A07CF6C-B7BF-43D1-96A5-0B667CDA9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9E18D8-B45F-4EC6-9344-72BCA343AE2F}"/>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3381148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00671-7786-40EA-80B4-D60532D8DD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E89515-A25F-4A1C-A242-8913C233D9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6CB02F-4C4E-4BED-82F7-16F561AC2BB1}"/>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7B630B21-6AF8-4671-BED1-03DF8A285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F857A-A76B-489F-BB38-9CCC8E5C0D27}"/>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31080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CD98-64C9-4E14-9AB3-219B98D77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55789C-DD9E-4353-80A3-29A27643AD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7E692-6352-4E58-AF07-CB5B30F379CF}"/>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58DF9778-9CCD-482B-9FF1-CA648456D2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682DF4-59F1-4488-B605-DEB3FFF8F351}"/>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36513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1377-2CEF-4431-83D2-DCECDF0B5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DAB0FA-7395-4611-9D8E-C26EAC77A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42C344-53B8-4A92-B8DF-61F0ACB5CBAD}"/>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000F273C-C256-4E3B-8EF9-C489A9C48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1C5606-089F-41EA-BE0D-3EF43276183E}"/>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422240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13F4-AD0B-4FC8-8BF8-9A902E6501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60219B-D547-43F5-96CC-BB45FF00812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3D11A3-937A-42D7-958D-1A410ABE49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09EFB-FC0D-4D05-90A3-66A0E791CC93}"/>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6" name="Footer Placeholder 5">
            <a:extLst>
              <a:ext uri="{FF2B5EF4-FFF2-40B4-BE49-F238E27FC236}">
                <a16:creationId xmlns:a16="http://schemas.microsoft.com/office/drawing/2014/main" id="{F3DFD177-50B4-4EF7-8A45-E1353879C9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3BB63-4E4C-42BC-8A89-477E6190D874}"/>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59988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5C2E-EC16-4AD7-893B-6A4A408FB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DA9FE3-E92A-4171-8AA6-0293E8328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4EDAE5-00F9-4F10-B14D-F882CB451A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976C54-96CC-40F2-B267-2A189E716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10BCF9-FB15-4A3A-9059-234974D25A0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459667-4944-4997-A7CF-EC56F4E77549}"/>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8" name="Footer Placeholder 7">
            <a:extLst>
              <a:ext uri="{FF2B5EF4-FFF2-40B4-BE49-F238E27FC236}">
                <a16:creationId xmlns:a16="http://schemas.microsoft.com/office/drawing/2014/main" id="{433F85A6-14BC-4381-A1B2-18DAE425FB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05EF7F-8C88-40F4-B7AC-B6DDD51B8EAD}"/>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51445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FCDE-34F7-4AA0-9683-3EBF08717F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22B586-DFD1-43A5-B0AC-574F6729DB90}"/>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4" name="Footer Placeholder 3">
            <a:extLst>
              <a:ext uri="{FF2B5EF4-FFF2-40B4-BE49-F238E27FC236}">
                <a16:creationId xmlns:a16="http://schemas.microsoft.com/office/drawing/2014/main" id="{94A62759-219C-4BA6-AD80-B505E5626F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B52C70-71CC-48DD-8202-0B56DE0FB7F4}"/>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94603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DAD89-5414-4E97-BD88-95D7166149D7}"/>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3" name="Footer Placeholder 2">
            <a:extLst>
              <a:ext uri="{FF2B5EF4-FFF2-40B4-BE49-F238E27FC236}">
                <a16:creationId xmlns:a16="http://schemas.microsoft.com/office/drawing/2014/main" id="{C9F544A5-4360-41D6-8EC3-42C124382A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94EBE1-EA51-47FF-91BE-A71F138AAD2E}"/>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189296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90467-C893-4B67-8146-E2C76FDDF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601191-78FF-4873-BD4A-FB825CCC3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55D1FE-F493-4115-9D23-12D3BAFB7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E7E186-0D86-4E48-AB41-B4C2854AE188}"/>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6" name="Footer Placeholder 5">
            <a:extLst>
              <a:ext uri="{FF2B5EF4-FFF2-40B4-BE49-F238E27FC236}">
                <a16:creationId xmlns:a16="http://schemas.microsoft.com/office/drawing/2014/main" id="{7038111B-A0A6-4CF2-9E2D-1CDE5AEBC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FFC8FE-4D85-42CD-9017-342D9493A038}"/>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70840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C50B-A197-425E-BA98-3617CF332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66902D-A73B-43F9-A12F-FA6C93533E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ADEC7F-96CD-4368-B52B-F866DD75A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81892A-89D7-4241-87E9-FE278ECBFA87}"/>
              </a:ext>
            </a:extLst>
          </p:cNvPr>
          <p:cNvSpPr>
            <a:spLocks noGrp="1"/>
          </p:cNvSpPr>
          <p:nvPr>
            <p:ph type="dt" sz="half" idx="10"/>
          </p:nvPr>
        </p:nvSpPr>
        <p:spPr/>
        <p:txBody>
          <a:bodyPr/>
          <a:lstStyle/>
          <a:p>
            <a:fld id="{B0A91AA1-4466-4A0A-91D8-872F8F622C81}" type="datetimeFigureOut">
              <a:rPr lang="en-IN" smtClean="0"/>
              <a:t>02-08-2020</a:t>
            </a:fld>
            <a:endParaRPr lang="en-IN"/>
          </a:p>
        </p:txBody>
      </p:sp>
      <p:sp>
        <p:nvSpPr>
          <p:cNvPr id="6" name="Footer Placeholder 5">
            <a:extLst>
              <a:ext uri="{FF2B5EF4-FFF2-40B4-BE49-F238E27FC236}">
                <a16:creationId xmlns:a16="http://schemas.microsoft.com/office/drawing/2014/main" id="{F0FF5B5C-2070-4B14-A0A6-60E044A79E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F56D8B-9E89-4723-837E-D1EC099DBBD6}"/>
              </a:ext>
            </a:extLst>
          </p:cNvPr>
          <p:cNvSpPr>
            <a:spLocks noGrp="1"/>
          </p:cNvSpPr>
          <p:nvPr>
            <p:ph type="sldNum" sz="quarter" idx="12"/>
          </p:nvPr>
        </p:nvSpPr>
        <p:spPr/>
        <p:txBody>
          <a:bodyPr/>
          <a:lstStyle/>
          <a:p>
            <a:fld id="{B8FF21C4-EA80-44FE-8F9F-91E01ED34013}" type="slidenum">
              <a:rPr lang="en-IN" smtClean="0"/>
              <a:t>‹#›</a:t>
            </a:fld>
            <a:endParaRPr lang="en-IN"/>
          </a:p>
        </p:txBody>
      </p:sp>
    </p:spTree>
    <p:extLst>
      <p:ext uri="{BB962C8B-B14F-4D97-AF65-F5344CB8AC3E}">
        <p14:creationId xmlns:p14="http://schemas.microsoft.com/office/powerpoint/2010/main" val="237439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F581A-29D7-4747-8109-363BD88A7B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60234-87BE-491F-9C54-0F2F3EE6A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8D6C3-31AB-4668-BA06-2BED6038A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91AA1-4466-4A0A-91D8-872F8F622C81}" type="datetimeFigureOut">
              <a:rPr lang="en-IN" smtClean="0"/>
              <a:t>02-08-2020</a:t>
            </a:fld>
            <a:endParaRPr lang="en-IN"/>
          </a:p>
        </p:txBody>
      </p:sp>
      <p:sp>
        <p:nvSpPr>
          <p:cNvPr id="5" name="Footer Placeholder 4">
            <a:extLst>
              <a:ext uri="{FF2B5EF4-FFF2-40B4-BE49-F238E27FC236}">
                <a16:creationId xmlns:a16="http://schemas.microsoft.com/office/drawing/2014/main" id="{3D48AE0C-5CAC-423A-BE4D-52D965E46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546998-3E9A-4D21-98FE-C8C4B4862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F21C4-EA80-44FE-8F9F-91E01ED34013}" type="slidenum">
              <a:rPr lang="en-IN" smtClean="0"/>
              <a:t>‹#›</a:t>
            </a:fld>
            <a:endParaRPr lang="en-IN"/>
          </a:p>
        </p:txBody>
      </p:sp>
    </p:spTree>
    <p:extLst>
      <p:ext uri="{BB962C8B-B14F-4D97-AF65-F5344CB8AC3E}">
        <p14:creationId xmlns:p14="http://schemas.microsoft.com/office/powerpoint/2010/main" val="17095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64B3E3-F7BA-4E43-9AD8-6FF3B00D7F57}"/>
              </a:ext>
            </a:extLst>
          </p:cNvPr>
          <p:cNvSpPr>
            <a:spLocks noGrp="1"/>
          </p:cNvSpPr>
          <p:nvPr>
            <p:ph type="subTitle" idx="1"/>
          </p:nvPr>
        </p:nvSpPr>
        <p:spPr>
          <a:xfrm>
            <a:off x="9019821" y="4752622"/>
            <a:ext cx="2472267" cy="1047044"/>
          </a:xfrm>
        </p:spPr>
        <p:txBody>
          <a:bodyPr/>
          <a:lstStyle/>
          <a:p>
            <a:pPr algn="r"/>
            <a:r>
              <a:rPr lang="en-US" dirty="0" err="1"/>
              <a:t>Shyam</a:t>
            </a:r>
            <a:r>
              <a:rPr lang="en-US" dirty="0"/>
              <a:t> Bhat</a:t>
            </a:r>
          </a:p>
          <a:p>
            <a:pPr algn="r"/>
            <a:r>
              <a:rPr lang="en-US" dirty="0" err="1"/>
              <a:t>VicharaVandana</a:t>
            </a:r>
            <a:endParaRPr lang="en-IN" dirty="0"/>
          </a:p>
        </p:txBody>
      </p:sp>
      <p:sp>
        <p:nvSpPr>
          <p:cNvPr id="4" name="Rectangle 3">
            <a:extLst>
              <a:ext uri="{FF2B5EF4-FFF2-40B4-BE49-F238E27FC236}">
                <a16:creationId xmlns:a16="http://schemas.microsoft.com/office/drawing/2014/main" id="{32AD394B-12C2-46D4-A09A-8D2344EFE891}"/>
              </a:ext>
            </a:extLst>
          </p:cNvPr>
          <p:cNvSpPr/>
          <p:nvPr/>
        </p:nvSpPr>
        <p:spPr>
          <a:xfrm>
            <a:off x="1552225" y="2188401"/>
            <a:ext cx="9629431" cy="1323439"/>
          </a:xfrm>
          <a:prstGeom prst="rect">
            <a:avLst/>
          </a:prstGeom>
          <a:noFill/>
        </p:spPr>
        <p:txBody>
          <a:bodyPr wrap="none" lIns="91440" tIns="45720" rIns="91440" bIns="45720">
            <a:spAutoFit/>
          </a:bodyPr>
          <a:lstStyle/>
          <a:p>
            <a:pPr algn="ctr"/>
            <a:r>
              <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–Types of Frames</a:t>
            </a:r>
          </a:p>
        </p:txBody>
      </p:sp>
    </p:spTree>
    <p:extLst>
      <p:ext uri="{BB962C8B-B14F-4D97-AF65-F5344CB8AC3E}">
        <p14:creationId xmlns:p14="http://schemas.microsoft.com/office/powerpoint/2010/main" val="124617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91693F-BCBD-4A9D-B41C-F84ACC8CF4C6}"/>
              </a:ext>
            </a:extLst>
          </p:cNvPr>
          <p:cNvSpPr/>
          <p:nvPr/>
        </p:nvSpPr>
        <p:spPr>
          <a:xfrm>
            <a:off x="2060422" y="111246"/>
            <a:ext cx="7551876"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Types of CAN Frames</a:t>
            </a:r>
          </a:p>
        </p:txBody>
      </p:sp>
      <p:sp>
        <p:nvSpPr>
          <p:cNvPr id="3" name="TextBox 2">
            <a:extLst>
              <a:ext uri="{FF2B5EF4-FFF2-40B4-BE49-F238E27FC236}">
                <a16:creationId xmlns:a16="http://schemas.microsoft.com/office/drawing/2014/main" id="{66681115-7C28-4F29-87F0-A8616A006E4C}"/>
              </a:ext>
            </a:extLst>
          </p:cNvPr>
          <p:cNvSpPr txBox="1"/>
          <p:nvPr/>
        </p:nvSpPr>
        <p:spPr>
          <a:xfrm>
            <a:off x="711200" y="2047292"/>
            <a:ext cx="11480800" cy="3170099"/>
          </a:xfrm>
          <a:prstGeom prst="rect">
            <a:avLst/>
          </a:prstGeom>
          <a:noFill/>
        </p:spPr>
        <p:txBody>
          <a:bodyPr wrap="square" rtlCol="0">
            <a:spAutoFit/>
          </a:bodyPr>
          <a:lstStyle/>
          <a:p>
            <a:r>
              <a:rPr lang="en-US" sz="4000" dirty="0"/>
              <a:t>CAN protocol has 4 types of frames.</a:t>
            </a:r>
          </a:p>
          <a:p>
            <a:pPr marL="342900" indent="-342900">
              <a:buFont typeface="Wingdings" panose="05000000000000000000" pitchFamily="2" charset="2"/>
              <a:buChar char="v"/>
            </a:pPr>
            <a:r>
              <a:rPr lang="en-US" sz="4000" dirty="0"/>
              <a:t>Data Frame</a:t>
            </a:r>
          </a:p>
          <a:p>
            <a:pPr marL="342900" indent="-342900">
              <a:buFont typeface="Wingdings" panose="05000000000000000000" pitchFamily="2" charset="2"/>
              <a:buChar char="v"/>
            </a:pPr>
            <a:r>
              <a:rPr lang="en-US" sz="4000" dirty="0"/>
              <a:t>Remote Frame</a:t>
            </a:r>
          </a:p>
          <a:p>
            <a:pPr marL="342900" indent="-342900">
              <a:buFont typeface="Wingdings" panose="05000000000000000000" pitchFamily="2" charset="2"/>
              <a:buChar char="v"/>
            </a:pPr>
            <a:r>
              <a:rPr lang="en-US" sz="4000" dirty="0"/>
              <a:t>Error Frame</a:t>
            </a:r>
          </a:p>
          <a:p>
            <a:pPr marL="342900" indent="-342900">
              <a:buFont typeface="Wingdings" panose="05000000000000000000" pitchFamily="2" charset="2"/>
              <a:buChar char="v"/>
            </a:pPr>
            <a:r>
              <a:rPr lang="en-US" sz="4000" dirty="0"/>
              <a:t>Overload Frame</a:t>
            </a:r>
            <a:endParaRPr lang="en-IN" sz="4000" dirty="0"/>
          </a:p>
        </p:txBody>
      </p:sp>
    </p:spTree>
    <p:extLst>
      <p:ext uri="{BB962C8B-B14F-4D97-AF65-F5344CB8AC3E}">
        <p14:creationId xmlns:p14="http://schemas.microsoft.com/office/powerpoint/2010/main" val="134296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4182185" y="0"/>
            <a:ext cx="348896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Data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496711" y="934619"/>
            <a:ext cx="11221156" cy="4278094"/>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Frame carrying the data from transmitter node to all receiver nodes.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Serves the main purpose of CAN protocol</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Two types of Data Frames</a:t>
            </a:r>
          </a:p>
          <a:p>
            <a:pPr marL="914400" lvl="1" indent="-457200">
              <a:buFont typeface="Wingdings" panose="05000000000000000000" pitchFamily="2" charset="2"/>
              <a:buChar char="Ø"/>
            </a:pPr>
            <a:r>
              <a:rPr lang="en-US" sz="2400" dirty="0"/>
              <a:t>Standard Frame : 11 bit message ID</a:t>
            </a:r>
          </a:p>
          <a:p>
            <a:pPr marL="914400" lvl="1" indent="-457200">
              <a:buFont typeface="Wingdings" panose="05000000000000000000" pitchFamily="2" charset="2"/>
              <a:buChar char="Ø"/>
            </a:pPr>
            <a:r>
              <a:rPr lang="en-US" sz="2400" dirty="0"/>
              <a:t>Extended Frame : 29 bit message ID {split as 11 bit Base ID + 18 bit ID Extension}</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In CAN when we are normally talking of frames, we are referring Data frames only.</a:t>
            </a:r>
            <a:endParaRPr lang="en-IN" sz="2800" dirty="0"/>
          </a:p>
        </p:txBody>
      </p:sp>
      <p:pic>
        <p:nvPicPr>
          <p:cNvPr id="4" name="Picture 3">
            <a:extLst>
              <a:ext uri="{FF2B5EF4-FFF2-40B4-BE49-F238E27FC236}">
                <a16:creationId xmlns:a16="http://schemas.microsoft.com/office/drawing/2014/main" id="{9370E0BD-8BE4-48B5-AFED-9FFE29A4742B}"/>
              </a:ext>
            </a:extLst>
          </p:cNvPr>
          <p:cNvPicPr>
            <a:picLocks noChangeAspect="1"/>
          </p:cNvPicPr>
          <p:nvPr/>
        </p:nvPicPr>
        <p:blipFill>
          <a:blip r:embed="rId2"/>
          <a:stretch>
            <a:fillRect/>
          </a:stretch>
        </p:blipFill>
        <p:spPr>
          <a:xfrm>
            <a:off x="0" y="5488863"/>
            <a:ext cx="12192000" cy="869036"/>
          </a:xfrm>
          <a:prstGeom prst="rect">
            <a:avLst/>
          </a:prstGeom>
        </p:spPr>
      </p:pic>
    </p:spTree>
    <p:extLst>
      <p:ext uri="{BB962C8B-B14F-4D97-AF65-F5344CB8AC3E}">
        <p14:creationId xmlns:p14="http://schemas.microsoft.com/office/powerpoint/2010/main" val="94111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3734467" y="0"/>
            <a:ext cx="438440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Remote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496711" y="934619"/>
            <a:ext cx="11221156" cy="452431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Frame Requesting for a Data Frame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A node wants a particular Data frame, so It sends the Remote frame with same Message ID on the Bus.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This remote frame is followed by the Data frame on the bus transmitted by the node who owns that data frame.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Hence Remote frame sending node got the data it requested for.</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Now a days Remote frame is obsolete and not used in CAN protocol.</a:t>
            </a:r>
          </a:p>
          <a:p>
            <a:pPr marL="285750" indent="-285750">
              <a:buFont typeface="Wingdings" panose="05000000000000000000" pitchFamily="2" charset="2"/>
              <a:buChar char="q"/>
            </a:pPr>
            <a:endParaRPr lang="en-US" sz="2400" dirty="0"/>
          </a:p>
        </p:txBody>
      </p:sp>
      <p:pic>
        <p:nvPicPr>
          <p:cNvPr id="5" name="Picture 4">
            <a:extLst>
              <a:ext uri="{FF2B5EF4-FFF2-40B4-BE49-F238E27FC236}">
                <a16:creationId xmlns:a16="http://schemas.microsoft.com/office/drawing/2014/main" id="{3AC02EA4-C9BB-4139-948B-DE8E5BB4DFCC}"/>
              </a:ext>
            </a:extLst>
          </p:cNvPr>
          <p:cNvPicPr>
            <a:picLocks noChangeAspect="1"/>
          </p:cNvPicPr>
          <p:nvPr/>
        </p:nvPicPr>
        <p:blipFill>
          <a:blip r:embed="rId2"/>
          <a:stretch>
            <a:fillRect/>
          </a:stretch>
        </p:blipFill>
        <p:spPr>
          <a:xfrm>
            <a:off x="11289" y="5304192"/>
            <a:ext cx="12192000" cy="1238377"/>
          </a:xfrm>
          <a:prstGeom prst="rect">
            <a:avLst/>
          </a:prstGeom>
        </p:spPr>
      </p:pic>
    </p:spTree>
    <p:extLst>
      <p:ext uri="{BB962C8B-B14F-4D97-AF65-F5344CB8AC3E}">
        <p14:creationId xmlns:p14="http://schemas.microsoft.com/office/powerpoint/2010/main" val="267807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4134161" y="0"/>
            <a:ext cx="358502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Error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496711" y="934619"/>
            <a:ext cx="11221156"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Error Frame signals an error condition in the data frame being transmitted currently.</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a node detects an error in the data frame being transmitted on the bus currently, then it destroys that data frame and signals all other nodes by transmitting a error frame.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 error can be detected by any of the receiver nodes or the transmitter node.</a:t>
            </a:r>
          </a:p>
          <a:p>
            <a:pPr marL="285750" indent="-285750">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B9926FA7-E2DD-4D09-8204-8C1C5A445EBE}"/>
              </a:ext>
            </a:extLst>
          </p:cNvPr>
          <p:cNvPicPr>
            <a:picLocks noChangeAspect="1"/>
          </p:cNvPicPr>
          <p:nvPr/>
        </p:nvPicPr>
        <p:blipFill>
          <a:blip r:embed="rId2"/>
          <a:stretch>
            <a:fillRect/>
          </a:stretch>
        </p:blipFill>
        <p:spPr>
          <a:xfrm>
            <a:off x="90311" y="3992896"/>
            <a:ext cx="12192000" cy="2932998"/>
          </a:xfrm>
          <a:prstGeom prst="rect">
            <a:avLst/>
          </a:prstGeom>
        </p:spPr>
      </p:pic>
    </p:spTree>
    <p:extLst>
      <p:ext uri="{BB962C8B-B14F-4D97-AF65-F5344CB8AC3E}">
        <p14:creationId xmlns:p14="http://schemas.microsoft.com/office/powerpoint/2010/main" val="192590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2BBFF-F817-4721-8832-1C53AD787DFC}"/>
              </a:ext>
            </a:extLst>
          </p:cNvPr>
          <p:cNvSpPr/>
          <p:nvPr/>
        </p:nvSpPr>
        <p:spPr>
          <a:xfrm>
            <a:off x="3536017" y="0"/>
            <a:ext cx="47813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Overload Frame</a:t>
            </a:r>
          </a:p>
        </p:txBody>
      </p:sp>
      <p:sp>
        <p:nvSpPr>
          <p:cNvPr id="3" name="TextBox 2">
            <a:extLst>
              <a:ext uri="{FF2B5EF4-FFF2-40B4-BE49-F238E27FC236}">
                <a16:creationId xmlns:a16="http://schemas.microsoft.com/office/drawing/2014/main" id="{FB3AC7CF-ECE8-47C6-8DC6-95C4F2D34508}"/>
              </a:ext>
            </a:extLst>
          </p:cNvPr>
          <p:cNvSpPr txBox="1"/>
          <p:nvPr/>
        </p:nvSpPr>
        <p:spPr>
          <a:xfrm>
            <a:off x="587022" y="1273286"/>
            <a:ext cx="11221156" cy="526297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Overload frame is transmitted by a node when it is overloaded and needs some time to process the data frame received previously.</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Overload frame format is same as that of an error frame.</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Strategy is that since the overloaded node needs some time so it buys that time by keeping the bus busy with its overload frame preventing other nodes to start transmitting data frames.</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Maximum of 3 consecutive overload frames can be transmitted by each node after a data frame.</a:t>
            </a:r>
          </a:p>
          <a:p>
            <a:pPr marL="285750" indent="-285750">
              <a:buFont typeface="Wingdings" panose="05000000000000000000" pitchFamily="2" charset="2"/>
              <a:buChar char="q"/>
            </a:pPr>
            <a:endParaRPr lang="en-US" sz="2800" dirty="0"/>
          </a:p>
        </p:txBody>
      </p:sp>
    </p:spTree>
    <p:extLst>
      <p:ext uri="{BB962C8B-B14F-4D97-AF65-F5344CB8AC3E}">
        <p14:creationId xmlns:p14="http://schemas.microsoft.com/office/powerpoint/2010/main" val="401534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hank you animated gif">
            <a:extLst>
              <a:ext uri="{FF2B5EF4-FFF2-40B4-BE49-F238E27FC236}">
                <a16:creationId xmlns:a16="http://schemas.microsoft.com/office/drawing/2014/main" id="{C0B430D9-5146-40DC-A9BE-6F2448B60D8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83760" y="1072444"/>
            <a:ext cx="9629140" cy="45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326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329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created xsi:type="dcterms:W3CDTF">2020-08-02T10:12:28Z</dcterms:created>
  <dcterms:modified xsi:type="dcterms:W3CDTF">2020-08-02T10:51:03Z</dcterms:modified>
</cp:coreProperties>
</file>