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8" r:id="rId2"/>
    <p:sldId id="276" r:id="rId3"/>
    <p:sldId id="323" r:id="rId4"/>
    <p:sldId id="302" r:id="rId5"/>
    <p:sldId id="303" r:id="rId6"/>
    <p:sldId id="344" r:id="rId7"/>
    <p:sldId id="348" r:id="rId8"/>
    <p:sldId id="337" r:id="rId9"/>
    <p:sldId id="336" r:id="rId10"/>
    <p:sldId id="338" r:id="rId11"/>
    <p:sldId id="349" r:id="rId12"/>
    <p:sldId id="350" r:id="rId13"/>
    <p:sldId id="339" r:id="rId14"/>
    <p:sldId id="340" r:id="rId15"/>
    <p:sldId id="314" r:id="rId16"/>
    <p:sldId id="328" r:id="rId17"/>
    <p:sldId id="313" r:id="rId18"/>
    <p:sldId id="312" r:id="rId19"/>
    <p:sldId id="320" r:id="rId20"/>
    <p:sldId id="321" r:id="rId21"/>
    <p:sldId id="334" r:id="rId22"/>
    <p:sldId id="335" r:id="rId23"/>
    <p:sldId id="324" r:id="rId24"/>
    <p:sldId id="308" r:id="rId25"/>
    <p:sldId id="305" r:id="rId26"/>
    <p:sldId id="341" r:id="rId27"/>
    <p:sldId id="342" r:id="rId28"/>
    <p:sldId id="351" r:id="rId29"/>
    <p:sldId id="317" r:id="rId30"/>
    <p:sldId id="325" r:id="rId31"/>
    <p:sldId id="347" r:id="rId32"/>
    <p:sldId id="327" r:id="rId33"/>
    <p:sldId id="310" r:id="rId34"/>
    <p:sldId id="343" r:id="rId35"/>
    <p:sldId id="322" r:id="rId36"/>
    <p:sldId id="329" r:id="rId37"/>
    <p:sldId id="332" r:id="rId38"/>
    <p:sldId id="315" r:id="rId39"/>
    <p:sldId id="301" r:id="rId40"/>
    <p:sldId id="326" r:id="rId41"/>
    <p:sldId id="345" r:id="rId42"/>
    <p:sldId id="34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4152"/>
    <a:srgbClr val="BA46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020" autoAdjust="0"/>
    <p:restoredTop sz="77146" autoAdjust="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outlineViewPr>
    <p:cViewPr>
      <p:scale>
        <a:sx n="33" d="100"/>
        <a:sy n="33" d="100"/>
      </p:scale>
      <p:origin x="0" y="-183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6150"/>
    </p:cViewPr>
  </p:sorterViewPr>
  <p:notesViewPr>
    <p:cSldViewPr snapToGrid="0">
      <p:cViewPr varScale="1">
        <p:scale>
          <a:sx n="65" d="100"/>
          <a:sy n="65" d="100"/>
        </p:scale>
        <p:origin x="265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C8EEB-7BA9-464D-8F34-E5231E8E18BB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866A8-0950-4713-8AD1-561C9B0A6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85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00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65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4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34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5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52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73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57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9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78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97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823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006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335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02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74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50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31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59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03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66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866A8-0950-4713-8AD1-561C9B0A68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6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798C88A-3EB1-48EE-BAEA-CE01783A4B66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19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2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96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48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5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8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3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7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5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C88A-3EB1-48EE-BAEA-CE01783A4B66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87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798C88A-3EB1-48EE-BAEA-CE01783A4B66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DB76F30-27F2-4AD6-9B5E-B90631EC254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09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hn@pertel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rtell.com/sqlserving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revolutionanalytics.com/2016/01/microsoft-r-open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ran.revolutionanalytics.com/documents/rro/multithrea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msdn.microsoft.com/en-us/library/mt604885.aspx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t604845.aspx" TargetMode="External"/><Relationship Id="rId7" Type="http://schemas.openxmlformats.org/officeDocument/2006/relationships/hyperlink" Target="https://mran.revolutionanalytics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en-US/library/mt590869.aspx" TargetMode="External"/><Relationship Id="rId5" Type="http://schemas.openxmlformats.org/officeDocument/2006/relationships/hyperlink" Target="https://msdn.microsoft.com/en-us/library/mt604368.aspx" TargetMode="External"/><Relationship Id="rId4" Type="http://schemas.openxmlformats.org/officeDocument/2006/relationships/hyperlink" Target="https://msdn.microsoft.com/en-us/library/mt604885.aspx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sqltips.com/sqlserverauthor/114/koen-verbeeck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awgit.com/jflam/VSBlogPost/master/post.html" TargetMode="External"/><Relationship Id="rId5" Type="http://schemas.openxmlformats.org/officeDocument/2006/relationships/hyperlink" Target="https://www.microsoft.com/en-us/download/details.aspx?id=49502" TargetMode="External"/><Relationship Id="rId4" Type="http://schemas.openxmlformats.org/officeDocument/2006/relationships/hyperlink" Target="https://msdn.microsoft.com/en-us/library/mt591993.aspx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an.r-project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studio.com/resources/cheatsheets/" TargetMode="External"/><Relationship Id="rId4" Type="http://schemas.openxmlformats.org/officeDocument/2006/relationships/hyperlink" Target="https://cran.r-project.org/doc/manuals/R-intro.html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mailto:john@pertell.co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ertell.com/sqlserving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xkcd.com/1281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880" y="4260243"/>
            <a:ext cx="9711519" cy="1738648"/>
          </a:xfrm>
        </p:spPr>
        <p:txBody>
          <a:bodyPr>
            <a:noAutofit/>
          </a:bodyPr>
          <a:lstStyle/>
          <a:p>
            <a:r>
              <a:rPr lang="en-US" sz="3600" i="1" dirty="0"/>
              <a:t>Email: </a:t>
            </a:r>
            <a:r>
              <a:rPr lang="en-US" sz="3600" i="1" dirty="0">
                <a:hlinkClick r:id="rId3"/>
              </a:rPr>
              <a:t>jpertell@gmail.com</a:t>
            </a:r>
            <a:endParaRPr lang="en-US" sz="3600" i="1" dirty="0"/>
          </a:p>
          <a:p>
            <a:r>
              <a:rPr lang="en-US" sz="3600" i="1" dirty="0"/>
              <a:t>Twitter: @</a:t>
            </a:r>
            <a:r>
              <a:rPr lang="en-US" sz="3600" i="1" dirty="0" err="1"/>
              <a:t>jayape</a:t>
            </a:r>
            <a:endParaRPr lang="en-US" sz="3600" i="1" dirty="0"/>
          </a:p>
          <a:p>
            <a:r>
              <a:rPr lang="en-US" sz="3600" i="1" dirty="0"/>
              <a:t>Blog: </a:t>
            </a:r>
            <a:r>
              <a:rPr lang="en-US" sz="3600" i="1" dirty="0">
                <a:hlinkClick r:id="rId4"/>
              </a:rPr>
              <a:t>http://www.pertell.com/sqlservings</a:t>
            </a:r>
            <a:endParaRPr lang="en-US" sz="3600" i="1" dirty="0"/>
          </a:p>
          <a:p>
            <a:endParaRPr lang="en-US" sz="3600" i="1" dirty="0"/>
          </a:p>
          <a:p>
            <a:endParaRPr lang="en-US" sz="3600" i="1" dirty="0"/>
          </a:p>
        </p:txBody>
      </p:sp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cxnSp>
        <p:nvCxnSpPr>
          <p:cNvPr id="6" name="Straight Connector 5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04081" y="353700"/>
            <a:ext cx="925431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i="1" dirty="0"/>
              <a:t>R YOU READY FOR SQL 2016?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0880" y="2449040"/>
            <a:ext cx="9711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John Pertell</a:t>
            </a:r>
          </a:p>
          <a:p>
            <a:r>
              <a:rPr lang="en-US" sz="3600" i="1" dirty="0"/>
              <a:t>Database Administrator for Dialysis Clinics </a:t>
            </a:r>
            <a:r>
              <a:rPr lang="en-US" sz="3600" i="1" dirty="0" err="1"/>
              <a:t>Inc</a:t>
            </a:r>
            <a:endParaRPr lang="en-US" sz="36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576873" y="1191835"/>
            <a:ext cx="664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R and SQL Server R Services</a:t>
            </a:r>
          </a:p>
        </p:txBody>
      </p:sp>
    </p:spTree>
    <p:extLst>
      <p:ext uri="{BB962C8B-B14F-4D97-AF65-F5344CB8AC3E}">
        <p14:creationId xmlns:p14="http://schemas.microsoft.com/office/powerpoint/2010/main" val="1936590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68183" y="256864"/>
            <a:ext cx="583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A Little “</a:t>
            </a:r>
            <a:r>
              <a:rPr lang="en-US" sz="3600" i="1" dirty="0" err="1"/>
              <a:t>R”efresher</a:t>
            </a:r>
            <a:r>
              <a:rPr lang="en-US" sz="3600" i="1" dirty="0"/>
              <a:t> - Syntax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761721"/>
              </p:ext>
            </p:extLst>
          </p:nvPr>
        </p:nvGraphicFramePr>
        <p:xfrm>
          <a:off x="119270" y="1352938"/>
          <a:ext cx="10515600" cy="4954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7832">
                  <a:extLst>
                    <a:ext uri="{9D8B030D-6E8A-4147-A177-3AD203B41FA5}">
                      <a16:colId xmlns:a16="http://schemas.microsoft.com/office/drawing/2014/main" val="1181532389"/>
                    </a:ext>
                  </a:extLst>
                </a:gridCol>
                <a:gridCol w="4273305">
                  <a:extLst>
                    <a:ext uri="{9D8B030D-6E8A-4147-A177-3AD203B41FA5}">
                      <a16:colId xmlns:a16="http://schemas.microsoft.com/office/drawing/2014/main" val="2146270149"/>
                    </a:ext>
                  </a:extLst>
                </a:gridCol>
                <a:gridCol w="4694463">
                  <a:extLst>
                    <a:ext uri="{9D8B030D-6E8A-4147-A177-3AD203B41FA5}">
                      <a16:colId xmlns:a16="http://schemas.microsoft.com/office/drawing/2014/main" val="1215416758"/>
                    </a:ext>
                  </a:extLst>
                </a:gridCol>
              </a:tblGrid>
              <a:tr h="3825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977520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r>
                        <a:rPr lang="en-US" sz="28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# This is</a:t>
                      </a:r>
                      <a:r>
                        <a:rPr lang="en-US" sz="2800" baseline="0" dirty="0"/>
                        <a:t> a comment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408536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r>
                        <a:rPr lang="en-US" sz="2800" dirty="0"/>
                        <a:t>&lt;- or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Assignment (&lt;- is preferred)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 &lt;- 1 or b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116331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r>
                        <a:rPr lang="en-US" sz="2800" dirty="0"/>
                        <a:t>a[1]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First element in a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040652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r>
                        <a:rPr lang="en-US" sz="2800" dirty="0" err="1"/>
                        <a:t>df</a:t>
                      </a:r>
                      <a:r>
                        <a:rPr lang="en-US" sz="2800" dirty="0"/>
                        <a:t>[</a:t>
                      </a:r>
                      <a:r>
                        <a:rPr lang="en-US" sz="2800" baseline="0" dirty="0"/>
                        <a:t> </a:t>
                      </a:r>
                      <a:r>
                        <a:rPr lang="en-US" sz="2800" dirty="0"/>
                        <a:t>,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Select data</a:t>
                      </a:r>
                      <a:r>
                        <a:rPr lang="en-US" sz="2800" baseline="0" dirty="0"/>
                        <a:t> frame element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df</a:t>
                      </a:r>
                      <a:r>
                        <a:rPr lang="en-US" sz="2800" dirty="0"/>
                        <a:t>[</a:t>
                      </a:r>
                      <a:r>
                        <a:rPr lang="en-US" sz="2800" baseline="0" dirty="0"/>
                        <a:t> </a:t>
                      </a:r>
                      <a:r>
                        <a:rPr lang="en-US" sz="2800" dirty="0"/>
                        <a:t>, 1] = all rows in first column</a:t>
                      </a:r>
                    </a:p>
                    <a:p>
                      <a:r>
                        <a:rPr lang="en-US" sz="2800" dirty="0" err="1"/>
                        <a:t>df</a:t>
                      </a:r>
                      <a:r>
                        <a:rPr lang="en-US" sz="2800" dirty="0"/>
                        <a:t>[1, ] = first row in all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3717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r>
                        <a:rPr lang="en-US" sz="2800" dirty="0"/>
                        <a:t>c()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Concatenation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 &lt;- c(1, 2, 3, 4,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778778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r>
                        <a:rPr lang="en-US" sz="2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 &lt;- c(1:5), same as above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680962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r>
                        <a:rPr lang="en-US" sz="2800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Is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If (a ==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079006"/>
                  </a:ext>
                </a:extLst>
              </a:tr>
              <a:tr h="291681">
                <a:tc>
                  <a:txBody>
                    <a:bodyPr/>
                    <a:lstStyle/>
                    <a:p>
                      <a:r>
                        <a:rPr lang="en-US" sz="2800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Is Not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If (a !=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743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628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3766" t="13623" r="14931" b="621"/>
          <a:stretch/>
        </p:blipFill>
        <p:spPr>
          <a:xfrm>
            <a:off x="353147" y="137747"/>
            <a:ext cx="11540359" cy="651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06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4256" t="13027" r="14629" b="1774"/>
          <a:stretch/>
        </p:blipFill>
        <p:spPr>
          <a:xfrm>
            <a:off x="245942" y="138738"/>
            <a:ext cx="11773688" cy="651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46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68183" y="256864"/>
            <a:ext cx="583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A Little “</a:t>
            </a:r>
            <a:r>
              <a:rPr lang="en-US" sz="3600" i="1" dirty="0" err="1"/>
              <a:t>R”efresher</a:t>
            </a:r>
            <a:r>
              <a:rPr lang="en-US" sz="3600" i="1" dirty="0"/>
              <a:t> - Packages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5313" y="1391478"/>
            <a:ext cx="968071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install.packages</a:t>
            </a:r>
            <a:r>
              <a:rPr lang="en-US" sz="2800" dirty="0"/>
              <a:t>(“package name”, lib = “path”)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lib = optional, path where package is installed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May be asked for mirror path</a:t>
            </a:r>
          </a:p>
          <a:p>
            <a:pPr lvl="1"/>
            <a:endParaRPr lang="en-US" sz="2800" dirty="0"/>
          </a:p>
          <a:p>
            <a:r>
              <a:rPr lang="en-US" sz="2800" dirty="0"/>
              <a:t>library(package name, </a:t>
            </a:r>
            <a:r>
              <a:rPr lang="en-US" sz="2800" dirty="0" err="1"/>
              <a:t>lib.loc</a:t>
            </a:r>
            <a:r>
              <a:rPr lang="en-US" sz="2800" dirty="0"/>
              <a:t> = “path”) – load package for use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Lib is optional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Some popular packages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ggplot2 – plots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dplyr</a:t>
            </a:r>
            <a:r>
              <a:rPr lang="en-US" sz="2800" dirty="0"/>
              <a:t> – manipulating data 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RODBC – connections to ODBC </a:t>
            </a:r>
            <a:r>
              <a:rPr lang="en-US" sz="2800"/>
              <a:t>data sources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1767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107903" y="2812497"/>
            <a:ext cx="3328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R Demo</a:t>
            </a:r>
          </a:p>
        </p:txBody>
      </p:sp>
    </p:spTree>
    <p:extLst>
      <p:ext uri="{BB962C8B-B14F-4D97-AF65-F5344CB8AC3E}">
        <p14:creationId xmlns:p14="http://schemas.microsoft.com/office/powerpoint/2010/main" val="2937746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54157" y="186183"/>
            <a:ext cx="8209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/>
              <a:t>Microsoft and 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762" y="1024018"/>
            <a:ext cx="7384774" cy="553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7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17458" y="1532555"/>
            <a:ext cx="929124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i="1" dirty="0"/>
              <a:t>Microsoft acquires Revolution Analytics in early 2015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i="1" dirty="0"/>
              <a:t>Announce integration of R and SQL 2016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i="1" dirty="0"/>
              <a:t>Platinum member of R Consortium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i="1" dirty="0"/>
              <a:t>MRAN (Microsoft R Application Network)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983974" y="536713"/>
            <a:ext cx="8209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/>
              <a:t>Microsoft and R</a:t>
            </a:r>
          </a:p>
        </p:txBody>
      </p:sp>
    </p:spTree>
    <p:extLst>
      <p:ext uri="{BB962C8B-B14F-4D97-AF65-F5344CB8AC3E}">
        <p14:creationId xmlns:p14="http://schemas.microsoft.com/office/powerpoint/2010/main" val="2874719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revolution-computing.typepad.com/.a/6a010534b1db25970b01b8d18cfeeb970c-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19" y="580030"/>
            <a:ext cx="97536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680252" y="5491226"/>
            <a:ext cx="7606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http://blog.revolutionanalytics.com/2016/01/microsoft-r-open.html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0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6145" y="903195"/>
            <a:ext cx="101867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Free and open source R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Enhanced version of base R released by Revolution Analytics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/>
              <a:t>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/>
              <a:t>Multithreading (available through MKL) 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1" dirty="0"/>
              <a:t>Package Time Machine (</a:t>
            </a:r>
            <a:r>
              <a:rPr lang="en-US" sz="2400" i="1" dirty="0" err="1"/>
              <a:t>checkpointing</a:t>
            </a:r>
            <a:r>
              <a:rPr lang="en-US" sz="2400" i="1" dirty="0"/>
              <a:t>) for reproducible code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Same functionality and access to R packages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Use any IDE to run scripts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19670" y="256864"/>
            <a:ext cx="664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Microsoft R Open</a:t>
            </a:r>
          </a:p>
        </p:txBody>
      </p:sp>
    </p:spTree>
    <p:extLst>
      <p:ext uri="{BB962C8B-B14F-4D97-AF65-F5344CB8AC3E}">
        <p14:creationId xmlns:p14="http://schemas.microsoft.com/office/powerpoint/2010/main" val="2259798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5922" y="256865"/>
            <a:ext cx="8891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Microsoft R Open – Performance Comparison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3244" y="6410739"/>
            <a:ext cx="767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https://mran.revolutionanalytics.com/documents/rro/multithread/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469" y="903197"/>
            <a:ext cx="7315200" cy="550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7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592" y="435790"/>
            <a:ext cx="6730999" cy="674131"/>
          </a:xfrm>
        </p:spPr>
        <p:txBody>
          <a:bodyPr>
            <a:normAutofit/>
          </a:bodyPr>
          <a:lstStyle/>
          <a:p>
            <a:pPr algn="ctr"/>
            <a:r>
              <a:rPr lang="en-US" sz="4000" i="1" dirty="0">
                <a:latin typeface="+mn-lt"/>
              </a:rPr>
              <a:t>Who I am...</a:t>
            </a:r>
          </a:p>
        </p:txBody>
      </p:sp>
      <p:sp>
        <p:nvSpPr>
          <p:cNvPr id="13" name="Oval 12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3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38201" y="1596537"/>
            <a:ext cx="96773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Working for DCI since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Started as Access report writer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Have been Senior DBA since 2006</a:t>
            </a:r>
          </a:p>
        </p:txBody>
      </p:sp>
    </p:spTree>
    <p:extLst>
      <p:ext uri="{BB962C8B-B14F-4D97-AF65-F5344CB8AC3E}">
        <p14:creationId xmlns:p14="http://schemas.microsoft.com/office/powerpoint/2010/main" val="3501872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94522" y="595337"/>
            <a:ext cx="577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Microsoft R Server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4522" y="1534953"/>
            <a:ext cx="8677469" cy="2202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Multi-platform (Windows, Linux, Hadoop, Teradata)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Parallel and chunked data processing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Work with larger data sets than base R</a:t>
            </a:r>
          </a:p>
        </p:txBody>
      </p:sp>
    </p:spTree>
    <p:extLst>
      <p:ext uri="{BB962C8B-B14F-4D97-AF65-F5344CB8AC3E}">
        <p14:creationId xmlns:p14="http://schemas.microsoft.com/office/powerpoint/2010/main" val="1680066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38" y="1492251"/>
            <a:ext cx="7491963" cy="493939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5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95738" y="327547"/>
            <a:ext cx="577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Microsoft R Server</a:t>
            </a:r>
          </a:p>
        </p:txBody>
      </p:sp>
    </p:spTree>
    <p:extLst>
      <p:ext uri="{BB962C8B-B14F-4D97-AF65-F5344CB8AC3E}">
        <p14:creationId xmlns:p14="http://schemas.microsoft.com/office/powerpoint/2010/main" val="1713413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20740" y="1828801"/>
            <a:ext cx="92524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i="1" dirty="0"/>
              <a:t>R Service (In-Database)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i="1" dirty="0"/>
              <a:t>Advanced Analytics Extension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i="1" dirty="0"/>
              <a:t>R scripts executed through system stored procedure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i="1" dirty="0"/>
              <a:t>Close to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i="1" dirty="0"/>
              <a:t>Use plots in SSRS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3183" y="576470"/>
            <a:ext cx="577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SQL 2016 R Service</a:t>
            </a:r>
          </a:p>
        </p:txBody>
      </p:sp>
    </p:spTree>
    <p:extLst>
      <p:ext uri="{BB962C8B-B14F-4D97-AF65-F5344CB8AC3E}">
        <p14:creationId xmlns:p14="http://schemas.microsoft.com/office/powerpoint/2010/main" val="314266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25756" y="2915134"/>
            <a:ext cx="101514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7200" dirty="0"/>
          </a:p>
          <a:p>
            <a:endParaRPr lang="en-US" sz="7200" dirty="0"/>
          </a:p>
        </p:txBody>
      </p:sp>
      <p:sp>
        <p:nvSpPr>
          <p:cNvPr id="9" name="TextBox 8"/>
          <p:cNvSpPr txBox="1"/>
          <p:nvPr/>
        </p:nvSpPr>
        <p:spPr>
          <a:xfrm>
            <a:off x="1113183" y="576470"/>
            <a:ext cx="577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SQL 2016 R Service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05269" y="6364243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https://msdn.microsoft.com/en-us/library/mt604885.aspx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96" y="1610437"/>
            <a:ext cx="9662716" cy="405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811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8524" y="1230452"/>
            <a:ext cx="118391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Install R Service Standalone if you just want the client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Choose R Services (In-Database) on each instance when installing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Choose R Server if you also want to install the client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If SQL instance is not connected to the internet: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Pause install when you get to screen agreeing to download R Open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Copy download link from popup screen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Download R service components on another computer and move to instance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Resume installation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Run EXEC </a:t>
            </a:r>
            <a:r>
              <a:rPr lang="en-US" sz="2400" i="1" dirty="0" err="1"/>
              <a:t>sp_configure</a:t>
            </a:r>
            <a:r>
              <a:rPr lang="en-US" sz="2400" i="1" dirty="0"/>
              <a:t> ‘external scripts enabled’, 1 after installation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491398" y="225761"/>
            <a:ext cx="5774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SQL 2016 R Service</a:t>
            </a:r>
          </a:p>
        </p:txBody>
      </p:sp>
    </p:spTree>
    <p:extLst>
      <p:ext uri="{BB962C8B-B14F-4D97-AF65-F5344CB8AC3E}">
        <p14:creationId xmlns:p14="http://schemas.microsoft.com/office/powerpoint/2010/main" val="1029668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47" b="15415"/>
          <a:stretch/>
        </p:blipFill>
        <p:spPr>
          <a:xfrm>
            <a:off x="609599" y="342900"/>
            <a:ext cx="8892209" cy="623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7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74" b="37756"/>
          <a:stretch/>
        </p:blipFill>
        <p:spPr>
          <a:xfrm>
            <a:off x="643618" y="327547"/>
            <a:ext cx="9027156" cy="607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66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556" y="580030"/>
            <a:ext cx="7895764" cy="595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33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245" y="533400"/>
            <a:ext cx="848833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65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0945" y="327547"/>
            <a:ext cx="978823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Configure Launchpad Service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&lt;SQL installation path&gt;\</a:t>
            </a:r>
            <a:r>
              <a:rPr lang="en-US" sz="2400" i="1" dirty="0" err="1"/>
              <a:t>binn</a:t>
            </a:r>
            <a:r>
              <a:rPr lang="en-US" sz="2400" i="1" dirty="0"/>
              <a:t>\</a:t>
            </a:r>
            <a:r>
              <a:rPr lang="en-US" sz="2400" i="1" dirty="0" err="1"/>
              <a:t>Rlauncher.config</a:t>
            </a: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MEMORY_LIMIT_PERCENT (default is 20%)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TRACE_LEVEL (default is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USER_POOL_SIZE (default is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Other settings -- MSDN says don’t change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/>
              <a:t>WORKING_DIRECTORY – for R sessions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/>
              <a:t>JOB_CLEANUP_ON_EXIT – default is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/>
              <a:t>LOG_DIRECTORY --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/>
              <a:t>RHOME, MPI_HOME – directories for RRO and MPI</a:t>
            </a:r>
          </a:p>
        </p:txBody>
      </p:sp>
    </p:spTree>
    <p:extLst>
      <p:ext uri="{BB962C8B-B14F-4D97-AF65-F5344CB8AC3E}">
        <p14:creationId xmlns:p14="http://schemas.microsoft.com/office/powerpoint/2010/main" val="1034167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835" y="327547"/>
            <a:ext cx="6730999" cy="674131"/>
          </a:xfrm>
        </p:spPr>
        <p:txBody>
          <a:bodyPr>
            <a:normAutofit/>
          </a:bodyPr>
          <a:lstStyle/>
          <a:p>
            <a:pPr algn="ctr"/>
            <a:r>
              <a:rPr lang="en-US" sz="4000" i="1" dirty="0">
                <a:latin typeface="+mn-lt"/>
              </a:rPr>
              <a:t>Who I am...NOT!</a:t>
            </a:r>
          </a:p>
        </p:txBody>
      </p:sp>
      <p:sp>
        <p:nvSpPr>
          <p:cNvPr id="13" name="Oval 12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3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78280" y="2381258"/>
            <a:ext cx="79496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/>
              <a:t>I am not an “R” </a:t>
            </a:r>
            <a:r>
              <a:rPr lang="en-US" sz="6000" b="1" i="1" dirty="0" err="1"/>
              <a:t>tist</a:t>
            </a:r>
            <a:endParaRPr lang="en-US" sz="6000" b="1" i="1" dirty="0"/>
          </a:p>
        </p:txBody>
      </p:sp>
    </p:spTree>
    <p:extLst>
      <p:ext uri="{BB962C8B-B14F-4D97-AF65-F5344CB8AC3E}">
        <p14:creationId xmlns:p14="http://schemas.microsoft.com/office/powerpoint/2010/main" val="2444934140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0945" y="327547"/>
            <a:ext cx="978823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Configure </a:t>
            </a:r>
            <a:r>
              <a:rPr lang="en-US" sz="3600" i="1" dirty="0" err="1"/>
              <a:t>RegisterRext.exe.config</a:t>
            </a:r>
            <a:r>
              <a:rPr lang="en-US" sz="3600" i="1" dirty="0"/>
              <a:t>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C:\Program Files\Microsoft SQL Server\MSSQL13.MSSQLSERVER\R_SERVICES\library\</a:t>
            </a:r>
            <a:r>
              <a:rPr lang="en-US" sz="2400" i="1" dirty="0" err="1"/>
              <a:t>RevoScaleR</a:t>
            </a:r>
            <a:r>
              <a:rPr lang="en-US" sz="2400" i="1" dirty="0"/>
              <a:t>\</a:t>
            </a:r>
            <a:r>
              <a:rPr lang="en-US" sz="2400" i="1" dirty="0" err="1"/>
              <a:t>rxLibs</a:t>
            </a:r>
            <a:r>
              <a:rPr lang="en-US" sz="2400" i="1" dirty="0"/>
              <a:t>\x64\</a:t>
            </a:r>
            <a:r>
              <a:rPr lang="en-US" sz="2400" i="1" dirty="0" err="1"/>
              <a:t>RegisterRext.exe.config</a:t>
            </a: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&lt;add key="</a:t>
            </a:r>
            <a:r>
              <a:rPr lang="en-US" sz="2400" i="1" dirty="0" err="1"/>
              <a:t>UserAccountPoolSize</a:t>
            </a:r>
            <a:r>
              <a:rPr lang="en-US" sz="2400" i="1" dirty="0"/>
              <a:t>" value="20" /&gt;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Rerun registerRext.exe /uninstall (if you’re already run it once)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Rerun registerRext.exe /install</a:t>
            </a:r>
          </a:p>
        </p:txBody>
      </p:sp>
    </p:spTree>
    <p:extLst>
      <p:ext uri="{BB962C8B-B14F-4D97-AF65-F5344CB8AC3E}">
        <p14:creationId xmlns:p14="http://schemas.microsoft.com/office/powerpoint/2010/main" val="3591440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6170" y="327547"/>
            <a:ext cx="978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Configure </a:t>
            </a:r>
            <a:r>
              <a:rPr lang="en-US" sz="3600" i="1" dirty="0" err="1"/>
              <a:t>RegisterRext.exe.config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770" y="1296974"/>
            <a:ext cx="4445877" cy="51009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63939" y="2099967"/>
            <a:ext cx="19107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The Easy Button</a:t>
            </a:r>
          </a:p>
        </p:txBody>
      </p:sp>
    </p:spTree>
    <p:extLst>
      <p:ext uri="{BB962C8B-B14F-4D97-AF65-F5344CB8AC3E}">
        <p14:creationId xmlns:p14="http://schemas.microsoft.com/office/powerpoint/2010/main" val="2726245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0944" y="327547"/>
            <a:ext cx="1014163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Packages</a:t>
            </a:r>
          </a:p>
          <a:p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Default location C:/Program Files/Microsoft SQL Server/MSSQL13.MSSQLSERVER/R_SERVICES/library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Must install new packages as administrator</a:t>
            </a:r>
          </a:p>
          <a:p>
            <a:pPr lvl="1"/>
            <a:endParaRPr lang="en-US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90943" y="3203270"/>
            <a:ext cx="1014163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Permissions</a:t>
            </a:r>
          </a:p>
          <a:p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In database:</a:t>
            </a:r>
          </a:p>
          <a:p>
            <a:pPr lvl="1"/>
            <a:r>
              <a:rPr lang="en-US" sz="2400" i="1" dirty="0"/>
              <a:t>	GRANT EXECUTE ANY EXTERNAL SCRIPT TO &lt;user name&gt;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768717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7676" y="190669"/>
            <a:ext cx="1180345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EXEC </a:t>
            </a:r>
            <a:r>
              <a:rPr lang="en-US" sz="2800" i="1" dirty="0" err="1"/>
              <a:t>sp_execute_external_script</a:t>
            </a:r>
            <a:endParaRPr lang="en-US" sz="2800" i="1" dirty="0"/>
          </a:p>
          <a:p>
            <a:r>
              <a:rPr lang="en-US" sz="2800" i="1" dirty="0"/>
              <a:t>	</a:t>
            </a:r>
            <a:r>
              <a:rPr lang="en-US" sz="2800" b="1" i="1" dirty="0">
                <a:solidFill>
                  <a:srgbClr val="FF0000"/>
                </a:solidFill>
              </a:rPr>
              <a:t>@language = </a:t>
            </a:r>
            <a:r>
              <a:rPr lang="en-US" sz="2800" b="1" i="1" dirty="0" err="1">
                <a:solidFill>
                  <a:srgbClr val="FF0000"/>
                </a:solidFill>
              </a:rPr>
              <a:t>N’language</a:t>
            </a:r>
            <a:r>
              <a:rPr lang="en-US" sz="2800" b="1" i="1" dirty="0">
                <a:solidFill>
                  <a:srgbClr val="FF0000"/>
                </a:solidFill>
              </a:rPr>
              <a:t>’,</a:t>
            </a:r>
          </a:p>
          <a:p>
            <a:r>
              <a:rPr lang="en-US" sz="2800" b="1" i="1" dirty="0">
                <a:solidFill>
                  <a:srgbClr val="FF0000"/>
                </a:solidFill>
              </a:rPr>
              <a:t>	@script = </a:t>
            </a:r>
            <a:r>
              <a:rPr lang="en-US" sz="2800" b="1" i="1" dirty="0" err="1">
                <a:solidFill>
                  <a:srgbClr val="FF0000"/>
                </a:solidFill>
              </a:rPr>
              <a:t>N’Your</a:t>
            </a:r>
            <a:r>
              <a:rPr lang="en-US" sz="2800" b="1" i="1" dirty="0">
                <a:solidFill>
                  <a:srgbClr val="FF0000"/>
                </a:solidFill>
              </a:rPr>
              <a:t> R code goes here’,</a:t>
            </a:r>
          </a:p>
          <a:p>
            <a:r>
              <a:rPr lang="en-US" sz="2800" i="1" dirty="0"/>
              <a:t>	@input_data_1 = N’’,</a:t>
            </a:r>
          </a:p>
          <a:p>
            <a:r>
              <a:rPr lang="en-US" sz="2800" i="1" dirty="0"/>
              <a:t>  	[@input_data_1_name = N’’],</a:t>
            </a:r>
          </a:p>
          <a:p>
            <a:r>
              <a:rPr lang="en-US" sz="2800" i="1" dirty="0"/>
              <a:t>	[@output_data_1_name = N’’],</a:t>
            </a:r>
            <a:r>
              <a:rPr lang="en-US" i="1" dirty="0"/>
              <a:t> </a:t>
            </a:r>
          </a:p>
          <a:p>
            <a:r>
              <a:rPr lang="en-US" sz="2800" i="1" dirty="0"/>
              <a:t>	[@parallel = 0 | 1],</a:t>
            </a:r>
          </a:p>
          <a:p>
            <a:r>
              <a:rPr lang="en-US" sz="2800" dirty="0"/>
              <a:t>	</a:t>
            </a:r>
            <a:r>
              <a:rPr lang="en-US" sz="2800" i="1" dirty="0"/>
              <a:t>[@</a:t>
            </a:r>
            <a:r>
              <a:rPr lang="en-US" sz="2800" i="1" dirty="0" err="1"/>
              <a:t>params</a:t>
            </a:r>
            <a:r>
              <a:rPr lang="en-US" sz="2800" i="1" dirty="0"/>
              <a:t> = N'@</a:t>
            </a:r>
            <a:r>
              <a:rPr lang="en-US" sz="2800" i="1" dirty="0" err="1"/>
              <a:t>parameter_name</a:t>
            </a:r>
            <a:r>
              <a:rPr lang="en-US" sz="2800" i="1" dirty="0"/>
              <a:t> </a:t>
            </a:r>
            <a:r>
              <a:rPr lang="en-US" sz="2800" i="1" dirty="0" err="1"/>
              <a:t>data_type</a:t>
            </a:r>
            <a:r>
              <a:rPr lang="en-US" sz="2800" i="1" dirty="0"/>
              <a:t> [ OUT | OUTPUT ] [ ,...n ]' ], 	[@parameter1 = 'value1' [ OUT | OUTPUT ] [ ,...n ] ]</a:t>
            </a:r>
          </a:p>
          <a:p>
            <a:r>
              <a:rPr lang="en-US" sz="2800" i="1" dirty="0"/>
              <a:t>WITH RESULT_SETS (</a:t>
            </a:r>
          </a:p>
          <a:p>
            <a:r>
              <a:rPr lang="en-US" sz="2800" i="1" dirty="0"/>
              <a:t>	{</a:t>
            </a:r>
            <a:r>
              <a:rPr lang="en-US" sz="2800" i="1" dirty="0" err="1"/>
              <a:t>column_name</a:t>
            </a:r>
            <a:r>
              <a:rPr lang="en-US" sz="2800" i="1" dirty="0"/>
              <a:t>, </a:t>
            </a:r>
            <a:r>
              <a:rPr lang="en-US" sz="2800" i="1" dirty="0" err="1"/>
              <a:t>data_type</a:t>
            </a:r>
            <a:r>
              <a:rPr lang="en-US" sz="2800" i="1" dirty="0"/>
              <a:t> [,,,n]}</a:t>
            </a:r>
          </a:p>
          <a:p>
            <a:r>
              <a:rPr lang="en-US" sz="2800" i="1" dirty="0"/>
              <a:t>         {UNDEFINED}</a:t>
            </a:r>
          </a:p>
          <a:p>
            <a:r>
              <a:rPr lang="en-US" sz="2800" i="1" dirty="0"/>
              <a:t>	{NONE})</a:t>
            </a:r>
          </a:p>
          <a:p>
            <a:r>
              <a:rPr lang="en-US" sz="3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50449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7676" y="190669"/>
            <a:ext cx="11803459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EXEC </a:t>
            </a:r>
            <a:r>
              <a:rPr lang="en-US" sz="2800" i="1" dirty="0" err="1"/>
              <a:t>sp_execute_external_script</a:t>
            </a:r>
            <a:r>
              <a:rPr lang="en-US" sz="2800" i="1" dirty="0"/>
              <a:t>…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RESULT SET must be a data frame from 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Only 1 RESULT SET allowed (may be more soon)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Only 1 </a:t>
            </a:r>
            <a:r>
              <a:rPr lang="en-US" sz="2800" dirty="0" err="1"/>
              <a:t>input_data</a:t>
            </a:r>
            <a:endParaRPr lang="en-US" sz="2800" dirty="0"/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800" dirty="0"/>
              <a:t>Possible workaround – package inside your R code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SQL columns can’t be certain data types (</a:t>
            </a:r>
            <a:r>
              <a:rPr lang="en-US" sz="2800" dirty="0" err="1"/>
              <a:t>nchar</a:t>
            </a:r>
            <a:r>
              <a:rPr lang="en-US" sz="2800" dirty="0"/>
              <a:t>, </a:t>
            </a:r>
            <a:r>
              <a:rPr lang="en-US" sz="2800" dirty="0" err="1"/>
              <a:t>nvarchar</a:t>
            </a:r>
            <a:r>
              <a:rPr lang="en-US" sz="2800" dirty="0"/>
              <a:t>, cursor). 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800" dirty="0"/>
              <a:t>Convert before sending to R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/>
              <a:t>Certain columns can’t recognized by R (</a:t>
            </a:r>
            <a:r>
              <a:rPr lang="en-US" sz="2800" dirty="0" err="1"/>
              <a:t>AlwaysEncrypted</a:t>
            </a:r>
            <a:r>
              <a:rPr lang="en-US" sz="2800" dirty="0"/>
              <a:t>, Masked)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800" dirty="0"/>
              <a:t>Possible work around – put in temp table first.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5747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25756" y="2915134"/>
            <a:ext cx="10151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SQL 2016 R Demos</a:t>
            </a:r>
          </a:p>
        </p:txBody>
      </p:sp>
    </p:spTree>
    <p:extLst>
      <p:ext uri="{BB962C8B-B14F-4D97-AF65-F5344CB8AC3E}">
        <p14:creationId xmlns:p14="http://schemas.microsoft.com/office/powerpoint/2010/main" val="508549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376092" y="327547"/>
            <a:ext cx="5263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SQL 2016 R Known Issues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8417" y="1610437"/>
            <a:ext cx="1009714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Parallel execution not in CTP – Fixed in 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No output parameters in </a:t>
            </a:r>
            <a:r>
              <a:rPr lang="en-US" sz="2800" i="1" dirty="0" err="1"/>
              <a:t>sp_execute_external_script</a:t>
            </a:r>
            <a:r>
              <a:rPr lang="en-US" sz="2800" i="1" dirty="0"/>
              <a:t> – Fixed in 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Possible loss of precision between some R and SQL data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Only 1 raw value can be returned – multiple outputs planned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9562289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84583" y="242040"/>
            <a:ext cx="939890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Summary - 1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Microsoft acquired Revolution Analytics in 2015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Revolution R Open - Microsoft R Open(MRO)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i="1" dirty="0"/>
              <a:t>Free, open source, enhanced version of 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i="1" dirty="0"/>
              <a:t>Easier multithreading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i="1" dirty="0"/>
              <a:t>Package Time Machine with checkpoint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i="1" dirty="0"/>
              <a:t>Revolution R Enterprise - SQL 2016 R Server &amp; Microsoft R Server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i="1" dirty="0"/>
              <a:t>Advanced Analytics Extensions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i="1" dirty="0"/>
              <a:t>Run R code in database through system stored procedure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i="1" dirty="0"/>
              <a:t>Return results and plots to application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7983542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8358" y="79858"/>
            <a:ext cx="10505412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Summary - 2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Choose R (In Database)feature during SQL install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Install RRO and RRE (before </a:t>
            </a:r>
            <a:r>
              <a:rPr lang="en-US" sz="2800" i="1"/>
              <a:t>RC2 or </a:t>
            </a:r>
            <a:r>
              <a:rPr lang="en-US" sz="2800" i="1" dirty="0"/>
              <a:t>if server has </a:t>
            </a:r>
            <a:r>
              <a:rPr lang="en-US" sz="2800" i="1"/>
              <a:t>no internet)</a:t>
            </a: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 err="1"/>
              <a:t>Sp_configure</a:t>
            </a:r>
            <a:r>
              <a:rPr lang="en-US" sz="2800" i="1" dirty="0"/>
              <a:t> ‘</a:t>
            </a:r>
            <a:r>
              <a:rPr lang="en-US" sz="2800" i="1" dirty="0" err="1"/>
              <a:t>external_scripts_enabled</a:t>
            </a:r>
            <a:r>
              <a:rPr lang="en-US" sz="2800" i="1" dirty="0"/>
              <a:t>’, 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Configure </a:t>
            </a:r>
            <a:r>
              <a:rPr lang="en-US" sz="2800" i="1" dirty="0" err="1"/>
              <a:t>Rlaunchpad</a:t>
            </a:r>
            <a:r>
              <a:rPr lang="en-US" sz="2800" i="1" dirty="0"/>
              <a:t> for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Configure </a:t>
            </a:r>
            <a:r>
              <a:rPr lang="en-US" sz="2800" i="1" dirty="0" err="1"/>
              <a:t>RegisterRext.exe.config</a:t>
            </a:r>
            <a:r>
              <a:rPr lang="en-US" sz="2800" i="1" dirty="0"/>
              <a:t> for user account sessions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Run R code through </a:t>
            </a:r>
            <a:r>
              <a:rPr lang="en-US" sz="2800" i="1" dirty="0" err="1"/>
              <a:t>sp_execute_external_script</a:t>
            </a:r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Only 1 input and 1output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 must return data frame 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42243108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5409" y="327547"/>
            <a:ext cx="3155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References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5010" y="1119799"/>
            <a:ext cx="101567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MSDN: SQL Server R Services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https://msdn.microsoft.com/en-us/library/mt604845.aspx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MSDN: Getting Started with SQL Server R Services</a:t>
            </a:r>
            <a:br>
              <a:rPr lang="en-US" sz="2400" dirty="0"/>
            </a:br>
            <a:r>
              <a:rPr lang="en-US" sz="2400" dirty="0">
                <a:hlinkClick r:id="rId4"/>
              </a:rPr>
              <a:t>https://msdn.microsoft.com/en-us/library/mt604885.aspx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MSDN: </a:t>
            </a:r>
            <a:r>
              <a:rPr lang="en-US" sz="2400" dirty="0" err="1"/>
              <a:t>sp_execute_external_script</a:t>
            </a:r>
            <a:r>
              <a:rPr lang="en-US" sz="2400" dirty="0"/>
              <a:t> (Transact-SQL)</a:t>
            </a:r>
            <a:br>
              <a:rPr lang="en-US" sz="2400" dirty="0"/>
            </a:br>
            <a:r>
              <a:rPr lang="en-US" sz="2400" dirty="0">
                <a:hlinkClick r:id="rId5"/>
              </a:rPr>
              <a:t>https://msdn.microsoft.com/en-us/library/mt604368.aspx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MSDN: Configure and Manage Advanced Analytics Extensions</a:t>
            </a:r>
          </a:p>
          <a:p>
            <a:r>
              <a:rPr lang="en-US" sz="2400" dirty="0">
                <a:hlinkClick r:id="rId6"/>
              </a:rPr>
              <a:t>https://msdn.microsoft.com/en-US/library/mt590869.aspx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Microsoft R Application Network (MRAN)</a:t>
            </a:r>
            <a:br>
              <a:rPr lang="en-US" sz="2400" dirty="0"/>
            </a:br>
            <a:r>
              <a:rPr lang="en-US" sz="2400" dirty="0">
                <a:hlinkClick r:id="rId7"/>
              </a:rPr>
              <a:t>https://mran.revolutionanalytics.com/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263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25941" y="231088"/>
            <a:ext cx="7471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/>
              <a:t>Agenda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2643" y="1349105"/>
            <a:ext cx="94322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A little R background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Quick look at basic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Microsoft and 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/>
              <a:t>Microsoft R Open (MRO)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/>
              <a:t>Microsoft R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/>
              <a:t>R and SQL 2016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/>
              <a:t>What is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/>
              <a:t>Installing and configuring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/>
              <a:t>Using R and SQL 2016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47718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5409" y="327547"/>
            <a:ext cx="31552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References – 2</a:t>
            </a:r>
          </a:p>
          <a:p>
            <a:r>
              <a:rPr lang="en-US" sz="3200" dirty="0"/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5010" y="1119799"/>
            <a:ext cx="101567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MSSQL Tips: Koen Verbeeck – SQL Server 2016 R Services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https://www.mssqltips.com/sqlserverauthor/114/koen-verbeeck/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SQL Server R Services Tutorials</a:t>
            </a:r>
            <a:br>
              <a:rPr lang="en-US" sz="2400" dirty="0"/>
            </a:br>
            <a:r>
              <a:rPr lang="en-US" sz="2400" dirty="0">
                <a:hlinkClick r:id="rId4"/>
              </a:rPr>
              <a:t>https://msdn.microsoft.com/en-us/library/mt591993.aspx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AdventureWorks</a:t>
            </a:r>
            <a:r>
              <a:rPr lang="en-US" sz="2400" dirty="0"/>
              <a:t> Sample Databases and Scripts for SQL Server 2016 CTP3</a:t>
            </a:r>
            <a:br>
              <a:rPr lang="en-US" sz="2400" dirty="0"/>
            </a:br>
            <a:r>
              <a:rPr lang="en-US" sz="2400" dirty="0">
                <a:hlinkClick r:id="rId5"/>
              </a:rPr>
              <a:t>https://www.microsoft.com/en-us/download/details.aspx?id=49502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 Tools for Visual Studio beta</a:t>
            </a:r>
            <a:br>
              <a:rPr lang="en-US" sz="2400" dirty="0"/>
            </a:br>
            <a:r>
              <a:rPr lang="en-US" sz="2400" dirty="0">
                <a:hlinkClick r:id="rId6"/>
              </a:rPr>
              <a:t>https://rawgit.com/jflam/VSBlogPost/master/post.html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8375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15409" y="327547"/>
            <a:ext cx="3155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References – 3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5010" y="1119799"/>
            <a:ext cx="101567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Comprehensive R Archive Network (CRAN)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https://www.cran.r-project.org/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 Tutorial</a:t>
            </a:r>
            <a:br>
              <a:rPr lang="en-US" sz="2400" dirty="0"/>
            </a:br>
            <a:r>
              <a:rPr lang="en-US" sz="2400" dirty="0">
                <a:hlinkClick r:id="rId4"/>
              </a:rPr>
              <a:t>https://cran.r-project.org/doc/manuals/R-intro.html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 </a:t>
            </a:r>
            <a:r>
              <a:rPr lang="en-US" sz="2400" dirty="0" err="1"/>
              <a:t>Cheatsheets</a:t>
            </a:r>
            <a:br>
              <a:rPr lang="en-US" sz="2400" dirty="0"/>
            </a:br>
            <a:r>
              <a:rPr lang="en-US" sz="2400" dirty="0">
                <a:hlinkClick r:id="rId5"/>
              </a:rPr>
              <a:t>https://www.rstudio.com/resources/cheatsheets/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18072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057" y="959477"/>
            <a:ext cx="9711519" cy="1738648"/>
          </a:xfrm>
        </p:spPr>
        <p:txBody>
          <a:bodyPr>
            <a:noAutofit/>
          </a:bodyPr>
          <a:lstStyle/>
          <a:p>
            <a:r>
              <a:rPr lang="en-US" sz="5400" i="1" dirty="0"/>
              <a:t>THANK YOU!</a:t>
            </a:r>
          </a:p>
          <a:p>
            <a:endParaRPr lang="en-US" sz="3600" i="1" dirty="0"/>
          </a:p>
          <a:p>
            <a:r>
              <a:rPr lang="en-US" sz="3600" i="1" dirty="0"/>
              <a:t>John Pertell</a:t>
            </a:r>
          </a:p>
          <a:p>
            <a:r>
              <a:rPr lang="en-US" sz="3600" i="1" dirty="0"/>
              <a:t>Email: </a:t>
            </a:r>
            <a:r>
              <a:rPr lang="en-US" sz="3600" i="1" dirty="0">
                <a:hlinkClick r:id="rId3"/>
              </a:rPr>
              <a:t>jpertell@gmail.com</a:t>
            </a:r>
            <a:endParaRPr lang="en-US" sz="3600" i="1" dirty="0"/>
          </a:p>
          <a:p>
            <a:r>
              <a:rPr lang="en-US" sz="3600" i="1" dirty="0"/>
              <a:t>Twitter: @</a:t>
            </a:r>
            <a:r>
              <a:rPr lang="en-US" sz="3600" i="1" dirty="0" err="1"/>
              <a:t>jayape</a:t>
            </a:r>
            <a:endParaRPr lang="en-US" sz="3600" i="1" dirty="0"/>
          </a:p>
          <a:p>
            <a:r>
              <a:rPr lang="en-US" sz="3600" i="1" dirty="0"/>
              <a:t>Blog: </a:t>
            </a:r>
            <a:r>
              <a:rPr lang="en-US" sz="3600" i="1" dirty="0">
                <a:hlinkClick r:id="rId4"/>
              </a:rPr>
              <a:t>http://www.pertell.com/sqlservings</a:t>
            </a:r>
            <a:endParaRPr lang="en-US" sz="3600" i="1" dirty="0"/>
          </a:p>
          <a:p>
            <a:endParaRPr lang="en-US" sz="3600" i="1" dirty="0"/>
          </a:p>
          <a:p>
            <a:endParaRPr lang="en-US" sz="3600" i="1" dirty="0"/>
          </a:p>
        </p:txBody>
      </p:sp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cxnSp>
        <p:nvCxnSpPr>
          <p:cNvPr id="6" name="Straight Connector 5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158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68183" y="256864"/>
            <a:ext cx="505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A Little R Background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8539" y="1012753"/>
            <a:ext cx="999330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Open source language used for working with data (statistics, analysis, visualization)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One of the fastest growing, most popular languages for data scientists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Connects to many data sources</a:t>
            </a:r>
          </a:p>
          <a:p>
            <a:pPr lvl="1"/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Runs on multiple platforms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Available from the CRAN repository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Constantly growing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0865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pbs.twimg.com/media/CNqXmcbUAAUwZGX.png:lar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8" t="16224" r="2823" b="17625"/>
          <a:stretch/>
        </p:blipFill>
        <p:spPr bwMode="auto">
          <a:xfrm>
            <a:off x="94315" y="1160061"/>
            <a:ext cx="10338261" cy="519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1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211" y="327547"/>
            <a:ext cx="7216032" cy="56675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11646" y="6104408"/>
            <a:ext cx="4048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4"/>
              </a:rPr>
              <a:t>http://xkcd.com/1281/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782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68183" y="256864"/>
            <a:ext cx="505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A Little “</a:t>
            </a:r>
            <a:r>
              <a:rPr lang="en-US" sz="3600" i="1" dirty="0" err="1"/>
              <a:t>R”efresher</a:t>
            </a:r>
            <a:r>
              <a:rPr lang="en-US" sz="3600" i="1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8539" y="1012753"/>
            <a:ext cx="999330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i="1" dirty="0"/>
              <a:t>Basic atomic classes of objects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Character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Numeric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Integer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Logical (True or False)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lvl="1"/>
            <a:r>
              <a:rPr lang="en-US" sz="2800" i="1" dirty="0"/>
              <a:t>Most basic object is a vector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Can only contain objects of the same class (character, </a:t>
            </a:r>
            <a:r>
              <a:rPr lang="en-US" sz="2800" i="1" dirty="0" err="1"/>
              <a:t>etc</a:t>
            </a:r>
            <a:r>
              <a:rPr lang="en-US" sz="2800" i="1" dirty="0"/>
              <a:t>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But you can create a list with different classes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065702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82952" y="327547"/>
            <a:ext cx="504967" cy="5049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4"/>
          </p:cNvCxnSpPr>
          <p:nvPr/>
        </p:nvCxnSpPr>
        <p:spPr>
          <a:xfrm>
            <a:off x="11135436" y="832514"/>
            <a:ext cx="20471" cy="77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882952" y="1160061"/>
            <a:ext cx="614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0773770" y="1610437"/>
            <a:ext cx="382137" cy="21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155907" y="1610437"/>
            <a:ext cx="341194" cy="17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168183" y="256864"/>
            <a:ext cx="505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A Little “</a:t>
            </a:r>
            <a:r>
              <a:rPr lang="en-US" sz="3600" i="1" dirty="0" err="1"/>
              <a:t>R”efresher</a:t>
            </a:r>
            <a:r>
              <a:rPr lang="en-US" sz="3600" i="1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8539" y="1012753"/>
            <a:ext cx="999330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i="1" dirty="0"/>
              <a:t>Other object types:</a:t>
            </a:r>
          </a:p>
          <a:p>
            <a:pPr lvl="1"/>
            <a:endParaRPr lang="en-US" sz="2800" i="1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Matrix – vectors with dimensions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i="1" dirty="0"/>
              <a:t>Each element must be the same object class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Factors – represent categorical data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i="1" dirty="0"/>
              <a:t>Useful for modeling data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i="1" dirty="0"/>
              <a:t>Use labels (“Yes”, “No”) instead of integer(1, 2)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i="1" dirty="0"/>
              <a:t>Data Frames – stores tabular data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800" i="1" dirty="0"/>
              <a:t>Can store different object classes 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660012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13038</TotalTime>
  <Words>1069</Words>
  <Application>Microsoft Office PowerPoint</Application>
  <PresentationFormat>Widescreen</PresentationFormat>
  <Paragraphs>307</Paragraphs>
  <Slides>42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Tw Cen MT</vt:lpstr>
      <vt:lpstr>Tw Cen MT Condensed</vt:lpstr>
      <vt:lpstr>Wingdings 3</vt:lpstr>
      <vt:lpstr>Integral</vt:lpstr>
      <vt:lpstr>PowerPoint Presentation</vt:lpstr>
      <vt:lpstr>Who I am...</vt:lpstr>
      <vt:lpstr>Who I am...NOT!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Pertell Computers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Pertell</dc:creator>
  <cp:lastModifiedBy>John Pertell</cp:lastModifiedBy>
  <cp:revision>439</cp:revision>
  <dcterms:created xsi:type="dcterms:W3CDTF">2012-12-16T14:22:14Z</dcterms:created>
  <dcterms:modified xsi:type="dcterms:W3CDTF">2016-06-20T20:41:48Z</dcterms:modified>
</cp:coreProperties>
</file>