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8" r:id="rId2"/>
    <p:sldId id="276" r:id="rId3"/>
    <p:sldId id="323" r:id="rId4"/>
    <p:sldId id="302" r:id="rId5"/>
    <p:sldId id="303" r:id="rId6"/>
    <p:sldId id="344" r:id="rId7"/>
    <p:sldId id="348" r:id="rId8"/>
    <p:sldId id="337" r:id="rId9"/>
    <p:sldId id="336" r:id="rId10"/>
    <p:sldId id="338" r:id="rId11"/>
    <p:sldId id="349" r:id="rId12"/>
    <p:sldId id="350" r:id="rId13"/>
    <p:sldId id="339" r:id="rId14"/>
    <p:sldId id="340" r:id="rId15"/>
    <p:sldId id="314" r:id="rId16"/>
    <p:sldId id="328" r:id="rId17"/>
    <p:sldId id="313" r:id="rId18"/>
    <p:sldId id="312" r:id="rId19"/>
    <p:sldId id="320" r:id="rId20"/>
    <p:sldId id="321" r:id="rId21"/>
    <p:sldId id="334" r:id="rId22"/>
    <p:sldId id="335" r:id="rId23"/>
    <p:sldId id="324" r:id="rId24"/>
    <p:sldId id="308" r:id="rId25"/>
    <p:sldId id="305" r:id="rId26"/>
    <p:sldId id="341" r:id="rId27"/>
    <p:sldId id="342" r:id="rId28"/>
    <p:sldId id="351" r:id="rId29"/>
    <p:sldId id="317" r:id="rId30"/>
    <p:sldId id="325" r:id="rId31"/>
    <p:sldId id="347" r:id="rId32"/>
    <p:sldId id="327" r:id="rId33"/>
    <p:sldId id="310" r:id="rId34"/>
    <p:sldId id="343" r:id="rId35"/>
    <p:sldId id="322" r:id="rId36"/>
    <p:sldId id="329" r:id="rId37"/>
    <p:sldId id="332" r:id="rId38"/>
    <p:sldId id="315" r:id="rId39"/>
    <p:sldId id="301" r:id="rId40"/>
    <p:sldId id="326" r:id="rId41"/>
    <p:sldId id="345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152"/>
    <a:srgbClr val="BA4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20" autoAdjust="0"/>
    <p:restoredTop sz="77146" autoAdjust="0"/>
  </p:normalViewPr>
  <p:slideViewPr>
    <p:cSldViewPr snapToGrid="0">
      <p:cViewPr varScale="1">
        <p:scale>
          <a:sx n="88" d="100"/>
          <a:sy n="88" d="100"/>
        </p:scale>
        <p:origin x="86" y="1114"/>
      </p:cViewPr>
      <p:guideLst/>
    </p:cSldViewPr>
  </p:slideViewPr>
  <p:outlineViewPr>
    <p:cViewPr>
      <p:scale>
        <a:sx n="33" d="100"/>
        <a:sy n="33" d="100"/>
      </p:scale>
      <p:origin x="0" y="-18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150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8EEB-7BA9-464D-8F34-E5231E8E18B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66A8-0950-4713-8AD1-561C9B0A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3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8C88A-3EB1-48EE-BAEA-CE01783A4B6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tell.com/sqlserv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1/microsoft-r-ope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ran.revolutionanalytics.com/documents/rro/multithre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sdn.microsoft.com/en-us/library/mt604885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604845.aspx" TargetMode="External"/><Relationship Id="rId7" Type="http://schemas.openxmlformats.org/officeDocument/2006/relationships/hyperlink" Target="https://mran.revolutionanalytic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t590869.aspx" TargetMode="External"/><Relationship Id="rId5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msdn.microsoft.com/en-us/library/mt604885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author/114/koen-verbeeck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git.com/jflam/VSBlogPost/master/post.html" TargetMode="External"/><Relationship Id="rId5" Type="http://schemas.openxmlformats.org/officeDocument/2006/relationships/hyperlink" Target="https://www.microsoft.com/en-us/download/details.aspx?id=49502" TargetMode="External"/><Relationship Id="rId4" Type="http://schemas.openxmlformats.org/officeDocument/2006/relationships/hyperlink" Target="https://msdn.microsoft.com/en-us/library/mt591993.asp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n.r-projec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cran.r-project.org/doc/manuals/R-intro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tell.com/sqlserving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28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80" y="4260243"/>
            <a:ext cx="9711519" cy="1738648"/>
          </a:xfrm>
        </p:spPr>
        <p:txBody>
          <a:bodyPr>
            <a:noAutofit/>
          </a:bodyPr>
          <a:lstStyle/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4081" y="353700"/>
            <a:ext cx="92543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/>
              <a:t>R YOU READY FOR SQL 2016?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880" y="2449040"/>
            <a:ext cx="971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Database Administrator for Dialysis Clinics </a:t>
            </a:r>
            <a:r>
              <a:rPr lang="en-US" sz="3600" i="1" dirty="0" err="1"/>
              <a:t>Inc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76873" y="1191835"/>
            <a:ext cx="6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R and SQL Server R Services</a:t>
            </a:r>
          </a:p>
        </p:txBody>
      </p:sp>
    </p:spTree>
    <p:extLst>
      <p:ext uri="{BB962C8B-B14F-4D97-AF65-F5344CB8AC3E}">
        <p14:creationId xmlns:p14="http://schemas.microsoft.com/office/powerpoint/2010/main" val="193659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Syntax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61721"/>
              </p:ext>
            </p:extLst>
          </p:nvPr>
        </p:nvGraphicFramePr>
        <p:xfrm>
          <a:off x="119270" y="1352938"/>
          <a:ext cx="10515600" cy="4954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832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4273305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382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77520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# This is</a:t>
                      </a:r>
                      <a:r>
                        <a:rPr lang="en-US" sz="2800" baseline="0" dirty="0"/>
                        <a:t> a comment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&lt;- or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Assignment (&lt;- is preferred)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&lt;- 1 or b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First element in a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Select data</a:t>
                      </a:r>
                      <a:r>
                        <a:rPr lang="en-US" sz="2800" baseline="0" dirty="0"/>
                        <a:t> frame element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1] = all rows in first column</a:t>
                      </a:r>
                    </a:p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[1, ] = first row in all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c(1, 2, 3, 4,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78778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c(1:5), same as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8096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(a ==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9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(a !=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4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2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66" t="13623" r="14931" b="621"/>
          <a:stretch/>
        </p:blipFill>
        <p:spPr>
          <a:xfrm>
            <a:off x="353147" y="137747"/>
            <a:ext cx="11540359" cy="6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6" t="13027" r="14629" b="1774"/>
          <a:stretch/>
        </p:blipFill>
        <p:spPr>
          <a:xfrm>
            <a:off x="245942" y="138738"/>
            <a:ext cx="11773688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Packages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313" y="1391478"/>
            <a:ext cx="9680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(“package name”, lib = “path”)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= optional, path where package is installed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asked for mirror path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library(package name, </a:t>
            </a:r>
            <a:r>
              <a:rPr lang="en-US" sz="2800" dirty="0" err="1"/>
              <a:t>lib.loc</a:t>
            </a:r>
            <a:r>
              <a:rPr lang="en-US" sz="2800" dirty="0"/>
              <a:t> = “path”) – load package for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is optional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Some popular packages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ggplot2 – 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dplyr</a:t>
            </a:r>
            <a:r>
              <a:rPr lang="en-US" sz="2800" dirty="0"/>
              <a:t> – manipulating data 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RODBC – connections to ODBC </a:t>
            </a:r>
            <a:r>
              <a:rPr lang="en-US" sz="2800"/>
              <a:t>data sources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176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07903" y="2812497"/>
            <a:ext cx="332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 Demo</a:t>
            </a:r>
          </a:p>
        </p:txBody>
      </p:sp>
    </p:spTree>
    <p:extLst>
      <p:ext uri="{BB962C8B-B14F-4D97-AF65-F5344CB8AC3E}">
        <p14:creationId xmlns:p14="http://schemas.microsoft.com/office/powerpoint/2010/main" val="293774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4157" y="18618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2" y="1024018"/>
            <a:ext cx="7384774" cy="55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7458" y="1532555"/>
            <a:ext cx="9291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acquires Revolution Analytics in early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Announce integration of R and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Platinum member of R Consortium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MRAN (Microsoft R Application Network)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974" y="53671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</p:spTree>
    <p:extLst>
      <p:ext uri="{BB962C8B-B14F-4D97-AF65-F5344CB8AC3E}">
        <p14:creationId xmlns:p14="http://schemas.microsoft.com/office/powerpoint/2010/main" val="28747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revolution-computing.typepad.com/.a/6a010534b1db25970b01b8d18cfeeb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" y="580030"/>
            <a:ext cx="9753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0252" y="5491226"/>
            <a:ext cx="760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http://blog.revolutionanalytics.com/2016/01/microsoft-r-open.html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145" y="903195"/>
            <a:ext cx="10186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Free and open source 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Enhanced version of base R released by Revolution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Multithreading (available through MKL)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Package Time Machine (</a:t>
            </a:r>
            <a:r>
              <a:rPr lang="en-US" sz="2400" i="1" dirty="0" err="1"/>
              <a:t>checkpointing</a:t>
            </a:r>
            <a:r>
              <a:rPr lang="en-US" sz="2400" i="1" dirty="0"/>
              <a:t>) for reproducible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Same functionality and access to 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any IDE to run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670" y="256864"/>
            <a:ext cx="6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</a:t>
            </a:r>
          </a:p>
        </p:txBody>
      </p:sp>
    </p:spTree>
    <p:extLst>
      <p:ext uri="{BB962C8B-B14F-4D97-AF65-F5344CB8AC3E}">
        <p14:creationId xmlns:p14="http://schemas.microsoft.com/office/powerpoint/2010/main" val="225979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5922" y="256865"/>
            <a:ext cx="88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 – Performance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3244" y="6410739"/>
            <a:ext cx="76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https://mran.revolutionanalytics.com/documents/rro/multithread/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903197"/>
            <a:ext cx="7315200" cy="55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92" y="435790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1" y="1596537"/>
            <a:ext cx="9677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for DCI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Started as Access report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Have been Senior DBA since 2006</a:t>
            </a:r>
          </a:p>
        </p:txBody>
      </p:sp>
    </p:spTree>
    <p:extLst>
      <p:ext uri="{BB962C8B-B14F-4D97-AF65-F5344CB8AC3E}">
        <p14:creationId xmlns:p14="http://schemas.microsoft.com/office/powerpoint/2010/main" val="350187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4522" y="59533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22" y="1534953"/>
            <a:ext cx="867746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Multi-platform (Windows, Linux, Hadoop, Teradata)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Parallel and chunked data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 with larger data sets than base R</a:t>
            </a:r>
          </a:p>
        </p:txBody>
      </p:sp>
    </p:spTree>
    <p:extLst>
      <p:ext uri="{BB962C8B-B14F-4D97-AF65-F5344CB8AC3E}">
        <p14:creationId xmlns:p14="http://schemas.microsoft.com/office/powerpoint/2010/main" val="168006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92251"/>
            <a:ext cx="7491963" cy="49393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738" y="32754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</p:spTree>
    <p:extLst>
      <p:ext uri="{BB962C8B-B14F-4D97-AF65-F5344CB8AC3E}">
        <p14:creationId xmlns:p14="http://schemas.microsoft.com/office/powerpoint/2010/main" val="171341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0740" y="1828801"/>
            <a:ext cx="9252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Service (In-Database)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scripts executed through system 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Close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Use plots in SSRS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314266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/>
          </a:p>
          <a:p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5269" y="636424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https://msdn.microsoft.com/en-us/library/mt604885.aspx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1610437"/>
            <a:ext cx="9662716" cy="40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524" y="1230452"/>
            <a:ext cx="11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Install R Service Standalone if you just want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Services (In-Database) on each instance when installing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Server if you also want to install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If SQL instance is not connected to the internet: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Pause install when you get to screen agreeing to download R Open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Copy download link from popup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Download R service components on another computer and move to instance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Resume installation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Run EXEC </a:t>
            </a:r>
            <a:r>
              <a:rPr lang="en-US" sz="2400" i="1" dirty="0" err="1"/>
              <a:t>sp_configure</a:t>
            </a:r>
            <a:r>
              <a:rPr lang="en-US" sz="2400" i="1" dirty="0"/>
              <a:t> ‘external scripts enabled’, 1 after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1398" y="225761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102966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7" b="15415"/>
          <a:stretch/>
        </p:blipFill>
        <p:spPr>
          <a:xfrm>
            <a:off x="609599" y="342900"/>
            <a:ext cx="8892209" cy="6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4" b="37756"/>
          <a:stretch/>
        </p:blipFill>
        <p:spPr>
          <a:xfrm>
            <a:off x="643618" y="327547"/>
            <a:ext cx="9027156" cy="60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6" y="580030"/>
            <a:ext cx="7895764" cy="5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5" y="533400"/>
            <a:ext cx="848833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Launchpad Service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&lt;SQL installation path&gt;\</a:t>
            </a:r>
            <a:r>
              <a:rPr lang="en-US" sz="2400" i="1" dirty="0" err="1"/>
              <a:t>binn</a:t>
            </a:r>
            <a:r>
              <a:rPr lang="en-US" sz="2400" i="1" dirty="0"/>
              <a:t>\</a:t>
            </a:r>
            <a:r>
              <a:rPr lang="en-US" sz="2400" i="1" dirty="0" err="1"/>
              <a:t>Rlauncher.config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MEMORY_LIMIT_PERCENT (default is 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TRACE_LEVEL (default is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USER_POOL_SIZE (default is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Other settings -- MSDN says don’t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WORKING_DIRECTORY – for R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JOB_CLEANUP_ON_EXIT – default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LOG_DIRECTORY --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RHOME, MPI_HOME – directories for RRO and MPI</a:t>
            </a:r>
          </a:p>
        </p:txBody>
      </p:sp>
    </p:spTree>
    <p:extLst>
      <p:ext uri="{BB962C8B-B14F-4D97-AF65-F5344CB8AC3E}">
        <p14:creationId xmlns:p14="http://schemas.microsoft.com/office/powerpoint/2010/main" val="103416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35" y="327547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am...NOT!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8280" y="2381258"/>
            <a:ext cx="794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I am not an “R” </a:t>
            </a:r>
            <a:r>
              <a:rPr lang="en-US" sz="6000" b="1" i="1" dirty="0" err="1"/>
              <a:t>tist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444934140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r>
              <a:rPr lang="en-US" sz="3600" i="1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C:\Program Files\Microsoft SQL Server\MSSQL13.MSSQLSERVER\R_SERVICES\library\</a:t>
            </a:r>
            <a:r>
              <a:rPr lang="en-US" sz="2400" i="1" dirty="0" err="1"/>
              <a:t>RevoScaleR</a:t>
            </a:r>
            <a:r>
              <a:rPr lang="en-US" sz="2400" i="1" dirty="0"/>
              <a:t>\</a:t>
            </a:r>
            <a:r>
              <a:rPr lang="en-US" sz="2400" i="1" dirty="0" err="1"/>
              <a:t>rxLibs</a:t>
            </a:r>
            <a:r>
              <a:rPr lang="en-US" sz="2400" i="1" dirty="0"/>
              <a:t>\x64\</a:t>
            </a:r>
            <a:r>
              <a:rPr lang="en-US" sz="2400" i="1" dirty="0" err="1"/>
              <a:t>RegisterRext.exe.config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&lt;add key="</a:t>
            </a:r>
            <a:r>
              <a:rPr lang="en-US" sz="2400" i="1" dirty="0" err="1"/>
              <a:t>UserAccountPoolSize</a:t>
            </a:r>
            <a:r>
              <a:rPr lang="en-US" sz="2400" i="1" dirty="0"/>
              <a:t>" value="20"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/uninstall (if you’re already run it once)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/install</a:t>
            </a:r>
          </a:p>
        </p:txBody>
      </p:sp>
    </p:spTree>
    <p:extLst>
      <p:ext uri="{BB962C8B-B14F-4D97-AF65-F5344CB8AC3E}">
        <p14:creationId xmlns:p14="http://schemas.microsoft.com/office/powerpoint/2010/main" val="359144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170" y="327547"/>
            <a:ext cx="978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0" y="1296974"/>
            <a:ext cx="4445877" cy="5100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3939" y="2099967"/>
            <a:ext cx="1910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The Easy Button</a:t>
            </a:r>
          </a:p>
        </p:txBody>
      </p:sp>
    </p:spTree>
    <p:extLst>
      <p:ext uri="{BB962C8B-B14F-4D97-AF65-F5344CB8AC3E}">
        <p14:creationId xmlns:p14="http://schemas.microsoft.com/office/powerpoint/2010/main" val="2726245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4" y="327547"/>
            <a:ext cx="1014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Packages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Default location C:/Program Files/Microsoft SQL Server/MSSQL13.MSSQLSERVER/R_SERVICES/library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Must install new packages as administrator</a:t>
            </a:r>
          </a:p>
          <a:p>
            <a:pPr lvl="1"/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3" y="3203270"/>
            <a:ext cx="10141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Permissions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 database:</a:t>
            </a:r>
          </a:p>
          <a:p>
            <a:pPr lvl="1"/>
            <a:r>
              <a:rPr lang="en-US" sz="2400" i="1" dirty="0"/>
              <a:t>	GRANT EXECUTE ANY EXTERNAL SCRIPT TO &lt;user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6871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@language = </a:t>
            </a:r>
            <a:r>
              <a:rPr lang="en-US" sz="2800" b="1" i="1" dirty="0" err="1">
                <a:solidFill>
                  <a:srgbClr val="FF0000"/>
                </a:solidFill>
              </a:rPr>
              <a:t>N’language</a:t>
            </a:r>
            <a:r>
              <a:rPr lang="en-US" sz="2800" b="1" i="1" dirty="0">
                <a:solidFill>
                  <a:srgbClr val="FF0000"/>
                </a:solidFill>
              </a:rPr>
              <a:t>’,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	@script = </a:t>
            </a:r>
            <a:r>
              <a:rPr lang="en-US" sz="2800" b="1" i="1" dirty="0" err="1">
                <a:solidFill>
                  <a:srgbClr val="FF0000"/>
                </a:solidFill>
              </a:rPr>
              <a:t>N’Your</a:t>
            </a:r>
            <a:r>
              <a:rPr lang="en-US" sz="2800" b="1" i="1" dirty="0">
                <a:solidFill>
                  <a:srgbClr val="FF0000"/>
                </a:solidFill>
              </a:rPr>
              <a:t> R code goes here’,</a:t>
            </a:r>
          </a:p>
          <a:p>
            <a:r>
              <a:rPr lang="en-US" sz="2800" i="1" dirty="0"/>
              <a:t>	@input_data_1 = N’’,</a:t>
            </a:r>
          </a:p>
          <a:p>
            <a:r>
              <a:rPr lang="en-US" sz="2800" i="1" dirty="0"/>
              <a:t>  	[@input_data_1_name = N’’],</a:t>
            </a:r>
          </a:p>
          <a:p>
            <a:r>
              <a:rPr lang="en-US" sz="2800" i="1" dirty="0"/>
              <a:t>	[@output_data_1_name = N’’],</a:t>
            </a:r>
            <a:r>
              <a:rPr lang="en-US" i="1" dirty="0"/>
              <a:t> </a:t>
            </a:r>
          </a:p>
          <a:p>
            <a:r>
              <a:rPr lang="en-US" sz="2800" i="1" dirty="0"/>
              <a:t>	[@parallel = 0 | 1],</a:t>
            </a:r>
          </a:p>
          <a:p>
            <a:r>
              <a:rPr lang="en-US" sz="2800" dirty="0"/>
              <a:t>	</a:t>
            </a:r>
            <a:r>
              <a:rPr lang="en-US" sz="2800" i="1" dirty="0"/>
              <a:t>[@</a:t>
            </a:r>
            <a:r>
              <a:rPr lang="en-US" sz="2800" i="1" dirty="0" err="1"/>
              <a:t>params</a:t>
            </a:r>
            <a:r>
              <a:rPr lang="en-US" sz="2800" i="1" dirty="0"/>
              <a:t> = N'@</a:t>
            </a:r>
            <a:r>
              <a:rPr lang="en-US" sz="2800" i="1" dirty="0" err="1"/>
              <a:t>parameter_name</a:t>
            </a:r>
            <a:r>
              <a:rPr lang="en-US" sz="2800" i="1" dirty="0"/>
              <a:t> </a:t>
            </a:r>
            <a:r>
              <a:rPr lang="en-US" sz="2800" i="1" dirty="0" err="1"/>
              <a:t>data_type</a:t>
            </a:r>
            <a:r>
              <a:rPr lang="en-US" sz="2800" i="1" dirty="0"/>
              <a:t> [ OUT | OUTPUT ] [ ,...n ]' ], 	[@parameter1 = 'value1' [ OUT | OUTPUT ] [ ,...n ] ]</a:t>
            </a:r>
          </a:p>
          <a:p>
            <a:r>
              <a:rPr lang="en-US" sz="2800" i="1" dirty="0"/>
              <a:t>WITH RESULT_SETS (</a:t>
            </a:r>
          </a:p>
          <a:p>
            <a:r>
              <a:rPr lang="en-US" sz="2800" i="1" dirty="0"/>
              <a:t>	{</a:t>
            </a:r>
            <a:r>
              <a:rPr lang="en-US" sz="2800" i="1" dirty="0" err="1"/>
              <a:t>column_name</a:t>
            </a:r>
            <a:r>
              <a:rPr lang="en-US" sz="2800" i="1" dirty="0"/>
              <a:t>, </a:t>
            </a:r>
            <a:r>
              <a:rPr lang="en-US" sz="2800" i="1" dirty="0" err="1"/>
              <a:t>data_type</a:t>
            </a:r>
            <a:r>
              <a:rPr lang="en-US" sz="2800" i="1" dirty="0"/>
              <a:t> [,,,n]}</a:t>
            </a:r>
          </a:p>
          <a:p>
            <a:r>
              <a:rPr lang="en-US" sz="2800" i="1" dirty="0"/>
              <a:t>         {UNDEFINED}</a:t>
            </a:r>
          </a:p>
          <a:p>
            <a:r>
              <a:rPr lang="en-US" sz="2800" i="1" dirty="0"/>
              <a:t>	{NONE})</a:t>
            </a:r>
          </a:p>
          <a:p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044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RESULT SET must be a data frame from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RESULT SET allowed (may be more soon)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</a:t>
            </a:r>
            <a:r>
              <a:rPr lang="en-US" sz="2800" dirty="0" err="1"/>
              <a:t>input_data</a:t>
            </a:r>
            <a:endParaRPr lang="en-US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workaround – package inside your 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SQL columns can’t be certain data types (</a:t>
            </a:r>
            <a:r>
              <a:rPr lang="en-US" sz="2800" dirty="0" err="1"/>
              <a:t>nchar</a:t>
            </a:r>
            <a:r>
              <a:rPr lang="en-US" sz="2800" dirty="0"/>
              <a:t>, </a:t>
            </a:r>
            <a:r>
              <a:rPr lang="en-US" sz="2800" dirty="0" err="1"/>
              <a:t>nvarchar</a:t>
            </a:r>
            <a:r>
              <a:rPr lang="en-US" sz="2800" dirty="0"/>
              <a:t>, cursor).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Convert before sending to 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Certain columns can’t recognized by R (</a:t>
            </a:r>
            <a:r>
              <a:rPr lang="en-US" sz="2800" dirty="0" err="1"/>
              <a:t>AlwaysEncrypted</a:t>
            </a:r>
            <a:r>
              <a:rPr lang="en-US" sz="2800" dirty="0"/>
              <a:t>, Masked)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 around – put in temp table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SQL 2016 R Demos</a:t>
            </a:r>
          </a:p>
        </p:txBody>
      </p:sp>
    </p:spTree>
    <p:extLst>
      <p:ext uri="{BB962C8B-B14F-4D97-AF65-F5344CB8AC3E}">
        <p14:creationId xmlns:p14="http://schemas.microsoft.com/office/powerpoint/2010/main" val="50854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092" y="327547"/>
            <a:ext cx="526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SQL 2016 R Known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17" y="1610437"/>
            <a:ext cx="10097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Parallel execution not in CTP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No output parameters in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Possible loss of precision between some R and SQL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Only 1 raw value can be returned – multiple outputs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56228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583" y="242040"/>
            <a:ext cx="93989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acquired Revolution Analytics in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Revolution R Open - Microsoft R Open(MRO)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Free, open source, enhanced version of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Easier multithreading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Package Time Machine with checkpoint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Revolution R Enterprise - SQL 2016 R Server &amp; Microsoft R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Run R code in database through system stored procedure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Return results and plots to application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98354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358" y="79858"/>
            <a:ext cx="1050541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Choose R (In Database)feature during SQL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Install RRO and RRE (before </a:t>
            </a:r>
            <a:r>
              <a:rPr lang="en-US" sz="2800" i="1"/>
              <a:t>RC2 or </a:t>
            </a:r>
            <a:r>
              <a:rPr lang="en-US" sz="2800" i="1" dirty="0"/>
              <a:t>if server has </a:t>
            </a:r>
            <a:r>
              <a:rPr lang="en-US" sz="2800" i="1"/>
              <a:t>no internet)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Sp_configure</a:t>
            </a:r>
            <a:r>
              <a:rPr lang="en-US" sz="2800" i="1" dirty="0"/>
              <a:t> ‘</a:t>
            </a:r>
            <a:r>
              <a:rPr lang="en-US" sz="2800" i="1" dirty="0" err="1"/>
              <a:t>external_scripts_enabled</a:t>
            </a:r>
            <a:r>
              <a:rPr lang="en-US" sz="2800" i="1" dirty="0"/>
              <a:t>’,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Rlaunchpad</a:t>
            </a:r>
            <a:r>
              <a:rPr lang="en-US" sz="2800" i="1" dirty="0"/>
              <a:t> for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RegisterRext.exe.config</a:t>
            </a:r>
            <a:r>
              <a:rPr lang="en-US" sz="2800" i="1" dirty="0"/>
              <a:t> for user account sessions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 R code through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Only 1 input and 1output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must return data frame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24310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MSDN: SQL Server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https://msdn.microsoft.com/en-us/library/mt604845.aspx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Getting Started with SQL Server R Services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https://msdn.microsoft.com/en-us/library/mt604885.aspx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</a:t>
            </a:r>
            <a:r>
              <a:rPr lang="en-US" sz="2400" dirty="0" err="1"/>
              <a:t>sp_execute_external_script</a:t>
            </a:r>
            <a:r>
              <a:rPr lang="en-US" sz="2400" dirty="0"/>
              <a:t> (Transact-SQL)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https://msdn.microsoft.com/en-us/library/mt604368.aspx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Configure and Manage Advanced Analytics Extensions</a:t>
            </a:r>
          </a:p>
          <a:p>
            <a:r>
              <a:rPr lang="en-US" sz="2400" dirty="0">
                <a:hlinkClick r:id="rId6"/>
              </a:rPr>
              <a:t>https://msdn.microsoft.com/en-US/library/mt590869.aspx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R Application Network (MRAN)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https://mran.revolutionanalytics.com/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6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25941" y="231088"/>
            <a:ext cx="747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643" y="1349105"/>
            <a:ext cx="9432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 little R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Quick look at basic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and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Open (MRO)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What is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Installing and configuring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Using 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77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2</a:t>
            </a:r>
          </a:p>
          <a:p>
            <a:r>
              <a:rPr lang="en-US" sz="32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MSSQL Tips: Koen Verbeeck – SQL Server 2016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https://www.mssqltips.com/sqlserverauthor/114/koen-verbeeck/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SQL Server R Services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https://msdn.microsoft.com/en-us/library/mt591993.aspx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AdventureWorks</a:t>
            </a:r>
            <a:r>
              <a:rPr lang="en-US" sz="2400" dirty="0"/>
              <a:t> Sample Databases and Scripts for SQL Server 2016 CTP3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https://www.microsoft.com/en-us/download/details.aspx?id=49502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Tools for Visual Studio beta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https://rawgit.com/jflam/VSBlogPost/master/post.html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37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R Archive Network (CRAN)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https://www.cran.r-project.org/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Tutorial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https://cran.r-project.org/doc/manuals/R-intro.html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</a:t>
            </a:r>
            <a:r>
              <a:rPr lang="en-US" sz="2400" dirty="0" err="1"/>
              <a:t>Cheatsheets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https://www.rstudio.com/resources/cheatsheets/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80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57" y="959477"/>
            <a:ext cx="9711519" cy="1738648"/>
          </a:xfrm>
        </p:spPr>
        <p:txBody>
          <a:bodyPr>
            <a:noAutofit/>
          </a:bodyPr>
          <a:lstStyle/>
          <a:p>
            <a:r>
              <a:rPr lang="en-US" sz="5400" i="1" dirty="0"/>
              <a:t>THANK YOU!</a:t>
            </a:r>
          </a:p>
          <a:p>
            <a:endParaRPr lang="en-US" sz="3600" i="1" dirty="0"/>
          </a:p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Open source language used for working with data (statistics, analysis,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of the fastest growing, most popular languages for data scientists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Connects to many data sources</a:t>
            </a:r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on multiple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Available from the CRAN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Constantly growing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08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pbs.twimg.com/media/CNqXmcbUAAUwZGX.png:lar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8" t="16224" r="2823" b="17625"/>
          <a:stretch/>
        </p:blipFill>
        <p:spPr bwMode="auto">
          <a:xfrm>
            <a:off x="94315" y="1160061"/>
            <a:ext cx="10338261" cy="5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1" y="327547"/>
            <a:ext cx="7216032" cy="566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1646" y="6104408"/>
            <a:ext cx="404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http://xkcd.com/1281/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82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Basic atomic classes of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Character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Logical (True or 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i="1" dirty="0"/>
              <a:t>Most basic object is a vector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only contain objects of the same class (character, </a:t>
            </a:r>
            <a:r>
              <a:rPr lang="en-US" sz="2800" i="1" dirty="0" err="1"/>
              <a:t>etc</a:t>
            </a:r>
            <a:r>
              <a:rPr lang="en-US" sz="2800" i="1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But you can create a list with different classes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6570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Other object types:</a:t>
            </a:r>
          </a:p>
          <a:p>
            <a:pPr lvl="1"/>
            <a:endParaRPr lang="en-US" sz="2800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Matrix – vectors with dimensions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Each element must be the same object 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Factors – represent categorical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Useful for modeling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 labels (“Yes”, “No”) instead of integer(1, 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Data Frames – stores tabular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store different object classes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60012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13039</TotalTime>
  <Words>1069</Words>
  <Application>Microsoft Office PowerPoint</Application>
  <PresentationFormat>Widescreen</PresentationFormat>
  <Paragraphs>307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Who I am...</vt:lpstr>
      <vt:lpstr>Who I am...NOT!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Pertell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Pertell</dc:creator>
  <cp:lastModifiedBy>John Pertell</cp:lastModifiedBy>
  <cp:revision>440</cp:revision>
  <dcterms:created xsi:type="dcterms:W3CDTF">2012-12-16T14:22:14Z</dcterms:created>
  <dcterms:modified xsi:type="dcterms:W3CDTF">2016-09-15T14:23:02Z</dcterms:modified>
</cp:coreProperties>
</file>